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61" r:id="rId2"/>
    <p:sldMasterId id="2147483686" r:id="rId3"/>
  </p:sldMasterIdLst>
  <p:notesMasterIdLst>
    <p:notesMasterId r:id="rId27"/>
  </p:notesMasterIdLst>
  <p:handoutMasterIdLst>
    <p:handoutMasterId r:id="rId28"/>
  </p:handoutMasterIdLst>
  <p:sldIdLst>
    <p:sldId id="349" r:id="rId4"/>
    <p:sldId id="350" r:id="rId5"/>
    <p:sldId id="359" r:id="rId6"/>
    <p:sldId id="360" r:id="rId7"/>
    <p:sldId id="361" r:id="rId8"/>
    <p:sldId id="357" r:id="rId9"/>
    <p:sldId id="377" r:id="rId10"/>
    <p:sldId id="352" r:id="rId11"/>
    <p:sldId id="353" r:id="rId12"/>
    <p:sldId id="376" r:id="rId13"/>
    <p:sldId id="339" r:id="rId14"/>
    <p:sldId id="269" r:id="rId15"/>
    <p:sldId id="270" r:id="rId16"/>
    <p:sldId id="271" r:id="rId17"/>
    <p:sldId id="272" r:id="rId18"/>
    <p:sldId id="289" r:id="rId19"/>
    <p:sldId id="317" r:id="rId20"/>
    <p:sldId id="311" r:id="rId21"/>
    <p:sldId id="312" r:id="rId22"/>
    <p:sldId id="313" r:id="rId23"/>
    <p:sldId id="279" r:id="rId24"/>
    <p:sldId id="378" r:id="rId25"/>
    <p:sldId id="280" r:id="rId26"/>
  </p:sldIdLst>
  <p:sldSz cx="9144000" cy="6858000" type="screen4x3"/>
  <p:notesSz cx="6883400" cy="9906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961F"/>
    <a:srgbClr val="E6760F"/>
    <a:srgbClr val="4B86E8"/>
    <a:srgbClr val="1CB99D"/>
    <a:srgbClr val="B20331"/>
    <a:srgbClr val="177EAD"/>
    <a:srgbClr val="694DE2"/>
    <a:srgbClr val="96BB3C"/>
    <a:srgbClr val="96BB9D"/>
    <a:srgbClr val="4593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97" autoAdjust="0"/>
    <p:restoredTop sz="99554" autoAdjust="0"/>
  </p:normalViewPr>
  <p:slideViewPr>
    <p:cSldViewPr>
      <p:cViewPr>
        <p:scale>
          <a:sx n="80" d="100"/>
          <a:sy n="80" d="100"/>
        </p:scale>
        <p:origin x="-1344" y="-34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120" d="100"/>
          <a:sy n="120" d="100"/>
        </p:scale>
        <p:origin x="-546" y="1650"/>
      </p:cViewPr>
      <p:guideLst>
        <p:guide orient="horz" pos="3120"/>
        <p:guide pos="216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el%20amrani\Local%20Settings\Temporary%20Internet%20Files\Content.Outlook\JTV35MU4\hypoth&#232;sesHCP.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9629422249596391E-2"/>
          <c:y val="0"/>
          <c:w val="0.91604997029281165"/>
          <c:h val="0.76334428719935365"/>
        </c:manualLayout>
      </c:layout>
      <c:lineChart>
        <c:grouping val="standard"/>
        <c:varyColors val="0"/>
        <c:ser>
          <c:idx val="1"/>
          <c:order val="0"/>
          <c:marker>
            <c:symbol val="none"/>
          </c:marker>
          <c:cat>
            <c:numRef>
              <c:f>Feuil2!$A$1:$T$1</c:f>
              <c:numCache>
                <c:formatCode>General</c:formatCode>
                <c:ptCount val="5"/>
                <c:pt idx="0">
                  <c:v>2011</c:v>
                </c:pt>
                <c:pt idx="1">
                  <c:v>2015</c:v>
                </c:pt>
                <c:pt idx="2">
                  <c:v>2020</c:v>
                </c:pt>
                <c:pt idx="3">
                  <c:v>2025</c:v>
                </c:pt>
                <c:pt idx="4">
                  <c:v>2030</c:v>
                </c:pt>
              </c:numCache>
            </c:numRef>
          </c:cat>
          <c:val>
            <c:numRef>
              <c:f>Feuil2!$A$2:$T$2</c:f>
              <c:numCache>
                <c:formatCode>General</c:formatCode>
                <c:ptCount val="5"/>
                <c:pt idx="0">
                  <c:v>500000</c:v>
                </c:pt>
                <c:pt idx="1">
                  <c:v>584929.27999998769</c:v>
                </c:pt>
                <c:pt idx="2">
                  <c:v>678093.34960296564</c:v>
                </c:pt>
                <c:pt idx="3">
                  <c:v>786096.04014996137</c:v>
                </c:pt>
                <c:pt idx="4">
                  <c:v>911300.75925574743</c:v>
                </c:pt>
              </c:numCache>
            </c:numRef>
          </c:val>
          <c:smooth val="0"/>
        </c:ser>
        <c:ser>
          <c:idx val="2"/>
          <c:order val="1"/>
          <c:marker>
            <c:symbol val="none"/>
          </c:marker>
          <c:cat>
            <c:numRef>
              <c:f>Feuil2!$A$1:$T$1</c:f>
              <c:numCache>
                <c:formatCode>General</c:formatCode>
                <c:ptCount val="5"/>
                <c:pt idx="0">
                  <c:v>2011</c:v>
                </c:pt>
                <c:pt idx="1">
                  <c:v>2015</c:v>
                </c:pt>
                <c:pt idx="2">
                  <c:v>2020</c:v>
                </c:pt>
                <c:pt idx="3">
                  <c:v>2025</c:v>
                </c:pt>
                <c:pt idx="4">
                  <c:v>2030</c:v>
                </c:pt>
              </c:numCache>
            </c:numRef>
          </c:cat>
          <c:val>
            <c:numRef>
              <c:f>Feuil2!$A$3:$T$3</c:f>
              <c:numCache>
                <c:formatCode>General</c:formatCode>
                <c:ptCount val="5"/>
                <c:pt idx="0">
                  <c:v>500000</c:v>
                </c:pt>
                <c:pt idx="1">
                  <c:v>619412.3253125</c:v>
                </c:pt>
                <c:pt idx="2">
                  <c:v>848648.56606592622</c:v>
                </c:pt>
                <c:pt idx="3">
                  <c:v>1162722.0822937049</c:v>
                </c:pt>
                <c:pt idx="4">
                  <c:v>1593030.0182094506</c:v>
                </c:pt>
              </c:numCache>
            </c:numRef>
          </c:val>
          <c:smooth val="0"/>
        </c:ser>
        <c:ser>
          <c:idx val="3"/>
          <c:order val="2"/>
          <c:marker>
            <c:symbol val="none"/>
          </c:marker>
          <c:dLbls>
            <c:dLbl>
              <c:idx val="0"/>
              <c:layout>
                <c:manualLayout>
                  <c:x val="0.67239657698518085"/>
                  <c:y val="-5.1002026312227201E-2"/>
                </c:manualLayout>
              </c:layout>
              <c:tx>
                <c:rich>
                  <a:bodyPr/>
                  <a:lstStyle/>
                  <a:p>
                    <a:r>
                      <a:rPr lang="fr-FR" b="1" dirty="0" smtClean="0"/>
                      <a:t>H1</a:t>
                    </a:r>
                    <a:endParaRPr lang="en-US" b="1" dirty="0"/>
                  </a:p>
                </c:rich>
              </c:tx>
              <c:showLegendKey val="0"/>
              <c:showVal val="0"/>
              <c:showCatName val="0"/>
              <c:showSerName val="1"/>
              <c:showPercent val="0"/>
              <c:showBubbleSize val="0"/>
            </c:dLbl>
            <c:dLbl>
              <c:idx val="1"/>
              <c:delete val="1"/>
            </c:dLbl>
            <c:dLbl>
              <c:idx val="2"/>
              <c:layout>
                <c:manualLayout>
                  <c:x val="0.31604717066236182"/>
                  <c:y val="-0.20400810524890595"/>
                </c:manualLayout>
              </c:layout>
              <c:tx>
                <c:rich>
                  <a:bodyPr/>
                  <a:lstStyle/>
                  <a:p>
                    <a:r>
                      <a:rPr lang="fr-FR" b="1" dirty="0" smtClean="0"/>
                      <a:t>H2</a:t>
                    </a:r>
                    <a:endParaRPr lang="en-US" b="1" dirty="0"/>
                  </a:p>
                </c:rich>
              </c:tx>
              <c:showLegendKey val="0"/>
              <c:showVal val="0"/>
              <c:showCatName val="0"/>
              <c:showSerName val="1"/>
              <c:showPercent val="0"/>
              <c:showBubbleSize val="0"/>
            </c:dLbl>
            <c:dLbl>
              <c:idx val="3"/>
              <c:delete val="1"/>
            </c:dLbl>
            <c:dLbl>
              <c:idx val="4"/>
              <c:layout>
                <c:manualLayout>
                  <c:x val="-1.4814711124798197E-2"/>
                  <c:y val="-6.557403383000647E-2"/>
                </c:manualLayout>
              </c:layout>
              <c:tx>
                <c:rich>
                  <a:bodyPr/>
                  <a:lstStyle/>
                  <a:p>
                    <a:r>
                      <a:rPr lang="fr-FR" b="1" dirty="0" smtClean="0"/>
                      <a:t>H3</a:t>
                    </a:r>
                    <a:endParaRPr lang="en-US" b="1" dirty="0"/>
                  </a:p>
                </c:rich>
              </c:tx>
              <c:showLegendKey val="0"/>
              <c:showVal val="0"/>
              <c:showCatName val="0"/>
              <c:showSerName val="1"/>
              <c:showPercent val="0"/>
              <c:showBubbleSize val="0"/>
            </c:dLbl>
            <c:txPr>
              <a:bodyPr/>
              <a:lstStyle/>
              <a:p>
                <a:pPr>
                  <a:defRPr b="1"/>
                </a:pPr>
                <a:endParaRPr lang="en-US"/>
              </a:p>
            </c:txPr>
            <c:showLegendKey val="0"/>
            <c:showVal val="0"/>
            <c:showCatName val="0"/>
            <c:showSerName val="1"/>
            <c:showPercent val="0"/>
            <c:showBubbleSize val="0"/>
            <c:showLeaderLines val="0"/>
          </c:dLbls>
          <c:cat>
            <c:numRef>
              <c:f>Feuil2!$A$1:$T$1</c:f>
              <c:numCache>
                <c:formatCode>General</c:formatCode>
                <c:ptCount val="5"/>
                <c:pt idx="0">
                  <c:v>2011</c:v>
                </c:pt>
                <c:pt idx="1">
                  <c:v>2015</c:v>
                </c:pt>
                <c:pt idx="2">
                  <c:v>2020</c:v>
                </c:pt>
                <c:pt idx="3">
                  <c:v>2025</c:v>
                </c:pt>
                <c:pt idx="4">
                  <c:v>2030</c:v>
                </c:pt>
              </c:numCache>
            </c:numRef>
          </c:cat>
          <c:val>
            <c:numRef>
              <c:f>Feuil2!$A$4:$T$4</c:f>
              <c:numCache>
                <c:formatCode>General</c:formatCode>
                <c:ptCount val="5"/>
                <c:pt idx="0">
                  <c:v>500000</c:v>
                </c:pt>
                <c:pt idx="1">
                  <c:v>643233.17531249637</c:v>
                </c:pt>
                <c:pt idx="2">
                  <c:v>1012602.5840311683</c:v>
                </c:pt>
                <c:pt idx="3">
                  <c:v>1594078.2169521232</c:v>
                </c:pt>
                <c:pt idx="4">
                  <c:v>2509459.6852056207</c:v>
                </c:pt>
              </c:numCache>
            </c:numRef>
          </c:val>
          <c:smooth val="0"/>
        </c:ser>
        <c:dLbls>
          <c:showLegendKey val="0"/>
          <c:showVal val="0"/>
          <c:showCatName val="0"/>
          <c:showSerName val="0"/>
          <c:showPercent val="0"/>
          <c:showBubbleSize val="0"/>
        </c:dLbls>
        <c:marker val="1"/>
        <c:smooth val="0"/>
        <c:axId val="39529472"/>
        <c:axId val="57864960"/>
      </c:lineChart>
      <c:catAx>
        <c:axId val="39529472"/>
        <c:scaling>
          <c:orientation val="minMax"/>
        </c:scaling>
        <c:delete val="0"/>
        <c:axPos val="b"/>
        <c:numFmt formatCode="General" sourceLinked="1"/>
        <c:majorTickMark val="out"/>
        <c:minorTickMark val="none"/>
        <c:tickLblPos val="nextTo"/>
        <c:crossAx val="57864960"/>
        <c:crosses val="autoZero"/>
        <c:auto val="1"/>
        <c:lblAlgn val="ctr"/>
        <c:lblOffset val="100"/>
        <c:noMultiLvlLbl val="0"/>
      </c:catAx>
      <c:valAx>
        <c:axId val="57864960"/>
        <c:scaling>
          <c:orientation val="minMax"/>
        </c:scaling>
        <c:delete val="1"/>
        <c:axPos val="l"/>
        <c:majorGridlines/>
        <c:numFmt formatCode="General" sourceLinked="1"/>
        <c:majorTickMark val="out"/>
        <c:minorTickMark val="none"/>
        <c:tickLblPos val="none"/>
        <c:crossAx val="39529472"/>
        <c:crosses val="autoZero"/>
        <c:crossBetween val="between"/>
      </c:valAx>
    </c:plotArea>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82806" cy="4953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99001" y="0"/>
            <a:ext cx="2982806" cy="495300"/>
          </a:xfrm>
          <a:prstGeom prst="rect">
            <a:avLst/>
          </a:prstGeom>
        </p:spPr>
        <p:txBody>
          <a:bodyPr vert="horz" lIns="91440" tIns="45720" rIns="91440" bIns="45720" rtlCol="0"/>
          <a:lstStyle>
            <a:lvl1pPr algn="r">
              <a:defRPr sz="1200"/>
            </a:lvl1pPr>
          </a:lstStyle>
          <a:p>
            <a:fld id="{D14C1FED-6A08-41AF-B914-EE3EDDA020D7}" type="datetimeFigureOut">
              <a:rPr lang="fr-FR" smtClean="0"/>
              <a:pPr/>
              <a:t>27/01/2016</a:t>
            </a:fld>
            <a:endParaRPr lang="fr-FR"/>
          </a:p>
        </p:txBody>
      </p:sp>
      <p:sp>
        <p:nvSpPr>
          <p:cNvPr id="4" name="Espace réservé du pied de page 3"/>
          <p:cNvSpPr>
            <a:spLocks noGrp="1"/>
          </p:cNvSpPr>
          <p:nvPr>
            <p:ph type="ftr" sz="quarter" idx="2"/>
          </p:nvPr>
        </p:nvSpPr>
        <p:spPr>
          <a:xfrm>
            <a:off x="1" y="9408981"/>
            <a:ext cx="2982806" cy="4953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99001" y="9408981"/>
            <a:ext cx="2982806" cy="495300"/>
          </a:xfrm>
          <a:prstGeom prst="rect">
            <a:avLst/>
          </a:prstGeom>
        </p:spPr>
        <p:txBody>
          <a:bodyPr vert="horz" lIns="91440" tIns="45720" rIns="91440" bIns="45720" rtlCol="0" anchor="b"/>
          <a:lstStyle>
            <a:lvl1pPr algn="r">
              <a:defRPr sz="1200"/>
            </a:lvl1pPr>
          </a:lstStyle>
          <a:p>
            <a:fld id="{2BE0C332-5609-441D-A95F-CCA8B3D815F7}" type="slidenum">
              <a:rPr lang="fr-FR" smtClean="0"/>
              <a:pPr/>
              <a:t>‹#›</a:t>
            </a:fld>
            <a:endParaRPr lang="fr-FR"/>
          </a:p>
        </p:txBody>
      </p:sp>
    </p:spTree>
    <p:extLst>
      <p:ext uri="{BB962C8B-B14F-4D97-AF65-F5344CB8AC3E}">
        <p14:creationId xmlns:p14="http://schemas.microsoft.com/office/powerpoint/2010/main" val="10039686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82806" cy="4953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99001" y="0"/>
            <a:ext cx="2982806" cy="495300"/>
          </a:xfrm>
          <a:prstGeom prst="rect">
            <a:avLst/>
          </a:prstGeom>
        </p:spPr>
        <p:txBody>
          <a:bodyPr vert="horz" lIns="91440" tIns="45720" rIns="91440" bIns="45720" rtlCol="0"/>
          <a:lstStyle>
            <a:lvl1pPr algn="r">
              <a:defRPr sz="1200"/>
            </a:lvl1pPr>
          </a:lstStyle>
          <a:p>
            <a:fld id="{A1BA646E-EF11-41F0-AC42-6CFECDDD0E2A}" type="datetimeFigureOut">
              <a:rPr lang="fr-FR" smtClean="0"/>
              <a:pPr/>
              <a:t>27/01/2016</a:t>
            </a:fld>
            <a:endParaRPr lang="fr-FR"/>
          </a:p>
        </p:txBody>
      </p:sp>
      <p:sp>
        <p:nvSpPr>
          <p:cNvPr id="4" name="Espace réservé de l'image des diapositives 3"/>
          <p:cNvSpPr>
            <a:spLocks noGrp="1" noRot="1" noChangeAspect="1"/>
          </p:cNvSpPr>
          <p:nvPr>
            <p:ph type="sldImg" idx="2"/>
          </p:nvPr>
        </p:nvSpPr>
        <p:spPr>
          <a:xfrm>
            <a:off x="965200" y="742950"/>
            <a:ext cx="4953000" cy="371475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8341" y="4705350"/>
            <a:ext cx="5506720" cy="44577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1" y="9408981"/>
            <a:ext cx="2982806" cy="4953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99001" y="9408981"/>
            <a:ext cx="2982806" cy="495300"/>
          </a:xfrm>
          <a:prstGeom prst="rect">
            <a:avLst/>
          </a:prstGeom>
        </p:spPr>
        <p:txBody>
          <a:bodyPr vert="horz" lIns="91440" tIns="45720" rIns="91440" bIns="45720" rtlCol="0" anchor="b"/>
          <a:lstStyle>
            <a:lvl1pPr algn="r">
              <a:defRPr sz="1200"/>
            </a:lvl1pPr>
          </a:lstStyle>
          <a:p>
            <a:fld id="{C8B52D58-CE1B-4E42-A16E-9646D0BC55C7}" type="slidenum">
              <a:rPr lang="fr-FR" smtClean="0"/>
              <a:pPr/>
              <a:t>‹#›</a:t>
            </a:fld>
            <a:endParaRPr lang="fr-FR"/>
          </a:p>
        </p:txBody>
      </p:sp>
    </p:spTree>
    <p:extLst>
      <p:ext uri="{BB962C8B-B14F-4D97-AF65-F5344CB8AC3E}">
        <p14:creationId xmlns:p14="http://schemas.microsoft.com/office/powerpoint/2010/main" val="419863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r" rtl="1"/>
            <a:endParaRPr lang="fr-FR" b="1"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pPr/>
              <a:t>1</a:t>
            </a:fld>
            <a:endParaRPr lang="fr-FR"/>
          </a:p>
        </p:txBody>
      </p:sp>
      <p:pic>
        <p:nvPicPr>
          <p:cNvPr id="5" name="Picture 5" descr="souris"/>
          <p:cNvPicPr>
            <a:picLocks noChangeAspect="1" noChangeArrowheads="1"/>
          </p:cNvPicPr>
          <p:nvPr/>
        </p:nvPicPr>
        <p:blipFill>
          <a:blip r:embed="rId3"/>
          <a:srcRect/>
          <a:stretch>
            <a:fillRect/>
          </a:stretch>
        </p:blipFill>
        <p:spPr bwMode="auto">
          <a:xfrm>
            <a:off x="5736183" y="5494738"/>
            <a:ext cx="363290" cy="371475"/>
          </a:xfrm>
          <a:prstGeom prst="rect">
            <a:avLst/>
          </a:prstGeom>
          <a:noFill/>
          <a:ln w="9525">
            <a:noFill/>
            <a:miter lim="800000"/>
            <a:headEnd/>
            <a:tailEnd/>
          </a:ln>
        </p:spPr>
      </p:pic>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rtl="1"/>
            <a:r>
              <a:rPr lang="ar-MA" b="1" dirty="0" smtClean="0"/>
              <a:t>القطب </a:t>
            </a:r>
            <a:r>
              <a:rPr lang="ar-MA" b="1" dirty="0" err="1" smtClean="0"/>
              <a:t>المينائي</a:t>
            </a:r>
            <a:r>
              <a:rPr lang="ar-MA" b="1" dirty="0" smtClean="0"/>
              <a:t> للمنطقة الشرقية، المتمركز حول ميناء </a:t>
            </a:r>
            <a:r>
              <a:rPr lang="ar-MA" b="1" dirty="0" err="1" smtClean="0"/>
              <a:t>الناظور</a:t>
            </a:r>
            <a:r>
              <a:rPr lang="ar-MA" b="1" dirty="0" smtClean="0"/>
              <a:t> المدينة وغرب المتوسط، والذي ستتركز أنشطته على نقل العربات والمسافرين ورواج المحروقات والفحم والحاويات والرحلات السياحية والترفيه، علاوة على ما سيتيحه مشروع الميناء الجديد </a:t>
            </a:r>
            <a:r>
              <a:rPr lang="ar-MA" b="1" dirty="0" err="1" smtClean="0"/>
              <a:t>الناظور</a:t>
            </a:r>
            <a:r>
              <a:rPr lang="ar-MA" b="1" dirty="0" smtClean="0"/>
              <a:t> غرب المتوسط من فرص مستقبلية إضافية. </a:t>
            </a:r>
            <a:endParaRPr lang="fr-FR" b="1" dirty="0" smtClean="0"/>
          </a:p>
          <a:p>
            <a:pPr algn="just" rtl="1"/>
            <a:endParaRPr lang="fr-FR" b="1"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pPr/>
              <a:t>11</a:t>
            </a:fld>
            <a:endParaRPr lang="fr-FR"/>
          </a:p>
        </p:txBody>
      </p:sp>
      <p:pic>
        <p:nvPicPr>
          <p:cNvPr id="5" name="Picture 5" descr="souris"/>
          <p:cNvPicPr>
            <a:picLocks noChangeAspect="1" noChangeArrowheads="1"/>
          </p:cNvPicPr>
          <p:nvPr/>
        </p:nvPicPr>
        <p:blipFill>
          <a:blip r:embed="rId3"/>
          <a:srcRect/>
          <a:stretch>
            <a:fillRect/>
          </a:stretch>
        </p:blipFill>
        <p:spPr bwMode="auto">
          <a:xfrm>
            <a:off x="5664481" y="5649521"/>
            <a:ext cx="363290" cy="371475"/>
          </a:xfrm>
          <a:prstGeom prst="rect">
            <a:avLst/>
          </a:prstGeom>
          <a:noFill/>
          <a:ln w="9525">
            <a:noFill/>
            <a:miter lim="800000"/>
            <a:headEnd/>
            <a:tailEnd/>
          </a:ln>
        </p:spPr>
      </p:pic>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rtl="1"/>
            <a:r>
              <a:rPr lang="ar-MA" b="1" dirty="0" smtClean="0"/>
              <a:t>قطب </a:t>
            </a:r>
            <a:r>
              <a:rPr lang="ar-MA" b="1" dirty="0" err="1" smtClean="0"/>
              <a:t>المينائي</a:t>
            </a:r>
            <a:r>
              <a:rPr lang="ar-MA" b="1" dirty="0" smtClean="0"/>
              <a:t> الشمال الغربي، يتكون هذا القطب، المعني </a:t>
            </a:r>
            <a:r>
              <a:rPr lang="ar-MA" b="1" dirty="0" err="1" smtClean="0"/>
              <a:t>بالمسافنة</a:t>
            </a:r>
            <a:r>
              <a:rPr lang="ar-MA" b="1" dirty="0" smtClean="0"/>
              <a:t> ونقل العربات والمسافرين والرحلات السياحية والترفيه، من ميناء </a:t>
            </a:r>
            <a:r>
              <a:rPr lang="ar-MA" b="1" dirty="0" err="1" smtClean="0"/>
              <a:t>طنجة</a:t>
            </a:r>
            <a:r>
              <a:rPr lang="ar-MA" b="1" dirty="0" smtClean="0"/>
              <a:t> المدينة الذي سيتم تخصيصه للرحلات البحرية والترفيهية، وميناء </a:t>
            </a:r>
            <a:r>
              <a:rPr lang="ar-MA" b="1" dirty="0" err="1" smtClean="0"/>
              <a:t>طنجة</a:t>
            </a:r>
            <a:r>
              <a:rPr lang="ar-MA" b="1" dirty="0" smtClean="0"/>
              <a:t> المتوسط الذي سيكون بالفعل مركبا </a:t>
            </a:r>
            <a:r>
              <a:rPr lang="ar-MA" b="1" dirty="0" err="1" smtClean="0"/>
              <a:t>مينائيا</a:t>
            </a:r>
            <a:r>
              <a:rPr lang="ar-MA" b="1" dirty="0" smtClean="0"/>
              <a:t> حقيقيا يتميز </a:t>
            </a:r>
            <a:r>
              <a:rPr lang="ar-MA" b="1" dirty="0" err="1" smtClean="0"/>
              <a:t>بالمسافنة</a:t>
            </a:r>
            <a:r>
              <a:rPr lang="ar-MA" b="1" dirty="0" smtClean="0"/>
              <a:t> وببعده الدولي لكونه يربط بين أوربا وآسيا وإفريقيا وأمريكا ؛ ويوازي هذا البعد الدولي بعد وطني لا يقل أهمية يتمثل في تعزيز البنيات التحتية ومحطات الربط والمناطق الحرة </a:t>
            </a:r>
            <a:r>
              <a:rPr lang="ar-MA" b="1" dirty="0" err="1" smtClean="0"/>
              <a:t>واللوجيستيكية</a:t>
            </a:r>
            <a:r>
              <a:rPr lang="ar-MA" b="1" dirty="0" smtClean="0"/>
              <a:t> المتواجدة بمناطقه الخلفية. </a:t>
            </a:r>
            <a:endParaRPr lang="fr-FR" b="1" dirty="0" smtClean="0"/>
          </a:p>
          <a:p>
            <a:pPr algn="r" rtl="1"/>
            <a:endParaRPr lang="fr-FR"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pPr/>
              <a:t>12</a:t>
            </a:fld>
            <a:endParaRPr lang="fr-FR"/>
          </a:p>
        </p:txBody>
      </p:sp>
      <p:pic>
        <p:nvPicPr>
          <p:cNvPr id="5" name="Picture 5" descr="souris"/>
          <p:cNvPicPr>
            <a:picLocks noChangeAspect="1" noChangeArrowheads="1"/>
          </p:cNvPicPr>
          <p:nvPr/>
        </p:nvPicPr>
        <p:blipFill>
          <a:blip r:embed="rId3"/>
          <a:srcRect/>
          <a:stretch>
            <a:fillRect/>
          </a:stretch>
        </p:blipFill>
        <p:spPr bwMode="auto">
          <a:xfrm>
            <a:off x="5664481" y="5959085"/>
            <a:ext cx="363290" cy="371475"/>
          </a:xfrm>
          <a:prstGeom prst="rect">
            <a:avLst/>
          </a:prstGeom>
          <a:noFill/>
          <a:ln w="9525">
            <a:noFill/>
            <a:miter lim="800000"/>
            <a:headEnd/>
            <a:tailEnd/>
          </a:ln>
        </p:spPr>
      </p:pic>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rtl="1"/>
            <a:r>
              <a:rPr lang="ar-MA" b="1" dirty="0" smtClean="0"/>
              <a:t>القطب </a:t>
            </a:r>
            <a:r>
              <a:rPr lang="ar-MA" b="1" dirty="0" err="1" smtClean="0"/>
              <a:t>المينائي</a:t>
            </a:r>
            <a:r>
              <a:rPr lang="ar-MA" b="1" dirty="0" smtClean="0"/>
              <a:t> القنيطرة - الدار البيضاء، الذي يعد قطبا متعدد الاختصاصات إذ تتصل أنشطته برواج الطاقة والحاويات والرحلات السياحية والترفيه والبضائع التقليدية وصناعة السفن وإصلاحها. وضمن هذا القطب، سيتيح مشروع ميناء القنيطرة الأطلسي فرصا مستقبلية مهمة ودعما قويا </a:t>
            </a:r>
            <a:r>
              <a:rPr lang="ar-MA" b="1" dirty="0" err="1" smtClean="0"/>
              <a:t>للأروجة</a:t>
            </a:r>
            <a:r>
              <a:rPr lang="ar-MA" b="1" dirty="0" smtClean="0"/>
              <a:t> المنطلقة من أو المتجهة إلى الغرب </a:t>
            </a:r>
            <a:r>
              <a:rPr lang="ar-MA" b="1" dirty="0" err="1" smtClean="0"/>
              <a:t>وسايس</a:t>
            </a:r>
            <a:r>
              <a:rPr lang="ar-MA" b="1" dirty="0" smtClean="0"/>
              <a:t> </a:t>
            </a:r>
            <a:r>
              <a:rPr lang="ar-MA" b="1" dirty="0" err="1" smtClean="0"/>
              <a:t>واللوكوس</a:t>
            </a:r>
            <a:r>
              <a:rPr lang="ar-MA" b="1" dirty="0" smtClean="0"/>
              <a:t> والمناطق الحرة كالمنطقة الحرة </a:t>
            </a:r>
            <a:r>
              <a:rPr lang="ar-MA" b="1" dirty="0" err="1" smtClean="0"/>
              <a:t>أطلنتيك</a:t>
            </a:r>
            <a:r>
              <a:rPr lang="ar-MA" b="1" dirty="0" smtClean="0"/>
              <a:t> أو المنطقة الحرة </a:t>
            </a:r>
            <a:r>
              <a:rPr lang="ar-MA" b="1" dirty="0" err="1" smtClean="0"/>
              <a:t>بطنجة</a:t>
            </a:r>
            <a:r>
              <a:rPr lang="ar-MA" b="1" dirty="0" smtClean="0"/>
              <a:t> أو المناطق الحرة بجهة مكناس </a:t>
            </a:r>
            <a:r>
              <a:rPr lang="ar-MA" b="1" dirty="0" err="1" smtClean="0"/>
              <a:t>وفاس</a:t>
            </a:r>
            <a:r>
              <a:rPr lang="ar-MA" b="1" dirty="0" smtClean="0"/>
              <a:t>. </a:t>
            </a:r>
            <a:endParaRPr lang="fr-FR" b="1" dirty="0" smtClean="0"/>
          </a:p>
          <a:p>
            <a:pPr algn="just" rtl="1"/>
            <a:r>
              <a:rPr lang="fr-FR" b="1" dirty="0" smtClean="0"/>
              <a:t> </a:t>
            </a:r>
          </a:p>
          <a:p>
            <a:pPr algn="just" rtl="1"/>
            <a:r>
              <a:rPr lang="ar-MA" b="1" dirty="0" smtClean="0"/>
              <a:t>وسيمكن هذا التوجه من تخفيف الضغط على ميناء الدار البيضاء وتخصيصه لمعالجة رواج الحاويات من خلال التحويل التدريجي لبعض </a:t>
            </a:r>
            <a:r>
              <a:rPr lang="ar-MA" b="1" dirty="0" err="1" smtClean="0"/>
              <a:t>الأروجة</a:t>
            </a:r>
            <a:r>
              <a:rPr lang="ar-MA" b="1" dirty="0" smtClean="0"/>
              <a:t> نحو موانئ المحمدية والميناء الجديد الذي سيتم بناؤه بالقنيطرة.  </a:t>
            </a:r>
            <a:endParaRPr lang="fr-FR" b="1" dirty="0" smtClean="0"/>
          </a:p>
          <a:p>
            <a:pPr algn="just" rtl="1"/>
            <a:endParaRPr lang="fr-FR" b="1"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pPr/>
              <a:t>13</a:t>
            </a:fld>
            <a:endParaRPr lang="fr-FR"/>
          </a:p>
        </p:txBody>
      </p:sp>
      <p:pic>
        <p:nvPicPr>
          <p:cNvPr id="5" name="Picture 5" descr="souris"/>
          <p:cNvPicPr>
            <a:picLocks noChangeAspect="1" noChangeArrowheads="1"/>
          </p:cNvPicPr>
          <p:nvPr/>
        </p:nvPicPr>
        <p:blipFill>
          <a:blip r:embed="rId3"/>
          <a:srcRect/>
          <a:stretch>
            <a:fillRect/>
          </a:stretch>
        </p:blipFill>
        <p:spPr bwMode="auto">
          <a:xfrm>
            <a:off x="5664466" y="6500813"/>
            <a:ext cx="363290" cy="371475"/>
          </a:xfrm>
          <a:prstGeom prst="rect">
            <a:avLst/>
          </a:prstGeom>
          <a:noFill/>
          <a:ln w="9525">
            <a:noFill/>
            <a:miter lim="800000"/>
            <a:headEnd/>
            <a:tailEnd/>
          </a:ln>
        </p:spPr>
      </p:pic>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rtl="1"/>
            <a:r>
              <a:rPr lang="ar-MA" b="1" dirty="0" smtClean="0"/>
              <a:t>قطب </a:t>
            </a:r>
            <a:r>
              <a:rPr lang="ar-MA" b="1" dirty="0" err="1" smtClean="0"/>
              <a:t>المينائي</a:t>
            </a:r>
            <a:r>
              <a:rPr lang="ar-MA" b="1" dirty="0" smtClean="0"/>
              <a:t> </a:t>
            </a:r>
            <a:r>
              <a:rPr lang="ar-MA" b="1" dirty="0" err="1" smtClean="0"/>
              <a:t>دكالة</a:t>
            </a:r>
            <a:r>
              <a:rPr lang="ar-MA" b="1" dirty="0" smtClean="0"/>
              <a:t> </a:t>
            </a:r>
            <a:r>
              <a:rPr lang="ar-MA" b="1" dirty="0" err="1" smtClean="0"/>
              <a:t>عبدة</a:t>
            </a:r>
            <a:r>
              <a:rPr lang="ar-MA" b="1" dirty="0" smtClean="0"/>
              <a:t>، المتميز </a:t>
            </a:r>
            <a:r>
              <a:rPr lang="ar-MA" b="1" dirty="0" err="1" smtClean="0"/>
              <a:t>بالأروجة</a:t>
            </a:r>
            <a:r>
              <a:rPr lang="ar-MA" b="1" dirty="0" smtClean="0"/>
              <a:t> الطاقية والصناعية </a:t>
            </a:r>
            <a:r>
              <a:rPr lang="ar-MA" b="1" dirty="0" err="1" smtClean="0"/>
              <a:t>كالفوسفاط</a:t>
            </a:r>
            <a:r>
              <a:rPr lang="ar-MA" b="1" dirty="0" smtClean="0"/>
              <a:t> ومشتقاته والفحم والمحروقات والغاز الطبيعي المسال، سيصبح مركزا صناعيا </a:t>
            </a:r>
            <a:r>
              <a:rPr lang="ar-MA" b="1" dirty="0" err="1" smtClean="0"/>
              <a:t>وطاقيا</a:t>
            </a:r>
            <a:r>
              <a:rPr lang="ar-MA" b="1" dirty="0" smtClean="0"/>
              <a:t> رئيسيا، خاصة مع بناء ميناء جديد جنوب </a:t>
            </a:r>
            <a:r>
              <a:rPr lang="ar-MA" b="1" dirty="0" err="1" smtClean="0"/>
              <a:t>آسفي</a:t>
            </a:r>
            <a:r>
              <a:rPr lang="ar-MA" b="1" dirty="0" smtClean="0"/>
              <a:t>، الذي ستنطلق </a:t>
            </a:r>
            <a:r>
              <a:rPr lang="ar-MA" b="1" dirty="0" err="1" smtClean="0"/>
              <a:t>به</a:t>
            </a:r>
            <a:r>
              <a:rPr lang="ar-MA" b="1" dirty="0" smtClean="0"/>
              <a:t> الأشغال قريبا والذي سيخصص لرواج الفحم في مرحلة أولى </a:t>
            </a:r>
            <a:r>
              <a:rPr lang="ar-MA" b="1" dirty="0" err="1" smtClean="0"/>
              <a:t>وللفوسفاط</a:t>
            </a:r>
            <a:r>
              <a:rPr lang="ar-MA" b="1" dirty="0" smtClean="0"/>
              <a:t> ومشتقاته في مرحلة ثانية، إضافة إلى الميناء الجديد شمال الجرف الأصفر المخصص للغاز الطبيعي المسال والمحروقات.</a:t>
            </a:r>
            <a:r>
              <a:rPr lang="fr-FR" b="1" dirty="0" smtClean="0"/>
              <a:t> </a:t>
            </a:r>
          </a:p>
          <a:p>
            <a:pPr algn="just" rtl="1"/>
            <a:endParaRPr lang="fr-FR" b="1"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pPr/>
              <a:t>14</a:t>
            </a:fld>
            <a:endParaRPr lang="fr-FR"/>
          </a:p>
        </p:txBody>
      </p:sp>
      <p:pic>
        <p:nvPicPr>
          <p:cNvPr id="5" name="Picture 5" descr="souris"/>
          <p:cNvPicPr>
            <a:picLocks noChangeAspect="1" noChangeArrowheads="1"/>
          </p:cNvPicPr>
          <p:nvPr/>
        </p:nvPicPr>
        <p:blipFill>
          <a:blip r:embed="rId3"/>
          <a:srcRect/>
          <a:stretch>
            <a:fillRect/>
          </a:stretch>
        </p:blipFill>
        <p:spPr bwMode="auto">
          <a:xfrm>
            <a:off x="5664481" y="5726912"/>
            <a:ext cx="363290" cy="371475"/>
          </a:xfrm>
          <a:prstGeom prst="rect">
            <a:avLst/>
          </a:prstGeom>
          <a:noFill/>
          <a:ln w="9525">
            <a:noFill/>
            <a:miter lim="800000"/>
            <a:headEnd/>
            <a:tailEnd/>
          </a:ln>
        </p:spPr>
      </p:pic>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rtl="1">
              <a:spcBef>
                <a:spcPct val="0"/>
              </a:spcBef>
            </a:pPr>
            <a:r>
              <a:rPr lang="ar-MA" b="1" dirty="0" smtClean="0"/>
              <a:t>القطب </a:t>
            </a:r>
            <a:r>
              <a:rPr lang="ar-MA" b="1" dirty="0" err="1" smtClean="0"/>
              <a:t>المينائي</a:t>
            </a:r>
            <a:r>
              <a:rPr lang="ar-MA" b="1" dirty="0" smtClean="0"/>
              <a:t> سوس </a:t>
            </a:r>
            <a:r>
              <a:rPr lang="ar-MA" b="1" dirty="0" err="1" smtClean="0"/>
              <a:t>تانسيفت</a:t>
            </a:r>
            <a:r>
              <a:rPr lang="ar-MA" b="1" dirty="0" smtClean="0"/>
              <a:t>، المتوجه نحو رواج الحاويات والصيد البحري </a:t>
            </a:r>
            <a:r>
              <a:rPr lang="ar-MA" b="1" dirty="0" err="1" smtClean="0"/>
              <a:t>والمنتوج</a:t>
            </a:r>
            <a:r>
              <a:rPr lang="ar-MA" b="1" dirty="0" smtClean="0"/>
              <a:t> </a:t>
            </a:r>
            <a:r>
              <a:rPr lang="ar-MA" b="1" dirty="0" err="1" smtClean="0"/>
              <a:t>الفلاحي</a:t>
            </a:r>
            <a:r>
              <a:rPr lang="ar-MA" b="1" dirty="0" smtClean="0"/>
              <a:t> والرحلات السياحية والترفيه. سيتم توسيع خدماته بفضل الطريق </a:t>
            </a:r>
            <a:r>
              <a:rPr lang="ar-MA" b="1" dirty="0" err="1" smtClean="0"/>
              <a:t>السيار</a:t>
            </a:r>
            <a:r>
              <a:rPr lang="ar-MA" b="1" dirty="0" smtClean="0"/>
              <a:t> ومشروع السكة الحديدية بين مراكش </a:t>
            </a:r>
            <a:r>
              <a:rPr lang="ar-MA" b="1" dirty="0" err="1" smtClean="0"/>
              <a:t>وأكادير</a:t>
            </a:r>
            <a:r>
              <a:rPr lang="ar-MA" b="1" dirty="0" smtClean="0"/>
              <a:t>، بغية تخصيصه لتوقف السفن السياحية ودعم الأنشطة الترفيهية البحرية، وتطوير أنشطة الصيد البحري وإصلاح السفن. </a:t>
            </a:r>
            <a:endParaRPr lang="fr-FR" b="1"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pPr/>
              <a:t>15</a:t>
            </a:fld>
            <a:endParaRPr lang="fr-FR"/>
          </a:p>
        </p:txBody>
      </p:sp>
      <p:pic>
        <p:nvPicPr>
          <p:cNvPr id="5" name="Picture 5" descr="souris"/>
          <p:cNvPicPr>
            <a:picLocks noChangeAspect="1" noChangeArrowheads="1"/>
          </p:cNvPicPr>
          <p:nvPr/>
        </p:nvPicPr>
        <p:blipFill>
          <a:blip r:embed="rId3"/>
          <a:srcRect/>
          <a:stretch>
            <a:fillRect/>
          </a:stretch>
        </p:blipFill>
        <p:spPr bwMode="auto">
          <a:xfrm>
            <a:off x="5807886" y="5804303"/>
            <a:ext cx="363290" cy="371475"/>
          </a:xfrm>
          <a:prstGeom prst="rect">
            <a:avLst/>
          </a:prstGeom>
          <a:noFill/>
          <a:ln w="9525">
            <a:noFill/>
            <a:miter lim="800000"/>
            <a:headEnd/>
            <a:tailEnd/>
          </a:ln>
        </p:spPr>
      </p:pic>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rtl="1">
              <a:spcBef>
                <a:spcPct val="0"/>
              </a:spcBef>
            </a:pPr>
            <a:r>
              <a:rPr lang="ar-MA" b="1" dirty="0" smtClean="0"/>
              <a:t>قطب الجنوب، يتميز بأنشطة الصيد البحري وتصدير </a:t>
            </a:r>
            <a:r>
              <a:rPr lang="ar-MA" b="1" dirty="0" err="1" smtClean="0"/>
              <a:t>الفوسفاط</a:t>
            </a:r>
            <a:r>
              <a:rPr lang="ar-MA" b="1" dirty="0" smtClean="0"/>
              <a:t> وبالدور المهيكل والحيوي لموانئه في تنمية الأقاليم الجنوبية وإعداد التراب الوطني. وسيتم ضمنه إنجاز مركب مينائي كبير بجهة وادي الذهب </a:t>
            </a:r>
            <a:r>
              <a:rPr lang="ar-MA" b="1" dirty="0" err="1" smtClean="0"/>
              <a:t>لكويرة</a:t>
            </a:r>
            <a:r>
              <a:rPr lang="ar-MA" b="1" dirty="0" smtClean="0"/>
              <a:t> على مياه عميقة خارج الخليج بغية مواكبة التطور الاقتصادي المهم الذي تعرفه المنطقة واستيعاب الحركة المستقبلية لتداول منتجات الصيد مما سيجعله أداة </a:t>
            </a:r>
            <a:r>
              <a:rPr lang="ar-MA" b="1" dirty="0" err="1" smtClean="0"/>
              <a:t>لوجيستيكية</a:t>
            </a:r>
            <a:r>
              <a:rPr lang="ar-MA" b="1" dirty="0" smtClean="0"/>
              <a:t> واقتصادية لهيكلة جنوب المملكة.</a:t>
            </a:r>
            <a:endParaRPr lang="fr-FR" b="1"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pPr/>
              <a:t>16</a:t>
            </a:fld>
            <a:endParaRPr lang="fr-FR"/>
          </a:p>
        </p:txBody>
      </p:sp>
      <p:pic>
        <p:nvPicPr>
          <p:cNvPr id="5" name="Picture 5" descr="souris"/>
          <p:cNvPicPr>
            <a:picLocks noChangeAspect="1" noChangeArrowheads="1"/>
          </p:cNvPicPr>
          <p:nvPr/>
        </p:nvPicPr>
        <p:blipFill>
          <a:blip r:embed="rId3"/>
          <a:srcRect/>
          <a:stretch>
            <a:fillRect/>
          </a:stretch>
        </p:blipFill>
        <p:spPr bwMode="auto">
          <a:xfrm>
            <a:off x="5592778" y="6268650"/>
            <a:ext cx="363290" cy="371475"/>
          </a:xfrm>
          <a:prstGeom prst="rect">
            <a:avLst/>
          </a:prstGeom>
          <a:noFill/>
          <a:ln w="9525">
            <a:noFill/>
            <a:miter lim="800000"/>
            <a:headEnd/>
            <a:tailEnd/>
          </a:ln>
        </p:spPr>
      </p:pic>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rtl="1"/>
            <a:r>
              <a:rPr lang="ar-MA" b="1" dirty="0" smtClean="0"/>
              <a:t>إن هذه </a:t>
            </a:r>
            <a:r>
              <a:rPr lang="ar-MA" b="1" dirty="0" err="1" smtClean="0"/>
              <a:t>الاستراتيجية</a:t>
            </a:r>
            <a:r>
              <a:rPr lang="ar-MA" b="1" dirty="0" smtClean="0"/>
              <a:t>، يا مولاي، ترتكز على ثلاثة محاور رئيسية:</a:t>
            </a:r>
          </a:p>
          <a:p>
            <a:pPr algn="just" rtl="1"/>
            <a:endParaRPr lang="fr-FR" b="1" dirty="0" smtClean="0"/>
          </a:p>
          <a:p>
            <a:pPr lvl="0" algn="just" rtl="1"/>
            <a:r>
              <a:rPr lang="ar-MA" b="1" dirty="0" smtClean="0"/>
              <a:t>المحور الأول يهم إنجاز </a:t>
            </a:r>
            <a:r>
              <a:rPr lang="ar-MA" b="1" dirty="0" err="1" smtClean="0"/>
              <a:t>توسيعات</a:t>
            </a:r>
            <a:r>
              <a:rPr lang="ar-MA" b="1" dirty="0" smtClean="0"/>
              <a:t> كبرى للموانئ والرفع من طاقتها الاستيعابية، وأهمها:</a:t>
            </a:r>
          </a:p>
          <a:p>
            <a:pPr lvl="0" algn="just" rtl="1"/>
            <a:endParaRPr lang="fr-FR" b="1" dirty="0" smtClean="0"/>
          </a:p>
          <a:p>
            <a:pPr marL="182563" lvl="0" indent="-95250" algn="r" rtl="1">
              <a:buFont typeface="Arial" pitchFamily="34" charset="0"/>
              <a:buChar char="•"/>
            </a:pPr>
            <a:r>
              <a:rPr lang="ar-MA" b="1" dirty="0" smtClean="0"/>
              <a:t>توسيع ميناء المحمدية للرفع من الطاقة الاستيعابية للمحروقات مع تخصيص الميناء الداخلي للصيد والأنشطة </a:t>
            </a:r>
            <a:r>
              <a:rPr lang="ar-MA" b="1" dirty="0" err="1" smtClean="0"/>
              <a:t>والرياضات</a:t>
            </a:r>
            <a:r>
              <a:rPr lang="ar-MA" b="1" dirty="0" smtClean="0"/>
              <a:t> البحرية ؛</a:t>
            </a:r>
          </a:p>
          <a:p>
            <a:pPr marL="182563" lvl="0" indent="-95250" algn="r" rtl="1">
              <a:buFont typeface="Arial" pitchFamily="34" charset="0"/>
              <a:buChar char="•"/>
            </a:pPr>
            <a:endParaRPr lang="fr-FR" b="1" dirty="0" smtClean="0"/>
          </a:p>
          <a:p>
            <a:pPr marL="182563" lvl="0" indent="-95250" algn="r" rtl="1">
              <a:buFont typeface="Arial" pitchFamily="34" charset="0"/>
              <a:buChar char="•"/>
            </a:pPr>
            <a:r>
              <a:rPr lang="ar-MA" b="1" dirty="0" smtClean="0"/>
              <a:t>توسيع ميناء الدار البيضاء بالنسبة لمحطات الحاويات وسفن السياحة البحرية ؛</a:t>
            </a:r>
          </a:p>
          <a:p>
            <a:pPr marL="182563" lvl="0" indent="-95250" algn="r" rtl="1">
              <a:buFont typeface="Arial" pitchFamily="34" charset="0"/>
              <a:buChar char="•"/>
            </a:pPr>
            <a:endParaRPr lang="fr-FR" b="1" dirty="0" smtClean="0"/>
          </a:p>
          <a:p>
            <a:pPr marL="182563" indent="-95250" algn="r" rtl="1">
              <a:buFont typeface="Arial" pitchFamily="34" charset="0"/>
              <a:buChar char="•"/>
            </a:pPr>
            <a:r>
              <a:rPr lang="ar-MA" b="1" dirty="0" smtClean="0"/>
              <a:t>توسيع ميناء الجرف الأصفر بالنسبة لأرصفة الفحم </a:t>
            </a:r>
            <a:r>
              <a:rPr lang="ar-MA" b="1" dirty="0" err="1" smtClean="0"/>
              <a:t>والفوسفاط</a:t>
            </a:r>
            <a:r>
              <a:rPr lang="ar-MA" b="1" dirty="0" smtClean="0"/>
              <a:t>. </a:t>
            </a:r>
            <a:endParaRPr lang="fr-FR" b="1" dirty="0" smtClean="0"/>
          </a:p>
          <a:p>
            <a:pPr algn="r" rtl="1"/>
            <a:endParaRPr lang="fr-FR"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pPr/>
              <a:t>18</a:t>
            </a:fld>
            <a:endParaRPr lang="fr-FR"/>
          </a:p>
        </p:txBody>
      </p:sp>
      <p:pic>
        <p:nvPicPr>
          <p:cNvPr id="5" name="Picture 5" descr="souris"/>
          <p:cNvPicPr>
            <a:picLocks noChangeAspect="1" noChangeArrowheads="1"/>
          </p:cNvPicPr>
          <p:nvPr/>
        </p:nvPicPr>
        <p:blipFill>
          <a:blip r:embed="rId3"/>
          <a:srcRect/>
          <a:stretch>
            <a:fillRect/>
          </a:stretch>
        </p:blipFill>
        <p:spPr bwMode="auto">
          <a:xfrm>
            <a:off x="5807886" y="6965171"/>
            <a:ext cx="363290" cy="371475"/>
          </a:xfrm>
          <a:prstGeom prst="rect">
            <a:avLst/>
          </a:prstGeom>
          <a:noFill/>
          <a:ln w="9525">
            <a:noFill/>
            <a:miter lim="800000"/>
            <a:headEnd/>
            <a:tailEnd/>
          </a:ln>
        </p:spPr>
      </p:pic>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lvl="0" algn="just" rtl="1"/>
            <a:r>
              <a:rPr lang="ar-MA" b="1" dirty="0" smtClean="0"/>
              <a:t>المحور الثاني يتعلق بإدماج الموانئ في محيطها الحضري وتأهيل كبريات المدن وتشجيع السياحة الدولية والداخلية، ومن أهم مشاريعه الطموحة:</a:t>
            </a:r>
          </a:p>
          <a:p>
            <a:pPr lvl="0" algn="just" rtl="1"/>
            <a:endParaRPr lang="fr-FR" b="1" dirty="0" smtClean="0"/>
          </a:p>
          <a:p>
            <a:pPr marL="269875" lvl="0" indent="-182563" algn="just" rtl="1">
              <a:buFont typeface="Arial" pitchFamily="34" charset="0"/>
              <a:buChar char="•"/>
            </a:pPr>
            <a:r>
              <a:rPr lang="ar-MA" b="1" dirty="0" smtClean="0"/>
              <a:t>إعادة تهيئة ميناء </a:t>
            </a:r>
            <a:r>
              <a:rPr lang="ar-MA" b="1" dirty="0" err="1" smtClean="0"/>
              <a:t>طنجة</a:t>
            </a:r>
            <a:r>
              <a:rPr lang="ar-MA" b="1" dirty="0" smtClean="0"/>
              <a:t> المدينة وتخصيصه للترفيه والسياحة البحرية ؛</a:t>
            </a:r>
          </a:p>
          <a:p>
            <a:pPr marL="269875" lvl="0" indent="-182563" algn="just" rtl="1"/>
            <a:endParaRPr lang="fr-FR" b="1" dirty="0" smtClean="0"/>
          </a:p>
          <a:p>
            <a:pPr marL="269875" lvl="0" indent="-182563" algn="just" rtl="1">
              <a:buFont typeface="Arial" pitchFamily="34" charset="0"/>
              <a:buChar char="•"/>
            </a:pPr>
            <a:r>
              <a:rPr lang="ar-MA" b="1" dirty="0" smtClean="0"/>
              <a:t>إعادة تهيئة الميناء النهري للقنيطرة وتخصيصه للأنشطة المتماشية مع محيطه الحضري ؛</a:t>
            </a:r>
          </a:p>
          <a:p>
            <a:pPr marL="269875" lvl="0" indent="-182563" algn="just" rtl="1"/>
            <a:endParaRPr lang="fr-FR" b="1" dirty="0" smtClean="0"/>
          </a:p>
          <a:p>
            <a:pPr marL="269875" lvl="0" indent="-182563" algn="just" rtl="1">
              <a:buFont typeface="Arial" pitchFamily="34" charset="0"/>
              <a:buChar char="•"/>
            </a:pPr>
            <a:r>
              <a:rPr lang="ar-MA" b="1" dirty="0" smtClean="0"/>
              <a:t>فتح الميناء التاريخي للدار البيضاء على المدينة مع إنجاز محطة لسفن الرحلات السياحية البحرية ؛</a:t>
            </a:r>
          </a:p>
          <a:p>
            <a:pPr marL="269875" lvl="0" indent="-182563" algn="just" rtl="1"/>
            <a:endParaRPr lang="fr-FR" b="1" dirty="0" smtClean="0"/>
          </a:p>
          <a:p>
            <a:pPr marL="269875" lvl="0" indent="-182563" algn="just" rtl="1">
              <a:buFont typeface="Arial" pitchFamily="34" charset="0"/>
              <a:buChar char="•"/>
            </a:pPr>
            <a:r>
              <a:rPr lang="ar-MA" b="1" dirty="0" smtClean="0"/>
              <a:t>إعادة تهيئة ميناء </a:t>
            </a:r>
            <a:r>
              <a:rPr lang="ar-MA" b="1" dirty="0" err="1" smtClean="0"/>
              <a:t>آسفي</a:t>
            </a:r>
            <a:r>
              <a:rPr lang="ar-MA" b="1" dirty="0" smtClean="0"/>
              <a:t> المدينة مع الاحتفاظ بالأنشطة التي تتماشى مع محيطه الحضري ؛</a:t>
            </a:r>
          </a:p>
          <a:p>
            <a:pPr marL="269875" lvl="0" indent="-182563" algn="just" rtl="1"/>
            <a:endParaRPr lang="fr-FR" b="1" dirty="0" smtClean="0"/>
          </a:p>
          <a:p>
            <a:pPr marL="269875" lvl="0" indent="-182563" algn="just" rtl="1">
              <a:buFont typeface="Arial" pitchFamily="34" charset="0"/>
              <a:buChar char="•"/>
            </a:pPr>
            <a:r>
              <a:rPr lang="ar-MA" b="1" dirty="0" smtClean="0"/>
              <a:t>تعزيز ميناء </a:t>
            </a:r>
            <a:r>
              <a:rPr lang="ar-MA" b="1" dirty="0" err="1" smtClean="0"/>
              <a:t>الحسيمة</a:t>
            </a:r>
            <a:r>
              <a:rPr lang="ar-MA" b="1" dirty="0" smtClean="0"/>
              <a:t> بتجهيزات تمكنه من استقطاب أنشطة السياحة البحرية.</a:t>
            </a:r>
            <a:endParaRPr lang="fr-FR" b="1" dirty="0" smtClean="0"/>
          </a:p>
          <a:p>
            <a:pPr rtl="1"/>
            <a:r>
              <a:rPr lang="fr-FR" dirty="0" smtClean="0"/>
              <a:t> </a:t>
            </a:r>
          </a:p>
          <a:p>
            <a:pPr marL="180975" indent="-180975" algn="just" rtl="1">
              <a:buFont typeface="Arial" pitchFamily="34" charset="0"/>
              <a:buChar char="•"/>
              <a:defRPr/>
            </a:pPr>
            <a:endParaRPr lang="ar-MA" b="1" dirty="0" smtClean="0"/>
          </a:p>
          <a:p>
            <a:pPr algn="r" rtl="1"/>
            <a:endParaRPr lang="fr-FR" dirty="0" smtClean="0"/>
          </a:p>
          <a:p>
            <a:pPr algn="r" rtl="1"/>
            <a:endParaRPr lang="fr-FR"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pPr/>
              <a:t>19</a:t>
            </a:fld>
            <a:endParaRPr lang="fr-FR"/>
          </a:p>
        </p:txBody>
      </p:sp>
      <p:pic>
        <p:nvPicPr>
          <p:cNvPr id="5" name="Picture 5" descr="souris"/>
          <p:cNvPicPr>
            <a:picLocks noChangeAspect="1" noChangeArrowheads="1"/>
          </p:cNvPicPr>
          <p:nvPr/>
        </p:nvPicPr>
        <p:blipFill>
          <a:blip r:embed="rId3"/>
          <a:srcRect/>
          <a:stretch>
            <a:fillRect/>
          </a:stretch>
        </p:blipFill>
        <p:spPr bwMode="auto">
          <a:xfrm>
            <a:off x="5736183" y="7352127"/>
            <a:ext cx="363290" cy="371475"/>
          </a:xfrm>
          <a:prstGeom prst="rect">
            <a:avLst/>
          </a:prstGeom>
          <a:noFill/>
          <a:ln w="9525">
            <a:noFill/>
            <a:miter lim="800000"/>
            <a:headEnd/>
            <a:tailEnd/>
          </a:ln>
        </p:spPr>
      </p:pic>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lvl="0" algn="just" rtl="1"/>
            <a:r>
              <a:rPr lang="ar-MA" b="1" dirty="0" smtClean="0"/>
              <a:t>المحور الثالث يتمثل في إنشاء موانئ جديدة للرفع من العرض </a:t>
            </a:r>
            <a:r>
              <a:rPr lang="ar-MA" b="1" dirty="0" err="1" smtClean="0"/>
              <a:t>المينائي</a:t>
            </a:r>
            <a:r>
              <a:rPr lang="ar-MA" b="1" dirty="0" smtClean="0"/>
              <a:t> وتأهيله والمساهمة في تهيئة التراب الوطني وخلق أقطاب </a:t>
            </a:r>
            <a:r>
              <a:rPr lang="ar-MA" b="1" dirty="0" err="1" smtClean="0"/>
              <a:t>مينائية</a:t>
            </a:r>
            <a:r>
              <a:rPr lang="ar-MA" b="1" dirty="0" smtClean="0"/>
              <a:t> جديدة من أجل </a:t>
            </a:r>
            <a:r>
              <a:rPr lang="ar-MA" b="1" dirty="0" err="1" smtClean="0"/>
              <a:t>التموقع</a:t>
            </a:r>
            <a:r>
              <a:rPr lang="ar-MA" b="1" dirty="0" smtClean="0"/>
              <a:t> على الساحتين: الدولية </a:t>
            </a:r>
            <a:r>
              <a:rPr lang="ar-MA" b="1" dirty="0" err="1" smtClean="0"/>
              <a:t>والجهوية</a:t>
            </a:r>
            <a:r>
              <a:rPr lang="ar-MA" b="1" dirty="0" smtClean="0"/>
              <a:t>، ومن مشاريعه الهامة:</a:t>
            </a:r>
            <a:r>
              <a:rPr lang="fr-FR" b="1" dirty="0" smtClean="0"/>
              <a:t> </a:t>
            </a:r>
            <a:endParaRPr lang="ar-MA" b="1" dirty="0" smtClean="0"/>
          </a:p>
          <a:p>
            <a:pPr lvl="0" algn="just" rtl="1"/>
            <a:endParaRPr lang="fr-FR" b="1" dirty="0" smtClean="0"/>
          </a:p>
          <a:p>
            <a:pPr marL="182563" lvl="0" indent="-95250" algn="just" rtl="1">
              <a:buFont typeface="Arial" pitchFamily="34" charset="0"/>
              <a:buChar char="•"/>
            </a:pPr>
            <a:r>
              <a:rPr lang="ar-MA" b="1" dirty="0" smtClean="0"/>
              <a:t>ميناء </a:t>
            </a:r>
            <a:r>
              <a:rPr lang="ar-MA" b="1" dirty="0" err="1" smtClean="0"/>
              <a:t>الناظور</a:t>
            </a:r>
            <a:r>
              <a:rPr lang="ar-MA" b="1" dirty="0" smtClean="0"/>
              <a:t> غرب المتوسط بموقع </a:t>
            </a:r>
            <a:r>
              <a:rPr lang="ar-MA" b="1" dirty="0" err="1" smtClean="0"/>
              <a:t>بيطويا</a:t>
            </a:r>
            <a:r>
              <a:rPr lang="ar-MA" b="1" dirty="0" smtClean="0"/>
              <a:t> </a:t>
            </a:r>
            <a:r>
              <a:rPr lang="fr-FR" b="1" dirty="0" err="1" smtClean="0"/>
              <a:t>Bétoya</a:t>
            </a:r>
            <a:r>
              <a:rPr lang="ar-MA" b="1" dirty="0" smtClean="0"/>
              <a:t>، الذي سيتخصص أولا في المواد الطاقية مع إمكانية التوسع مستقبلا للاهتمام </a:t>
            </a:r>
            <a:r>
              <a:rPr lang="ar-MA" b="1" dirty="0" err="1" smtClean="0"/>
              <a:t>بمسافنة</a:t>
            </a:r>
            <a:r>
              <a:rPr lang="ar-MA" b="1" dirty="0" smtClean="0"/>
              <a:t> الحاويات ؛ </a:t>
            </a:r>
          </a:p>
          <a:p>
            <a:pPr marL="182563" lvl="0" indent="-95250" algn="just" rtl="1"/>
            <a:endParaRPr lang="fr-FR" b="1" dirty="0" smtClean="0"/>
          </a:p>
          <a:p>
            <a:pPr marL="182563" lvl="0" indent="-95250" algn="just" rtl="1">
              <a:buFont typeface="Arial" pitchFamily="34" charset="0"/>
              <a:buChar char="•"/>
            </a:pPr>
            <a:r>
              <a:rPr lang="ar-MA" b="1" dirty="0" smtClean="0"/>
              <a:t>ميناء القنيطرة الأطلسي الذي سيعزز العرض </a:t>
            </a:r>
            <a:r>
              <a:rPr lang="ar-MA" b="1" dirty="0" err="1" smtClean="0"/>
              <a:t>المينائي</a:t>
            </a:r>
            <a:r>
              <a:rPr lang="ar-MA" b="1" dirty="0" smtClean="0"/>
              <a:t> وسط البلاد، وسيقدم خدمة هامة لمناطق الغرب </a:t>
            </a:r>
            <a:r>
              <a:rPr lang="ar-MA" b="1" dirty="0" err="1" smtClean="0"/>
              <a:t>واللوكوس</a:t>
            </a:r>
            <a:r>
              <a:rPr lang="ar-MA" b="1" dirty="0" smtClean="0"/>
              <a:t> </a:t>
            </a:r>
            <a:r>
              <a:rPr lang="ar-MA" b="1" dirty="0" err="1" smtClean="0"/>
              <a:t>وفاس</a:t>
            </a:r>
            <a:r>
              <a:rPr lang="ar-MA" b="1" dirty="0" smtClean="0"/>
              <a:t> – </a:t>
            </a:r>
            <a:r>
              <a:rPr lang="ar-MA" b="1" dirty="0" err="1" smtClean="0"/>
              <a:t>سايس</a:t>
            </a:r>
            <a:r>
              <a:rPr lang="ar-MA" b="1" dirty="0" smtClean="0"/>
              <a:t>، </a:t>
            </a:r>
            <a:r>
              <a:rPr lang="ar-MA" b="1" dirty="0" err="1" smtClean="0"/>
              <a:t>ولطنجة</a:t>
            </a:r>
            <a:r>
              <a:rPr lang="ar-MA" b="1" dirty="0" smtClean="0"/>
              <a:t> والدار البيضاء فيما يخص </a:t>
            </a:r>
            <a:r>
              <a:rPr lang="ar-MA" b="1" dirty="0" err="1" smtClean="0"/>
              <a:t>الأروجة</a:t>
            </a:r>
            <a:r>
              <a:rPr lang="ar-MA" b="1" dirty="0" smtClean="0"/>
              <a:t> غير </a:t>
            </a:r>
            <a:r>
              <a:rPr lang="ar-MA" b="1" dirty="0" err="1" smtClean="0"/>
              <a:t>الوحداتية</a:t>
            </a:r>
            <a:r>
              <a:rPr lang="ar-MA" b="1" dirty="0" smtClean="0"/>
              <a:t> ؛</a:t>
            </a:r>
          </a:p>
          <a:p>
            <a:pPr marL="182563" lvl="0" indent="-95250" algn="just" rtl="1"/>
            <a:endParaRPr lang="fr-FR" b="1" dirty="0" smtClean="0"/>
          </a:p>
          <a:p>
            <a:pPr marL="182563" lvl="0" indent="-95250" algn="just" rtl="1">
              <a:buFont typeface="Arial" pitchFamily="34" charset="0"/>
              <a:buChar char="•"/>
            </a:pPr>
            <a:r>
              <a:rPr lang="ar-MA" b="1" dirty="0" smtClean="0"/>
              <a:t>الميناء </a:t>
            </a:r>
            <a:r>
              <a:rPr lang="ar-MA" b="1" dirty="0" err="1" smtClean="0"/>
              <a:t>الطاقي</a:t>
            </a:r>
            <a:r>
              <a:rPr lang="ar-MA" b="1" dirty="0" smtClean="0"/>
              <a:t> الجديد بالجرف الأصفر الذي سيهتم نشاطه برواج الغاز الطبيعي المسال والمحروقات ؛</a:t>
            </a:r>
          </a:p>
          <a:p>
            <a:pPr marL="182563" lvl="0" indent="-95250" algn="just" rtl="1"/>
            <a:endParaRPr lang="fr-FR" b="1" dirty="0" smtClean="0"/>
          </a:p>
          <a:p>
            <a:pPr marL="182563" lvl="0" indent="-95250" algn="just" rtl="1">
              <a:buFont typeface="Arial" pitchFamily="34" charset="0"/>
              <a:buChar char="•"/>
            </a:pPr>
            <a:r>
              <a:rPr lang="ar-MA" b="1" dirty="0" smtClean="0"/>
              <a:t>الميناء الجديد جنوب </a:t>
            </a:r>
            <a:r>
              <a:rPr lang="ar-MA" b="1" dirty="0" err="1" smtClean="0"/>
              <a:t>آسفي</a:t>
            </a:r>
            <a:r>
              <a:rPr lang="ar-MA" b="1" dirty="0" smtClean="0"/>
              <a:t> الذي سيخصص للفحم </a:t>
            </a:r>
            <a:r>
              <a:rPr lang="ar-MA" b="1" dirty="0" err="1" smtClean="0"/>
              <a:t>والفوسفاط</a:t>
            </a:r>
            <a:r>
              <a:rPr lang="ar-MA" b="1" dirty="0" smtClean="0"/>
              <a:t>، </a:t>
            </a:r>
            <a:r>
              <a:rPr lang="ar-MA" b="1" dirty="0" err="1" smtClean="0"/>
              <a:t>ولأروجة</a:t>
            </a:r>
            <a:r>
              <a:rPr lang="ar-MA" b="1" dirty="0" smtClean="0"/>
              <a:t> أخرى على المدى البعيد ؛</a:t>
            </a:r>
          </a:p>
          <a:p>
            <a:pPr marL="182563" lvl="0" indent="-95250" algn="just" rtl="1"/>
            <a:endParaRPr lang="fr-FR" b="1" dirty="0" smtClean="0"/>
          </a:p>
          <a:p>
            <a:pPr marL="182563" lvl="0" indent="-95250" algn="just" rtl="1">
              <a:buFont typeface="Arial" pitchFamily="34" charset="0"/>
              <a:buChar char="•"/>
            </a:pPr>
            <a:r>
              <a:rPr lang="ar-MA" b="1" dirty="0" smtClean="0"/>
              <a:t>ميناء الداخلة الأطلسي الذي سيتوفر على طاقة استيعابية كبيرة للصيد البحري، </a:t>
            </a:r>
            <a:r>
              <a:rPr lang="ar-MA" b="1" dirty="0" err="1" smtClean="0"/>
              <a:t>وللأروجة</a:t>
            </a:r>
            <a:r>
              <a:rPr lang="ar-MA" b="1" dirty="0" smtClean="0"/>
              <a:t> التجارية بجهة وادي الذهب </a:t>
            </a:r>
            <a:r>
              <a:rPr lang="ar-MA" b="1" dirty="0" err="1" smtClean="0"/>
              <a:t>لكويرة</a:t>
            </a:r>
            <a:r>
              <a:rPr lang="ar-MA" b="1" dirty="0" smtClean="0"/>
              <a:t>.</a:t>
            </a:r>
            <a:endParaRPr lang="fr-FR" b="1" dirty="0" smtClean="0"/>
          </a:p>
          <a:p>
            <a:pPr algn="r" rtl="1"/>
            <a:endParaRPr lang="fr-FR"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pPr/>
              <a:t>20</a:t>
            </a:fld>
            <a:endParaRPr lang="fr-FR"/>
          </a:p>
        </p:txBody>
      </p:sp>
      <p:pic>
        <p:nvPicPr>
          <p:cNvPr id="5" name="Picture 5" descr="souris"/>
          <p:cNvPicPr>
            <a:picLocks noChangeAspect="1" noChangeArrowheads="1"/>
          </p:cNvPicPr>
          <p:nvPr/>
        </p:nvPicPr>
        <p:blipFill>
          <a:blip r:embed="rId3"/>
          <a:srcRect/>
          <a:stretch>
            <a:fillRect/>
          </a:stretch>
        </p:blipFill>
        <p:spPr bwMode="auto">
          <a:xfrm>
            <a:off x="5807886" y="8048647"/>
            <a:ext cx="363290" cy="371475"/>
          </a:xfrm>
          <a:prstGeom prst="rect">
            <a:avLst/>
          </a:prstGeom>
          <a:noFill/>
          <a:ln w="9525">
            <a:noFill/>
            <a:miter lim="800000"/>
            <a:headEnd/>
            <a:tailEnd/>
          </a:ln>
        </p:spPr>
      </p:pic>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rtl="1"/>
            <a:r>
              <a:rPr lang="ar-MA" b="1" dirty="0" smtClean="0"/>
              <a:t>ولتنفيذ هذه </a:t>
            </a:r>
            <a:r>
              <a:rPr lang="ar-MA" b="1" dirty="0" err="1" smtClean="0"/>
              <a:t>الاستراتيجية</a:t>
            </a:r>
            <a:r>
              <a:rPr lang="ar-MA" b="1" dirty="0" smtClean="0"/>
              <a:t> الطموحة، لا بد من تعبئة موارد مالية مهمة خلال العشرين سنة المقبلة إذ تقدر تكلفة البنيات التحتية </a:t>
            </a:r>
            <a:r>
              <a:rPr lang="ar-MA" b="1" dirty="0" err="1" smtClean="0"/>
              <a:t>المينائية</a:t>
            </a:r>
            <a:r>
              <a:rPr lang="ar-MA" b="1" dirty="0" smtClean="0"/>
              <a:t> المرتقب إنجازها </a:t>
            </a:r>
            <a:r>
              <a:rPr lang="ar-MA" b="1" dirty="0" err="1" smtClean="0"/>
              <a:t>بــ</a:t>
            </a:r>
            <a:r>
              <a:rPr lang="ar-MA" b="1" dirty="0" smtClean="0"/>
              <a:t> 60 مليار درهم، أي ما يعادل حوالي 3 </a:t>
            </a:r>
            <a:r>
              <a:rPr lang="ar-MA" b="1" dirty="0" err="1" smtClean="0"/>
              <a:t>ملايير</a:t>
            </a:r>
            <a:r>
              <a:rPr lang="ar-MA" b="1" dirty="0" smtClean="0"/>
              <a:t> درهم سنويا.</a:t>
            </a:r>
            <a:endParaRPr lang="fr-FR" b="1" dirty="0" smtClean="0"/>
          </a:p>
          <a:p>
            <a:pPr algn="just" rtl="1"/>
            <a:r>
              <a:rPr lang="fr-FR" b="1" dirty="0" smtClean="0"/>
              <a:t> </a:t>
            </a:r>
          </a:p>
          <a:p>
            <a:pPr algn="just" rtl="1"/>
            <a:r>
              <a:rPr lang="ar-MA" b="1" dirty="0" smtClean="0"/>
              <a:t>وسيتم تمويل الاستثمارات المتوقعة من طرف الدولة أو الوكالات </a:t>
            </a:r>
            <a:r>
              <a:rPr lang="ar-MA" b="1" dirty="0" err="1" smtClean="0"/>
              <a:t>المينائية</a:t>
            </a:r>
            <a:r>
              <a:rPr lang="ar-MA" b="1" dirty="0" smtClean="0"/>
              <a:t> أو عن طريق الفاعلين في القطاع من خلال إبرام عقود الامتياز أو في إطار شراكات بين القطاعين العام والخاص.</a:t>
            </a:r>
            <a:endParaRPr lang="fr-FR" b="1" dirty="0" smtClean="0"/>
          </a:p>
          <a:p>
            <a:pPr algn="just" rtl="1"/>
            <a:r>
              <a:rPr lang="fr-FR" b="1" dirty="0" smtClean="0"/>
              <a:t> </a:t>
            </a:r>
          </a:p>
          <a:p>
            <a:pPr algn="just" rtl="1"/>
            <a:r>
              <a:rPr lang="ar-MA" b="1" dirty="0" smtClean="0"/>
              <a:t>وتجدر الإشارة إلى أن التكلفة المالية للمشاريع </a:t>
            </a:r>
            <a:r>
              <a:rPr lang="ar-MA" b="1" dirty="0" err="1" smtClean="0"/>
              <a:t>المينائية</a:t>
            </a:r>
            <a:r>
              <a:rPr lang="ar-MA" b="1" dirty="0" smtClean="0"/>
              <a:t> التي توجد حاليا قيد الدرس أو قيد الإنجاز تقارب</a:t>
            </a:r>
            <a:r>
              <a:rPr lang="fr-FR" b="1" dirty="0" smtClean="0"/>
              <a:t> 20 </a:t>
            </a:r>
            <a:r>
              <a:rPr lang="ar-MA" b="1" dirty="0" smtClean="0"/>
              <a:t>مليار درهم وتخص كل من ميناء </a:t>
            </a:r>
            <a:r>
              <a:rPr lang="ar-MA" b="1" dirty="0" err="1" smtClean="0"/>
              <a:t>طنجة</a:t>
            </a:r>
            <a:r>
              <a:rPr lang="ar-MA" b="1" dirty="0" smtClean="0"/>
              <a:t> المتوسط 2 وميناء </a:t>
            </a:r>
            <a:r>
              <a:rPr lang="ar-MA" b="1" dirty="0" err="1" smtClean="0"/>
              <a:t>طنجة</a:t>
            </a:r>
            <a:r>
              <a:rPr lang="ar-MA" b="1" dirty="0" smtClean="0"/>
              <a:t> المدينة والميناء الجديد لأسفي، وتوسيع موانئ الجرف </a:t>
            </a:r>
            <a:r>
              <a:rPr lang="ar-MA" b="1" dirty="0" err="1" smtClean="0"/>
              <a:t>وأكادير</a:t>
            </a:r>
            <a:r>
              <a:rPr lang="ar-MA" b="1" dirty="0" smtClean="0"/>
              <a:t> وسيدي </a:t>
            </a:r>
            <a:r>
              <a:rPr lang="ar-MA" b="1" dirty="0" err="1" smtClean="0"/>
              <a:t>إفني</a:t>
            </a:r>
            <a:r>
              <a:rPr lang="ar-MA" b="1" dirty="0" smtClean="0"/>
              <a:t> </a:t>
            </a:r>
            <a:r>
              <a:rPr lang="ar-MA" b="1" dirty="0" err="1" smtClean="0"/>
              <a:t>وطرفاية</a:t>
            </a:r>
            <a:r>
              <a:rPr lang="ar-MA" b="1" dirty="0" smtClean="0"/>
              <a:t> والداخلة.</a:t>
            </a:r>
            <a:endParaRPr lang="fr-FR" b="1" dirty="0" smtClean="0"/>
          </a:p>
          <a:p>
            <a:pPr algn="just" rtl="1">
              <a:spcBef>
                <a:spcPct val="0"/>
              </a:spcBef>
            </a:pPr>
            <a:endParaRPr lang="ar-MA" b="1" dirty="0" smtClean="0"/>
          </a:p>
          <a:p>
            <a:pPr algn="r" rtl="1"/>
            <a:endParaRPr lang="fr-FR"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pPr/>
              <a:t>21</a:t>
            </a:fld>
            <a:endParaRPr lang="fr-FR"/>
          </a:p>
        </p:txBody>
      </p:sp>
      <p:pic>
        <p:nvPicPr>
          <p:cNvPr id="5" name="Picture 5" descr="souris"/>
          <p:cNvPicPr>
            <a:picLocks noChangeAspect="1" noChangeArrowheads="1"/>
          </p:cNvPicPr>
          <p:nvPr/>
        </p:nvPicPr>
        <p:blipFill>
          <a:blip r:embed="rId3"/>
          <a:srcRect/>
          <a:stretch>
            <a:fillRect/>
          </a:stretch>
        </p:blipFill>
        <p:spPr bwMode="auto">
          <a:xfrm>
            <a:off x="5736183" y="6810388"/>
            <a:ext cx="363290" cy="371475"/>
          </a:xfrm>
          <a:prstGeom prst="rect">
            <a:avLst/>
          </a:prstGeom>
          <a:noFill/>
          <a:ln w="9525">
            <a:noFill/>
            <a:miter lim="800000"/>
            <a:headEnd/>
            <a:tailEnd/>
          </a:ln>
        </p:spPr>
      </p:pic>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r" rtl="1"/>
            <a:r>
              <a:rPr lang="ar-MA" b="1" dirty="0" smtClean="0"/>
              <a:t>يشرفني يا مولاي أن أتقدم أمام جلالتكم بعرض عام حول </a:t>
            </a:r>
            <a:r>
              <a:rPr lang="ar-MA" b="1" dirty="0" err="1" smtClean="0"/>
              <a:t>الاستراتيجية</a:t>
            </a:r>
            <a:r>
              <a:rPr lang="ar-MA" b="1" dirty="0" smtClean="0"/>
              <a:t> الوطنية </a:t>
            </a:r>
            <a:r>
              <a:rPr lang="ar-MA" b="1" dirty="0" err="1" smtClean="0"/>
              <a:t>المينائية</a:t>
            </a:r>
            <a:r>
              <a:rPr lang="ar-MA" b="1" dirty="0" smtClean="0"/>
              <a:t> في أفق سنة 2030 واستعراض رؤيتها وأهدافها ومحاورها والأقطاب </a:t>
            </a:r>
            <a:r>
              <a:rPr lang="ar-MA" b="1" dirty="0" err="1" smtClean="0"/>
              <a:t>المينائية</a:t>
            </a:r>
            <a:r>
              <a:rPr lang="ar-MA" b="1" dirty="0" smtClean="0"/>
              <a:t> المنبثقة عنها وتكلفتها المالية. وعلى إثر ذلك، سأقدم نبذة مركزة عن المشروع المتعلق بإنشاء ميناء </a:t>
            </a:r>
            <a:r>
              <a:rPr lang="ar-MA" b="1" dirty="0" err="1" smtClean="0"/>
              <a:t>الناظور</a:t>
            </a:r>
            <a:r>
              <a:rPr lang="ar-MA" b="1" dirty="0" smtClean="0"/>
              <a:t> غرب المتوسط. </a:t>
            </a:r>
            <a:endParaRPr lang="fr-FR" b="1" dirty="0" smtClean="0"/>
          </a:p>
          <a:p>
            <a:pPr algn="just" rtl="1">
              <a:spcBef>
                <a:spcPct val="0"/>
              </a:spcBef>
            </a:pPr>
            <a:endParaRPr lang="fr-FR" b="1" dirty="0" smtClean="0"/>
          </a:p>
          <a:p>
            <a:pPr algn="r" rtl="1"/>
            <a:endParaRPr lang="fr-FR"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pPr/>
              <a:t>2</a:t>
            </a:fld>
            <a:endParaRPr lang="fr-FR"/>
          </a:p>
        </p:txBody>
      </p:sp>
      <p:pic>
        <p:nvPicPr>
          <p:cNvPr id="5" name="Picture 5" descr="souris"/>
          <p:cNvPicPr>
            <a:picLocks noChangeAspect="1" noChangeArrowheads="1"/>
          </p:cNvPicPr>
          <p:nvPr/>
        </p:nvPicPr>
        <p:blipFill>
          <a:blip r:embed="rId3"/>
          <a:srcRect/>
          <a:stretch>
            <a:fillRect/>
          </a:stretch>
        </p:blipFill>
        <p:spPr bwMode="auto">
          <a:xfrm>
            <a:off x="5664481" y="5804303"/>
            <a:ext cx="363290" cy="371475"/>
          </a:xfrm>
          <a:prstGeom prst="rect">
            <a:avLst/>
          </a:prstGeom>
          <a:noFill/>
          <a:ln w="9525">
            <a:noFill/>
            <a:miter lim="800000"/>
            <a:headEnd/>
            <a:tailEnd/>
          </a:ln>
        </p:spPr>
      </p:pic>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rtl="1"/>
            <a:r>
              <a:rPr lang="ar-MA" b="1" dirty="0" smtClean="0"/>
              <a:t>ولتنفيذ هذه </a:t>
            </a:r>
            <a:r>
              <a:rPr lang="ar-MA" b="1" dirty="0" err="1" smtClean="0"/>
              <a:t>الاستراتيجية</a:t>
            </a:r>
            <a:r>
              <a:rPr lang="ar-MA" b="1" dirty="0" smtClean="0"/>
              <a:t> الطموحة، لا بد من تعبئة موارد مالية مهمة خلال العشرين سنة المقبلة إذ تقدر تكلفة البنيات التحتية </a:t>
            </a:r>
            <a:r>
              <a:rPr lang="ar-MA" b="1" dirty="0" err="1" smtClean="0"/>
              <a:t>المينائية</a:t>
            </a:r>
            <a:r>
              <a:rPr lang="ar-MA" b="1" dirty="0" smtClean="0"/>
              <a:t> المرتقب إنجازها </a:t>
            </a:r>
            <a:r>
              <a:rPr lang="ar-MA" b="1" dirty="0" err="1" smtClean="0"/>
              <a:t>بــ</a:t>
            </a:r>
            <a:r>
              <a:rPr lang="ar-MA" b="1" dirty="0" smtClean="0"/>
              <a:t> 60 مليار درهم، أي ما يعادل حوالي 3 </a:t>
            </a:r>
            <a:r>
              <a:rPr lang="ar-MA" b="1" dirty="0" err="1" smtClean="0"/>
              <a:t>ملايير</a:t>
            </a:r>
            <a:r>
              <a:rPr lang="ar-MA" b="1" dirty="0" smtClean="0"/>
              <a:t> درهم سنويا.</a:t>
            </a:r>
            <a:endParaRPr lang="fr-FR" b="1" dirty="0" smtClean="0"/>
          </a:p>
          <a:p>
            <a:pPr algn="just" rtl="1"/>
            <a:r>
              <a:rPr lang="fr-FR" b="1" dirty="0" smtClean="0"/>
              <a:t> </a:t>
            </a:r>
          </a:p>
          <a:p>
            <a:pPr algn="just" rtl="1"/>
            <a:r>
              <a:rPr lang="ar-MA" b="1" dirty="0" smtClean="0"/>
              <a:t>وسيتم تمويل الاستثمارات المتوقعة من طرف الدولة أو الوكالات </a:t>
            </a:r>
            <a:r>
              <a:rPr lang="ar-MA" b="1" dirty="0" err="1" smtClean="0"/>
              <a:t>المينائية</a:t>
            </a:r>
            <a:r>
              <a:rPr lang="ar-MA" b="1" dirty="0" smtClean="0"/>
              <a:t> أو عن طريق الفاعلين في القطاع من خلال إبرام عقود الامتياز أو في إطار شراكات بين القطاعين العام والخاص.</a:t>
            </a:r>
            <a:endParaRPr lang="fr-FR" b="1" dirty="0" smtClean="0"/>
          </a:p>
          <a:p>
            <a:pPr algn="just" rtl="1"/>
            <a:r>
              <a:rPr lang="fr-FR" b="1" dirty="0" smtClean="0"/>
              <a:t> </a:t>
            </a:r>
          </a:p>
          <a:p>
            <a:pPr algn="just" rtl="1"/>
            <a:r>
              <a:rPr lang="ar-MA" b="1" dirty="0" smtClean="0"/>
              <a:t>وتجدر الإشارة إلى أن التكلفة المالية للمشاريع </a:t>
            </a:r>
            <a:r>
              <a:rPr lang="ar-MA" b="1" dirty="0" err="1" smtClean="0"/>
              <a:t>المينائية</a:t>
            </a:r>
            <a:r>
              <a:rPr lang="ar-MA" b="1" dirty="0" smtClean="0"/>
              <a:t> التي توجد حاليا قيد الدرس أو قيد الإنجاز تقارب</a:t>
            </a:r>
            <a:r>
              <a:rPr lang="fr-FR" b="1" dirty="0" smtClean="0"/>
              <a:t> 20 </a:t>
            </a:r>
            <a:r>
              <a:rPr lang="ar-MA" b="1" dirty="0" smtClean="0"/>
              <a:t>مليار درهم وتخص كل من ميناء </a:t>
            </a:r>
            <a:r>
              <a:rPr lang="ar-MA" b="1" dirty="0" err="1" smtClean="0"/>
              <a:t>طنجة</a:t>
            </a:r>
            <a:r>
              <a:rPr lang="ar-MA" b="1" dirty="0" smtClean="0"/>
              <a:t> المتوسط 2 وميناء </a:t>
            </a:r>
            <a:r>
              <a:rPr lang="ar-MA" b="1" dirty="0" err="1" smtClean="0"/>
              <a:t>طنجة</a:t>
            </a:r>
            <a:r>
              <a:rPr lang="ar-MA" b="1" dirty="0" smtClean="0"/>
              <a:t> المدينة والميناء الجديد لأسفي، وتوسيع موانئ الجرف </a:t>
            </a:r>
            <a:r>
              <a:rPr lang="ar-MA" b="1" dirty="0" err="1" smtClean="0"/>
              <a:t>وأكادير</a:t>
            </a:r>
            <a:r>
              <a:rPr lang="ar-MA" b="1" dirty="0" smtClean="0"/>
              <a:t> وسيدي </a:t>
            </a:r>
            <a:r>
              <a:rPr lang="ar-MA" b="1" dirty="0" err="1" smtClean="0"/>
              <a:t>إفني</a:t>
            </a:r>
            <a:r>
              <a:rPr lang="ar-MA" b="1" dirty="0" smtClean="0"/>
              <a:t> </a:t>
            </a:r>
            <a:r>
              <a:rPr lang="ar-MA" b="1" dirty="0" err="1" smtClean="0"/>
              <a:t>وطرفاية</a:t>
            </a:r>
            <a:r>
              <a:rPr lang="ar-MA" b="1" dirty="0" smtClean="0"/>
              <a:t> والداخلة.</a:t>
            </a:r>
            <a:endParaRPr lang="fr-FR" b="1" dirty="0" smtClean="0"/>
          </a:p>
          <a:p>
            <a:pPr algn="just" rtl="1">
              <a:spcBef>
                <a:spcPct val="0"/>
              </a:spcBef>
            </a:pPr>
            <a:endParaRPr lang="ar-MA" b="1" dirty="0" smtClean="0"/>
          </a:p>
          <a:p>
            <a:pPr algn="r" rtl="1"/>
            <a:endParaRPr lang="fr-FR"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solidFill>
                  <a:prstClr val="black"/>
                </a:solidFill>
              </a:rPr>
              <a:pPr/>
              <a:t>22</a:t>
            </a:fld>
            <a:endParaRPr lang="fr-FR">
              <a:solidFill>
                <a:prstClr val="black"/>
              </a:solidFill>
            </a:endParaRPr>
          </a:p>
        </p:txBody>
      </p:sp>
      <p:pic>
        <p:nvPicPr>
          <p:cNvPr id="5" name="Picture 5" descr="souris"/>
          <p:cNvPicPr>
            <a:picLocks noChangeAspect="1" noChangeArrowheads="1"/>
          </p:cNvPicPr>
          <p:nvPr/>
        </p:nvPicPr>
        <p:blipFill>
          <a:blip r:embed="rId3"/>
          <a:srcRect/>
          <a:stretch>
            <a:fillRect/>
          </a:stretch>
        </p:blipFill>
        <p:spPr bwMode="auto">
          <a:xfrm>
            <a:off x="5736183" y="6810388"/>
            <a:ext cx="363290" cy="371475"/>
          </a:xfrm>
          <a:prstGeom prst="rect">
            <a:avLst/>
          </a:prstGeom>
          <a:noFill/>
          <a:ln w="9525">
            <a:noFill/>
            <a:miter lim="800000"/>
            <a:headEnd/>
            <a:tailEnd/>
          </a:ln>
        </p:spPr>
      </p:pic>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rtl="1"/>
            <a:r>
              <a:rPr lang="ar-MA" b="1" dirty="0" smtClean="0"/>
              <a:t>ومن أجل إنجاح هذه </a:t>
            </a:r>
            <a:r>
              <a:rPr lang="ar-MA" b="1" dirty="0" err="1" smtClean="0"/>
              <a:t>الاستراتيجية</a:t>
            </a:r>
            <a:r>
              <a:rPr lang="ar-MA" b="1" dirty="0" smtClean="0"/>
              <a:t> وبلوغ أهدافها، سيتم اتخاذ مجموعة من التدابير المواكبة، من أهمها:</a:t>
            </a:r>
            <a:endParaRPr lang="fr-FR" b="1" dirty="0" smtClean="0"/>
          </a:p>
          <a:p>
            <a:pPr lvl="0" algn="just" rtl="1"/>
            <a:r>
              <a:rPr lang="ar-MA" b="1" dirty="0" err="1" smtClean="0"/>
              <a:t>تحيين</a:t>
            </a:r>
            <a:r>
              <a:rPr lang="ar-MA" b="1" dirty="0" smtClean="0"/>
              <a:t> المدونة البحرية ؛</a:t>
            </a:r>
          </a:p>
          <a:p>
            <a:pPr lvl="0" algn="just" rtl="1"/>
            <a:endParaRPr lang="fr-FR" b="1" dirty="0" smtClean="0"/>
          </a:p>
          <a:p>
            <a:pPr marL="182563" lvl="0" indent="-95250" algn="just" rtl="1">
              <a:buFont typeface="Arial" pitchFamily="34" charset="0"/>
              <a:buChar char="•"/>
            </a:pPr>
            <a:r>
              <a:rPr lang="ar-MA" b="1" dirty="0" smtClean="0"/>
              <a:t>تطوير قطب للتكوين في المجالين: </a:t>
            </a:r>
            <a:r>
              <a:rPr lang="ar-MA" b="1" dirty="0" err="1" smtClean="0"/>
              <a:t>المينائي</a:t>
            </a:r>
            <a:r>
              <a:rPr lang="ar-MA" b="1" dirty="0" smtClean="0"/>
              <a:t> والبحري ؛ </a:t>
            </a:r>
          </a:p>
          <a:p>
            <a:pPr marL="182563" lvl="0" indent="-95250" algn="just" rtl="1"/>
            <a:endParaRPr lang="fr-FR" b="1" dirty="0" smtClean="0"/>
          </a:p>
          <a:p>
            <a:pPr marL="182563" lvl="0" indent="-95250" algn="just" rtl="1">
              <a:buFont typeface="Arial" pitchFamily="34" charset="0"/>
              <a:buChar char="•"/>
            </a:pPr>
            <a:r>
              <a:rPr lang="ar-MA" b="1" dirty="0" smtClean="0"/>
              <a:t>توفير احتياطات عقارية لتوسيع الموانئ وإحداث المناطق </a:t>
            </a:r>
            <a:r>
              <a:rPr lang="ar-MA" b="1" dirty="0" err="1" smtClean="0"/>
              <a:t>اللوجستيكية</a:t>
            </a:r>
            <a:r>
              <a:rPr lang="ar-MA" b="1" dirty="0" smtClean="0"/>
              <a:t> التابعة لها؛ </a:t>
            </a:r>
          </a:p>
          <a:p>
            <a:pPr marL="182563" lvl="0" indent="-95250" algn="just" rtl="1"/>
            <a:endParaRPr lang="fr-FR" b="1" dirty="0" smtClean="0"/>
          </a:p>
          <a:p>
            <a:pPr marL="182563" lvl="0" indent="-95250" algn="just" rtl="1">
              <a:buFont typeface="Arial" pitchFamily="34" charset="0"/>
              <a:buChar char="•"/>
            </a:pPr>
            <a:r>
              <a:rPr lang="ar-MA" b="1" dirty="0" smtClean="0"/>
              <a:t>ربط الموانئ بالمحطات </a:t>
            </a:r>
            <a:r>
              <a:rPr lang="ar-MA" b="1" dirty="0" err="1" smtClean="0"/>
              <a:t>اللوجيستيكية</a:t>
            </a:r>
            <a:r>
              <a:rPr lang="ar-MA" b="1" dirty="0" smtClean="0"/>
              <a:t> وشبكات النقل عبر الطرق والطرق السيارة والسكك الحديدية ؛</a:t>
            </a:r>
          </a:p>
          <a:p>
            <a:pPr marL="182563" lvl="0" indent="-95250" algn="just" rtl="1"/>
            <a:endParaRPr lang="fr-FR" b="1" dirty="0" smtClean="0"/>
          </a:p>
          <a:p>
            <a:pPr marL="182563" lvl="0" indent="-95250" algn="just" rtl="1">
              <a:buFont typeface="Arial" pitchFamily="34" charset="0"/>
              <a:buChar char="•"/>
            </a:pPr>
            <a:r>
              <a:rPr lang="ar-MA" b="1" dirty="0" smtClean="0"/>
              <a:t>وضع </a:t>
            </a:r>
            <a:r>
              <a:rPr lang="ar-MA" b="1" dirty="0" err="1" smtClean="0"/>
              <a:t>استراتيجية</a:t>
            </a:r>
            <a:r>
              <a:rPr lang="ar-MA" b="1" dirty="0" smtClean="0"/>
              <a:t> متكاملة لتطوير قطاع النقل البحري الوطني ؛ </a:t>
            </a:r>
          </a:p>
          <a:p>
            <a:pPr marL="182563" lvl="0" indent="-95250" algn="just" rtl="1"/>
            <a:endParaRPr lang="fr-FR" b="1" dirty="0" smtClean="0"/>
          </a:p>
          <a:p>
            <a:pPr marL="182563" lvl="0" indent="-95250" algn="just" rtl="1">
              <a:buFont typeface="Arial" pitchFamily="34" charset="0"/>
              <a:buChar char="•"/>
            </a:pPr>
            <a:r>
              <a:rPr lang="ar-MA" b="1" dirty="0" smtClean="0"/>
              <a:t>تشجيع صناعات بناء السفن وإصلاحها ؛ </a:t>
            </a:r>
          </a:p>
          <a:p>
            <a:pPr marL="182563" lvl="0" indent="-95250" algn="just" rtl="1"/>
            <a:endParaRPr lang="fr-FR" b="1" dirty="0" smtClean="0"/>
          </a:p>
          <a:p>
            <a:pPr marL="182563" indent="-95250" algn="just" rtl="1">
              <a:buFont typeface="Arial" pitchFamily="34" charset="0"/>
              <a:buChar char="•"/>
            </a:pPr>
            <a:r>
              <a:rPr lang="ar-MA" b="1" dirty="0" smtClean="0"/>
              <a:t>نهج سياسة قوية لتشجيع الاستثمارات والشراكات بين القطاعين: العام والخاص. </a:t>
            </a:r>
            <a:endParaRPr lang="fr-FR" b="1"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pPr/>
              <a:t>23</a:t>
            </a:fld>
            <a:endParaRPr lang="fr-FR"/>
          </a:p>
        </p:txBody>
      </p:sp>
      <p:pic>
        <p:nvPicPr>
          <p:cNvPr id="5" name="Picture 5" descr="souris"/>
          <p:cNvPicPr>
            <a:picLocks noChangeAspect="1" noChangeArrowheads="1"/>
          </p:cNvPicPr>
          <p:nvPr/>
        </p:nvPicPr>
        <p:blipFill>
          <a:blip r:embed="rId3"/>
          <a:srcRect/>
          <a:stretch>
            <a:fillRect/>
          </a:stretch>
        </p:blipFill>
        <p:spPr bwMode="auto">
          <a:xfrm>
            <a:off x="5664481" y="7661691"/>
            <a:ext cx="363290" cy="371475"/>
          </a:xfrm>
          <a:prstGeom prst="rect">
            <a:avLst/>
          </a:prstGeom>
          <a:noFill/>
          <a:ln w="9525">
            <a:noFill/>
            <a:miter lim="800000"/>
            <a:headEnd/>
            <a:tailEnd/>
          </a:ln>
        </p:spPr>
      </p:pic>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On cherche une carte meilleure, qu’on devrait</a:t>
            </a:r>
            <a:r>
              <a:rPr lang="fr-FR" baseline="0" dirty="0" smtClean="0"/>
              <a:t> traduire en arabe.</a:t>
            </a:r>
            <a:endParaRPr lang="fr-FR" dirty="0"/>
          </a:p>
        </p:txBody>
      </p:sp>
      <p:sp>
        <p:nvSpPr>
          <p:cNvPr id="4" name="Espace réservé du numéro de diapositive 3"/>
          <p:cNvSpPr>
            <a:spLocks noGrp="1"/>
          </p:cNvSpPr>
          <p:nvPr>
            <p:ph type="sldNum" sz="quarter" idx="10"/>
          </p:nvPr>
        </p:nvSpPr>
        <p:spPr/>
        <p:txBody>
          <a:bodyPr/>
          <a:lstStyle/>
          <a:p>
            <a:fld id="{C7A1D272-9316-43E3-B16B-2D5D29511156}"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7A1D272-9316-43E3-B16B-2D5D29511156}"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rtl="1"/>
            <a:r>
              <a:rPr lang="ar-MA" sz="1100" b="1" dirty="0" smtClean="0"/>
              <a:t>مولاي،</a:t>
            </a:r>
          </a:p>
          <a:p>
            <a:pPr algn="just" rtl="1"/>
            <a:endParaRPr lang="fr-FR" sz="1100" b="1" dirty="0" smtClean="0"/>
          </a:p>
          <a:p>
            <a:pPr algn="just" rtl="1"/>
            <a:r>
              <a:rPr lang="ar-MA" sz="1100" b="1" dirty="0" smtClean="0"/>
              <a:t>بعد المنجزات الكبرى التي حققتها المملكة المغربية تحت القيادة الحكيمة لجلالتكم، وخاصة النتائج الهامة التي أفرزها مسلسل إصلاح القطاع </a:t>
            </a:r>
            <a:r>
              <a:rPr lang="ar-MA" sz="1100" b="1" dirty="0" err="1" smtClean="0"/>
              <a:t>المينائي</a:t>
            </a:r>
            <a:r>
              <a:rPr lang="ar-MA" sz="1100" b="1" dirty="0" smtClean="0"/>
              <a:t> والنقلة النوعية التي عرفها تطوير البنيات التحتية، وبعد نجاح عملية إنشاء ميناء </a:t>
            </a:r>
            <a:r>
              <a:rPr lang="ar-MA" sz="1100" b="1" dirty="0" err="1" smtClean="0"/>
              <a:t>طنجة</a:t>
            </a:r>
            <a:r>
              <a:rPr lang="ar-MA" sz="1100" b="1" dirty="0" smtClean="0"/>
              <a:t> المتوسط إن على الصعيدين الدولي أو </a:t>
            </a:r>
            <a:r>
              <a:rPr lang="ar-MA" sz="1100" b="1" dirty="0" err="1" smtClean="0"/>
              <a:t>الجهوي</a:t>
            </a:r>
            <a:r>
              <a:rPr lang="ar-MA" sz="1100" b="1" dirty="0" smtClean="0"/>
              <a:t>، استطاعت بلادنا أن تبلور تصورا جديدا يقوم على تحصين المكتسبات وتقوية </a:t>
            </a:r>
            <a:r>
              <a:rPr lang="ar-MA" sz="1100" b="1" dirty="0" err="1" smtClean="0"/>
              <a:t>الاستراتيجية</a:t>
            </a:r>
            <a:r>
              <a:rPr lang="ar-MA" sz="1100" b="1" dirty="0" smtClean="0"/>
              <a:t> </a:t>
            </a:r>
            <a:r>
              <a:rPr lang="ar-MA" sz="1100" b="1" dirty="0" err="1" smtClean="0"/>
              <a:t>المينائية</a:t>
            </a:r>
            <a:r>
              <a:rPr lang="ar-MA" sz="1100" b="1" dirty="0" smtClean="0"/>
              <a:t> من خلال اعتماد مقاربة </a:t>
            </a:r>
            <a:r>
              <a:rPr lang="ar-MA" sz="1100" b="1" dirty="0" err="1" smtClean="0"/>
              <a:t>تشاركية</a:t>
            </a:r>
            <a:r>
              <a:rPr lang="ar-MA" sz="1100" b="1" dirty="0" smtClean="0"/>
              <a:t> بناءة تضمن الانخراط الشامل لمختلف الفاعلين في القطاعين: العام والخاص.</a:t>
            </a:r>
            <a:endParaRPr lang="fr-FR" sz="1100" b="1" dirty="0" smtClean="0"/>
          </a:p>
          <a:p>
            <a:pPr algn="just" rtl="1"/>
            <a:r>
              <a:rPr lang="ar-MA" sz="1100" b="1" dirty="0" smtClean="0"/>
              <a:t> </a:t>
            </a:r>
            <a:endParaRPr lang="fr-FR" sz="1100" b="1" dirty="0" smtClean="0"/>
          </a:p>
          <a:p>
            <a:pPr algn="just" rtl="1"/>
            <a:r>
              <a:rPr lang="ar-MA" sz="1100" b="1" dirty="0" smtClean="0"/>
              <a:t>وتهدف هذه </a:t>
            </a:r>
            <a:r>
              <a:rPr lang="ar-MA" sz="1100" b="1" dirty="0" err="1" smtClean="0"/>
              <a:t>الاستراتيجية</a:t>
            </a:r>
            <a:r>
              <a:rPr lang="ar-MA" sz="1100" b="1" dirty="0" smtClean="0"/>
              <a:t> الوطنية، التي تعتمد رؤية واضحة وشمولية للقطاع </a:t>
            </a:r>
            <a:r>
              <a:rPr lang="ar-MA" sz="1100" b="1" dirty="0" err="1" smtClean="0"/>
              <a:t>المينائي</a:t>
            </a:r>
            <a:r>
              <a:rPr lang="ar-MA" sz="1100" b="1" dirty="0" smtClean="0"/>
              <a:t>، إلى تمكين المغرب من موانئ عصرية ومتطورة تشكل رافعة أساسية لتعزيز موقع المغرب كمحطة </a:t>
            </a:r>
            <a:r>
              <a:rPr lang="ar-MA" sz="1100" b="1" dirty="0" err="1" smtClean="0"/>
              <a:t>لوجيستيكية</a:t>
            </a:r>
            <a:r>
              <a:rPr lang="ar-MA" sz="1100" b="1" dirty="0" smtClean="0"/>
              <a:t> هامة في حوض البحر الأبيض المتوسط، وتشكل - في الآن نفسه - آلية فاعلة لتدعيم التنافسية الاقتصادية الوطنية والمساهمة في إعداد التراب الوطني والتنمية </a:t>
            </a:r>
            <a:r>
              <a:rPr lang="ar-MA" sz="1100" b="1" dirty="0" err="1" smtClean="0"/>
              <a:t>الجهوية</a:t>
            </a:r>
            <a:r>
              <a:rPr lang="ar-MA" sz="1100" b="1" dirty="0" smtClean="0"/>
              <a:t>. </a:t>
            </a:r>
          </a:p>
          <a:p>
            <a:pPr algn="just" rtl="1"/>
            <a:endParaRPr lang="fr-FR" sz="1100" b="1" dirty="0" smtClean="0"/>
          </a:p>
          <a:p>
            <a:pPr algn="r" rtl="1"/>
            <a:endParaRPr lang="fr-FR" sz="1100"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pPr/>
              <a:t>5</a:t>
            </a:fld>
            <a:endParaRPr lang="fr-FR" dirty="0"/>
          </a:p>
        </p:txBody>
      </p:sp>
      <p:pic>
        <p:nvPicPr>
          <p:cNvPr id="5" name="Picture 5" descr="souris"/>
          <p:cNvPicPr>
            <a:picLocks noChangeAspect="1" noChangeArrowheads="1"/>
          </p:cNvPicPr>
          <p:nvPr/>
        </p:nvPicPr>
        <p:blipFill>
          <a:blip r:embed="rId3"/>
          <a:srcRect/>
          <a:stretch>
            <a:fillRect/>
          </a:stretch>
        </p:blipFill>
        <p:spPr bwMode="auto">
          <a:xfrm>
            <a:off x="5736183" y="7119953"/>
            <a:ext cx="363290" cy="371475"/>
          </a:xfrm>
          <a:prstGeom prst="rect">
            <a:avLst/>
          </a:prstGeom>
          <a:noFill/>
          <a:ln w="9525">
            <a:noFill/>
            <a:miter lim="800000"/>
            <a:headEnd/>
            <a:tailEnd/>
          </a:ln>
        </p:spPr>
      </p:pic>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rtl="1"/>
            <a:r>
              <a:rPr lang="ar-MA" sz="1100" b="1" dirty="0" smtClean="0"/>
              <a:t>مولاي،</a:t>
            </a:r>
          </a:p>
          <a:p>
            <a:pPr algn="just" rtl="1"/>
            <a:endParaRPr lang="fr-FR" sz="1100" b="1" dirty="0" smtClean="0"/>
          </a:p>
          <a:p>
            <a:pPr algn="just" rtl="1"/>
            <a:r>
              <a:rPr lang="ar-MA" sz="1100" b="1" dirty="0" smtClean="0"/>
              <a:t>بعد المنجزات الكبرى التي حققتها المملكة المغربية تحت القيادة الحكيمة لجلالتكم، وخاصة النتائج الهامة التي أفرزها مسلسل إصلاح القطاع </a:t>
            </a:r>
            <a:r>
              <a:rPr lang="ar-MA" sz="1100" b="1" dirty="0" err="1" smtClean="0"/>
              <a:t>المينائي</a:t>
            </a:r>
            <a:r>
              <a:rPr lang="ar-MA" sz="1100" b="1" dirty="0" smtClean="0"/>
              <a:t> والنقلة النوعية التي عرفها تطوير البنيات التحتية، وبعد نجاح عملية إنشاء ميناء </a:t>
            </a:r>
            <a:r>
              <a:rPr lang="ar-MA" sz="1100" b="1" dirty="0" err="1" smtClean="0"/>
              <a:t>طنجة</a:t>
            </a:r>
            <a:r>
              <a:rPr lang="ar-MA" sz="1100" b="1" dirty="0" smtClean="0"/>
              <a:t> المتوسط إن على الصعيدين الدولي أو </a:t>
            </a:r>
            <a:r>
              <a:rPr lang="ar-MA" sz="1100" b="1" dirty="0" err="1" smtClean="0"/>
              <a:t>الجهوي</a:t>
            </a:r>
            <a:r>
              <a:rPr lang="ar-MA" sz="1100" b="1" dirty="0" smtClean="0"/>
              <a:t>، استطاعت بلادنا أن تبلور تصورا جديدا يقوم على تحصين المكتسبات وتقوية </a:t>
            </a:r>
            <a:r>
              <a:rPr lang="ar-MA" sz="1100" b="1" dirty="0" err="1" smtClean="0"/>
              <a:t>الاستراتيجية</a:t>
            </a:r>
            <a:r>
              <a:rPr lang="ar-MA" sz="1100" b="1" dirty="0" smtClean="0"/>
              <a:t> </a:t>
            </a:r>
            <a:r>
              <a:rPr lang="ar-MA" sz="1100" b="1" dirty="0" err="1" smtClean="0"/>
              <a:t>المينائية</a:t>
            </a:r>
            <a:r>
              <a:rPr lang="ar-MA" sz="1100" b="1" dirty="0" smtClean="0"/>
              <a:t> من خلال اعتماد مقاربة </a:t>
            </a:r>
            <a:r>
              <a:rPr lang="ar-MA" sz="1100" b="1" dirty="0" err="1" smtClean="0"/>
              <a:t>تشاركية</a:t>
            </a:r>
            <a:r>
              <a:rPr lang="ar-MA" sz="1100" b="1" dirty="0" smtClean="0"/>
              <a:t> بناءة تضمن الانخراط الشامل لمختلف الفاعلين في القطاعين: العام والخاص.</a:t>
            </a:r>
            <a:endParaRPr lang="fr-FR" sz="1100" b="1" dirty="0" smtClean="0"/>
          </a:p>
          <a:p>
            <a:pPr algn="just" rtl="1"/>
            <a:r>
              <a:rPr lang="ar-MA" sz="1100" b="1" dirty="0" smtClean="0"/>
              <a:t> </a:t>
            </a:r>
            <a:endParaRPr lang="fr-FR" sz="1100" b="1" dirty="0" smtClean="0"/>
          </a:p>
          <a:p>
            <a:pPr algn="just" rtl="1"/>
            <a:r>
              <a:rPr lang="ar-MA" sz="1100" b="1" dirty="0" smtClean="0"/>
              <a:t>وتهدف هذه </a:t>
            </a:r>
            <a:r>
              <a:rPr lang="ar-MA" sz="1100" b="1" dirty="0" err="1" smtClean="0"/>
              <a:t>الاستراتيجية</a:t>
            </a:r>
            <a:r>
              <a:rPr lang="ar-MA" sz="1100" b="1" dirty="0" smtClean="0"/>
              <a:t> الوطنية، التي تعتمد رؤية واضحة وشمولية للقطاع </a:t>
            </a:r>
            <a:r>
              <a:rPr lang="ar-MA" sz="1100" b="1" dirty="0" err="1" smtClean="0"/>
              <a:t>المينائي</a:t>
            </a:r>
            <a:r>
              <a:rPr lang="ar-MA" sz="1100" b="1" dirty="0" smtClean="0"/>
              <a:t>، إلى تمكين المغرب من موانئ عصرية ومتطورة تشكل رافعة أساسية لتعزيز موقع المغرب كمحطة </a:t>
            </a:r>
            <a:r>
              <a:rPr lang="ar-MA" sz="1100" b="1" dirty="0" err="1" smtClean="0"/>
              <a:t>لوجيستيكية</a:t>
            </a:r>
            <a:r>
              <a:rPr lang="ar-MA" sz="1100" b="1" dirty="0" smtClean="0"/>
              <a:t> هامة في حوض البحر الأبيض المتوسط، وتشكل - في الآن نفسه - آلية فاعلة لتدعيم التنافسية الاقتصادية الوطنية والمساهمة في إعداد التراب الوطني والتنمية </a:t>
            </a:r>
            <a:r>
              <a:rPr lang="ar-MA" sz="1100" b="1" dirty="0" err="1" smtClean="0"/>
              <a:t>الجهوية</a:t>
            </a:r>
            <a:r>
              <a:rPr lang="ar-MA" sz="1100" b="1" dirty="0" smtClean="0"/>
              <a:t>. </a:t>
            </a:r>
          </a:p>
          <a:p>
            <a:pPr algn="just" rtl="1"/>
            <a:endParaRPr lang="fr-FR" sz="1100" b="1" dirty="0" smtClean="0"/>
          </a:p>
          <a:p>
            <a:pPr algn="r" rtl="1"/>
            <a:endParaRPr lang="fr-FR" sz="1100"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pPr/>
              <a:t>6</a:t>
            </a:fld>
            <a:endParaRPr lang="fr-FR" dirty="0"/>
          </a:p>
        </p:txBody>
      </p:sp>
      <p:pic>
        <p:nvPicPr>
          <p:cNvPr id="5" name="Picture 5" descr="souris"/>
          <p:cNvPicPr>
            <a:picLocks noChangeAspect="1" noChangeArrowheads="1"/>
          </p:cNvPicPr>
          <p:nvPr/>
        </p:nvPicPr>
        <p:blipFill>
          <a:blip r:embed="rId3"/>
          <a:srcRect/>
          <a:stretch>
            <a:fillRect/>
          </a:stretch>
        </p:blipFill>
        <p:spPr bwMode="auto">
          <a:xfrm>
            <a:off x="5736183" y="7119953"/>
            <a:ext cx="363290" cy="371475"/>
          </a:xfrm>
          <a:prstGeom prst="rect">
            <a:avLst/>
          </a:prstGeom>
          <a:noFill/>
          <a:ln w="9525">
            <a:noFill/>
            <a:miter lim="800000"/>
            <a:headEnd/>
            <a:tailEnd/>
          </a:ln>
        </p:spPr>
      </p:pic>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rtl="1"/>
            <a:r>
              <a:rPr lang="ar-MA" sz="1100" b="1" dirty="0" smtClean="0"/>
              <a:t>مولاي،</a:t>
            </a:r>
          </a:p>
          <a:p>
            <a:pPr algn="just" rtl="1"/>
            <a:endParaRPr lang="fr-FR" sz="1100" b="1" dirty="0" smtClean="0"/>
          </a:p>
          <a:p>
            <a:pPr algn="just" rtl="1"/>
            <a:r>
              <a:rPr lang="ar-MA" sz="1100" b="1" dirty="0" smtClean="0"/>
              <a:t>بعد المنجزات الكبرى التي حققتها المملكة المغربية تحت القيادة الحكيمة لجلالتكم، وخاصة النتائج الهامة التي أفرزها مسلسل إصلاح القطاع </a:t>
            </a:r>
            <a:r>
              <a:rPr lang="ar-MA" sz="1100" b="1" dirty="0" err="1" smtClean="0"/>
              <a:t>المينائي</a:t>
            </a:r>
            <a:r>
              <a:rPr lang="ar-MA" sz="1100" b="1" dirty="0" smtClean="0"/>
              <a:t> والنقلة النوعية التي عرفها تطوير البنيات التحتية، وبعد نجاح عملية إنشاء ميناء </a:t>
            </a:r>
            <a:r>
              <a:rPr lang="ar-MA" sz="1100" b="1" dirty="0" err="1" smtClean="0"/>
              <a:t>طنجة</a:t>
            </a:r>
            <a:r>
              <a:rPr lang="ar-MA" sz="1100" b="1" dirty="0" smtClean="0"/>
              <a:t> المتوسط إن على الصعيدين الدولي أو </a:t>
            </a:r>
            <a:r>
              <a:rPr lang="ar-MA" sz="1100" b="1" dirty="0" err="1" smtClean="0"/>
              <a:t>الجهوي</a:t>
            </a:r>
            <a:r>
              <a:rPr lang="ar-MA" sz="1100" b="1" dirty="0" smtClean="0"/>
              <a:t>، استطاعت بلادنا أن تبلور تصورا جديدا يقوم على تحصين المكتسبات وتقوية </a:t>
            </a:r>
            <a:r>
              <a:rPr lang="ar-MA" sz="1100" b="1" dirty="0" err="1" smtClean="0"/>
              <a:t>الاستراتيجية</a:t>
            </a:r>
            <a:r>
              <a:rPr lang="ar-MA" sz="1100" b="1" dirty="0" smtClean="0"/>
              <a:t> </a:t>
            </a:r>
            <a:r>
              <a:rPr lang="ar-MA" sz="1100" b="1" dirty="0" err="1" smtClean="0"/>
              <a:t>المينائية</a:t>
            </a:r>
            <a:r>
              <a:rPr lang="ar-MA" sz="1100" b="1" dirty="0" smtClean="0"/>
              <a:t> من خلال اعتماد مقاربة </a:t>
            </a:r>
            <a:r>
              <a:rPr lang="ar-MA" sz="1100" b="1" dirty="0" err="1" smtClean="0"/>
              <a:t>تشاركية</a:t>
            </a:r>
            <a:r>
              <a:rPr lang="ar-MA" sz="1100" b="1" dirty="0" smtClean="0"/>
              <a:t> بناءة تضمن الانخراط الشامل لمختلف الفاعلين في القطاعين: العام والخاص.</a:t>
            </a:r>
            <a:endParaRPr lang="fr-FR" sz="1100" b="1" dirty="0" smtClean="0"/>
          </a:p>
          <a:p>
            <a:pPr algn="just" rtl="1"/>
            <a:r>
              <a:rPr lang="ar-MA" sz="1100" b="1" dirty="0" smtClean="0"/>
              <a:t> </a:t>
            </a:r>
            <a:endParaRPr lang="fr-FR" sz="1100" b="1" dirty="0" smtClean="0"/>
          </a:p>
          <a:p>
            <a:pPr algn="just" rtl="1"/>
            <a:r>
              <a:rPr lang="ar-MA" sz="1100" b="1" dirty="0" smtClean="0"/>
              <a:t>وتهدف هذه </a:t>
            </a:r>
            <a:r>
              <a:rPr lang="ar-MA" sz="1100" b="1" dirty="0" err="1" smtClean="0"/>
              <a:t>الاستراتيجية</a:t>
            </a:r>
            <a:r>
              <a:rPr lang="ar-MA" sz="1100" b="1" dirty="0" smtClean="0"/>
              <a:t> الوطنية، التي تعتمد رؤية واضحة وشمولية للقطاع </a:t>
            </a:r>
            <a:r>
              <a:rPr lang="ar-MA" sz="1100" b="1" dirty="0" err="1" smtClean="0"/>
              <a:t>المينائي</a:t>
            </a:r>
            <a:r>
              <a:rPr lang="ar-MA" sz="1100" b="1" dirty="0" smtClean="0"/>
              <a:t>، إلى تمكين المغرب من موانئ عصرية ومتطورة تشكل رافعة أساسية لتعزيز موقع المغرب كمحطة </a:t>
            </a:r>
            <a:r>
              <a:rPr lang="ar-MA" sz="1100" b="1" dirty="0" err="1" smtClean="0"/>
              <a:t>لوجيستيكية</a:t>
            </a:r>
            <a:r>
              <a:rPr lang="ar-MA" sz="1100" b="1" dirty="0" smtClean="0"/>
              <a:t> هامة في حوض البحر الأبيض المتوسط، وتشكل - في الآن نفسه - آلية فاعلة لتدعيم التنافسية الاقتصادية الوطنية والمساهمة في إعداد التراب الوطني والتنمية </a:t>
            </a:r>
            <a:r>
              <a:rPr lang="ar-MA" sz="1100" b="1" dirty="0" err="1" smtClean="0"/>
              <a:t>الجهوية</a:t>
            </a:r>
            <a:r>
              <a:rPr lang="ar-MA" sz="1100" b="1" dirty="0" smtClean="0"/>
              <a:t>. </a:t>
            </a:r>
          </a:p>
          <a:p>
            <a:pPr algn="just" rtl="1"/>
            <a:endParaRPr lang="fr-FR" sz="1100" b="1" dirty="0" smtClean="0"/>
          </a:p>
          <a:p>
            <a:pPr algn="r" rtl="1"/>
            <a:endParaRPr lang="fr-FR" sz="1100"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solidFill>
                  <a:prstClr val="black"/>
                </a:solidFill>
              </a:rPr>
              <a:pPr/>
              <a:t>7</a:t>
            </a:fld>
            <a:endParaRPr lang="fr-FR" dirty="0">
              <a:solidFill>
                <a:prstClr val="black"/>
              </a:solidFill>
            </a:endParaRPr>
          </a:p>
        </p:txBody>
      </p:sp>
      <p:pic>
        <p:nvPicPr>
          <p:cNvPr id="5" name="Picture 5" descr="souris"/>
          <p:cNvPicPr>
            <a:picLocks noChangeAspect="1" noChangeArrowheads="1"/>
          </p:cNvPicPr>
          <p:nvPr/>
        </p:nvPicPr>
        <p:blipFill>
          <a:blip r:embed="rId3"/>
          <a:srcRect/>
          <a:stretch>
            <a:fillRect/>
          </a:stretch>
        </p:blipFill>
        <p:spPr bwMode="auto">
          <a:xfrm>
            <a:off x="5736183" y="7119953"/>
            <a:ext cx="363290" cy="371475"/>
          </a:xfrm>
          <a:prstGeom prst="rect">
            <a:avLst/>
          </a:prstGeom>
          <a:noFill/>
          <a:ln w="9525">
            <a:noFill/>
            <a:miter lim="800000"/>
            <a:headEnd/>
            <a:tailEnd/>
          </a:ln>
        </p:spPr>
      </p:pic>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rtl="1"/>
            <a:r>
              <a:rPr lang="ar-MA" b="1" dirty="0" smtClean="0"/>
              <a:t>وتجدر الإشارة إلى أن هذه </a:t>
            </a:r>
            <a:r>
              <a:rPr lang="ar-MA" b="1" dirty="0" err="1" smtClean="0"/>
              <a:t>الاستراتيجية</a:t>
            </a:r>
            <a:r>
              <a:rPr lang="ar-MA" b="1" dirty="0" smtClean="0"/>
              <a:t> الجديدة اعتمدت تشخيصا مفصلا لمختلف </a:t>
            </a:r>
            <a:r>
              <a:rPr lang="ar-MA" b="1" dirty="0" err="1" smtClean="0"/>
              <a:t>الأروجة</a:t>
            </a:r>
            <a:r>
              <a:rPr lang="ar-MA" b="1" dirty="0" smtClean="0"/>
              <a:t> </a:t>
            </a:r>
            <a:r>
              <a:rPr lang="ar-MA" b="1" dirty="0" err="1" smtClean="0"/>
              <a:t>المينائية</a:t>
            </a:r>
            <a:r>
              <a:rPr lang="ar-MA" b="1" dirty="0" smtClean="0"/>
              <a:t> الدولية بناء على معطيات الواقع الحالي ومتطلبات الآفاق المستقبلية وفق مقاربة متعددة الأبعاد لأمرين أساسيين: الحالة الراهنة للموانئ المغربية والفرص الدولية المتاحة أمامها، والحجم الحالي والمتوقع لمختلف </a:t>
            </a:r>
            <a:r>
              <a:rPr lang="ar-MA" b="1" dirty="0" err="1" smtClean="0"/>
              <a:t>أروجة</a:t>
            </a:r>
            <a:r>
              <a:rPr lang="ar-MA" b="1" dirty="0" smtClean="0"/>
              <a:t> البضائع. </a:t>
            </a:r>
            <a:endParaRPr lang="fr-FR" b="1" dirty="0" smtClean="0"/>
          </a:p>
          <a:p>
            <a:pPr algn="just" rtl="1"/>
            <a:r>
              <a:rPr lang="fr-FR" b="1" dirty="0" smtClean="0"/>
              <a:t> </a:t>
            </a:r>
          </a:p>
          <a:p>
            <a:pPr algn="just" rtl="1"/>
            <a:r>
              <a:rPr lang="ar-MA" b="1" dirty="0" smtClean="0"/>
              <a:t>وينبغي التأكيد على أن </a:t>
            </a:r>
            <a:r>
              <a:rPr lang="ar-MA" b="1" dirty="0" err="1" smtClean="0"/>
              <a:t>الاستراتيجية</a:t>
            </a:r>
            <a:r>
              <a:rPr lang="ar-MA" b="1" dirty="0" smtClean="0"/>
              <a:t> </a:t>
            </a:r>
            <a:r>
              <a:rPr lang="ar-MA" b="1" dirty="0" err="1" smtClean="0"/>
              <a:t>المينائية</a:t>
            </a:r>
            <a:r>
              <a:rPr lang="ar-MA" b="1" dirty="0" smtClean="0"/>
              <a:t>، التي تكتسي طابعا </a:t>
            </a:r>
            <a:r>
              <a:rPr lang="ar-MA" b="1" dirty="0" err="1" smtClean="0"/>
              <a:t>استباقيا</a:t>
            </a:r>
            <a:r>
              <a:rPr lang="ar-MA" b="1" dirty="0" smtClean="0"/>
              <a:t> </a:t>
            </a:r>
            <a:r>
              <a:rPr lang="ar-MA" b="1" dirty="0" err="1" smtClean="0"/>
              <a:t>وتشاركيا</a:t>
            </a:r>
            <a:r>
              <a:rPr lang="ar-MA" b="1" dirty="0" smtClean="0"/>
              <a:t>، تتأسس على ثلاثة مكونات رئيسية:</a:t>
            </a:r>
          </a:p>
          <a:p>
            <a:pPr algn="just" rtl="1"/>
            <a:endParaRPr lang="fr-FR" sz="500" b="1" dirty="0" smtClean="0"/>
          </a:p>
          <a:p>
            <a:pPr marL="182563" lvl="0" indent="-182563" algn="just" rtl="1">
              <a:buFont typeface="Calibri" pitchFamily="34" charset="0"/>
              <a:buChar char="–"/>
              <a:tabLst>
                <a:tab pos="182563" algn="l"/>
              </a:tabLst>
            </a:pPr>
            <a:r>
              <a:rPr lang="ar-MA" b="1" dirty="0" smtClean="0"/>
              <a:t>أولا، نتائج الاستراتيجيات القطاعية وتوقعاتها في مجالات الصناعة والفلاحة والصيد البحري والطاقة </a:t>
            </a:r>
            <a:r>
              <a:rPr lang="ar-MA" b="1" dirty="0" err="1" smtClean="0"/>
              <a:t>والفوسفاط</a:t>
            </a:r>
            <a:r>
              <a:rPr lang="ar-MA" b="1" dirty="0" smtClean="0"/>
              <a:t> </a:t>
            </a:r>
            <a:r>
              <a:rPr lang="ar-MA" b="1" dirty="0" err="1" smtClean="0"/>
              <a:t>واللوجيستيك</a:t>
            </a:r>
            <a:r>
              <a:rPr lang="ar-MA" b="1" dirty="0" smtClean="0"/>
              <a:t> والسياحة ؛ </a:t>
            </a:r>
            <a:endParaRPr lang="fr-FR" b="1" dirty="0" smtClean="0"/>
          </a:p>
          <a:p>
            <a:pPr marL="182563" lvl="0" indent="-182563" algn="just" rtl="1">
              <a:buFont typeface="Calibri" pitchFamily="34" charset="0"/>
              <a:buChar char="–"/>
              <a:tabLst>
                <a:tab pos="182563" algn="l"/>
              </a:tabLst>
            </a:pPr>
            <a:r>
              <a:rPr lang="ar-MA" b="1" dirty="0" smtClean="0"/>
              <a:t>ثانيا، التوقعات الاقتصادية الوطنية في أبعادها المتنوعة والمختلفة ؛ </a:t>
            </a:r>
            <a:endParaRPr lang="fr-FR" b="1" dirty="0" smtClean="0"/>
          </a:p>
          <a:p>
            <a:pPr marL="182563" indent="-182563" algn="just" rtl="1">
              <a:buFont typeface="Calibri" pitchFamily="34" charset="0"/>
              <a:buChar char="–"/>
              <a:tabLst>
                <a:tab pos="182563" algn="l"/>
              </a:tabLst>
            </a:pPr>
            <a:r>
              <a:rPr lang="ar-MA" b="1" dirty="0" smtClean="0"/>
              <a:t>ثالثا، تطور الطلب </a:t>
            </a:r>
            <a:r>
              <a:rPr lang="ar-MA" b="1" dirty="0" err="1" smtClean="0"/>
              <a:t>المينائي</a:t>
            </a:r>
            <a:r>
              <a:rPr lang="ar-MA" b="1" dirty="0" smtClean="0"/>
              <a:t> الدولي والاستفادة من الموقع الجغرافي المتميز للمغرب بوصفه الملتقى الطبيعي للطرق البحرية العالمية. </a:t>
            </a:r>
          </a:p>
          <a:p>
            <a:pPr algn="r" rtl="1"/>
            <a:endParaRPr lang="fr-FR"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pPr/>
              <a:t>8</a:t>
            </a:fld>
            <a:endParaRPr lang="fr-FR"/>
          </a:p>
        </p:txBody>
      </p:sp>
      <p:pic>
        <p:nvPicPr>
          <p:cNvPr id="5" name="Picture 5" descr="souris"/>
          <p:cNvPicPr>
            <a:picLocks noChangeAspect="1" noChangeArrowheads="1"/>
          </p:cNvPicPr>
          <p:nvPr/>
        </p:nvPicPr>
        <p:blipFill>
          <a:blip r:embed="rId3"/>
          <a:srcRect/>
          <a:stretch>
            <a:fillRect/>
          </a:stretch>
        </p:blipFill>
        <p:spPr bwMode="auto">
          <a:xfrm>
            <a:off x="5807886" y="7429517"/>
            <a:ext cx="363290" cy="371475"/>
          </a:xfrm>
          <a:prstGeom prst="rect">
            <a:avLst/>
          </a:prstGeom>
          <a:noFill/>
          <a:ln w="9525">
            <a:noFill/>
            <a:miter lim="800000"/>
            <a:headEnd/>
            <a:tailEnd/>
          </a:ln>
        </p:spPr>
      </p:pic>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rtl="1"/>
            <a:r>
              <a:rPr lang="ar-MA" b="1" dirty="0" smtClean="0"/>
              <a:t>إن التقرير الخاص بالتوقعات المرتقبة لنمو الرواج </a:t>
            </a:r>
            <a:r>
              <a:rPr lang="ar-MA" b="1" dirty="0" err="1" smtClean="0"/>
              <a:t>المينائي</a:t>
            </a:r>
            <a:r>
              <a:rPr lang="ar-MA" b="1" dirty="0" smtClean="0"/>
              <a:t> يبرز أن الطاقة الاستيعابية الحالية للموانئ تظل غير كافية على اعتبار أنها تبلغ نظريا 140 مليون طن، مما يحتم على بلدنا نهج سياسة </a:t>
            </a:r>
            <a:r>
              <a:rPr lang="ar-MA" b="1" dirty="0" err="1" smtClean="0"/>
              <a:t>استباقية</a:t>
            </a:r>
            <a:r>
              <a:rPr lang="ar-MA" b="1" dirty="0" smtClean="0"/>
              <a:t> تروم تطوير المنشآت والبنيات التحتية </a:t>
            </a:r>
            <a:r>
              <a:rPr lang="ar-MA" b="1" dirty="0" err="1" smtClean="0"/>
              <a:t>المينائية</a:t>
            </a:r>
            <a:r>
              <a:rPr lang="ar-MA" b="1" dirty="0" smtClean="0"/>
              <a:t> مع الحرص على توزيعها على طول السواحل المغربية توزيعا عقلانيا ومتوازنا.</a:t>
            </a:r>
          </a:p>
          <a:p>
            <a:pPr algn="just" rtl="1"/>
            <a:endParaRPr lang="fr-FR" b="1" dirty="0" smtClean="0"/>
          </a:p>
          <a:p>
            <a:pPr algn="just" rtl="1"/>
            <a:r>
              <a:rPr lang="ar-MA" b="1" dirty="0" smtClean="0"/>
              <a:t>وعلى هذا الأساس، تم اعتماد مقاربة جديدة أساسها مفهوم القطب </a:t>
            </a:r>
            <a:r>
              <a:rPr lang="ar-MA" b="1" dirty="0" err="1" smtClean="0"/>
              <a:t>المينائي</a:t>
            </a:r>
            <a:r>
              <a:rPr lang="ar-MA" b="1" dirty="0" smtClean="0"/>
              <a:t> الذي سيمكن كل جهة من جهات المملكة من تعزيز مزاياها ومواردها وبنياتها التحتية، ويدفعها إلى الاستفادة من الحركية الاقتصادية التي تحدثها الموانئ. ومن هذا المنطلق، تم تحديد ستة أقطاب </a:t>
            </a:r>
            <a:r>
              <a:rPr lang="ar-MA" b="1" dirty="0" err="1" smtClean="0"/>
              <a:t>مينائية</a:t>
            </a:r>
            <a:r>
              <a:rPr lang="ar-MA" b="1" dirty="0" smtClean="0"/>
              <a:t> كبرى: </a:t>
            </a:r>
            <a:endParaRPr lang="fr-FR" b="1" dirty="0" smtClean="0"/>
          </a:p>
          <a:p>
            <a:pPr algn="r" rtl="1"/>
            <a:endParaRPr lang="fr-FR" dirty="0"/>
          </a:p>
        </p:txBody>
      </p:sp>
      <p:sp>
        <p:nvSpPr>
          <p:cNvPr id="4" name="Espace réservé du numéro de diapositive 3"/>
          <p:cNvSpPr>
            <a:spLocks noGrp="1"/>
          </p:cNvSpPr>
          <p:nvPr>
            <p:ph type="sldNum" sz="quarter" idx="10"/>
          </p:nvPr>
        </p:nvSpPr>
        <p:spPr/>
        <p:txBody>
          <a:bodyPr/>
          <a:lstStyle/>
          <a:p>
            <a:fld id="{C8B52D58-CE1B-4E42-A16E-9646D0BC55C7}" type="slidenum">
              <a:rPr lang="fr-FR" smtClean="0"/>
              <a:pPr/>
              <a:t>9</a:t>
            </a:fld>
            <a:endParaRPr lang="fr-FR"/>
          </a:p>
        </p:txBody>
      </p:sp>
      <p:pic>
        <p:nvPicPr>
          <p:cNvPr id="5" name="Picture 5" descr="souris"/>
          <p:cNvPicPr>
            <a:picLocks noChangeAspect="1" noChangeArrowheads="1"/>
          </p:cNvPicPr>
          <p:nvPr/>
        </p:nvPicPr>
        <p:blipFill>
          <a:blip r:embed="rId3"/>
          <a:srcRect/>
          <a:stretch>
            <a:fillRect/>
          </a:stretch>
        </p:blipFill>
        <p:spPr bwMode="auto">
          <a:xfrm>
            <a:off x="5592778" y="6810388"/>
            <a:ext cx="363290" cy="371475"/>
          </a:xfrm>
          <a:prstGeom prst="rect">
            <a:avLst/>
          </a:prstGeom>
          <a:noFill/>
          <a:ln w="9525">
            <a:noFill/>
            <a:miter lim="800000"/>
            <a:headEnd/>
            <a:tailEnd/>
          </a:ln>
        </p:spPr>
      </p:pic>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5" Type="http://schemas.openxmlformats.org/officeDocument/2006/relationships/image" Target="../media/image10.jpeg"/><Relationship Id="rId4" Type="http://schemas.openxmlformats.org/officeDocument/2006/relationships/image" Target="../media/image9.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vmlDrawing" Target="../drawings/vmlDrawing2.vml"/><Relationship Id="rId5" Type="http://schemas.openxmlformats.org/officeDocument/2006/relationships/image" Target="../media/image10.jpeg"/><Relationship Id="rId4" Type="http://schemas.openxmlformats.org/officeDocument/2006/relationships/image" Target="../media/image9.emf"/></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dirty="0" smtClean="0"/>
              <a:t>Cliquez pour modifier le style du titre</a:t>
            </a:r>
            <a:endParaRPr lang="fr-FR" dirty="0"/>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1_Titre et contenu">
    <p:spTree>
      <p:nvGrpSpPr>
        <p:cNvPr id="1" name=""/>
        <p:cNvGrpSpPr/>
        <p:nvPr/>
      </p:nvGrpSpPr>
      <p:grpSpPr>
        <a:xfrm>
          <a:off x="0" y="0"/>
          <a:ext cx="0" cy="0"/>
          <a:chOff x="0" y="0"/>
          <a:chExt cx="0" cy="0"/>
        </a:xfrm>
      </p:grpSpPr>
      <p:graphicFrame>
        <p:nvGraphicFramePr>
          <p:cNvPr id="4" name="Object 20"/>
          <p:cNvGraphicFramePr>
            <a:graphicFrameLocks noChangeAspect="1"/>
          </p:cNvGraphicFramePr>
          <p:nvPr/>
        </p:nvGraphicFramePr>
        <p:xfrm>
          <a:off x="3059113" y="2276475"/>
          <a:ext cx="4038600" cy="2513013"/>
        </p:xfrm>
        <a:graphic>
          <a:graphicData uri="http://schemas.openxmlformats.org/presentationml/2006/ole">
            <mc:AlternateContent xmlns:mc="http://schemas.openxmlformats.org/markup-compatibility/2006">
              <mc:Choice xmlns:v="urn:schemas-microsoft-com:vml" Requires="v">
                <p:oleObj spid="_x0000_s1034" name="Graphique" r:id="rId3" imgW="7286625" imgH="4533863" progId="MSGraph.Chart.8">
                  <p:embed followColorScheme="full"/>
                </p:oleObj>
              </mc:Choice>
              <mc:Fallback>
                <p:oleObj name="Graphique" r:id="rId3" imgW="7286625" imgH="4533863" progId="MSGraph.Chart.8">
                  <p:embed followColorScheme="full"/>
                  <p:pic>
                    <p:nvPicPr>
                      <p:cNvPr id="0" name="Object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113" y="2276475"/>
                        <a:ext cx="4038600" cy="2513013"/>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pic>
        <p:nvPicPr>
          <p:cNvPr id="5" name="Picture 11" descr="sigle"/>
          <p:cNvPicPr>
            <a:picLocks noChangeAspect="1" noChangeArrowheads="1"/>
          </p:cNvPicPr>
          <p:nvPr/>
        </p:nvPicPr>
        <p:blipFill>
          <a:blip r:embed="rId5" cstate="email"/>
          <a:srcRect/>
          <a:stretch>
            <a:fillRect/>
          </a:stretch>
        </p:blipFill>
        <p:spPr bwMode="auto">
          <a:xfrm>
            <a:off x="6715125" y="6326188"/>
            <a:ext cx="2127250" cy="531812"/>
          </a:xfrm>
          <a:prstGeom prst="rect">
            <a:avLst/>
          </a:prstGeom>
          <a:noFill/>
          <a:ln w="9525">
            <a:noFill/>
            <a:miter lim="800000"/>
            <a:headEnd/>
            <a:tailEnd/>
          </a:ln>
        </p:spPr>
      </p:pic>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457200" y="1600201"/>
            <a:ext cx="8229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u numéro de diapositive 6"/>
          <p:cNvSpPr>
            <a:spLocks noGrp="1"/>
          </p:cNvSpPr>
          <p:nvPr>
            <p:ph type="sldNum" sz="quarter" idx="11"/>
          </p:nvPr>
        </p:nvSpPr>
        <p:spPr/>
        <p:txBody>
          <a:bodyPr/>
          <a:lstStyle/>
          <a:p>
            <a:pPr fontAlgn="base">
              <a:spcBef>
                <a:spcPct val="0"/>
              </a:spcBef>
              <a:spcAft>
                <a:spcPct val="0"/>
              </a:spcAft>
              <a:defRPr/>
            </a:pPr>
            <a:fld id="{D5D1C64F-352C-4BC9-A8E1-C4790D7C1083}" type="slidenum">
              <a:rPr lang="fr-FR" smtClean="0">
                <a:solidFill>
                  <a:srgbClr val="000000">
                    <a:tint val="75000"/>
                  </a:srgbClr>
                </a:solidFill>
              </a:rPr>
              <a:pPr fontAlgn="base">
                <a:spcBef>
                  <a:spcPct val="0"/>
                </a:spcBef>
                <a:spcAft>
                  <a:spcPct val="0"/>
                </a:spcAft>
                <a:defRPr/>
              </a:pPr>
              <a:t>‹#›</a:t>
            </a:fld>
            <a:endParaRPr lang="fr-FR" dirty="0">
              <a:solidFill>
                <a:srgbClr val="000000">
                  <a:tint val="75000"/>
                </a:srgb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dirty="0" smtClean="0"/>
              <a:t>Cliquez pour modifier le style du titre</a:t>
            </a:r>
            <a:endParaRPr lang="fr-FR" dirty="0"/>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dirty="0" smtClean="0"/>
              <a:t>Cliquez pour modifier le style du titre</a:t>
            </a:r>
            <a:endParaRPr lang="fr-FR" dirty="0"/>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65E4D04A-4CDC-4979-8762-62BE886352AF}" type="datetimeFigureOut">
              <a:rPr lang="fr-FR" smtClean="0"/>
              <a:pPr/>
              <a:t>27/01/2016</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88117CF9-BB44-493B-82E1-3B2E299F6C82}" type="slidenum">
              <a:rPr lang="fr-FR" smtClean="0"/>
              <a:pPr/>
              <a:t>‹#›</a:t>
            </a:fld>
            <a:endParaRPr lang="fr-F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457200" y="6356350"/>
            <a:ext cx="2133600" cy="365125"/>
          </a:xfrm>
          <a:prstGeom prst="rect">
            <a:avLst/>
          </a:prstGeom>
        </p:spPr>
        <p:txBody>
          <a:bodyPr/>
          <a:lstStyle/>
          <a:p>
            <a:fld id="{65E4D04A-4CDC-4979-8762-62BE886352AF}" type="datetimeFigureOut">
              <a:rPr lang="fr-FR" smtClean="0"/>
              <a:pPr/>
              <a:t>27/01/2016</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88117CF9-BB44-493B-82E1-3B2E299F6C82}" type="slidenum">
              <a:rPr lang="fr-FR" smtClean="0"/>
              <a:pPr/>
              <a:t>‹#›</a:t>
            </a:fld>
            <a:endParaRPr lang="fr-FR"/>
          </a:p>
        </p:txBody>
      </p:sp>
    </p:spTree>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65E4D04A-4CDC-4979-8762-62BE886352AF}" type="datetimeFigureOut">
              <a:rPr lang="fr-FR" smtClean="0"/>
              <a:pPr/>
              <a:t>27/01/2016</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88117CF9-BB44-493B-82E1-3B2E299F6C82}" type="slidenum">
              <a:rPr lang="fr-FR" smtClean="0"/>
              <a:pPr/>
              <a:t>‹#›</a:t>
            </a:fld>
            <a:endParaRPr lang="fr-F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65E4D04A-4CDC-4979-8762-62BE886352AF}" type="datetimeFigureOut">
              <a:rPr lang="fr-FR" smtClean="0"/>
              <a:pPr/>
              <a:t>27/01/2016</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88117CF9-BB44-493B-82E1-3B2E299F6C82}" type="slidenum">
              <a:rPr lang="fr-FR" smtClean="0"/>
              <a:pPr/>
              <a:t>‹#›</a:t>
            </a:fld>
            <a:endParaRPr lang="fr-F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p>
            <a:fld id="{65E4D04A-4CDC-4979-8762-62BE886352AF}" type="datetimeFigureOut">
              <a:rPr lang="fr-FR" smtClean="0"/>
              <a:pPr/>
              <a:t>27/01/2016</a:t>
            </a:fld>
            <a:endParaRPr lang="fr-F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p>
            <a:endParaRPr lang="fr-FR"/>
          </a:p>
        </p:txBody>
      </p:sp>
      <p:sp>
        <p:nvSpPr>
          <p:cNvPr id="9" name="Espace réservé du numéro de diapositive 8"/>
          <p:cNvSpPr>
            <a:spLocks noGrp="1"/>
          </p:cNvSpPr>
          <p:nvPr>
            <p:ph type="sldNum" sz="quarter" idx="12"/>
          </p:nvPr>
        </p:nvSpPr>
        <p:spPr>
          <a:xfrm>
            <a:off x="6553200" y="6356350"/>
            <a:ext cx="2133600" cy="365125"/>
          </a:xfrm>
          <a:prstGeom prst="rect">
            <a:avLst/>
          </a:prstGeom>
        </p:spPr>
        <p:txBody>
          <a:bodyPr/>
          <a:lstStyle/>
          <a:p>
            <a:fld id="{88117CF9-BB44-493B-82E1-3B2E299F6C82}"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p>
            <a:fld id="{65E4D04A-4CDC-4979-8762-62BE886352AF}" type="datetimeFigureOut">
              <a:rPr lang="fr-FR" smtClean="0"/>
              <a:pPr/>
              <a:t>27/01/2016</a:t>
            </a:fld>
            <a:endParaRPr lang="fr-F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553200" y="6356350"/>
            <a:ext cx="2133600" cy="365125"/>
          </a:xfrm>
          <a:prstGeom prst="rect">
            <a:avLst/>
          </a:prstGeom>
        </p:spPr>
        <p:txBody>
          <a:bodyPr/>
          <a:lstStyle/>
          <a:p>
            <a:fld id="{88117CF9-BB44-493B-82E1-3B2E299F6C82}" type="slidenum">
              <a:rPr lang="fr-FR" smtClean="0"/>
              <a:pPr/>
              <a:t>‹#›</a:t>
            </a:fld>
            <a:endParaRPr lang="fr-F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p>
            <a:fld id="{65E4D04A-4CDC-4979-8762-62BE886352AF}" type="datetimeFigureOut">
              <a:rPr lang="fr-FR" smtClean="0"/>
              <a:pPr/>
              <a:t>27/01/2016</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p>
            <a:fld id="{88117CF9-BB44-493B-82E1-3B2E299F6C82}" type="slidenum">
              <a:rPr lang="fr-FR" smtClean="0"/>
              <a:pPr/>
              <a:t>‹#›</a:t>
            </a:fld>
            <a:endParaRPr lang="fr-FR"/>
          </a:p>
        </p:txBody>
      </p:sp>
    </p:spTree>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65E4D04A-4CDC-4979-8762-62BE886352AF}" type="datetimeFigureOut">
              <a:rPr lang="fr-FR" smtClean="0"/>
              <a:pPr/>
              <a:t>27/01/2016</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88117CF9-BB44-493B-82E1-3B2E299F6C82}" type="slidenum">
              <a:rPr lang="fr-FR" smtClean="0"/>
              <a:pPr/>
              <a:t>‹#›</a:t>
            </a:fld>
            <a:endParaRPr lang="fr-F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65E4D04A-4CDC-4979-8762-62BE886352AF}" type="datetimeFigureOut">
              <a:rPr lang="fr-FR" smtClean="0"/>
              <a:pPr/>
              <a:t>27/01/2016</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88117CF9-BB44-493B-82E1-3B2E299F6C82}" type="slidenum">
              <a:rPr lang="fr-FR" smtClean="0"/>
              <a:pPr/>
              <a:t>‹#›</a:t>
            </a:fld>
            <a:endParaRPr lang="fr-F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65E4D04A-4CDC-4979-8762-62BE886352AF}" type="datetimeFigureOut">
              <a:rPr lang="fr-FR" smtClean="0"/>
              <a:pPr/>
              <a:t>27/01/2016</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88117CF9-BB44-493B-82E1-3B2E299F6C82}" type="slidenum">
              <a:rPr lang="fr-FR" smtClean="0"/>
              <a:pPr/>
              <a:t>‹#›</a:t>
            </a:fld>
            <a:endParaRPr lang="fr-F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65E4D04A-4CDC-4979-8762-62BE886352AF}" type="datetimeFigureOut">
              <a:rPr lang="fr-FR" smtClean="0"/>
              <a:pPr/>
              <a:t>27/01/2016</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88117CF9-BB44-493B-82E1-3B2E299F6C82}" type="slidenum">
              <a:rPr lang="fr-FR" smtClean="0"/>
              <a:pPr/>
              <a:t>‹#›</a:t>
            </a:fld>
            <a:endParaRPr lang="fr-F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 preserve="1">
  <p:cSld name="1_Titre et contenu">
    <p:spTree>
      <p:nvGrpSpPr>
        <p:cNvPr id="1" name=""/>
        <p:cNvGrpSpPr/>
        <p:nvPr/>
      </p:nvGrpSpPr>
      <p:grpSpPr>
        <a:xfrm>
          <a:off x="0" y="0"/>
          <a:ext cx="0" cy="0"/>
          <a:chOff x="0" y="0"/>
          <a:chExt cx="0" cy="0"/>
        </a:xfrm>
      </p:grpSpPr>
      <p:graphicFrame>
        <p:nvGraphicFramePr>
          <p:cNvPr id="4" name="Object 20"/>
          <p:cNvGraphicFramePr>
            <a:graphicFrameLocks noChangeAspect="1"/>
          </p:cNvGraphicFramePr>
          <p:nvPr/>
        </p:nvGraphicFramePr>
        <p:xfrm>
          <a:off x="3059113" y="2276475"/>
          <a:ext cx="4038600" cy="2513013"/>
        </p:xfrm>
        <a:graphic>
          <a:graphicData uri="http://schemas.openxmlformats.org/presentationml/2006/ole">
            <mc:AlternateContent xmlns:mc="http://schemas.openxmlformats.org/markup-compatibility/2006">
              <mc:Choice xmlns:v="urn:schemas-microsoft-com:vml" Requires="v">
                <p:oleObj spid="_x0000_s14346" name="Graphique" r:id="rId3" imgW="7286625" imgH="4533863" progId="MSGraph.Chart.8">
                  <p:embed followColorScheme="full"/>
                </p:oleObj>
              </mc:Choice>
              <mc:Fallback>
                <p:oleObj name="Graphique" r:id="rId3" imgW="7286625" imgH="4533863" progId="MSGraph.Chart.8">
                  <p:embed followColorScheme="full"/>
                  <p:pic>
                    <p:nvPicPr>
                      <p:cNvPr id="0" name="Object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113" y="2276475"/>
                        <a:ext cx="4038600" cy="2513013"/>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pic>
        <p:nvPicPr>
          <p:cNvPr id="5" name="Picture 11" descr="sigle"/>
          <p:cNvPicPr>
            <a:picLocks noChangeAspect="1" noChangeArrowheads="1"/>
          </p:cNvPicPr>
          <p:nvPr/>
        </p:nvPicPr>
        <p:blipFill>
          <a:blip r:embed="rId5" cstate="email"/>
          <a:srcRect/>
          <a:stretch>
            <a:fillRect/>
          </a:stretch>
        </p:blipFill>
        <p:spPr bwMode="auto">
          <a:xfrm>
            <a:off x="6715125" y="6326188"/>
            <a:ext cx="2127250" cy="531812"/>
          </a:xfrm>
          <a:prstGeom prst="rect">
            <a:avLst/>
          </a:prstGeom>
          <a:noFill/>
          <a:ln w="9525">
            <a:noFill/>
            <a:miter lim="800000"/>
            <a:headEnd/>
            <a:tailEnd/>
          </a:ln>
        </p:spPr>
      </p:pic>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457200" y="1600201"/>
            <a:ext cx="8229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u numéro de diapositive 6"/>
          <p:cNvSpPr>
            <a:spLocks noGrp="1"/>
          </p:cNvSpPr>
          <p:nvPr>
            <p:ph type="sldNum" sz="quarter" idx="11"/>
          </p:nvPr>
        </p:nvSpPr>
        <p:spPr>
          <a:xfrm>
            <a:off x="6553200" y="6356350"/>
            <a:ext cx="2133600" cy="365125"/>
          </a:xfrm>
          <a:prstGeom prst="rect">
            <a:avLst/>
          </a:prstGeom>
        </p:spPr>
        <p:txBody>
          <a:bodyPr/>
          <a:lstStyle/>
          <a:p>
            <a:pPr fontAlgn="base">
              <a:spcBef>
                <a:spcPct val="0"/>
              </a:spcBef>
              <a:spcAft>
                <a:spcPct val="0"/>
              </a:spcAft>
              <a:defRPr/>
            </a:pPr>
            <a:fld id="{D5D1C64F-352C-4BC9-A8E1-C4790D7C1083}" type="slidenum">
              <a:rPr lang="fr-FR" smtClean="0">
                <a:solidFill>
                  <a:srgbClr val="000000">
                    <a:tint val="75000"/>
                  </a:srgbClr>
                </a:solidFill>
              </a:rPr>
              <a:pPr fontAlgn="base">
                <a:spcBef>
                  <a:spcPct val="0"/>
                </a:spcBef>
                <a:spcAft>
                  <a:spcPct val="0"/>
                </a:spcAft>
                <a:defRPr/>
              </a:pPr>
              <a:t>‹#›</a:t>
            </a:fld>
            <a:endParaRPr lang="fr-FR" dirty="0">
              <a:solidFill>
                <a:srgbClr val="000000">
                  <a:tint val="75000"/>
                </a:srgb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457200" y="6356350"/>
            <a:ext cx="2133600" cy="365125"/>
          </a:xfrm>
          <a:prstGeom prst="rect">
            <a:avLst/>
          </a:prstGeom>
        </p:spPr>
        <p:txBody>
          <a:bodyPr/>
          <a:lstStyle/>
          <a:p>
            <a:fld id="{65E4D04A-4CDC-4979-8762-62BE886352AF}" type="datetimeFigureOut">
              <a:rPr lang="fr-FR" smtClean="0"/>
              <a:pPr/>
              <a:t>27/01/2016</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88117CF9-BB44-493B-82E1-3B2E299F6C82}"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5E4D04A-4CDC-4979-8762-62BE886352AF}" type="datetimeFigureOut">
              <a:rPr lang="fr-FR" smtClean="0"/>
              <a:pPr/>
              <a:t>27/01/2016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8117CF9-BB44-493B-82E1-3B2E299F6C82}"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jpeg"/><Relationship Id="rId3" Type="http://schemas.openxmlformats.org/officeDocument/2006/relationships/slideLayout" Target="../slideLayouts/slideLayout3.xml"/><Relationship Id="rId21" Type="http://schemas.openxmlformats.org/officeDocument/2006/relationships/image" Target="../media/image7.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jpeg"/><Relationship Id="rId20"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image" Target="../media/image5.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22" Type="http://schemas.openxmlformats.org/officeDocument/2006/relationships/image" Target="../media/image8.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eg"/><Relationship Id="rId18" Type="http://schemas.openxmlformats.org/officeDocument/2006/relationships/image" Target="../media/image5.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17" Type="http://schemas.openxmlformats.org/officeDocument/2006/relationships/image" Target="../media/image4.jpeg"/><Relationship Id="rId2" Type="http://schemas.openxmlformats.org/officeDocument/2006/relationships/slideLayout" Target="../slideLayouts/slideLayout15.xml"/><Relationship Id="rId16" Type="http://schemas.openxmlformats.org/officeDocument/2006/relationships/image" Target="../media/image3.jpeg"/><Relationship Id="rId20" Type="http://schemas.openxmlformats.org/officeDocument/2006/relationships/image" Target="../media/image11.jpe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2.jpeg"/><Relationship Id="rId10" Type="http://schemas.openxmlformats.org/officeDocument/2006/relationships/slideLayout" Target="../slideLayouts/slideLayout23.xml"/><Relationship Id="rId19" Type="http://schemas.openxmlformats.org/officeDocument/2006/relationships/image" Target="../media/image6.jpeg"/><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8.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image" Target="../media/image2.jpe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jpe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cstate="print">
            <a:lum/>
          </a:blip>
          <a:srcRect/>
          <a:stretch>
            <a:fillRect t="-1000" b="-1000"/>
          </a:stretch>
        </a:blip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E4D04A-4CDC-4979-8762-62BE886352AF}" type="datetimeFigureOut">
              <a:rPr lang="fr-FR" smtClean="0"/>
              <a:pPr/>
              <a:t>27/01/2016</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117CF9-BB44-493B-82E1-3B2E299F6C82}" type="slidenum">
              <a:rPr lang="fr-FR" smtClean="0"/>
              <a:pPr/>
              <a:t>‹#›</a:t>
            </a:fld>
            <a:endParaRPr lang="fr-FR"/>
          </a:p>
        </p:txBody>
      </p:sp>
      <p:pic>
        <p:nvPicPr>
          <p:cNvPr id="8" name="Picture 2" descr="https://encrypted-tbn3.gstatic.com/images?q=tbn:ANd9GcRNrTmW8HG1DfN5Sby8niEGHlklvd7eJyGhaBMn3DEIBAz-mbuA"/>
          <p:cNvPicPr>
            <a:picLocks noChangeAspect="1" noChangeArrowheads="1"/>
          </p:cNvPicPr>
          <p:nvPr/>
        </p:nvPicPr>
        <p:blipFill>
          <a:blip r:embed="rId16"/>
          <a:srcRect t="11634" b="15337"/>
          <a:stretch>
            <a:fillRect/>
          </a:stretch>
        </p:blipFill>
        <p:spPr bwMode="auto">
          <a:xfrm>
            <a:off x="-2" y="5585764"/>
            <a:ext cx="1332000" cy="1167306"/>
          </a:xfrm>
          <a:prstGeom prst="rect">
            <a:avLst/>
          </a:prstGeom>
          <a:noFill/>
        </p:spPr>
      </p:pic>
      <p:sp>
        <p:nvSpPr>
          <p:cNvPr id="7" name="Rectangle 6"/>
          <p:cNvSpPr/>
          <p:nvPr/>
        </p:nvSpPr>
        <p:spPr>
          <a:xfrm>
            <a:off x="0" y="0"/>
            <a:ext cx="9144000" cy="1000108"/>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8" descr="PLANCHE 5.jpg"/>
          <p:cNvPicPr>
            <a:picLocks noChangeAspect="1"/>
          </p:cNvPicPr>
          <p:nvPr/>
        </p:nvPicPr>
        <p:blipFill>
          <a:blip r:embed="rId17" cstate="email"/>
          <a:srcRect t="15364"/>
          <a:stretch>
            <a:fillRect/>
          </a:stretch>
        </p:blipFill>
        <p:spPr bwMode="auto">
          <a:xfrm>
            <a:off x="-32" y="-24"/>
            <a:ext cx="1368000" cy="939536"/>
          </a:xfrm>
          <a:prstGeom prst="rect">
            <a:avLst/>
          </a:prstGeom>
          <a:noFill/>
          <a:ln w="9525">
            <a:noFill/>
            <a:miter lim="800000"/>
            <a:headEnd/>
            <a:tailEnd/>
          </a:ln>
        </p:spPr>
      </p:pic>
      <p:pic>
        <p:nvPicPr>
          <p:cNvPr id="13" name="Picture 47" descr="photo DPDPM118"/>
          <p:cNvPicPr>
            <a:picLocks noChangeAspect="1" noChangeArrowheads="1"/>
          </p:cNvPicPr>
          <p:nvPr/>
        </p:nvPicPr>
        <p:blipFill>
          <a:blip r:embed="rId18" cstate="email"/>
          <a:srcRect t="10034"/>
          <a:stretch>
            <a:fillRect/>
          </a:stretch>
        </p:blipFill>
        <p:spPr bwMode="auto">
          <a:xfrm>
            <a:off x="-32" y="2827794"/>
            <a:ext cx="1368000" cy="921336"/>
          </a:xfrm>
          <a:prstGeom prst="rect">
            <a:avLst/>
          </a:prstGeom>
          <a:noFill/>
          <a:ln w="9525">
            <a:noFill/>
            <a:miter lim="800000"/>
            <a:headEnd/>
            <a:tailEnd/>
          </a:ln>
        </p:spPr>
      </p:pic>
      <p:pic>
        <p:nvPicPr>
          <p:cNvPr id="15" name="Picture 50"/>
          <p:cNvPicPr>
            <a:picLocks noChangeAspect="1" noChangeArrowheads="1"/>
          </p:cNvPicPr>
          <p:nvPr/>
        </p:nvPicPr>
        <p:blipFill>
          <a:blip r:embed="rId19" cstate="email"/>
          <a:srcRect t="6693"/>
          <a:stretch>
            <a:fillRect/>
          </a:stretch>
        </p:blipFill>
        <p:spPr bwMode="auto">
          <a:xfrm>
            <a:off x="-32" y="3759445"/>
            <a:ext cx="1368000" cy="921072"/>
          </a:xfrm>
          <a:prstGeom prst="rect">
            <a:avLst/>
          </a:prstGeom>
          <a:noFill/>
          <a:ln w="9525">
            <a:noFill/>
            <a:miter lim="800000"/>
            <a:headEnd/>
            <a:tailEnd/>
          </a:ln>
        </p:spPr>
      </p:pic>
      <p:pic>
        <p:nvPicPr>
          <p:cNvPr id="16" name="Picture 52" descr="IMG_2380"/>
          <p:cNvPicPr>
            <a:picLocks noChangeAspect="1" noChangeArrowheads="1"/>
          </p:cNvPicPr>
          <p:nvPr/>
        </p:nvPicPr>
        <p:blipFill>
          <a:blip r:embed="rId20" cstate="email">
            <a:lum bright="12000"/>
          </a:blip>
          <a:srcRect/>
          <a:stretch>
            <a:fillRect/>
          </a:stretch>
        </p:blipFill>
        <p:spPr bwMode="auto">
          <a:xfrm>
            <a:off x="-8124" y="4707852"/>
            <a:ext cx="1368000" cy="911012"/>
          </a:xfrm>
          <a:prstGeom prst="rect">
            <a:avLst/>
          </a:prstGeom>
          <a:noFill/>
          <a:ln w="9525">
            <a:noFill/>
            <a:miter lim="800000"/>
            <a:headEnd/>
            <a:tailEnd/>
          </a:ln>
        </p:spPr>
      </p:pic>
      <p:pic>
        <p:nvPicPr>
          <p:cNvPr id="1026" name="Picture 2" descr="C:\Documents and Settings\el amrani\Bureau\communication PDPN\photos utilisées dans le document\2-terminal Somaport conteneurs Casablanca.jpg"/>
          <p:cNvPicPr>
            <a:picLocks noChangeAspect="1" noChangeArrowheads="1"/>
          </p:cNvPicPr>
          <p:nvPr userDrawn="1"/>
        </p:nvPicPr>
        <p:blipFill>
          <a:blip r:embed="rId21" cstate="print"/>
          <a:srcRect/>
          <a:stretch>
            <a:fillRect/>
          </a:stretch>
        </p:blipFill>
        <p:spPr bwMode="auto">
          <a:xfrm>
            <a:off x="-32" y="1892425"/>
            <a:ext cx="1368000" cy="912440"/>
          </a:xfrm>
          <a:prstGeom prst="rect">
            <a:avLst/>
          </a:prstGeom>
          <a:noFill/>
        </p:spPr>
      </p:pic>
      <p:pic>
        <p:nvPicPr>
          <p:cNvPr id="14" name="Picture 48"/>
          <p:cNvPicPr>
            <a:picLocks noChangeAspect="1" noChangeArrowheads="1"/>
          </p:cNvPicPr>
          <p:nvPr/>
        </p:nvPicPr>
        <p:blipFill>
          <a:blip r:embed="rId22" cstate="email"/>
          <a:srcRect t="5399" r="4505" b="-1873"/>
          <a:stretch>
            <a:fillRect/>
          </a:stretch>
        </p:blipFill>
        <p:spPr bwMode="auto">
          <a:xfrm>
            <a:off x="-32" y="948309"/>
            <a:ext cx="1368000" cy="955779"/>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60"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t="-1000" b="-1000"/>
          </a:stretch>
        </a:blipFill>
        <a:effectLst/>
      </p:bgPr>
    </p:bg>
    <p:spTree>
      <p:nvGrpSpPr>
        <p:cNvPr id="1" name=""/>
        <p:cNvGrpSpPr/>
        <p:nvPr/>
      </p:nvGrpSpPr>
      <p:grpSpPr>
        <a:xfrm>
          <a:off x="0" y="0"/>
          <a:ext cx="0" cy="0"/>
          <a:chOff x="0" y="0"/>
          <a:chExt cx="0" cy="0"/>
        </a:xfrm>
      </p:grpSpPr>
      <p:pic>
        <p:nvPicPr>
          <p:cNvPr id="14" name="Picture 48"/>
          <p:cNvPicPr>
            <a:picLocks noChangeAspect="1" noChangeArrowheads="1"/>
          </p:cNvPicPr>
          <p:nvPr/>
        </p:nvPicPr>
        <p:blipFill>
          <a:blip r:embed="rId14" cstate="email"/>
          <a:srcRect l="4505" t="5399" b="-1873"/>
          <a:stretch>
            <a:fillRect/>
          </a:stretch>
        </p:blipFill>
        <p:spPr bwMode="auto">
          <a:xfrm>
            <a:off x="6095950" y="2943675"/>
            <a:ext cx="1512640" cy="1056829"/>
          </a:xfrm>
          <a:prstGeom prst="rect">
            <a:avLst/>
          </a:prstGeom>
          <a:noFill/>
          <a:ln w="9525">
            <a:noFill/>
            <a:miter lim="800000"/>
            <a:headEnd/>
            <a:tailEnd/>
          </a:ln>
        </p:spPr>
      </p:pic>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E4D04A-4CDC-4979-8762-62BE886352AF}" type="datetimeFigureOut">
              <a:rPr lang="fr-FR" smtClean="0"/>
              <a:pPr/>
              <a:t>27/01/2016</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117CF9-BB44-493B-82E1-3B2E299F6C82}" type="slidenum">
              <a:rPr lang="fr-FR" smtClean="0"/>
              <a:pPr/>
              <a:t>‹#›</a:t>
            </a:fld>
            <a:endParaRPr lang="fr-FR"/>
          </a:p>
        </p:txBody>
      </p:sp>
      <p:pic>
        <p:nvPicPr>
          <p:cNvPr id="8" name="Picture 2" descr="https://encrypted-tbn3.gstatic.com/images?q=tbn:ANd9GcRNrTmW8HG1DfN5Sby8niEGHlklvd7eJyGhaBMn3DEIBAz-mbuA"/>
          <p:cNvPicPr>
            <a:picLocks noChangeAspect="1" noChangeArrowheads="1"/>
          </p:cNvPicPr>
          <p:nvPr/>
        </p:nvPicPr>
        <p:blipFill>
          <a:blip r:embed="rId15"/>
          <a:srcRect t="11634" b="15337"/>
          <a:stretch>
            <a:fillRect/>
          </a:stretch>
        </p:blipFill>
        <p:spPr bwMode="auto">
          <a:xfrm>
            <a:off x="-1" y="5585764"/>
            <a:ext cx="1304301" cy="1143032"/>
          </a:xfrm>
          <a:prstGeom prst="rect">
            <a:avLst/>
          </a:prstGeom>
          <a:noFill/>
        </p:spPr>
      </p:pic>
      <p:sp>
        <p:nvSpPr>
          <p:cNvPr id="7" name="Rectangle 6"/>
          <p:cNvSpPr/>
          <p:nvPr/>
        </p:nvSpPr>
        <p:spPr>
          <a:xfrm>
            <a:off x="0" y="0"/>
            <a:ext cx="9144000" cy="10001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8" descr="PLANCHE 5.jpg"/>
          <p:cNvPicPr>
            <a:picLocks noChangeAspect="1"/>
          </p:cNvPicPr>
          <p:nvPr/>
        </p:nvPicPr>
        <p:blipFill>
          <a:blip r:embed="rId16" cstate="email"/>
          <a:srcRect t="15364"/>
          <a:stretch>
            <a:fillRect/>
          </a:stretch>
        </p:blipFill>
        <p:spPr bwMode="auto">
          <a:xfrm>
            <a:off x="7620156" y="2946353"/>
            <a:ext cx="1512000" cy="1038434"/>
          </a:xfrm>
          <a:prstGeom prst="rect">
            <a:avLst/>
          </a:prstGeom>
          <a:noFill/>
          <a:ln w="9525">
            <a:noFill/>
            <a:miter lim="800000"/>
            <a:headEnd/>
            <a:tailEnd/>
          </a:ln>
        </p:spPr>
      </p:pic>
      <p:pic>
        <p:nvPicPr>
          <p:cNvPr id="13" name="Picture 47" descr="photo DPDPM118"/>
          <p:cNvPicPr>
            <a:picLocks noChangeAspect="1" noChangeArrowheads="1"/>
          </p:cNvPicPr>
          <p:nvPr/>
        </p:nvPicPr>
        <p:blipFill>
          <a:blip r:embed="rId17" cstate="email"/>
          <a:srcRect t="10034"/>
          <a:stretch>
            <a:fillRect/>
          </a:stretch>
        </p:blipFill>
        <p:spPr bwMode="auto">
          <a:xfrm>
            <a:off x="3038670" y="2959043"/>
            <a:ext cx="1512000" cy="1018319"/>
          </a:xfrm>
          <a:prstGeom prst="rect">
            <a:avLst/>
          </a:prstGeom>
          <a:noFill/>
          <a:ln w="9525">
            <a:noFill/>
            <a:miter lim="800000"/>
            <a:headEnd/>
            <a:tailEnd/>
          </a:ln>
        </p:spPr>
      </p:pic>
      <p:pic>
        <p:nvPicPr>
          <p:cNvPr id="15" name="Picture 50"/>
          <p:cNvPicPr>
            <a:picLocks noChangeAspect="1" noChangeArrowheads="1"/>
          </p:cNvPicPr>
          <p:nvPr/>
        </p:nvPicPr>
        <p:blipFill>
          <a:blip r:embed="rId18" cstate="email"/>
          <a:srcRect t="6693"/>
          <a:stretch>
            <a:fillRect/>
          </a:stretch>
        </p:blipFill>
        <p:spPr bwMode="auto">
          <a:xfrm>
            <a:off x="1516350" y="2965652"/>
            <a:ext cx="1512000" cy="1018027"/>
          </a:xfrm>
          <a:prstGeom prst="rect">
            <a:avLst/>
          </a:prstGeom>
          <a:noFill/>
          <a:ln w="9525">
            <a:noFill/>
            <a:miter lim="800000"/>
            <a:headEnd/>
            <a:tailEnd/>
          </a:ln>
        </p:spPr>
      </p:pic>
      <p:pic>
        <p:nvPicPr>
          <p:cNvPr id="16" name="Picture 52" descr="IMG_2380"/>
          <p:cNvPicPr>
            <a:picLocks noChangeAspect="1" noChangeArrowheads="1"/>
          </p:cNvPicPr>
          <p:nvPr/>
        </p:nvPicPr>
        <p:blipFill>
          <a:blip r:embed="rId19" cstate="email">
            <a:lum bright="12000"/>
          </a:blip>
          <a:srcRect/>
          <a:stretch>
            <a:fillRect/>
          </a:stretch>
        </p:blipFill>
        <p:spPr bwMode="auto">
          <a:xfrm>
            <a:off x="-20000" y="2972154"/>
            <a:ext cx="1513640" cy="1008000"/>
          </a:xfrm>
          <a:prstGeom prst="rect">
            <a:avLst/>
          </a:prstGeom>
          <a:noFill/>
          <a:ln w="9525">
            <a:noFill/>
            <a:miter lim="800000"/>
            <a:headEnd/>
            <a:tailEnd/>
          </a:ln>
        </p:spPr>
      </p:pic>
      <p:pic>
        <p:nvPicPr>
          <p:cNvPr id="1026" name="Picture 2" descr="C:\Documents and Settings\el amrani\Bureau\communication PDPN\photos utilisées dans le document\2-terminal Somaport conteneurs Casablanca.jpg"/>
          <p:cNvPicPr>
            <a:picLocks noChangeAspect="1" noChangeArrowheads="1"/>
          </p:cNvPicPr>
          <p:nvPr userDrawn="1"/>
        </p:nvPicPr>
        <p:blipFill>
          <a:blip r:embed="rId20" cstate="print"/>
          <a:srcRect t="2075" r="3322"/>
          <a:stretch>
            <a:fillRect/>
          </a:stretch>
        </p:blipFill>
        <p:spPr bwMode="auto">
          <a:xfrm>
            <a:off x="4563977" y="2956038"/>
            <a:ext cx="1513237" cy="1022334"/>
          </a:xfrm>
          <a:prstGeom prst="rect">
            <a:avLst/>
          </a:prstGeom>
          <a:noFill/>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cstate="print">
            <a:lum/>
          </a:blip>
          <a:srcRect/>
          <a:stretch>
            <a:fillRect t="-1000" b="-1000"/>
          </a:stretch>
        </a:blipFill>
        <a:effectLst/>
      </p:bgPr>
    </p:bg>
    <p:spTree>
      <p:nvGrpSpPr>
        <p:cNvPr id="1" name=""/>
        <p:cNvGrpSpPr/>
        <p:nvPr/>
      </p:nvGrpSpPr>
      <p:grpSpPr>
        <a:xfrm>
          <a:off x="0" y="0"/>
          <a:ext cx="0" cy="0"/>
          <a:chOff x="0" y="0"/>
          <a:chExt cx="0" cy="0"/>
        </a:xfrm>
      </p:grpSpPr>
      <p:pic>
        <p:nvPicPr>
          <p:cNvPr id="8" name="Picture 2" descr="https://encrypted-tbn3.gstatic.com/images?q=tbn:ANd9GcRNrTmW8HG1DfN5Sby8niEGHlklvd7eJyGhaBMn3DEIBAz-mbuA"/>
          <p:cNvPicPr>
            <a:picLocks noChangeAspect="1" noChangeArrowheads="1"/>
          </p:cNvPicPr>
          <p:nvPr/>
        </p:nvPicPr>
        <p:blipFill>
          <a:blip r:embed="rId16"/>
          <a:srcRect t="11634" b="15337"/>
          <a:stretch>
            <a:fillRect/>
          </a:stretch>
        </p:blipFill>
        <p:spPr bwMode="auto">
          <a:xfrm>
            <a:off x="-2" y="5585764"/>
            <a:ext cx="1332000" cy="1167306"/>
          </a:xfrm>
          <a:prstGeom prst="rect">
            <a:avLst/>
          </a:prstGeom>
          <a:noFill/>
        </p:spPr>
      </p:pic>
      <p:sp>
        <p:nvSpPr>
          <p:cNvPr id="7" name="Rectangle 6"/>
          <p:cNvSpPr/>
          <p:nvPr/>
        </p:nvSpPr>
        <p:spPr>
          <a:xfrm>
            <a:off x="0" y="0"/>
            <a:ext cx="9144000" cy="1000108"/>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32.jpeg"/><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35.jpeg"/><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38.jpeg"/><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26.png"/><Relationship Id="rId4" Type="http://schemas.openxmlformats.org/officeDocument/2006/relationships/image" Target="../media/image40.jpeg"/></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1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10" Type="http://schemas.openxmlformats.org/officeDocument/2006/relationships/image" Target="../media/image60.png"/><Relationship Id="rId4" Type="http://schemas.openxmlformats.org/officeDocument/2006/relationships/image" Target="../media/image56.png"/><Relationship Id="rId9" Type="http://schemas.openxmlformats.org/officeDocument/2006/relationships/image" Target="../media/image5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1.png"/><Relationship Id="rId7" Type="http://schemas.openxmlformats.org/officeDocument/2006/relationships/image" Target="../media/image6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60.png"/><Relationship Id="rId4" Type="http://schemas.openxmlformats.org/officeDocument/2006/relationships/image" Target="../media/image50.png"/><Relationship Id="rId9" Type="http://schemas.openxmlformats.org/officeDocument/2006/relationships/image" Target="../media/image6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24.jpeg"/><Relationship Id="rId3" Type="http://schemas.openxmlformats.org/officeDocument/2006/relationships/notesSlide" Target="../notesSlides/notesSlide8.xml"/><Relationship Id="rId7" Type="http://schemas.openxmlformats.org/officeDocument/2006/relationships/image" Target="../media/image19.png"/><Relationship Id="rId12"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18.jpeg"/><Relationship Id="rId11" Type="http://schemas.openxmlformats.org/officeDocument/2006/relationships/image" Target="../media/image22.jpeg"/><Relationship Id="rId5" Type="http://schemas.openxmlformats.org/officeDocument/2006/relationships/image" Target="../media/image17.jpeg"/><Relationship Id="rId10" Type="http://schemas.openxmlformats.org/officeDocument/2006/relationships/image" Target="../media/image21.jpeg"/><Relationship Id="rId4" Type="http://schemas.openxmlformats.org/officeDocument/2006/relationships/chart" Target="../charts/chart1.xml"/><Relationship Id="rId9" Type="http://schemas.openxmlformats.org/officeDocument/2006/relationships/hyperlink" Target="http://images.google.co.ma/imgres?imgurl=http://www.oujdacity.net/img/700/data/ocv3/Image/logos/maroc_vert_oujda.png&amp;imgrefurl=http://www.oujdacity.net/regional-article-22590-fr.html&amp;usg=__PXUYi-ADGHi8pXV7-9hk90-nNco=&amp;h=792&amp;w=800&amp;sz=33&amp;hl=fr&amp;start=1&amp;tbnid=dOrMRdalidvm0M:&amp;tbnh=142&amp;tbnw=143&amp;prev=/images?q=maroc+vert+logo&amp;gbv=2&amp;hl=fr"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2129845"/>
            <a:ext cx="9144000" cy="584775"/>
          </a:xfrm>
          <a:prstGeom prst="rect">
            <a:avLst/>
          </a:prstGeom>
          <a:noFill/>
        </p:spPr>
        <p:txBody>
          <a:bodyPr wrap="square" rtlCol="0">
            <a:spAutoFit/>
          </a:bodyPr>
          <a:lstStyle/>
          <a:p>
            <a:pPr algn="ctr" rtl="1"/>
            <a:r>
              <a:rPr lang="ar-MA" sz="3200" b="1" dirty="0" smtClean="0">
                <a:solidFill>
                  <a:srgbClr val="084ACE"/>
                </a:solidFill>
                <a:effectLst>
                  <a:outerShdw blurRad="38100" dist="38100" dir="2700000" algn="tl">
                    <a:srgbClr val="000000">
                      <a:alpha val="43137"/>
                    </a:srgbClr>
                  </a:outerShdw>
                </a:effectLst>
              </a:rPr>
              <a:t> </a:t>
            </a:r>
            <a:r>
              <a:rPr lang="fr-FR" sz="3200" b="1" dirty="0" smtClean="0">
                <a:solidFill>
                  <a:srgbClr val="084ACE"/>
                </a:solidFill>
                <a:effectLst>
                  <a:outerShdw blurRad="38100" dist="38100" dir="2700000" algn="tl">
                    <a:srgbClr val="000000">
                      <a:alpha val="43137"/>
                    </a:srgbClr>
                  </a:outerShdw>
                </a:effectLst>
              </a:rPr>
              <a:t>La Stratégie Portuaire Nationale à l’Horizon 2030</a:t>
            </a:r>
          </a:p>
        </p:txBody>
      </p:sp>
      <p:sp>
        <p:nvSpPr>
          <p:cNvPr id="6" name="Sous-titre 5"/>
          <p:cNvSpPr>
            <a:spLocks noGrp="1"/>
          </p:cNvSpPr>
          <p:nvPr>
            <p:ph type="subTitle" idx="1"/>
          </p:nvPr>
        </p:nvSpPr>
        <p:spPr>
          <a:xfrm>
            <a:off x="1371600" y="4929198"/>
            <a:ext cx="6400800" cy="709602"/>
          </a:xfrm>
        </p:spPr>
        <p:txBody>
          <a:bodyPr/>
          <a:lstStyle/>
          <a:p>
            <a:r>
              <a:rPr lang="fr-FR" sz="2000" b="1" dirty="0" smtClean="0">
                <a:solidFill>
                  <a:srgbClr val="084ACE"/>
                </a:solidFill>
              </a:rPr>
              <a:t>Rabat le 04 avril </a:t>
            </a:r>
            <a:r>
              <a:rPr lang="fr-FR" sz="2000" b="1" dirty="0" smtClean="0">
                <a:solidFill>
                  <a:srgbClr val="084ACE"/>
                </a:solidFill>
              </a:rPr>
              <a:t>2015</a:t>
            </a:r>
            <a:endParaRPr lang="fr-FR" sz="2000" b="1" dirty="0">
              <a:solidFill>
                <a:srgbClr val="084ACE"/>
              </a:solidFill>
            </a:endParaRPr>
          </a:p>
        </p:txBody>
      </p:sp>
      <p:sp>
        <p:nvSpPr>
          <p:cNvPr id="7" name="ZoneTexte 6"/>
          <p:cNvSpPr txBox="1"/>
          <p:nvPr/>
        </p:nvSpPr>
        <p:spPr>
          <a:xfrm>
            <a:off x="0" y="143840"/>
            <a:ext cx="9144000" cy="784830"/>
          </a:xfrm>
          <a:prstGeom prst="rect">
            <a:avLst/>
          </a:prstGeom>
          <a:noFill/>
        </p:spPr>
        <p:txBody>
          <a:bodyPr wrap="square" rtlCol="0">
            <a:spAutoFit/>
          </a:bodyPr>
          <a:lstStyle/>
          <a:p>
            <a:pPr algn="ctr" rtl="1">
              <a:spcAft>
                <a:spcPts val="600"/>
              </a:spcAft>
            </a:pPr>
            <a:r>
              <a:rPr lang="ar-MA" sz="2000" b="1" dirty="0" smtClean="0">
                <a:solidFill>
                  <a:schemeClr val="bg1"/>
                </a:solidFill>
                <a:effectLst>
                  <a:outerShdw blurRad="38100" dist="38100" dir="2700000" algn="tl">
                    <a:srgbClr val="000000">
                      <a:alpha val="43137"/>
                    </a:srgbClr>
                  </a:outerShdw>
                </a:effectLst>
              </a:rPr>
              <a:t> </a:t>
            </a:r>
            <a:r>
              <a:rPr lang="fr-FR" sz="2000" b="1" dirty="0" smtClean="0">
                <a:solidFill>
                  <a:schemeClr val="bg1"/>
                </a:solidFill>
                <a:effectLst>
                  <a:outerShdw blurRad="38100" dist="38100" dir="2700000" algn="tl">
                    <a:srgbClr val="000000">
                      <a:alpha val="43137"/>
                    </a:srgbClr>
                  </a:outerShdw>
                </a:effectLst>
              </a:rPr>
              <a:t>Ministère de l’Equipement et du Transport</a:t>
            </a:r>
          </a:p>
          <a:p>
            <a:pPr algn="ctr" rtl="1"/>
            <a:r>
              <a:rPr lang="fr-FR" sz="2000" b="1" dirty="0" smtClean="0">
                <a:solidFill>
                  <a:schemeClr val="bg1"/>
                </a:solidFill>
                <a:effectLst>
                  <a:outerShdw blurRad="38100" dist="38100" dir="2700000" algn="tl">
                    <a:srgbClr val="000000">
                      <a:alpha val="43137"/>
                    </a:srgbClr>
                  </a:outerShdw>
                </a:effectLst>
              </a:rPr>
              <a:t>Direction des Ports et du Domaine Public Maritime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Users\s.daoudi.MTP\Desktop\Sans titre.png"/>
          <p:cNvPicPr>
            <a:picLocks noChangeAspect="1" noChangeArrowheads="1"/>
          </p:cNvPicPr>
          <p:nvPr/>
        </p:nvPicPr>
        <p:blipFill>
          <a:blip r:embed="rId2"/>
          <a:srcRect l="-756" t="13749" r="18397" b="2456"/>
          <a:stretch>
            <a:fillRect/>
          </a:stretch>
        </p:blipFill>
        <p:spPr bwMode="auto">
          <a:xfrm>
            <a:off x="1372200" y="1082186"/>
            <a:ext cx="7786710" cy="5786454"/>
          </a:xfrm>
          <a:prstGeom prst="rect">
            <a:avLst/>
          </a:prstGeom>
          <a:noFill/>
        </p:spPr>
      </p:pic>
      <p:grpSp>
        <p:nvGrpSpPr>
          <p:cNvPr id="2" name="Groupe 4"/>
          <p:cNvGrpSpPr/>
          <p:nvPr/>
        </p:nvGrpSpPr>
        <p:grpSpPr>
          <a:xfrm>
            <a:off x="4661108" y="4246004"/>
            <a:ext cx="2143140" cy="911188"/>
            <a:chOff x="6875531" y="1412779"/>
            <a:chExt cx="1152856" cy="519668"/>
          </a:xfrm>
        </p:grpSpPr>
        <p:sp>
          <p:nvSpPr>
            <p:cNvPr id="6" name="Rectangle 5"/>
            <p:cNvSpPr/>
            <p:nvPr/>
          </p:nvSpPr>
          <p:spPr>
            <a:xfrm>
              <a:off x="6875531" y="1616491"/>
              <a:ext cx="1152855" cy="315956"/>
            </a:xfrm>
            <a:prstGeom prst="rect">
              <a:avLst/>
            </a:prstGeom>
            <a:solidFill>
              <a:srgbClr val="D4E2F4"/>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l"/>
              <a:r>
                <a:rPr lang="fr-FR" sz="1000" dirty="0" smtClean="0">
                  <a:solidFill>
                    <a:schemeClr val="accent1">
                      <a:lumMod val="75000"/>
                    </a:schemeClr>
                  </a:solidFill>
                  <a:latin typeface="Arial" pitchFamily="34" charset="0"/>
                  <a:cs typeface="Arial" pitchFamily="34" charset="0"/>
                </a:rPr>
                <a:t>Pêche</a:t>
              </a:r>
            </a:p>
            <a:p>
              <a:pPr algn="l"/>
              <a:r>
                <a:rPr lang="fr-FR" sz="1000" dirty="0" smtClean="0">
                  <a:solidFill>
                    <a:schemeClr val="accent1">
                      <a:lumMod val="75000"/>
                    </a:schemeClr>
                  </a:solidFill>
                  <a:latin typeface="Arial" pitchFamily="34" charset="0"/>
                  <a:cs typeface="Arial" pitchFamily="34" charset="0"/>
                </a:rPr>
                <a:t>Aménagement du territoire </a:t>
              </a:r>
            </a:p>
            <a:p>
              <a:pPr algn="l"/>
              <a:r>
                <a:rPr lang="fr-FR" sz="1000" dirty="0" smtClean="0">
                  <a:solidFill>
                    <a:schemeClr val="accent1">
                      <a:lumMod val="75000"/>
                    </a:schemeClr>
                  </a:solidFill>
                  <a:latin typeface="Arial" pitchFamily="34" charset="0"/>
                  <a:cs typeface="Arial" pitchFamily="34" charset="0"/>
                </a:rPr>
                <a:t>Opportunités futurs </a:t>
              </a:r>
              <a:endParaRPr lang="ar-MA" sz="1000" dirty="0" smtClean="0">
                <a:solidFill>
                  <a:schemeClr val="accent1">
                    <a:lumMod val="75000"/>
                  </a:schemeClr>
                </a:solidFill>
                <a:latin typeface="Arial" pitchFamily="34" charset="0"/>
                <a:cs typeface="Arial" pitchFamily="34" charset="0"/>
              </a:endParaRPr>
            </a:p>
          </p:txBody>
        </p:sp>
        <p:sp>
          <p:nvSpPr>
            <p:cNvPr id="7" name="Rectangle 6"/>
            <p:cNvSpPr/>
            <p:nvPr/>
          </p:nvSpPr>
          <p:spPr>
            <a:xfrm>
              <a:off x="6876259" y="1412779"/>
              <a:ext cx="1152128" cy="193084"/>
            </a:xfrm>
            <a:prstGeom prst="rect">
              <a:avLst/>
            </a:prstGeom>
            <a:solidFill>
              <a:srgbClr val="3276C8"/>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fr-FR" sz="1600" dirty="0" smtClean="0"/>
                <a:t>Pôle du sud </a:t>
              </a:r>
              <a:endParaRPr lang="ar-MA" sz="1600" dirty="0" smtClean="0"/>
            </a:p>
          </p:txBody>
        </p:sp>
      </p:grpSp>
      <p:sp>
        <p:nvSpPr>
          <p:cNvPr id="19" name="Rectangle 18"/>
          <p:cNvSpPr>
            <a:spLocks noChangeArrowheads="1"/>
          </p:cNvSpPr>
          <p:nvPr/>
        </p:nvSpPr>
        <p:spPr bwMode="auto">
          <a:xfrm>
            <a:off x="1357290" y="214290"/>
            <a:ext cx="7786710" cy="584775"/>
          </a:xfrm>
          <a:prstGeom prst="rect">
            <a:avLst/>
          </a:prstGeom>
          <a:noFill/>
        </p:spPr>
        <p:txBody>
          <a:bodyPr wrap="square" rtlCol="0">
            <a:spAutoFit/>
          </a:bodyPr>
          <a:lstStyle/>
          <a:p>
            <a:pPr algn="ctr"/>
            <a:r>
              <a:rPr lang="fr-FR" sz="3200" dirty="0" smtClean="0">
                <a:solidFill>
                  <a:schemeClr val="bg1"/>
                </a:solidFill>
                <a:ea typeface="Calibri" pitchFamily="34" charset="0"/>
                <a:cs typeface="Arial" pitchFamily="34" charset="0"/>
              </a:rPr>
              <a:t>Les pôles portuaires et leurs vocations</a:t>
            </a:r>
            <a:endParaRPr lang="en-US" sz="3200" dirty="0">
              <a:solidFill>
                <a:schemeClr val="bg1"/>
              </a:solidFill>
              <a:ea typeface="Calibri" pitchFamily="34" charset="0"/>
              <a:cs typeface="Arial" pitchFamily="34" charset="0"/>
            </a:endParaRPr>
          </a:p>
        </p:txBody>
      </p:sp>
      <p:grpSp>
        <p:nvGrpSpPr>
          <p:cNvPr id="3" name="Groupe 4"/>
          <p:cNvGrpSpPr/>
          <p:nvPr/>
        </p:nvGrpSpPr>
        <p:grpSpPr>
          <a:xfrm>
            <a:off x="7429488" y="1571607"/>
            <a:ext cx="1714512" cy="1218969"/>
            <a:chOff x="6875531" y="1412777"/>
            <a:chExt cx="1152856" cy="695202"/>
          </a:xfrm>
        </p:grpSpPr>
        <p:sp>
          <p:nvSpPr>
            <p:cNvPr id="17" name="Rectangle 16"/>
            <p:cNvSpPr/>
            <p:nvPr/>
          </p:nvSpPr>
          <p:spPr>
            <a:xfrm>
              <a:off x="6875531" y="1616492"/>
              <a:ext cx="1152855" cy="491487"/>
            </a:xfrm>
            <a:prstGeom prst="rect">
              <a:avLst/>
            </a:prstGeom>
            <a:solidFill>
              <a:srgbClr val="D4E2F4"/>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lvl="0" fontAlgn="base">
                <a:spcBef>
                  <a:spcPct val="0"/>
                </a:spcBef>
                <a:spcAft>
                  <a:spcPct val="0"/>
                </a:spcAft>
                <a:defRPr/>
              </a:pPr>
              <a:r>
                <a:rPr lang="fr-FR" sz="1000" dirty="0" smtClean="0">
                  <a:solidFill>
                    <a:schemeClr val="accent1">
                      <a:lumMod val="75000"/>
                    </a:schemeClr>
                  </a:solidFill>
                  <a:latin typeface="Arial"/>
                  <a:cs typeface="Arial"/>
                </a:rPr>
                <a:t>TIR et ferries en ADM</a:t>
              </a:r>
            </a:p>
            <a:p>
              <a:pPr lvl="0" fontAlgn="base">
                <a:spcBef>
                  <a:spcPct val="0"/>
                </a:spcBef>
                <a:spcAft>
                  <a:spcPct val="0"/>
                </a:spcAft>
                <a:defRPr/>
              </a:pPr>
              <a:r>
                <a:rPr lang="fr-FR" sz="1000" dirty="0" smtClean="0">
                  <a:solidFill>
                    <a:schemeClr val="accent1">
                      <a:lumMod val="75000"/>
                    </a:schemeClr>
                  </a:solidFill>
                  <a:latin typeface="Arial"/>
                  <a:cs typeface="Arial"/>
                </a:rPr>
                <a:t>Charbon - Hydrocarbures</a:t>
              </a:r>
            </a:p>
            <a:p>
              <a:pPr fontAlgn="base">
                <a:spcBef>
                  <a:spcPct val="0"/>
                </a:spcBef>
                <a:spcAft>
                  <a:spcPct val="0"/>
                </a:spcAft>
                <a:defRPr/>
              </a:pPr>
              <a:r>
                <a:rPr lang="fr-FR" sz="1000" dirty="0" smtClean="0">
                  <a:solidFill>
                    <a:schemeClr val="accent1">
                      <a:lumMod val="75000"/>
                    </a:schemeClr>
                  </a:solidFill>
                  <a:latin typeface="Arial"/>
                  <a:cs typeface="Arial"/>
                </a:rPr>
                <a:t>Croisière et plaisance</a:t>
              </a:r>
            </a:p>
            <a:p>
              <a:pPr lvl="0" fontAlgn="base">
                <a:spcBef>
                  <a:spcPct val="0"/>
                </a:spcBef>
                <a:spcAft>
                  <a:spcPct val="0"/>
                </a:spcAft>
                <a:defRPr/>
              </a:pPr>
              <a:r>
                <a:rPr lang="fr-FR" sz="1000" dirty="0" smtClean="0">
                  <a:solidFill>
                    <a:schemeClr val="accent1">
                      <a:lumMod val="75000"/>
                    </a:schemeClr>
                  </a:solidFill>
                  <a:latin typeface="Arial"/>
                  <a:cs typeface="Arial"/>
                </a:rPr>
                <a:t>Conteneurs - Opportunités futures</a:t>
              </a:r>
              <a:endParaRPr lang="fr-FR" sz="1300" b="1" dirty="0">
                <a:solidFill>
                  <a:schemeClr val="accent1">
                    <a:lumMod val="75000"/>
                  </a:schemeClr>
                </a:solidFill>
              </a:endParaRPr>
            </a:p>
          </p:txBody>
        </p:sp>
        <p:sp>
          <p:nvSpPr>
            <p:cNvPr id="20" name="Rectangle 19"/>
            <p:cNvSpPr/>
            <p:nvPr/>
          </p:nvSpPr>
          <p:spPr>
            <a:xfrm>
              <a:off x="6876259" y="1412777"/>
              <a:ext cx="1152128" cy="193083"/>
            </a:xfrm>
            <a:prstGeom prst="rect">
              <a:avLst/>
            </a:prstGeom>
            <a:solidFill>
              <a:srgbClr val="3276C8"/>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defTabSz="912813" fontAlgn="base">
                <a:spcBef>
                  <a:spcPct val="0"/>
                </a:spcBef>
                <a:spcAft>
                  <a:spcPct val="0"/>
                </a:spcAft>
                <a:tabLst>
                  <a:tab pos="1255713" algn="l"/>
                </a:tabLst>
                <a:defRPr/>
              </a:pPr>
              <a:r>
                <a:rPr lang="fr-FR" sz="1600" dirty="0" smtClean="0">
                  <a:solidFill>
                    <a:srgbClr val="FFFFFF"/>
                  </a:solidFill>
                  <a:latin typeface="Calibri" pitchFamily="34" charset="0"/>
                </a:rPr>
                <a:t>Pôle de l’Oriental</a:t>
              </a:r>
              <a:endParaRPr lang="fr-FR" sz="1600" dirty="0">
                <a:solidFill>
                  <a:srgbClr val="FFFFFF"/>
                </a:solidFill>
                <a:latin typeface="Calibri" pitchFamily="34" charset="0"/>
              </a:endParaRPr>
            </a:p>
          </p:txBody>
        </p:sp>
      </p:grpSp>
      <p:grpSp>
        <p:nvGrpSpPr>
          <p:cNvPr id="5" name="Groupe 4"/>
          <p:cNvGrpSpPr/>
          <p:nvPr/>
        </p:nvGrpSpPr>
        <p:grpSpPr>
          <a:xfrm>
            <a:off x="3143240" y="1000108"/>
            <a:ext cx="1857388" cy="926007"/>
            <a:chOff x="6875531" y="1453519"/>
            <a:chExt cx="1152856" cy="528118"/>
          </a:xfrm>
        </p:grpSpPr>
        <p:sp>
          <p:nvSpPr>
            <p:cNvPr id="23" name="Rectangle 22"/>
            <p:cNvSpPr/>
            <p:nvPr/>
          </p:nvSpPr>
          <p:spPr>
            <a:xfrm>
              <a:off x="6875531" y="1665682"/>
              <a:ext cx="1152855" cy="315955"/>
            </a:xfrm>
            <a:prstGeom prst="rect">
              <a:avLst/>
            </a:prstGeom>
            <a:solidFill>
              <a:srgbClr val="D4E2F4"/>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lvl="0" fontAlgn="base">
                <a:spcBef>
                  <a:spcPct val="0"/>
                </a:spcBef>
                <a:spcAft>
                  <a:spcPct val="0"/>
                </a:spcAft>
                <a:defRPr/>
              </a:pPr>
              <a:r>
                <a:rPr lang="fr-FR" sz="1000" dirty="0" smtClean="0">
                  <a:solidFill>
                    <a:schemeClr val="accent1">
                      <a:lumMod val="75000"/>
                    </a:schemeClr>
                  </a:solidFill>
                  <a:latin typeface="Arial"/>
                  <a:cs typeface="Arial"/>
                </a:rPr>
                <a:t>Transbordements</a:t>
              </a:r>
            </a:p>
            <a:p>
              <a:pPr lvl="0" fontAlgn="base">
                <a:spcBef>
                  <a:spcPct val="0"/>
                </a:spcBef>
                <a:spcAft>
                  <a:spcPct val="0"/>
                </a:spcAft>
                <a:defRPr/>
              </a:pPr>
              <a:r>
                <a:rPr lang="fr-FR" sz="1000" dirty="0" smtClean="0">
                  <a:solidFill>
                    <a:schemeClr val="accent1">
                      <a:lumMod val="75000"/>
                    </a:schemeClr>
                  </a:solidFill>
                  <a:latin typeface="Arial"/>
                  <a:cs typeface="Arial"/>
                </a:rPr>
                <a:t>TIR et ferries</a:t>
              </a:r>
            </a:p>
            <a:p>
              <a:pPr lvl="0" fontAlgn="base">
                <a:spcBef>
                  <a:spcPct val="0"/>
                </a:spcBef>
                <a:spcAft>
                  <a:spcPct val="0"/>
                </a:spcAft>
                <a:defRPr/>
              </a:pPr>
              <a:r>
                <a:rPr lang="fr-FR" sz="1000" dirty="0" smtClean="0">
                  <a:solidFill>
                    <a:schemeClr val="accent1">
                      <a:lumMod val="75000"/>
                    </a:schemeClr>
                  </a:solidFill>
                  <a:latin typeface="Arial"/>
                  <a:cs typeface="Arial"/>
                </a:rPr>
                <a:t>Croisière et plaisance</a:t>
              </a:r>
              <a:endParaRPr lang="ar-MA" sz="1300" b="1" dirty="0" smtClean="0">
                <a:solidFill>
                  <a:schemeClr val="accent1">
                    <a:lumMod val="75000"/>
                  </a:schemeClr>
                </a:solidFill>
              </a:endParaRPr>
            </a:p>
          </p:txBody>
        </p:sp>
        <p:sp>
          <p:nvSpPr>
            <p:cNvPr id="24" name="Rectangle 23"/>
            <p:cNvSpPr/>
            <p:nvPr/>
          </p:nvSpPr>
          <p:spPr>
            <a:xfrm>
              <a:off x="6876259" y="1453519"/>
              <a:ext cx="1152128" cy="193083"/>
            </a:xfrm>
            <a:prstGeom prst="rect">
              <a:avLst/>
            </a:prstGeom>
            <a:solidFill>
              <a:srgbClr val="3276C8"/>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lvl="0" defTabSz="912813" fontAlgn="base">
                <a:spcBef>
                  <a:spcPct val="0"/>
                </a:spcBef>
                <a:spcAft>
                  <a:spcPct val="0"/>
                </a:spcAft>
                <a:tabLst>
                  <a:tab pos="1255713" algn="l"/>
                </a:tabLst>
                <a:defRPr/>
              </a:pPr>
              <a:r>
                <a:rPr lang="fr-FR" sz="1600" dirty="0" smtClean="0">
                  <a:solidFill>
                    <a:srgbClr val="FFFFFF"/>
                  </a:solidFill>
                  <a:latin typeface="Calibri" pitchFamily="34" charset="0"/>
                  <a:cs typeface="Arial"/>
                </a:rPr>
                <a:t>Pôle du Nord-Ouest</a:t>
              </a:r>
              <a:endParaRPr lang="fr-FR" sz="1600" dirty="0">
                <a:solidFill>
                  <a:srgbClr val="FFFFFF"/>
                </a:solidFill>
                <a:latin typeface="Calibri" pitchFamily="34" charset="0"/>
                <a:cs typeface="Arial"/>
              </a:endParaRPr>
            </a:p>
          </p:txBody>
        </p:sp>
      </p:grpSp>
      <p:grpSp>
        <p:nvGrpSpPr>
          <p:cNvPr id="12" name="Groupe 4"/>
          <p:cNvGrpSpPr/>
          <p:nvPr/>
        </p:nvGrpSpPr>
        <p:grpSpPr>
          <a:xfrm>
            <a:off x="2071670" y="2018876"/>
            <a:ext cx="2214578" cy="1113361"/>
            <a:chOff x="6875531" y="1434433"/>
            <a:chExt cx="1152856" cy="634970"/>
          </a:xfrm>
        </p:grpSpPr>
        <p:sp>
          <p:nvSpPr>
            <p:cNvPr id="26" name="Rectangle 25"/>
            <p:cNvSpPr/>
            <p:nvPr/>
          </p:nvSpPr>
          <p:spPr>
            <a:xfrm>
              <a:off x="6875531" y="1665683"/>
              <a:ext cx="1152855" cy="403720"/>
            </a:xfrm>
            <a:prstGeom prst="rect">
              <a:avLst/>
            </a:prstGeom>
            <a:solidFill>
              <a:srgbClr val="D4E2F4"/>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sz="1000" dirty="0" smtClean="0">
                  <a:solidFill>
                    <a:schemeClr val="accent1">
                      <a:lumMod val="75000"/>
                    </a:schemeClr>
                  </a:solidFill>
                  <a:latin typeface="Arial" pitchFamily="34" charset="0"/>
                  <a:cs typeface="Arial" pitchFamily="34" charset="0"/>
                </a:rPr>
                <a:t>Conteneurs - Energie</a:t>
              </a:r>
            </a:p>
            <a:p>
              <a:r>
                <a:rPr lang="fr-FR" sz="1000" dirty="0" smtClean="0">
                  <a:solidFill>
                    <a:schemeClr val="accent1">
                      <a:lumMod val="75000"/>
                    </a:schemeClr>
                  </a:solidFill>
                  <a:latin typeface="Arial" pitchFamily="34" charset="0"/>
                  <a:cs typeface="Arial" pitchFamily="34" charset="0"/>
                </a:rPr>
                <a:t>Croisière et plaisance </a:t>
              </a:r>
            </a:p>
            <a:p>
              <a:r>
                <a:rPr lang="fr-FR" sz="1000" dirty="0" smtClean="0">
                  <a:solidFill>
                    <a:schemeClr val="accent1">
                      <a:lumMod val="75000"/>
                    </a:schemeClr>
                  </a:solidFill>
                  <a:latin typeface="Arial" pitchFamily="34" charset="0"/>
                  <a:cs typeface="Arial" pitchFamily="34" charset="0"/>
                </a:rPr>
                <a:t>Conventionnel</a:t>
              </a:r>
            </a:p>
            <a:p>
              <a:r>
                <a:rPr lang="fr-FR" sz="1000" dirty="0" smtClean="0">
                  <a:solidFill>
                    <a:schemeClr val="accent1">
                      <a:lumMod val="75000"/>
                    </a:schemeClr>
                  </a:solidFill>
                  <a:latin typeface="Arial" pitchFamily="34" charset="0"/>
                  <a:cs typeface="Arial" pitchFamily="34" charset="0"/>
                </a:rPr>
                <a:t>Opportunités futures</a:t>
              </a:r>
              <a:endParaRPr lang="ar-MA" sz="1000" dirty="0" smtClean="0">
                <a:solidFill>
                  <a:schemeClr val="accent1">
                    <a:lumMod val="75000"/>
                  </a:schemeClr>
                </a:solidFill>
                <a:latin typeface="Arial" pitchFamily="34" charset="0"/>
                <a:cs typeface="Arial" pitchFamily="34" charset="0"/>
              </a:endParaRPr>
            </a:p>
          </p:txBody>
        </p:sp>
        <p:sp>
          <p:nvSpPr>
            <p:cNvPr id="27" name="Rectangle 26"/>
            <p:cNvSpPr/>
            <p:nvPr/>
          </p:nvSpPr>
          <p:spPr>
            <a:xfrm>
              <a:off x="6876259" y="1434433"/>
              <a:ext cx="1152128" cy="193084"/>
            </a:xfrm>
            <a:prstGeom prst="rect">
              <a:avLst/>
            </a:prstGeom>
            <a:solidFill>
              <a:srgbClr val="3276C8"/>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sz="1600" dirty="0" smtClean="0"/>
                <a:t>Pôle </a:t>
              </a:r>
              <a:r>
                <a:rPr lang="fr-FR" sz="1600" dirty="0" err="1" smtClean="0"/>
                <a:t>Kénitra</a:t>
              </a:r>
              <a:r>
                <a:rPr lang="fr-FR" sz="1600" dirty="0" smtClean="0"/>
                <a:t>-Casablanca</a:t>
              </a:r>
            </a:p>
          </p:txBody>
        </p:sp>
      </p:grpSp>
      <p:grpSp>
        <p:nvGrpSpPr>
          <p:cNvPr id="15" name="Groupe 4"/>
          <p:cNvGrpSpPr/>
          <p:nvPr/>
        </p:nvGrpSpPr>
        <p:grpSpPr>
          <a:xfrm>
            <a:off x="5429256" y="2928935"/>
            <a:ext cx="1857387" cy="928693"/>
            <a:chOff x="6875531" y="1412779"/>
            <a:chExt cx="1152855" cy="529651"/>
          </a:xfrm>
        </p:grpSpPr>
        <p:sp>
          <p:nvSpPr>
            <p:cNvPr id="29" name="Rectangle 28"/>
            <p:cNvSpPr/>
            <p:nvPr/>
          </p:nvSpPr>
          <p:spPr>
            <a:xfrm>
              <a:off x="6875531" y="1626475"/>
              <a:ext cx="1152855" cy="315955"/>
            </a:xfrm>
            <a:prstGeom prst="rect">
              <a:avLst/>
            </a:prstGeom>
            <a:solidFill>
              <a:srgbClr val="D4E2F4"/>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sz="1000" dirty="0" smtClean="0">
                  <a:solidFill>
                    <a:schemeClr val="accent1">
                      <a:lumMod val="75000"/>
                    </a:schemeClr>
                  </a:solidFill>
                  <a:latin typeface="Arial" pitchFamily="34" charset="0"/>
                  <a:cs typeface="Arial" pitchFamily="34" charset="0"/>
                </a:rPr>
                <a:t>Énergie </a:t>
              </a:r>
            </a:p>
            <a:p>
              <a:r>
                <a:rPr lang="fr-FR" sz="1000" dirty="0" smtClean="0">
                  <a:solidFill>
                    <a:schemeClr val="accent1">
                      <a:lumMod val="75000"/>
                    </a:schemeClr>
                  </a:solidFill>
                  <a:latin typeface="Arial" pitchFamily="34" charset="0"/>
                  <a:cs typeface="Arial" pitchFamily="34" charset="0"/>
                </a:rPr>
                <a:t>Phosphates et dérivés </a:t>
              </a:r>
            </a:p>
            <a:p>
              <a:r>
                <a:rPr lang="fr-FR" sz="1000" dirty="0" smtClean="0">
                  <a:solidFill>
                    <a:schemeClr val="accent1">
                      <a:lumMod val="75000"/>
                    </a:schemeClr>
                  </a:solidFill>
                  <a:latin typeface="Arial" pitchFamily="34" charset="0"/>
                  <a:cs typeface="Arial" pitchFamily="34" charset="0"/>
                </a:rPr>
                <a:t>Hydrocarbures et GNL</a:t>
              </a:r>
              <a:endParaRPr lang="ar-MA" sz="1000" dirty="0" smtClean="0">
                <a:solidFill>
                  <a:schemeClr val="accent1">
                    <a:lumMod val="75000"/>
                  </a:schemeClr>
                </a:solidFill>
                <a:latin typeface="Arial" pitchFamily="34" charset="0"/>
                <a:cs typeface="Arial" pitchFamily="34" charset="0"/>
              </a:endParaRPr>
            </a:p>
          </p:txBody>
        </p:sp>
        <p:sp>
          <p:nvSpPr>
            <p:cNvPr id="30" name="Rectangle 29"/>
            <p:cNvSpPr/>
            <p:nvPr/>
          </p:nvSpPr>
          <p:spPr>
            <a:xfrm>
              <a:off x="6876255" y="1412779"/>
              <a:ext cx="1152127" cy="193084"/>
            </a:xfrm>
            <a:prstGeom prst="rect">
              <a:avLst/>
            </a:prstGeom>
            <a:solidFill>
              <a:srgbClr val="3276C8"/>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fr-FR" sz="1600" dirty="0" smtClean="0"/>
                <a:t>Pôle </a:t>
              </a:r>
              <a:r>
                <a:rPr lang="fr-FR" sz="1600" dirty="0" err="1" smtClean="0"/>
                <a:t>Abda</a:t>
              </a:r>
              <a:r>
                <a:rPr lang="fr-FR" sz="1600" dirty="0" smtClean="0"/>
                <a:t> </a:t>
              </a:r>
              <a:r>
                <a:rPr lang="fr-FR" sz="1600" dirty="0" err="1" smtClean="0"/>
                <a:t>Doukkala</a:t>
              </a:r>
              <a:endParaRPr lang="ar-MA" sz="1600" dirty="0" smtClean="0"/>
            </a:p>
          </p:txBody>
        </p:sp>
      </p:grpSp>
      <p:grpSp>
        <p:nvGrpSpPr>
          <p:cNvPr id="21" name="Groupe 4"/>
          <p:cNvGrpSpPr/>
          <p:nvPr/>
        </p:nvGrpSpPr>
        <p:grpSpPr>
          <a:xfrm>
            <a:off x="1428728" y="3429001"/>
            <a:ext cx="1928826" cy="928693"/>
            <a:chOff x="6875531" y="1412779"/>
            <a:chExt cx="1152856" cy="529651"/>
          </a:xfrm>
        </p:grpSpPr>
        <p:sp>
          <p:nvSpPr>
            <p:cNvPr id="32" name="Rectangle 31"/>
            <p:cNvSpPr/>
            <p:nvPr/>
          </p:nvSpPr>
          <p:spPr>
            <a:xfrm>
              <a:off x="6875531" y="1626475"/>
              <a:ext cx="1152855" cy="315955"/>
            </a:xfrm>
            <a:prstGeom prst="rect">
              <a:avLst/>
            </a:prstGeom>
            <a:solidFill>
              <a:srgbClr val="D4E2F4"/>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sz="1000" dirty="0" smtClean="0">
                  <a:solidFill>
                    <a:schemeClr val="accent1">
                      <a:lumMod val="75000"/>
                    </a:schemeClr>
                  </a:solidFill>
                  <a:latin typeface="Arial" pitchFamily="34" charset="0"/>
                  <a:cs typeface="Arial" pitchFamily="34" charset="0"/>
                </a:rPr>
                <a:t>Conteneurs </a:t>
              </a:r>
            </a:p>
            <a:p>
              <a:r>
                <a:rPr lang="fr-FR" sz="1000" dirty="0" smtClean="0">
                  <a:solidFill>
                    <a:schemeClr val="accent1">
                      <a:lumMod val="75000"/>
                    </a:schemeClr>
                  </a:solidFill>
                  <a:latin typeface="Arial" pitchFamily="34" charset="0"/>
                  <a:cs typeface="Arial" pitchFamily="34" charset="0"/>
                </a:rPr>
                <a:t>Plaisance et croisière </a:t>
              </a:r>
            </a:p>
            <a:p>
              <a:r>
                <a:rPr lang="fr-FR" sz="1000" dirty="0" smtClean="0">
                  <a:solidFill>
                    <a:schemeClr val="accent1">
                      <a:lumMod val="75000"/>
                    </a:schemeClr>
                  </a:solidFill>
                  <a:latin typeface="Arial" pitchFamily="34" charset="0"/>
                  <a:cs typeface="Arial" pitchFamily="34" charset="0"/>
                </a:rPr>
                <a:t>pêche</a:t>
              </a:r>
              <a:endParaRPr lang="ar-MA" sz="1000" dirty="0" smtClean="0">
                <a:solidFill>
                  <a:schemeClr val="accent1">
                    <a:lumMod val="75000"/>
                  </a:schemeClr>
                </a:solidFill>
                <a:latin typeface="Arial" pitchFamily="34" charset="0"/>
                <a:cs typeface="Arial" pitchFamily="34" charset="0"/>
              </a:endParaRPr>
            </a:p>
          </p:txBody>
        </p:sp>
        <p:sp>
          <p:nvSpPr>
            <p:cNvPr id="33" name="Rectangle 32"/>
            <p:cNvSpPr/>
            <p:nvPr/>
          </p:nvSpPr>
          <p:spPr>
            <a:xfrm>
              <a:off x="6876259" y="1412779"/>
              <a:ext cx="1152128" cy="193084"/>
            </a:xfrm>
            <a:prstGeom prst="rect">
              <a:avLst/>
            </a:prstGeom>
            <a:solidFill>
              <a:srgbClr val="3276C8"/>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fr-FR" sz="1600" dirty="0" smtClean="0"/>
                <a:t>Pôle </a:t>
              </a:r>
              <a:r>
                <a:rPr lang="fr-FR" sz="1600" dirty="0" err="1" smtClean="0"/>
                <a:t>Souss</a:t>
              </a:r>
              <a:r>
                <a:rPr lang="fr-FR" sz="1600" dirty="0" smtClean="0"/>
                <a:t> Tensift </a:t>
              </a:r>
              <a:endParaRPr lang="ar-MA" sz="1600" dirty="0" err="1" smtClean="0"/>
            </a:p>
          </p:txBody>
        </p:sp>
      </p:grpSp>
      <p:sp>
        <p:nvSpPr>
          <p:cNvPr id="22" name="ZoneTexte 2"/>
          <p:cNvSpPr txBox="1">
            <a:spLocks noChangeArrowheads="1"/>
          </p:cNvSpPr>
          <p:nvPr/>
        </p:nvSpPr>
        <p:spPr bwMode="auto">
          <a:xfrm>
            <a:off x="6465811" y="5489937"/>
            <a:ext cx="2693099" cy="1261884"/>
          </a:xfrm>
          <a:prstGeom prst="rect">
            <a:avLst/>
          </a:prstGeom>
          <a:solidFill>
            <a:schemeClr val="bg1"/>
          </a:solidFill>
          <a:ln>
            <a:solidFill>
              <a:schemeClr val="accent1"/>
            </a:solidFill>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fontAlgn="base">
              <a:spcBef>
                <a:spcPct val="0"/>
              </a:spcBef>
              <a:spcAft>
                <a:spcPct val="0"/>
              </a:spcAft>
              <a:defRPr/>
            </a:pPr>
            <a:r>
              <a:rPr lang="fr-FR" sz="2000" u="sng" dirty="0" smtClean="0">
                <a:solidFill>
                  <a:schemeClr val="accent2"/>
                </a:solidFill>
              </a:rPr>
              <a:t>Trafics</a:t>
            </a:r>
          </a:p>
          <a:p>
            <a:pPr fontAlgn="base">
              <a:spcBef>
                <a:spcPct val="0"/>
              </a:spcBef>
              <a:spcAft>
                <a:spcPct val="0"/>
              </a:spcAft>
              <a:defRPr/>
            </a:pPr>
            <a:r>
              <a:rPr lang="fr-FR" sz="1200" b="1" dirty="0">
                <a:solidFill>
                  <a:srgbClr val="00B0F0"/>
                </a:solidFill>
              </a:rPr>
              <a:t>-</a:t>
            </a:r>
            <a:r>
              <a:rPr lang="fr-FR" sz="1200" b="1" dirty="0" smtClean="0">
                <a:solidFill>
                  <a:srgbClr val="00B0F0"/>
                </a:solidFill>
              </a:rPr>
              <a:t>Domestique</a:t>
            </a:r>
          </a:p>
          <a:p>
            <a:pPr fontAlgn="base">
              <a:spcBef>
                <a:spcPct val="0"/>
              </a:spcBef>
              <a:spcAft>
                <a:spcPct val="0"/>
              </a:spcAft>
              <a:defRPr/>
            </a:pPr>
            <a:endParaRPr lang="fr-FR" sz="1200" b="1" dirty="0">
              <a:solidFill>
                <a:srgbClr val="00B0F0"/>
              </a:solidFill>
            </a:endParaRPr>
          </a:p>
          <a:p>
            <a:pPr fontAlgn="base">
              <a:spcBef>
                <a:spcPct val="0"/>
              </a:spcBef>
              <a:spcAft>
                <a:spcPct val="0"/>
              </a:spcAft>
              <a:defRPr/>
            </a:pPr>
            <a:r>
              <a:rPr lang="fr-FR" sz="1200" b="1" dirty="0">
                <a:solidFill>
                  <a:srgbClr val="00B0F0"/>
                </a:solidFill>
              </a:rPr>
              <a:t>-Transbordé</a:t>
            </a:r>
          </a:p>
          <a:p>
            <a:pPr marL="342900" indent="-342900" algn="r" fontAlgn="base">
              <a:spcBef>
                <a:spcPct val="0"/>
              </a:spcBef>
              <a:spcAft>
                <a:spcPct val="0"/>
              </a:spcAft>
              <a:buFontTx/>
              <a:buChar char="-"/>
              <a:defRPr/>
            </a:pPr>
            <a:endParaRPr lang="fr-FR" sz="2000" dirty="0" smtClean="0">
              <a:solidFill>
                <a:prstClr val="white"/>
              </a:solidFill>
            </a:endParaRPr>
          </a:p>
        </p:txBody>
      </p:sp>
      <p:sp>
        <p:nvSpPr>
          <p:cNvPr id="25" name="ZoneTexte 2"/>
          <p:cNvSpPr txBox="1">
            <a:spLocks noChangeArrowheads="1"/>
          </p:cNvSpPr>
          <p:nvPr/>
        </p:nvSpPr>
        <p:spPr bwMode="auto">
          <a:xfrm>
            <a:off x="7638183" y="5489937"/>
            <a:ext cx="750241" cy="1323439"/>
          </a:xfrm>
          <a:prstGeom prst="rect">
            <a:avLst/>
          </a:prstGeom>
          <a:solidFill>
            <a:schemeClr val="bg1"/>
          </a:solidFill>
          <a:ln>
            <a:solidFill>
              <a:schemeClr val="accent1"/>
            </a:solidFill>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rtl="1" fontAlgn="base">
              <a:spcBef>
                <a:spcPct val="0"/>
              </a:spcBef>
              <a:spcAft>
                <a:spcPct val="0"/>
              </a:spcAft>
              <a:defRPr/>
            </a:pPr>
            <a:r>
              <a:rPr lang="fr-FR" sz="2000" u="sng" dirty="0">
                <a:solidFill>
                  <a:schemeClr val="accent2">
                    <a:lumMod val="60000"/>
                    <a:lumOff val="40000"/>
                  </a:schemeClr>
                </a:solidFill>
              </a:rPr>
              <a:t>2012</a:t>
            </a:r>
          </a:p>
          <a:p>
            <a:pPr algn="ctr" fontAlgn="base">
              <a:spcBef>
                <a:spcPct val="0"/>
              </a:spcBef>
              <a:spcAft>
                <a:spcPct val="0"/>
              </a:spcAft>
              <a:defRPr/>
            </a:pPr>
            <a:r>
              <a:rPr lang="fr-FR" sz="1200" b="1" dirty="0">
                <a:solidFill>
                  <a:srgbClr val="00B0F0"/>
                </a:solidFill>
              </a:rPr>
              <a:t>90 MT</a:t>
            </a:r>
          </a:p>
          <a:p>
            <a:pPr algn="ctr" fontAlgn="base">
              <a:spcBef>
                <a:spcPct val="0"/>
              </a:spcBef>
              <a:spcAft>
                <a:spcPct val="0"/>
              </a:spcAft>
              <a:defRPr/>
            </a:pPr>
            <a:endParaRPr lang="fr-FR" sz="1200" b="1" dirty="0">
              <a:solidFill>
                <a:srgbClr val="00B0F0"/>
              </a:solidFill>
            </a:endParaRPr>
          </a:p>
          <a:p>
            <a:pPr algn="ctr" fontAlgn="base">
              <a:spcBef>
                <a:spcPct val="0"/>
              </a:spcBef>
              <a:spcAft>
                <a:spcPct val="0"/>
              </a:spcAft>
              <a:defRPr/>
            </a:pPr>
            <a:r>
              <a:rPr lang="fr-FR" sz="1200" b="1" dirty="0">
                <a:solidFill>
                  <a:srgbClr val="00B0F0"/>
                </a:solidFill>
              </a:rPr>
              <a:t>2 MC</a:t>
            </a:r>
          </a:p>
          <a:p>
            <a:pPr rtl="1" fontAlgn="base">
              <a:spcBef>
                <a:spcPct val="0"/>
              </a:spcBef>
              <a:spcAft>
                <a:spcPct val="0"/>
              </a:spcAft>
              <a:defRPr/>
            </a:pPr>
            <a:endParaRPr lang="fr-FR" sz="1200" b="1" dirty="0" smtClean="0">
              <a:solidFill>
                <a:prstClr val="white"/>
              </a:solidFill>
            </a:endParaRPr>
          </a:p>
          <a:p>
            <a:pPr rtl="1" fontAlgn="base">
              <a:spcBef>
                <a:spcPct val="0"/>
              </a:spcBef>
              <a:spcAft>
                <a:spcPct val="0"/>
              </a:spcAft>
              <a:defRPr/>
            </a:pPr>
            <a:endParaRPr lang="fr-FR" sz="1200" b="1" dirty="0">
              <a:solidFill>
                <a:prstClr val="white"/>
              </a:solidFill>
            </a:endParaRPr>
          </a:p>
        </p:txBody>
      </p:sp>
      <p:sp>
        <p:nvSpPr>
          <p:cNvPr id="28" name="ZoneTexte 2"/>
          <p:cNvSpPr txBox="1">
            <a:spLocks noChangeArrowheads="1"/>
          </p:cNvSpPr>
          <p:nvPr/>
        </p:nvSpPr>
        <p:spPr bwMode="auto">
          <a:xfrm>
            <a:off x="8388424" y="5489937"/>
            <a:ext cx="720080" cy="1323439"/>
          </a:xfrm>
          <a:prstGeom prst="rect">
            <a:avLst/>
          </a:prstGeom>
          <a:solidFill>
            <a:schemeClr val="bg1"/>
          </a:solidFill>
          <a:ln>
            <a:solidFill>
              <a:schemeClr val="accent1"/>
            </a:solidFill>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rtl="1" fontAlgn="base">
              <a:spcBef>
                <a:spcPct val="0"/>
              </a:spcBef>
              <a:spcAft>
                <a:spcPct val="0"/>
              </a:spcAft>
              <a:defRPr/>
            </a:pPr>
            <a:r>
              <a:rPr lang="fr-FR" sz="2000" u="sng" dirty="0" smtClean="0">
                <a:solidFill>
                  <a:schemeClr val="accent2">
                    <a:lumMod val="75000"/>
                  </a:schemeClr>
                </a:solidFill>
              </a:rPr>
              <a:t>2030</a:t>
            </a:r>
          </a:p>
          <a:p>
            <a:pPr algn="ctr" fontAlgn="base">
              <a:spcBef>
                <a:spcPct val="0"/>
              </a:spcBef>
              <a:spcAft>
                <a:spcPct val="0"/>
              </a:spcAft>
              <a:defRPr/>
            </a:pPr>
            <a:r>
              <a:rPr lang="fr-FR" sz="1200" b="1" dirty="0" smtClean="0">
                <a:solidFill>
                  <a:srgbClr val="00B0F0"/>
                </a:solidFill>
              </a:rPr>
              <a:t>290/370 (</a:t>
            </a:r>
            <a:r>
              <a:rPr lang="fr-FR" sz="900" b="1" dirty="0" smtClean="0">
                <a:solidFill>
                  <a:srgbClr val="00B0F0"/>
                </a:solidFill>
              </a:rPr>
              <a:t>MT)</a:t>
            </a:r>
            <a:endParaRPr lang="fr-FR" sz="1200" b="1" dirty="0">
              <a:solidFill>
                <a:srgbClr val="00B0F0"/>
              </a:solidFill>
            </a:endParaRPr>
          </a:p>
          <a:p>
            <a:pPr algn="ctr" fontAlgn="base">
              <a:spcBef>
                <a:spcPct val="0"/>
              </a:spcBef>
              <a:spcAft>
                <a:spcPct val="0"/>
              </a:spcAft>
              <a:defRPr/>
            </a:pPr>
            <a:r>
              <a:rPr lang="fr-FR" sz="1200" b="1" dirty="0" smtClean="0">
                <a:solidFill>
                  <a:srgbClr val="00B0F0"/>
                </a:solidFill>
              </a:rPr>
              <a:t>(3+5+…)</a:t>
            </a:r>
            <a:endParaRPr lang="fr-FR" sz="1200" b="1" dirty="0">
              <a:solidFill>
                <a:srgbClr val="00B0F0"/>
              </a:solidFill>
            </a:endParaRPr>
          </a:p>
          <a:p>
            <a:pPr rtl="1" fontAlgn="base">
              <a:spcBef>
                <a:spcPct val="0"/>
              </a:spcBef>
              <a:spcAft>
                <a:spcPct val="0"/>
              </a:spcAft>
              <a:defRPr/>
            </a:pPr>
            <a:endParaRPr lang="fr-FR" sz="1200" b="1" dirty="0">
              <a:solidFill>
                <a:prstClr val="white"/>
              </a:solidFill>
            </a:endParaRPr>
          </a:p>
          <a:p>
            <a:pPr rtl="1" fontAlgn="base">
              <a:spcBef>
                <a:spcPct val="0"/>
              </a:spcBef>
              <a:spcAft>
                <a:spcPct val="0"/>
              </a:spcAft>
              <a:defRPr/>
            </a:pPr>
            <a:endParaRPr lang="fr-FR" sz="1200" b="1" dirty="0">
              <a:solidFill>
                <a:prstClr val="white"/>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9"/>
          <p:cNvGrpSpPr/>
          <p:nvPr/>
        </p:nvGrpSpPr>
        <p:grpSpPr>
          <a:xfrm>
            <a:off x="6152438" y="1071546"/>
            <a:ext cx="2750742" cy="2286016"/>
            <a:chOff x="2786050" y="1357298"/>
            <a:chExt cx="5748493" cy="4941168"/>
          </a:xfrm>
        </p:grpSpPr>
        <p:pic>
          <p:nvPicPr>
            <p:cNvPr id="7" name="Picture 2" descr="C:\Users\faysal\Desktop\malik d n7al\akhir makayn\carte1.png"/>
            <p:cNvPicPr>
              <a:picLocks noChangeAspect="1" noChangeArrowheads="1"/>
            </p:cNvPicPr>
            <p:nvPr/>
          </p:nvPicPr>
          <p:blipFill>
            <a:blip r:embed="rId3" cstate="print"/>
            <a:srcRect/>
            <a:stretch>
              <a:fillRect/>
            </a:stretch>
          </p:blipFill>
          <p:spPr bwMode="auto">
            <a:xfrm>
              <a:off x="2786050" y="1357298"/>
              <a:ext cx="5748493" cy="4941168"/>
            </a:xfrm>
            <a:prstGeom prst="rect">
              <a:avLst/>
            </a:prstGeom>
            <a:noFill/>
          </p:spPr>
        </p:pic>
        <p:sp>
          <p:nvSpPr>
            <p:cNvPr id="9" name="Ellipse 8"/>
            <p:cNvSpPr/>
            <p:nvPr/>
          </p:nvSpPr>
          <p:spPr>
            <a:xfrm>
              <a:off x="7138460" y="1556792"/>
              <a:ext cx="642942" cy="571504"/>
            </a:xfrm>
            <a:prstGeom prst="ellipse">
              <a:avLst/>
            </a:prstGeom>
            <a:solidFill>
              <a:srgbClr val="FF0000">
                <a:alpha val="2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fr-FR" dirty="0"/>
            </a:p>
          </p:txBody>
        </p:sp>
      </p:grpSp>
      <p:sp>
        <p:nvSpPr>
          <p:cNvPr id="19" name="Rectangle 18"/>
          <p:cNvSpPr/>
          <p:nvPr/>
        </p:nvSpPr>
        <p:spPr>
          <a:xfrm>
            <a:off x="1285852" y="188640"/>
            <a:ext cx="7858148" cy="584775"/>
          </a:xfrm>
          <a:prstGeom prst="rect">
            <a:avLst/>
          </a:prstGeom>
        </p:spPr>
        <p:txBody>
          <a:bodyPr wrap="square">
            <a:spAutoFit/>
          </a:bodyPr>
          <a:lstStyle/>
          <a:p>
            <a:pPr marL="514350" lvl="0" indent="-514350" algn="ctr">
              <a:buFont typeface="+mj-lt"/>
              <a:buAutoNum type="arabicPeriod"/>
              <a:defRPr/>
            </a:pPr>
            <a:r>
              <a:rPr lang="fr-FR" sz="3200" dirty="0" smtClean="0">
                <a:solidFill>
                  <a:schemeClr val="bg1"/>
                </a:solidFill>
              </a:rPr>
              <a:t>Pôle de l’Oriental</a:t>
            </a:r>
            <a:endParaRPr lang="fr-FR" sz="2400" dirty="0" smtClean="0">
              <a:solidFill>
                <a:schemeClr val="bg1"/>
              </a:solidFill>
            </a:endParaRPr>
          </a:p>
        </p:txBody>
      </p:sp>
      <p:pic>
        <p:nvPicPr>
          <p:cNvPr id="6146" name="Picture 2" descr="C:\Users\awb edition\Desktop\SALMA\met\photos nador et safi\nador\traiter\nador17.jpg"/>
          <p:cNvPicPr>
            <a:picLocks noChangeAspect="1" noChangeArrowheads="1"/>
          </p:cNvPicPr>
          <p:nvPr/>
        </p:nvPicPr>
        <p:blipFill>
          <a:blip r:embed="rId4" cstate="print"/>
          <a:srcRect/>
          <a:stretch>
            <a:fillRect/>
          </a:stretch>
        </p:blipFill>
        <p:spPr bwMode="auto">
          <a:xfrm>
            <a:off x="1366093" y="1309127"/>
            <a:ext cx="2448272" cy="1944216"/>
          </a:xfrm>
          <a:prstGeom prst="rect">
            <a:avLst/>
          </a:prstGeom>
          <a:noFill/>
          <a:ln w="19050">
            <a:solidFill>
              <a:srgbClr val="0070C0"/>
            </a:solidFill>
          </a:ln>
          <a:effectLst>
            <a:outerShdw blurRad="50800" dist="38100" dir="8100000" algn="tr" rotWithShape="0">
              <a:prstClr val="black">
                <a:alpha val="40000"/>
              </a:prstClr>
            </a:outerShdw>
          </a:effectLst>
        </p:spPr>
      </p:pic>
      <p:pic>
        <p:nvPicPr>
          <p:cNvPr id="6147" name="Picture 3" descr="C:\Users\awb edition\Desktop\SALMA\met\photos nador et safi\nador\traiter\nador4.jpg"/>
          <p:cNvPicPr>
            <a:picLocks noChangeAspect="1" noChangeArrowheads="1"/>
          </p:cNvPicPr>
          <p:nvPr/>
        </p:nvPicPr>
        <p:blipFill>
          <a:blip r:embed="rId5" cstate="print"/>
          <a:srcRect/>
          <a:stretch>
            <a:fillRect/>
          </a:stretch>
        </p:blipFill>
        <p:spPr bwMode="auto">
          <a:xfrm>
            <a:off x="1366092" y="3325351"/>
            <a:ext cx="2448272" cy="1802200"/>
          </a:xfrm>
          <a:prstGeom prst="rect">
            <a:avLst/>
          </a:prstGeom>
          <a:noFill/>
          <a:ln w="19050">
            <a:solidFill>
              <a:srgbClr val="0070C0"/>
            </a:solidFill>
          </a:ln>
          <a:effectLst>
            <a:outerShdw blurRad="50800" dist="38100" dir="8100000" algn="tr" rotWithShape="0">
              <a:prstClr val="black">
                <a:alpha val="40000"/>
              </a:prstClr>
            </a:outerShdw>
          </a:effectLst>
        </p:spPr>
      </p:pic>
      <p:pic>
        <p:nvPicPr>
          <p:cNvPr id="6148" name="Picture 4" descr="C:\Users\awb edition\Desktop\SALMA\met\photos nador et safi\nador\traiter\nador10.jpg"/>
          <p:cNvPicPr>
            <a:picLocks noChangeAspect="1" noChangeArrowheads="1"/>
          </p:cNvPicPr>
          <p:nvPr/>
        </p:nvPicPr>
        <p:blipFill>
          <a:blip r:embed="rId6" cstate="print"/>
          <a:srcRect/>
          <a:stretch>
            <a:fillRect/>
          </a:stretch>
        </p:blipFill>
        <p:spPr bwMode="auto">
          <a:xfrm>
            <a:off x="3886372" y="1309126"/>
            <a:ext cx="2460167" cy="1944216"/>
          </a:xfrm>
          <a:prstGeom prst="rect">
            <a:avLst/>
          </a:prstGeom>
          <a:noFill/>
          <a:ln w="19050">
            <a:solidFill>
              <a:srgbClr val="0070C0"/>
            </a:solidFill>
          </a:ln>
          <a:effectLst>
            <a:outerShdw blurRad="50800" dist="38100" dir="8100000" algn="tr" rotWithShape="0">
              <a:prstClr val="black">
                <a:alpha val="40000"/>
              </a:prstClr>
            </a:outerShdw>
          </a:effectLst>
        </p:spPr>
      </p:pic>
      <p:sp>
        <p:nvSpPr>
          <p:cNvPr id="11" name="Rectangle 10"/>
          <p:cNvSpPr/>
          <p:nvPr/>
        </p:nvSpPr>
        <p:spPr>
          <a:xfrm>
            <a:off x="5000628" y="3429000"/>
            <a:ext cx="3786214" cy="1154162"/>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l">
              <a:spcAft>
                <a:spcPts val="600"/>
              </a:spcAft>
            </a:pPr>
            <a:r>
              <a:rPr lang="fr-FR" sz="1600" b="1" u="sng" dirty="0" smtClean="0">
                <a:solidFill>
                  <a:schemeClr val="bg1"/>
                </a:solidFill>
              </a:rPr>
              <a:t>Ports constituants</a:t>
            </a:r>
          </a:p>
          <a:p>
            <a:pPr marL="180975" lvl="1" algn="just">
              <a:buFont typeface="Arial" pitchFamily="34" charset="0"/>
              <a:buChar char="•"/>
            </a:pPr>
            <a:r>
              <a:rPr lang="ar-MA" sz="1600" b="1" dirty="0" smtClean="0">
                <a:solidFill>
                  <a:schemeClr val="bg1"/>
                </a:solidFill>
              </a:rPr>
              <a:t> </a:t>
            </a:r>
            <a:r>
              <a:rPr lang="fr-FR" sz="1600" dirty="0" smtClean="0">
                <a:solidFill>
                  <a:schemeClr val="bg1"/>
                </a:solidFill>
              </a:rPr>
              <a:t>Port de Nador </a:t>
            </a:r>
          </a:p>
          <a:p>
            <a:pPr marL="180975" lvl="1" algn="just">
              <a:buFont typeface="Arial" pitchFamily="34" charset="0"/>
              <a:buChar char="•"/>
            </a:pPr>
            <a:r>
              <a:rPr lang="fr-FR" sz="1600" dirty="0" smtClean="0">
                <a:solidFill>
                  <a:schemeClr val="bg1"/>
                </a:solidFill>
              </a:rPr>
              <a:t> Projet du complexe portuaire de Nador West Med </a:t>
            </a:r>
          </a:p>
        </p:txBody>
      </p:sp>
      <p:sp>
        <p:nvSpPr>
          <p:cNvPr id="13" name="Rectangle 12"/>
          <p:cNvSpPr/>
          <p:nvPr/>
        </p:nvSpPr>
        <p:spPr>
          <a:xfrm>
            <a:off x="4000496" y="4929198"/>
            <a:ext cx="3214710" cy="1492716"/>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spcAft>
                <a:spcPts val="600"/>
              </a:spcAft>
            </a:pPr>
            <a:r>
              <a:rPr lang="fr-FR" sz="1600" b="1" u="sng" dirty="0" smtClean="0">
                <a:solidFill>
                  <a:schemeClr val="bg1"/>
                </a:solidFill>
              </a:rPr>
              <a:t>Principales activités :</a:t>
            </a:r>
          </a:p>
          <a:p>
            <a:pPr fontAlgn="base">
              <a:spcBef>
                <a:spcPct val="0"/>
              </a:spcBef>
              <a:spcAft>
                <a:spcPct val="0"/>
              </a:spcAft>
              <a:buFont typeface="Wingdings" pitchFamily="2" charset="2"/>
              <a:buChar char="ü"/>
              <a:defRPr/>
            </a:pPr>
            <a:r>
              <a:rPr lang="fr-FR" sz="1400" dirty="0" smtClean="0">
                <a:solidFill>
                  <a:schemeClr val="bg1"/>
                </a:solidFill>
                <a:latin typeface="Arial"/>
                <a:cs typeface="Arial"/>
              </a:rPr>
              <a:t>TIR et ferries en ADM</a:t>
            </a:r>
          </a:p>
          <a:p>
            <a:pPr lvl="0" fontAlgn="base">
              <a:spcBef>
                <a:spcPct val="0"/>
              </a:spcBef>
              <a:spcAft>
                <a:spcPct val="0"/>
              </a:spcAft>
              <a:buFont typeface="Wingdings" pitchFamily="2" charset="2"/>
              <a:buChar char="ü"/>
              <a:defRPr/>
            </a:pPr>
            <a:r>
              <a:rPr lang="fr-FR" sz="1400" dirty="0" smtClean="0">
                <a:solidFill>
                  <a:schemeClr val="bg1"/>
                </a:solidFill>
                <a:latin typeface="Arial"/>
                <a:cs typeface="Arial"/>
              </a:rPr>
              <a:t> Charbon</a:t>
            </a:r>
          </a:p>
          <a:p>
            <a:pPr lvl="0" fontAlgn="base">
              <a:spcBef>
                <a:spcPct val="0"/>
              </a:spcBef>
              <a:spcAft>
                <a:spcPct val="0"/>
              </a:spcAft>
              <a:buFont typeface="Wingdings" pitchFamily="2" charset="2"/>
              <a:buChar char="ü"/>
              <a:defRPr/>
            </a:pPr>
            <a:r>
              <a:rPr lang="fr-FR" sz="1400" dirty="0" smtClean="0">
                <a:solidFill>
                  <a:schemeClr val="bg1"/>
                </a:solidFill>
                <a:latin typeface="Arial"/>
                <a:cs typeface="Arial"/>
              </a:rPr>
              <a:t>Conteneurs</a:t>
            </a:r>
          </a:p>
          <a:p>
            <a:pPr lvl="0" fontAlgn="base">
              <a:spcBef>
                <a:spcPct val="0"/>
              </a:spcBef>
              <a:spcAft>
                <a:spcPct val="0"/>
              </a:spcAft>
              <a:buFont typeface="Wingdings" pitchFamily="2" charset="2"/>
              <a:buChar char="ü"/>
              <a:defRPr/>
            </a:pPr>
            <a:r>
              <a:rPr lang="fr-FR" sz="1400" dirty="0" smtClean="0">
                <a:solidFill>
                  <a:schemeClr val="bg1"/>
                </a:solidFill>
                <a:latin typeface="Arial"/>
                <a:cs typeface="Arial"/>
              </a:rPr>
              <a:t>Croisière et plaisance</a:t>
            </a:r>
          </a:p>
          <a:p>
            <a:pPr lvl="0" fontAlgn="base">
              <a:spcBef>
                <a:spcPct val="0"/>
              </a:spcBef>
              <a:spcAft>
                <a:spcPct val="0"/>
              </a:spcAft>
              <a:buFont typeface="Wingdings" pitchFamily="2" charset="2"/>
              <a:buChar char="ü"/>
              <a:defRPr/>
            </a:pPr>
            <a:r>
              <a:rPr lang="fr-FR" sz="1400" dirty="0" smtClean="0">
                <a:solidFill>
                  <a:schemeClr val="bg1"/>
                </a:solidFill>
                <a:latin typeface="Arial"/>
                <a:cs typeface="Arial"/>
              </a:rPr>
              <a:t>Opportunités futures</a:t>
            </a:r>
            <a:endParaRPr lang="fr-FR" sz="2000" b="1" dirty="0">
              <a:solidFill>
                <a:schemeClr val="bg1"/>
              </a:solidFill>
            </a:endParaRPr>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descr="C:\Users\awb edition\Desktop\SALMA\met\photos tanger med\Nouveau dossier\Nouveau dossier\tanger med6ok.jpg"/>
          <p:cNvPicPr>
            <a:picLocks noChangeAspect="1" noChangeArrowheads="1"/>
          </p:cNvPicPr>
          <p:nvPr/>
        </p:nvPicPr>
        <p:blipFill>
          <a:blip r:embed="rId3" cstate="print"/>
          <a:srcRect/>
          <a:stretch>
            <a:fillRect/>
          </a:stretch>
        </p:blipFill>
        <p:spPr bwMode="auto">
          <a:xfrm>
            <a:off x="1357763" y="3337716"/>
            <a:ext cx="2448272" cy="1928014"/>
          </a:xfrm>
          <a:prstGeom prst="rect">
            <a:avLst/>
          </a:prstGeom>
          <a:noFill/>
          <a:ln w="19050">
            <a:solidFill>
              <a:srgbClr val="0070C0"/>
            </a:solidFill>
          </a:ln>
          <a:effectLst>
            <a:outerShdw blurRad="50800" dist="38100" dir="8100000" algn="tr" rotWithShape="0">
              <a:prstClr val="black">
                <a:alpha val="40000"/>
              </a:prstClr>
            </a:outerShdw>
          </a:effectLst>
        </p:spPr>
      </p:pic>
      <p:pic>
        <p:nvPicPr>
          <p:cNvPr id="5126" name="Picture 6" descr="C:\Users\awb edition\Desktop\SALMA\met\photos tanger med\Nouveau dossier\Nouveau dossier\tanger med voitures.jpg"/>
          <p:cNvPicPr>
            <a:picLocks noChangeAspect="1" noChangeArrowheads="1"/>
          </p:cNvPicPr>
          <p:nvPr/>
        </p:nvPicPr>
        <p:blipFill>
          <a:blip r:embed="rId4" cstate="print"/>
          <a:srcRect/>
          <a:stretch>
            <a:fillRect/>
          </a:stretch>
        </p:blipFill>
        <p:spPr bwMode="auto">
          <a:xfrm>
            <a:off x="3879332" y="1315982"/>
            <a:ext cx="2442993" cy="1928826"/>
          </a:xfrm>
          <a:prstGeom prst="rect">
            <a:avLst/>
          </a:prstGeom>
          <a:noFill/>
          <a:ln w="19050">
            <a:solidFill>
              <a:srgbClr val="0070C0"/>
            </a:solidFill>
          </a:ln>
          <a:effectLst>
            <a:outerShdw blurRad="50800" dist="38100" dir="8100000" algn="tr" rotWithShape="0">
              <a:prstClr val="black">
                <a:alpha val="40000"/>
              </a:prstClr>
            </a:outerShdw>
          </a:effectLst>
        </p:spPr>
      </p:pic>
      <p:pic>
        <p:nvPicPr>
          <p:cNvPr id="41989" name="Picture 5" descr="http://www.lematin.ma/inc/imager.php?img=../files/2012/11/APM-Terminals.jpg&amp;width=540&amp;height=0"/>
          <p:cNvPicPr>
            <a:picLocks noChangeAspect="1" noChangeArrowheads="1"/>
          </p:cNvPicPr>
          <p:nvPr/>
        </p:nvPicPr>
        <p:blipFill>
          <a:blip r:embed="rId5" cstate="print"/>
          <a:srcRect/>
          <a:stretch>
            <a:fillRect/>
          </a:stretch>
        </p:blipFill>
        <p:spPr bwMode="auto">
          <a:xfrm>
            <a:off x="1357290" y="1315982"/>
            <a:ext cx="2428860" cy="1928826"/>
          </a:xfrm>
          <a:prstGeom prst="rect">
            <a:avLst/>
          </a:prstGeom>
          <a:noFill/>
          <a:ln w="19050">
            <a:solidFill>
              <a:srgbClr val="0070C0"/>
            </a:solidFill>
          </a:ln>
          <a:effectLst>
            <a:outerShdw blurRad="50800" dist="38100" dir="8100000" algn="tr" rotWithShape="0">
              <a:prstClr val="black">
                <a:alpha val="40000"/>
              </a:prstClr>
            </a:outerShdw>
          </a:effectLst>
        </p:spPr>
      </p:pic>
      <p:grpSp>
        <p:nvGrpSpPr>
          <p:cNvPr id="13" name="Groupe 12"/>
          <p:cNvGrpSpPr/>
          <p:nvPr/>
        </p:nvGrpSpPr>
        <p:grpSpPr>
          <a:xfrm>
            <a:off x="6184580" y="1064908"/>
            <a:ext cx="2708484" cy="2265358"/>
            <a:chOff x="2771800" y="1368152"/>
            <a:chExt cx="5748493" cy="4941168"/>
          </a:xfrm>
        </p:grpSpPr>
        <p:pic>
          <p:nvPicPr>
            <p:cNvPr id="16" name="Picture 2" descr="C:\Users\faysal\Desktop\malik d n7al\akhir makayn\carte1.png"/>
            <p:cNvPicPr>
              <a:picLocks noChangeAspect="1" noChangeArrowheads="1"/>
            </p:cNvPicPr>
            <p:nvPr/>
          </p:nvPicPr>
          <p:blipFill>
            <a:blip r:embed="rId6" cstate="print"/>
            <a:srcRect/>
            <a:stretch>
              <a:fillRect/>
            </a:stretch>
          </p:blipFill>
          <p:spPr bwMode="auto">
            <a:xfrm>
              <a:off x="2771800" y="1368152"/>
              <a:ext cx="5748493" cy="4941168"/>
            </a:xfrm>
            <a:prstGeom prst="rect">
              <a:avLst/>
            </a:prstGeom>
            <a:ln/>
          </p:spPr>
        </p:pic>
        <p:sp>
          <p:nvSpPr>
            <p:cNvPr id="18" name="Ellipse 17"/>
            <p:cNvSpPr/>
            <p:nvPr/>
          </p:nvSpPr>
          <p:spPr>
            <a:xfrm>
              <a:off x="7092280" y="1628800"/>
              <a:ext cx="642942" cy="571504"/>
            </a:xfrm>
            <a:prstGeom prst="ellipse">
              <a:avLst/>
            </a:prstGeom>
            <a:solidFill>
              <a:schemeClr val="tx2">
                <a:lumMod val="40000"/>
                <a:lumOff val="60000"/>
                <a:alpha val="5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p:cNvSpPr/>
            <p:nvPr/>
          </p:nvSpPr>
          <p:spPr>
            <a:xfrm>
              <a:off x="6422942" y="1463518"/>
              <a:ext cx="642942" cy="571504"/>
            </a:xfrm>
            <a:prstGeom prst="ellipse">
              <a:avLst/>
            </a:prstGeom>
            <a:solidFill>
              <a:srgbClr val="FF0000">
                <a:alpha val="2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fr-FR" dirty="0"/>
            </a:p>
          </p:txBody>
        </p:sp>
      </p:grpSp>
      <p:sp>
        <p:nvSpPr>
          <p:cNvPr id="20" name="Rectangle 19"/>
          <p:cNvSpPr/>
          <p:nvPr/>
        </p:nvSpPr>
        <p:spPr>
          <a:xfrm>
            <a:off x="5857884" y="3429001"/>
            <a:ext cx="2928958" cy="907941"/>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spcAft>
                <a:spcPts val="600"/>
              </a:spcAft>
            </a:pPr>
            <a:r>
              <a:rPr lang="fr-FR" sz="1600" b="1" u="sng" dirty="0" smtClean="0">
                <a:solidFill>
                  <a:schemeClr val="bg1"/>
                </a:solidFill>
              </a:rPr>
              <a:t>Ports constituants</a:t>
            </a:r>
          </a:p>
          <a:p>
            <a:pPr marL="271463" lvl="1" algn="just">
              <a:buFont typeface="Arial" pitchFamily="34" charset="0"/>
              <a:buChar char="•"/>
            </a:pPr>
            <a:r>
              <a:rPr lang="fr-FR" sz="1600" dirty="0" smtClean="0">
                <a:solidFill>
                  <a:schemeClr val="bg1"/>
                </a:solidFill>
              </a:rPr>
              <a:t>Port de Tanger Ville</a:t>
            </a:r>
          </a:p>
          <a:p>
            <a:pPr marL="271463" lvl="1" algn="just">
              <a:buFont typeface="Arial" pitchFamily="34" charset="0"/>
              <a:buChar char="•"/>
            </a:pPr>
            <a:r>
              <a:rPr lang="fr-FR" sz="1600" dirty="0" smtClean="0">
                <a:solidFill>
                  <a:schemeClr val="bg1"/>
                </a:solidFill>
              </a:rPr>
              <a:t>Port de Tanger Med </a:t>
            </a:r>
          </a:p>
        </p:txBody>
      </p:sp>
      <p:sp>
        <p:nvSpPr>
          <p:cNvPr id="21" name="Rectangle 20"/>
          <p:cNvSpPr/>
          <p:nvPr/>
        </p:nvSpPr>
        <p:spPr>
          <a:xfrm>
            <a:off x="4000496" y="5214950"/>
            <a:ext cx="3214710" cy="1138773"/>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fr-FR" b="1" u="sng" dirty="0" smtClean="0">
                <a:solidFill>
                  <a:schemeClr val="bg1"/>
                </a:solidFill>
              </a:rPr>
              <a:t>Principales activités :</a:t>
            </a:r>
          </a:p>
          <a:p>
            <a:pPr algn="r" rtl="1"/>
            <a:endParaRPr lang="ar-MA" sz="800" b="1" dirty="0" smtClean="0">
              <a:solidFill>
                <a:schemeClr val="bg1"/>
              </a:solidFill>
            </a:endParaRPr>
          </a:p>
          <a:p>
            <a:pPr marL="0" lvl="1" fontAlgn="base">
              <a:spcBef>
                <a:spcPct val="0"/>
              </a:spcBef>
              <a:spcAft>
                <a:spcPct val="0"/>
              </a:spcAft>
              <a:buFont typeface="Wingdings" pitchFamily="2" charset="2"/>
              <a:buChar char="ü"/>
              <a:defRPr/>
            </a:pPr>
            <a:r>
              <a:rPr lang="ar-MA" sz="1200" dirty="0" smtClean="0">
                <a:solidFill>
                  <a:schemeClr val="bg1"/>
                </a:solidFill>
                <a:latin typeface="Arial"/>
                <a:cs typeface="Arial"/>
              </a:rPr>
              <a:t> </a:t>
            </a:r>
            <a:r>
              <a:rPr lang="fr-FR" sz="1400" dirty="0" smtClean="0">
                <a:solidFill>
                  <a:schemeClr val="bg1"/>
                </a:solidFill>
                <a:latin typeface="Arial"/>
                <a:cs typeface="Arial"/>
              </a:rPr>
              <a:t>Transbordements</a:t>
            </a:r>
          </a:p>
          <a:p>
            <a:pPr marL="0" lvl="1" fontAlgn="base">
              <a:spcBef>
                <a:spcPct val="0"/>
              </a:spcBef>
              <a:spcAft>
                <a:spcPct val="0"/>
              </a:spcAft>
              <a:buFont typeface="Wingdings" pitchFamily="2" charset="2"/>
              <a:buChar char="ü"/>
              <a:defRPr/>
            </a:pPr>
            <a:r>
              <a:rPr lang="fr-FR" sz="1400" dirty="0" smtClean="0">
                <a:solidFill>
                  <a:schemeClr val="bg1"/>
                </a:solidFill>
                <a:latin typeface="Arial"/>
                <a:cs typeface="Arial"/>
              </a:rPr>
              <a:t>TIR et ferries</a:t>
            </a:r>
          </a:p>
          <a:p>
            <a:pPr marL="0" lvl="1" fontAlgn="base">
              <a:spcBef>
                <a:spcPct val="0"/>
              </a:spcBef>
              <a:spcAft>
                <a:spcPct val="0"/>
              </a:spcAft>
              <a:buFont typeface="Wingdings" pitchFamily="2" charset="2"/>
              <a:buChar char="ü"/>
              <a:defRPr/>
            </a:pPr>
            <a:r>
              <a:rPr lang="fr-FR" sz="1400" dirty="0" smtClean="0">
                <a:solidFill>
                  <a:schemeClr val="bg1"/>
                </a:solidFill>
                <a:latin typeface="Arial"/>
                <a:cs typeface="Arial"/>
              </a:rPr>
              <a:t>Croisière et plaisance</a:t>
            </a:r>
            <a:endParaRPr lang="fr-FR" sz="1200" dirty="0" smtClean="0">
              <a:solidFill>
                <a:schemeClr val="bg1"/>
              </a:solidFill>
              <a:latin typeface="Arial"/>
              <a:cs typeface="Arial"/>
            </a:endParaRPr>
          </a:p>
        </p:txBody>
      </p:sp>
      <p:sp>
        <p:nvSpPr>
          <p:cNvPr id="14" name="Rectangle 13"/>
          <p:cNvSpPr/>
          <p:nvPr/>
        </p:nvSpPr>
        <p:spPr>
          <a:xfrm>
            <a:off x="1285852" y="188640"/>
            <a:ext cx="7858148" cy="584775"/>
          </a:xfrm>
          <a:prstGeom prst="rect">
            <a:avLst/>
          </a:prstGeom>
        </p:spPr>
        <p:txBody>
          <a:bodyPr wrap="square">
            <a:spAutoFit/>
          </a:bodyPr>
          <a:lstStyle/>
          <a:p>
            <a:pPr marL="514350" lvl="0" indent="-514350" algn="ctr">
              <a:buFont typeface="+mj-lt"/>
              <a:buAutoNum type="arabicPeriod" startAt="2"/>
              <a:defRPr/>
            </a:pPr>
            <a:r>
              <a:rPr lang="fr-FR" sz="3200" dirty="0" smtClean="0">
                <a:solidFill>
                  <a:schemeClr val="bg1"/>
                </a:solidFill>
              </a:rPr>
              <a:t>Pôle du Nord Ouest </a:t>
            </a:r>
            <a:endParaRPr lang="fr-FR" sz="2400" dirty="0" smtClean="0">
              <a:solidFill>
                <a:schemeClr val="bg1"/>
              </a:solidFill>
            </a:endParaRPr>
          </a:p>
        </p:txBody>
      </p:sp>
    </p:spTree>
  </p:cSld>
  <p:clrMapOvr>
    <a:masterClrMapping/>
  </p:clrMapOvr>
  <p:transition>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5857884" y="3429000"/>
            <a:ext cx="2928958" cy="1431161"/>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spcAft>
                <a:spcPts val="600"/>
              </a:spcAft>
            </a:pPr>
            <a:r>
              <a:rPr lang="fr-FR" sz="1600" b="1" u="sng" dirty="0" smtClean="0">
                <a:solidFill>
                  <a:schemeClr val="bg1"/>
                </a:solidFill>
              </a:rPr>
              <a:t>Ports constituants</a:t>
            </a:r>
            <a:r>
              <a:rPr lang="ar-MA" sz="1600" b="1" u="sng" dirty="0" smtClean="0">
                <a:solidFill>
                  <a:schemeClr val="bg1"/>
                </a:solidFill>
              </a:rPr>
              <a:t>: </a:t>
            </a:r>
          </a:p>
          <a:p>
            <a:pPr marL="266700" lvl="1" indent="-85725" algn="l">
              <a:buFont typeface="Arial" pitchFamily="34" charset="0"/>
              <a:buChar char="•"/>
            </a:pPr>
            <a:r>
              <a:rPr lang="fr-FR" sz="1600" dirty="0" smtClean="0">
                <a:solidFill>
                  <a:schemeClr val="bg1"/>
                </a:solidFill>
              </a:rPr>
              <a:t>Port de Casablanca</a:t>
            </a:r>
            <a:endParaRPr lang="ar-MA" sz="1600" dirty="0" smtClean="0">
              <a:solidFill>
                <a:schemeClr val="bg1"/>
              </a:solidFill>
            </a:endParaRPr>
          </a:p>
          <a:p>
            <a:pPr marL="266700" lvl="1" indent="-85725" algn="l">
              <a:buFont typeface="Arial" pitchFamily="34" charset="0"/>
              <a:buChar char="•"/>
            </a:pPr>
            <a:r>
              <a:rPr lang="fr-FR" sz="1600" dirty="0" smtClean="0">
                <a:solidFill>
                  <a:schemeClr val="bg1"/>
                </a:solidFill>
              </a:rPr>
              <a:t>Port de Mohammedia </a:t>
            </a:r>
            <a:endParaRPr lang="ar-MA" sz="1600" dirty="0" smtClean="0">
              <a:solidFill>
                <a:schemeClr val="bg1"/>
              </a:solidFill>
            </a:endParaRPr>
          </a:p>
          <a:p>
            <a:pPr marL="266700" lvl="1" indent="-85725" algn="l">
              <a:buFont typeface="Arial" pitchFamily="34" charset="0"/>
              <a:buChar char="•"/>
            </a:pPr>
            <a:r>
              <a:rPr lang="fr-FR" sz="1600" dirty="0" smtClean="0">
                <a:solidFill>
                  <a:schemeClr val="bg1"/>
                </a:solidFill>
              </a:rPr>
              <a:t>Port de Kenitra</a:t>
            </a:r>
            <a:endParaRPr lang="ar-MA" sz="1600" dirty="0" smtClean="0">
              <a:solidFill>
                <a:schemeClr val="bg1"/>
              </a:solidFill>
            </a:endParaRPr>
          </a:p>
          <a:p>
            <a:pPr marL="266700" lvl="1" indent="-85725" algn="l">
              <a:buFont typeface="Arial" pitchFamily="34" charset="0"/>
              <a:buChar char="•"/>
            </a:pPr>
            <a:r>
              <a:rPr lang="fr-FR" sz="1600" dirty="0" smtClean="0">
                <a:solidFill>
                  <a:schemeClr val="bg1"/>
                </a:solidFill>
              </a:rPr>
              <a:t>Port de Kenitra Atlantique</a:t>
            </a:r>
            <a:endParaRPr lang="ar-MA" sz="1600" dirty="0" smtClean="0">
              <a:solidFill>
                <a:schemeClr val="bg1"/>
              </a:solidFill>
            </a:endParaRPr>
          </a:p>
        </p:txBody>
      </p:sp>
      <p:pic>
        <p:nvPicPr>
          <p:cNvPr id="4098" name="Picture 2" descr="C:\Users\awb edition\Desktop\SALMA\met\photos agadir et casa\casa\traiter\casa12.jpg"/>
          <p:cNvPicPr>
            <a:picLocks noChangeAspect="1" noChangeArrowheads="1"/>
          </p:cNvPicPr>
          <p:nvPr/>
        </p:nvPicPr>
        <p:blipFill>
          <a:blip r:embed="rId3" cstate="print"/>
          <a:srcRect b="8023"/>
          <a:stretch>
            <a:fillRect/>
          </a:stretch>
        </p:blipFill>
        <p:spPr bwMode="auto">
          <a:xfrm>
            <a:off x="1400007" y="3283844"/>
            <a:ext cx="2433506" cy="1788230"/>
          </a:xfrm>
          <a:prstGeom prst="rect">
            <a:avLst/>
          </a:prstGeom>
          <a:noFill/>
          <a:ln w="19050">
            <a:solidFill>
              <a:srgbClr val="0070C0"/>
            </a:solidFill>
          </a:ln>
          <a:effectLst>
            <a:outerShdw blurRad="50800" dist="38100" dir="8100000" algn="tr" rotWithShape="0">
              <a:prstClr val="black">
                <a:alpha val="40000"/>
              </a:prstClr>
            </a:outerShdw>
          </a:effectLst>
        </p:spPr>
      </p:pic>
      <p:pic>
        <p:nvPicPr>
          <p:cNvPr id="4100" name="Picture 4" descr="C:\Users\awb edition\Desktop\SALMA\met\photos agadir et casa\casa\traiter\mohammadia conduite à gaz1.jpg"/>
          <p:cNvPicPr>
            <a:picLocks noChangeAspect="1" noChangeArrowheads="1"/>
          </p:cNvPicPr>
          <p:nvPr/>
        </p:nvPicPr>
        <p:blipFill>
          <a:blip r:embed="rId4" cstate="print"/>
          <a:srcRect/>
          <a:stretch>
            <a:fillRect/>
          </a:stretch>
        </p:blipFill>
        <p:spPr bwMode="auto">
          <a:xfrm>
            <a:off x="3920572" y="1267620"/>
            <a:ext cx="2464499" cy="1944216"/>
          </a:xfrm>
          <a:prstGeom prst="rect">
            <a:avLst/>
          </a:prstGeom>
          <a:noFill/>
          <a:ln w="19050">
            <a:solidFill>
              <a:srgbClr val="0070C0"/>
            </a:solidFill>
          </a:ln>
          <a:effectLst>
            <a:outerShdw blurRad="50800" dist="38100" dir="8100000" algn="tr" rotWithShape="0">
              <a:prstClr val="black">
                <a:alpha val="40000"/>
              </a:prstClr>
            </a:outerShdw>
          </a:effectLst>
        </p:spPr>
      </p:pic>
      <p:pic>
        <p:nvPicPr>
          <p:cNvPr id="11" name="Picture 2" descr="C:\Users\s.daoudi\Desktop\dosier comm PDPN\doc 2 PDPN\photos fiches\photos Marsa Maroc\Casablanca\Terminal conteneurs Est\quai vue mer.TIF"/>
          <p:cNvPicPr>
            <a:picLocks noChangeAspect="1" noChangeArrowheads="1"/>
          </p:cNvPicPr>
          <p:nvPr/>
        </p:nvPicPr>
        <p:blipFill>
          <a:blip r:embed="rId5" cstate="screen"/>
          <a:srcRect/>
          <a:stretch>
            <a:fillRect/>
          </a:stretch>
        </p:blipFill>
        <p:spPr bwMode="auto">
          <a:xfrm>
            <a:off x="1399851" y="1285860"/>
            <a:ext cx="2428860" cy="1928826"/>
          </a:xfrm>
          <a:prstGeom prst="rect">
            <a:avLst/>
          </a:prstGeom>
          <a:noFill/>
          <a:ln w="19050">
            <a:solidFill>
              <a:srgbClr val="0070C0"/>
            </a:solidFill>
          </a:ln>
          <a:effectLst>
            <a:outerShdw blurRad="50800" dist="38100" dir="8100000" algn="tr" rotWithShape="0">
              <a:prstClr val="black">
                <a:alpha val="40000"/>
              </a:prstClr>
            </a:outerShdw>
          </a:effectLst>
        </p:spPr>
      </p:pic>
      <p:grpSp>
        <p:nvGrpSpPr>
          <p:cNvPr id="14" name="Groupe 13"/>
          <p:cNvGrpSpPr/>
          <p:nvPr/>
        </p:nvGrpSpPr>
        <p:grpSpPr>
          <a:xfrm>
            <a:off x="6215074" y="1214422"/>
            <a:ext cx="2643206" cy="2156788"/>
            <a:chOff x="2771800" y="1368152"/>
            <a:chExt cx="5748493" cy="4941168"/>
          </a:xfrm>
        </p:grpSpPr>
        <p:pic>
          <p:nvPicPr>
            <p:cNvPr id="15" name="Picture 2" descr="C:\Users\faysal\Desktop\malik d n7al\akhir makayn\carte1.png"/>
            <p:cNvPicPr>
              <a:picLocks noChangeAspect="1" noChangeArrowheads="1"/>
            </p:cNvPicPr>
            <p:nvPr/>
          </p:nvPicPr>
          <p:blipFill>
            <a:blip r:embed="rId6" cstate="print"/>
            <a:srcRect/>
            <a:stretch>
              <a:fillRect/>
            </a:stretch>
          </p:blipFill>
          <p:spPr bwMode="auto">
            <a:xfrm>
              <a:off x="2771800" y="1368152"/>
              <a:ext cx="5748493" cy="4941168"/>
            </a:xfrm>
            <a:prstGeom prst="rect">
              <a:avLst/>
            </a:prstGeom>
            <a:ln/>
          </p:spPr>
        </p:pic>
        <p:sp>
          <p:nvSpPr>
            <p:cNvPr id="16" name="Ellipse 15"/>
            <p:cNvSpPr/>
            <p:nvPr/>
          </p:nvSpPr>
          <p:spPr>
            <a:xfrm>
              <a:off x="7177628" y="1565002"/>
              <a:ext cx="642942" cy="571504"/>
            </a:xfrm>
            <a:prstGeom prst="ellipse">
              <a:avLst/>
            </a:prstGeom>
            <a:solidFill>
              <a:schemeClr val="tx2">
                <a:lumMod val="40000"/>
                <a:lumOff val="60000"/>
                <a:alpha val="5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nvSpPr>
          <p:spPr>
            <a:xfrm>
              <a:off x="6465474" y="1431619"/>
              <a:ext cx="642942" cy="571504"/>
            </a:xfrm>
            <a:prstGeom prst="ellipse">
              <a:avLst/>
            </a:prstGeom>
            <a:solidFill>
              <a:schemeClr val="tx2">
                <a:lumMod val="40000"/>
                <a:lumOff val="60000"/>
                <a:alpha val="5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p:cNvSpPr/>
            <p:nvPr/>
          </p:nvSpPr>
          <p:spPr>
            <a:xfrm>
              <a:off x="6243947" y="2012243"/>
              <a:ext cx="642942" cy="571504"/>
            </a:xfrm>
            <a:prstGeom prst="ellipse">
              <a:avLst/>
            </a:prstGeom>
            <a:solidFill>
              <a:srgbClr val="FF0000">
                <a:alpha val="2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fr-FR" dirty="0"/>
            </a:p>
          </p:txBody>
        </p:sp>
      </p:grpSp>
      <p:sp>
        <p:nvSpPr>
          <p:cNvPr id="12" name="Rectangle 11"/>
          <p:cNvSpPr/>
          <p:nvPr/>
        </p:nvSpPr>
        <p:spPr>
          <a:xfrm>
            <a:off x="4000496" y="5000636"/>
            <a:ext cx="3214710" cy="1338828"/>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spcAft>
                <a:spcPts val="600"/>
              </a:spcAft>
            </a:pPr>
            <a:r>
              <a:rPr lang="fr-FR" sz="1600" b="1" u="sng" dirty="0" smtClean="0">
                <a:solidFill>
                  <a:schemeClr val="bg1"/>
                </a:solidFill>
              </a:rPr>
              <a:t>Principales activités :</a:t>
            </a:r>
          </a:p>
          <a:p>
            <a:pPr marL="0" lvl="1" fontAlgn="base">
              <a:spcBef>
                <a:spcPct val="0"/>
              </a:spcBef>
              <a:spcAft>
                <a:spcPct val="0"/>
              </a:spcAft>
              <a:buFont typeface="Wingdings" pitchFamily="2" charset="2"/>
              <a:buChar char="ü"/>
              <a:defRPr/>
            </a:pPr>
            <a:r>
              <a:rPr lang="fr-FR" sz="1200" dirty="0" smtClean="0">
                <a:solidFill>
                  <a:schemeClr val="bg1"/>
                </a:solidFill>
                <a:latin typeface="Arial"/>
                <a:cs typeface="Arial"/>
              </a:rPr>
              <a:t>Energie</a:t>
            </a:r>
          </a:p>
          <a:p>
            <a:pPr marL="0" lvl="1" fontAlgn="base">
              <a:spcBef>
                <a:spcPct val="0"/>
              </a:spcBef>
              <a:spcAft>
                <a:spcPct val="0"/>
              </a:spcAft>
              <a:buFont typeface="Wingdings" pitchFamily="2" charset="2"/>
              <a:buChar char="ü"/>
              <a:defRPr/>
            </a:pPr>
            <a:r>
              <a:rPr lang="fr-FR" sz="1200" dirty="0" smtClean="0">
                <a:solidFill>
                  <a:schemeClr val="bg1"/>
                </a:solidFill>
                <a:latin typeface="Arial"/>
                <a:cs typeface="Arial"/>
              </a:rPr>
              <a:t>Conteneurs </a:t>
            </a:r>
          </a:p>
          <a:p>
            <a:pPr marL="0" lvl="1" fontAlgn="base">
              <a:spcBef>
                <a:spcPct val="0"/>
              </a:spcBef>
              <a:spcAft>
                <a:spcPct val="0"/>
              </a:spcAft>
              <a:buFont typeface="Wingdings" pitchFamily="2" charset="2"/>
              <a:buChar char="ü"/>
              <a:defRPr/>
            </a:pPr>
            <a:r>
              <a:rPr lang="fr-FR" sz="1200" dirty="0" smtClean="0">
                <a:solidFill>
                  <a:schemeClr val="bg1"/>
                </a:solidFill>
                <a:latin typeface="Arial"/>
                <a:cs typeface="Arial"/>
              </a:rPr>
              <a:t>Croisière et plaisance </a:t>
            </a:r>
          </a:p>
          <a:p>
            <a:pPr marL="0" lvl="1" fontAlgn="base">
              <a:spcBef>
                <a:spcPct val="0"/>
              </a:spcBef>
              <a:spcAft>
                <a:spcPct val="0"/>
              </a:spcAft>
              <a:buFont typeface="Wingdings" pitchFamily="2" charset="2"/>
              <a:buChar char="ü"/>
              <a:defRPr/>
            </a:pPr>
            <a:r>
              <a:rPr lang="fr-FR" sz="1200" dirty="0" smtClean="0">
                <a:solidFill>
                  <a:schemeClr val="bg1"/>
                </a:solidFill>
                <a:latin typeface="Arial"/>
                <a:cs typeface="Arial"/>
              </a:rPr>
              <a:t>Conventionnel</a:t>
            </a:r>
          </a:p>
          <a:p>
            <a:pPr marL="0" lvl="1" fontAlgn="base">
              <a:spcBef>
                <a:spcPct val="0"/>
              </a:spcBef>
              <a:spcAft>
                <a:spcPct val="0"/>
              </a:spcAft>
              <a:buFont typeface="Wingdings" pitchFamily="2" charset="2"/>
              <a:buChar char="ü"/>
              <a:defRPr/>
            </a:pPr>
            <a:r>
              <a:rPr lang="fr-FR" sz="1200" dirty="0" smtClean="0">
                <a:solidFill>
                  <a:schemeClr val="bg1"/>
                </a:solidFill>
                <a:latin typeface="Arial"/>
                <a:cs typeface="Arial"/>
              </a:rPr>
              <a:t>Opportunités futures</a:t>
            </a:r>
            <a:endParaRPr lang="ar-MA" sz="1200" dirty="0" smtClean="0">
              <a:solidFill>
                <a:schemeClr val="bg1"/>
              </a:solidFill>
              <a:latin typeface="Arial"/>
              <a:cs typeface="Arial"/>
            </a:endParaRPr>
          </a:p>
        </p:txBody>
      </p:sp>
      <p:sp>
        <p:nvSpPr>
          <p:cNvPr id="19" name="Rectangle 18"/>
          <p:cNvSpPr/>
          <p:nvPr/>
        </p:nvSpPr>
        <p:spPr>
          <a:xfrm>
            <a:off x="1285852" y="188640"/>
            <a:ext cx="7858148" cy="584775"/>
          </a:xfrm>
          <a:prstGeom prst="rect">
            <a:avLst/>
          </a:prstGeom>
        </p:spPr>
        <p:txBody>
          <a:bodyPr wrap="square">
            <a:spAutoFit/>
          </a:bodyPr>
          <a:lstStyle/>
          <a:p>
            <a:pPr marL="514350" lvl="0" indent="-514350" algn="ctr">
              <a:buFont typeface="+mj-lt"/>
              <a:buAutoNum type="arabicPeriod" startAt="3"/>
              <a:defRPr/>
            </a:pPr>
            <a:r>
              <a:rPr lang="fr-FR" sz="3200" dirty="0" smtClean="0">
                <a:solidFill>
                  <a:schemeClr val="bg1"/>
                </a:solidFill>
              </a:rPr>
              <a:t>Pôle de </a:t>
            </a:r>
            <a:r>
              <a:rPr lang="fr-FR" sz="3200" dirty="0" err="1" smtClean="0">
                <a:solidFill>
                  <a:schemeClr val="bg1"/>
                </a:solidFill>
              </a:rPr>
              <a:t>Kénitra</a:t>
            </a:r>
            <a:r>
              <a:rPr lang="fr-FR" sz="3200" dirty="0" smtClean="0">
                <a:solidFill>
                  <a:schemeClr val="bg1"/>
                </a:solidFill>
              </a:rPr>
              <a:t>-Casablanca</a:t>
            </a:r>
            <a:endParaRPr lang="fr-FR" sz="2400" dirty="0" smtClean="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descr="C:\Users\awb edition\Desktop\SALMA\met\photos dakhla et jorf\jorf\jorf7ok.jpg"/>
          <p:cNvPicPr>
            <a:picLocks noChangeAspect="1" noChangeArrowheads="1"/>
          </p:cNvPicPr>
          <p:nvPr/>
        </p:nvPicPr>
        <p:blipFill>
          <a:blip r:embed="rId3" cstate="print"/>
          <a:srcRect/>
          <a:stretch>
            <a:fillRect/>
          </a:stretch>
        </p:blipFill>
        <p:spPr bwMode="auto">
          <a:xfrm>
            <a:off x="1466474" y="1325948"/>
            <a:ext cx="2448272" cy="1931414"/>
          </a:xfrm>
          <a:prstGeom prst="rect">
            <a:avLst/>
          </a:prstGeom>
          <a:noFill/>
          <a:ln w="19050">
            <a:solidFill>
              <a:srgbClr val="0070C0"/>
            </a:solidFill>
          </a:ln>
          <a:effectLst>
            <a:outerShdw blurRad="50800" dist="38100" dir="8100000" algn="tr" rotWithShape="0">
              <a:prstClr val="black">
                <a:alpha val="40000"/>
              </a:prstClr>
            </a:outerShdw>
          </a:effectLst>
        </p:spPr>
      </p:pic>
      <p:pic>
        <p:nvPicPr>
          <p:cNvPr id="3081" name="Picture 9" descr="C:\Users\awb edition\Desktop\SALMA\met\photos nador et safi\safi\traiter\safi7.jpg"/>
          <p:cNvPicPr>
            <a:picLocks noChangeAspect="1" noChangeArrowheads="1"/>
          </p:cNvPicPr>
          <p:nvPr/>
        </p:nvPicPr>
        <p:blipFill>
          <a:blip r:embed="rId4" cstate="print"/>
          <a:srcRect/>
          <a:stretch>
            <a:fillRect/>
          </a:stretch>
        </p:blipFill>
        <p:spPr bwMode="auto">
          <a:xfrm>
            <a:off x="1466474" y="3342172"/>
            <a:ext cx="2442994" cy="1944216"/>
          </a:xfrm>
          <a:prstGeom prst="rect">
            <a:avLst/>
          </a:prstGeom>
          <a:noFill/>
          <a:ln w="19050">
            <a:solidFill>
              <a:srgbClr val="0070C0"/>
            </a:solidFill>
          </a:ln>
          <a:effectLst>
            <a:outerShdw blurRad="50800" dist="38100" dir="8100000" algn="tr" rotWithShape="0">
              <a:prstClr val="black">
                <a:alpha val="40000"/>
              </a:prstClr>
            </a:outerShdw>
          </a:effectLst>
        </p:spPr>
      </p:pic>
      <p:pic>
        <p:nvPicPr>
          <p:cNvPr id="3082" name="Picture 10" descr="C:\Users\awb edition\Desktop\SALMA\met\photos nador et safi\safi\traiter\safi6.jpg"/>
          <p:cNvPicPr>
            <a:picLocks noChangeAspect="1" noChangeArrowheads="1"/>
          </p:cNvPicPr>
          <p:nvPr/>
        </p:nvPicPr>
        <p:blipFill>
          <a:blip r:embed="rId5" cstate="print"/>
          <a:srcRect/>
          <a:stretch>
            <a:fillRect/>
          </a:stretch>
        </p:blipFill>
        <p:spPr bwMode="auto">
          <a:xfrm>
            <a:off x="3986754" y="1325948"/>
            <a:ext cx="2448272" cy="1927889"/>
          </a:xfrm>
          <a:prstGeom prst="rect">
            <a:avLst/>
          </a:prstGeom>
          <a:noFill/>
          <a:ln w="19050">
            <a:solidFill>
              <a:srgbClr val="0070C0"/>
            </a:solidFill>
          </a:ln>
          <a:effectLst>
            <a:outerShdw blurRad="50800" dist="38100" dir="8100000" algn="tr" rotWithShape="0">
              <a:prstClr val="black">
                <a:alpha val="40000"/>
              </a:prstClr>
            </a:outerShdw>
          </a:effectLst>
        </p:spPr>
      </p:pic>
      <p:grpSp>
        <p:nvGrpSpPr>
          <p:cNvPr id="13" name="Groupe 12"/>
          <p:cNvGrpSpPr/>
          <p:nvPr/>
        </p:nvGrpSpPr>
        <p:grpSpPr>
          <a:xfrm>
            <a:off x="6000760" y="1136588"/>
            <a:ext cx="3143272" cy="2275162"/>
            <a:chOff x="2771800" y="1368152"/>
            <a:chExt cx="5748493" cy="4941168"/>
          </a:xfrm>
        </p:grpSpPr>
        <p:pic>
          <p:nvPicPr>
            <p:cNvPr id="14" name="Picture 2" descr="C:\Users\faysal\Desktop\malik d n7al\akhir makayn\carte1.png"/>
            <p:cNvPicPr>
              <a:picLocks noChangeAspect="1" noChangeArrowheads="1"/>
            </p:cNvPicPr>
            <p:nvPr/>
          </p:nvPicPr>
          <p:blipFill>
            <a:blip r:embed="rId6" cstate="print"/>
            <a:srcRect/>
            <a:stretch>
              <a:fillRect/>
            </a:stretch>
          </p:blipFill>
          <p:spPr bwMode="auto">
            <a:xfrm>
              <a:off x="2771800" y="1368152"/>
              <a:ext cx="5748493" cy="4941168"/>
            </a:xfrm>
            <a:prstGeom prst="rect">
              <a:avLst/>
            </a:prstGeom>
            <a:ln/>
          </p:spPr>
        </p:pic>
        <p:sp>
          <p:nvSpPr>
            <p:cNvPr id="15" name="Ellipse 14"/>
            <p:cNvSpPr/>
            <p:nvPr/>
          </p:nvSpPr>
          <p:spPr>
            <a:xfrm>
              <a:off x="7177628" y="1565002"/>
              <a:ext cx="642942" cy="571504"/>
            </a:xfrm>
            <a:prstGeom prst="ellipse">
              <a:avLst/>
            </a:prstGeom>
            <a:solidFill>
              <a:schemeClr val="tx2">
                <a:lumMod val="40000"/>
                <a:lumOff val="60000"/>
                <a:alpha val="5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p:cNvSpPr/>
            <p:nvPr/>
          </p:nvSpPr>
          <p:spPr>
            <a:xfrm>
              <a:off x="6465474" y="1431619"/>
              <a:ext cx="642942" cy="571504"/>
            </a:xfrm>
            <a:prstGeom prst="ellipse">
              <a:avLst/>
            </a:prstGeom>
            <a:solidFill>
              <a:schemeClr val="tx2">
                <a:lumMod val="40000"/>
                <a:lumOff val="60000"/>
                <a:alpha val="5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p:cNvSpPr/>
            <p:nvPr/>
          </p:nvSpPr>
          <p:spPr>
            <a:xfrm>
              <a:off x="5774870" y="2492896"/>
              <a:ext cx="642942" cy="571504"/>
            </a:xfrm>
            <a:prstGeom prst="ellipse">
              <a:avLst/>
            </a:prstGeom>
            <a:solidFill>
              <a:srgbClr val="FF0000">
                <a:alpha val="2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fr-FR" dirty="0"/>
            </a:p>
          </p:txBody>
        </p:sp>
        <p:sp>
          <p:nvSpPr>
            <p:cNvPr id="18" name="Ellipse 17"/>
            <p:cNvSpPr/>
            <p:nvPr/>
          </p:nvSpPr>
          <p:spPr>
            <a:xfrm>
              <a:off x="6188075" y="1988840"/>
              <a:ext cx="642942" cy="571504"/>
            </a:xfrm>
            <a:prstGeom prst="ellipse">
              <a:avLst/>
            </a:prstGeom>
            <a:solidFill>
              <a:schemeClr val="tx2">
                <a:lumMod val="40000"/>
                <a:lumOff val="60000"/>
                <a:alpha val="5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1" name="Rectangle 20"/>
          <p:cNvSpPr/>
          <p:nvPr/>
        </p:nvSpPr>
        <p:spPr>
          <a:xfrm>
            <a:off x="5643570" y="3429000"/>
            <a:ext cx="3143272" cy="1184940"/>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spcAft>
                <a:spcPts val="600"/>
              </a:spcAft>
            </a:pPr>
            <a:r>
              <a:rPr lang="fr-FR" b="1" u="sng" dirty="0" smtClean="0">
                <a:solidFill>
                  <a:schemeClr val="bg1"/>
                </a:solidFill>
              </a:rPr>
              <a:t>Ports constituants</a:t>
            </a:r>
          </a:p>
          <a:p>
            <a:pPr lvl="1" algn="l">
              <a:buFont typeface="Arial" pitchFamily="34" charset="0"/>
              <a:buChar char="•"/>
            </a:pPr>
            <a:r>
              <a:rPr lang="fr-FR" sz="1600" dirty="0" smtClean="0"/>
              <a:t>Port de </a:t>
            </a:r>
            <a:r>
              <a:rPr lang="fr-FR" sz="1600" dirty="0" err="1" smtClean="0"/>
              <a:t>Jorf</a:t>
            </a:r>
            <a:r>
              <a:rPr lang="fr-FR" sz="1600" dirty="0" smtClean="0"/>
              <a:t> </a:t>
            </a:r>
            <a:r>
              <a:rPr lang="fr-FR" sz="1600" dirty="0" err="1" smtClean="0"/>
              <a:t>Lasfar</a:t>
            </a:r>
            <a:endParaRPr lang="ar-MA" sz="1600" dirty="0" smtClean="0"/>
          </a:p>
          <a:p>
            <a:pPr lvl="1" algn="l">
              <a:buFont typeface="Arial" pitchFamily="34" charset="0"/>
              <a:buChar char="•"/>
            </a:pPr>
            <a:r>
              <a:rPr lang="fr-FR" sz="1600" dirty="0" smtClean="0"/>
              <a:t>Port de Safi</a:t>
            </a:r>
            <a:endParaRPr lang="ar-MA" sz="1600" dirty="0" smtClean="0"/>
          </a:p>
          <a:p>
            <a:pPr lvl="1" algn="l">
              <a:buFont typeface="Arial" pitchFamily="34" charset="0"/>
              <a:buChar char="•"/>
            </a:pPr>
            <a:r>
              <a:rPr lang="fr-FR" sz="1600" dirty="0" smtClean="0">
                <a:solidFill>
                  <a:schemeClr val="bg1"/>
                </a:solidFill>
              </a:rPr>
              <a:t>Nouveau port de </a:t>
            </a:r>
            <a:r>
              <a:rPr lang="fr-FR" sz="1600" dirty="0" err="1" smtClean="0">
                <a:solidFill>
                  <a:schemeClr val="bg1"/>
                </a:solidFill>
              </a:rPr>
              <a:t>Jorf</a:t>
            </a:r>
            <a:r>
              <a:rPr lang="fr-FR" sz="1600" dirty="0" smtClean="0">
                <a:solidFill>
                  <a:schemeClr val="bg1"/>
                </a:solidFill>
              </a:rPr>
              <a:t> </a:t>
            </a:r>
            <a:r>
              <a:rPr lang="fr-FR" sz="1600" dirty="0" err="1" smtClean="0">
                <a:solidFill>
                  <a:schemeClr val="bg1"/>
                </a:solidFill>
              </a:rPr>
              <a:t>Lasfar</a:t>
            </a:r>
            <a:r>
              <a:rPr lang="ar-MA" sz="1600" dirty="0" smtClean="0">
                <a:solidFill>
                  <a:schemeClr val="bg1"/>
                </a:solidFill>
              </a:rPr>
              <a:t> </a:t>
            </a:r>
          </a:p>
        </p:txBody>
      </p:sp>
      <p:sp>
        <p:nvSpPr>
          <p:cNvPr id="22" name="Rectangle 21"/>
          <p:cNvSpPr/>
          <p:nvPr/>
        </p:nvSpPr>
        <p:spPr>
          <a:xfrm>
            <a:off x="4000496" y="5214950"/>
            <a:ext cx="3214710" cy="1138773"/>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fr-FR" b="1" u="sng" dirty="0" smtClean="0">
                <a:solidFill>
                  <a:schemeClr val="bg1"/>
                </a:solidFill>
              </a:rPr>
              <a:t>Principales activités :</a:t>
            </a:r>
          </a:p>
          <a:p>
            <a:pPr algn="r" rtl="1"/>
            <a:endParaRPr lang="ar-MA" sz="800" b="1" dirty="0" smtClean="0">
              <a:solidFill>
                <a:schemeClr val="bg1"/>
              </a:solidFill>
            </a:endParaRPr>
          </a:p>
          <a:p>
            <a:pPr marL="0" lvl="1" fontAlgn="base">
              <a:spcBef>
                <a:spcPct val="0"/>
              </a:spcBef>
              <a:spcAft>
                <a:spcPct val="0"/>
              </a:spcAft>
              <a:buFont typeface="Wingdings" pitchFamily="2" charset="2"/>
              <a:buChar char="ü"/>
              <a:defRPr/>
            </a:pPr>
            <a:r>
              <a:rPr lang="fr-FR" sz="1400" dirty="0" smtClean="0">
                <a:solidFill>
                  <a:schemeClr val="bg1"/>
                </a:solidFill>
                <a:latin typeface="Arial"/>
                <a:cs typeface="Arial"/>
              </a:rPr>
              <a:t>Énergie </a:t>
            </a:r>
          </a:p>
          <a:p>
            <a:pPr marL="0" lvl="1" fontAlgn="base">
              <a:spcBef>
                <a:spcPct val="0"/>
              </a:spcBef>
              <a:spcAft>
                <a:spcPct val="0"/>
              </a:spcAft>
              <a:buFont typeface="Wingdings" pitchFamily="2" charset="2"/>
              <a:buChar char="ü"/>
              <a:defRPr/>
            </a:pPr>
            <a:r>
              <a:rPr lang="fr-FR" sz="1400" dirty="0" smtClean="0">
                <a:solidFill>
                  <a:schemeClr val="bg1"/>
                </a:solidFill>
                <a:latin typeface="Arial"/>
                <a:cs typeface="Arial"/>
              </a:rPr>
              <a:t>Phosphates et dérivés </a:t>
            </a:r>
          </a:p>
          <a:p>
            <a:pPr marL="0" lvl="1" fontAlgn="base">
              <a:spcBef>
                <a:spcPct val="0"/>
              </a:spcBef>
              <a:spcAft>
                <a:spcPct val="0"/>
              </a:spcAft>
              <a:buFont typeface="Wingdings" pitchFamily="2" charset="2"/>
              <a:buChar char="ü"/>
              <a:defRPr/>
            </a:pPr>
            <a:r>
              <a:rPr lang="fr-FR" sz="1400" dirty="0" smtClean="0">
                <a:solidFill>
                  <a:schemeClr val="bg1"/>
                </a:solidFill>
                <a:latin typeface="Arial"/>
                <a:cs typeface="Arial"/>
              </a:rPr>
              <a:t>Hydrocarbures et GNL</a:t>
            </a:r>
            <a:endParaRPr lang="ar-MA" sz="1400" dirty="0" smtClean="0">
              <a:solidFill>
                <a:schemeClr val="bg1"/>
              </a:solidFill>
              <a:latin typeface="Arial"/>
              <a:cs typeface="Arial"/>
            </a:endParaRPr>
          </a:p>
        </p:txBody>
      </p:sp>
      <p:sp>
        <p:nvSpPr>
          <p:cNvPr id="19" name="Rectangle 18"/>
          <p:cNvSpPr/>
          <p:nvPr/>
        </p:nvSpPr>
        <p:spPr>
          <a:xfrm>
            <a:off x="1285852" y="188640"/>
            <a:ext cx="7858148" cy="584775"/>
          </a:xfrm>
          <a:prstGeom prst="rect">
            <a:avLst/>
          </a:prstGeom>
        </p:spPr>
        <p:txBody>
          <a:bodyPr wrap="square">
            <a:spAutoFit/>
          </a:bodyPr>
          <a:lstStyle/>
          <a:p>
            <a:pPr marL="514350" lvl="0" indent="-514350" algn="ctr">
              <a:buFont typeface="+mj-lt"/>
              <a:buAutoNum type="arabicPeriod" startAt="4"/>
              <a:defRPr/>
            </a:pPr>
            <a:r>
              <a:rPr lang="fr-FR" sz="3200" dirty="0" smtClean="0">
                <a:solidFill>
                  <a:schemeClr val="bg1"/>
                </a:solidFill>
              </a:rPr>
              <a:t>Pôle d’</a:t>
            </a:r>
            <a:r>
              <a:rPr lang="fr-FR" sz="3200" dirty="0" err="1" smtClean="0">
                <a:solidFill>
                  <a:schemeClr val="bg1"/>
                </a:solidFill>
              </a:rPr>
              <a:t>Abda</a:t>
            </a:r>
            <a:r>
              <a:rPr lang="fr-FR" sz="3200" dirty="0" smtClean="0">
                <a:solidFill>
                  <a:schemeClr val="bg1"/>
                </a:solidFill>
              </a:rPr>
              <a:t> </a:t>
            </a:r>
            <a:r>
              <a:rPr lang="fr-FR" sz="3200" dirty="0" err="1" smtClean="0">
                <a:solidFill>
                  <a:schemeClr val="bg1"/>
                </a:solidFill>
              </a:rPr>
              <a:t>Doukkala</a:t>
            </a:r>
            <a:endParaRPr lang="fr-FR" sz="2400" dirty="0" smtClean="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wb edition\Desktop\SALMA\met\photos agadir et casa\agadir\traiter\agadir4.jpg"/>
          <p:cNvPicPr>
            <a:picLocks noChangeAspect="1" noChangeArrowheads="1"/>
          </p:cNvPicPr>
          <p:nvPr/>
        </p:nvPicPr>
        <p:blipFill>
          <a:blip r:embed="rId3" cstate="print"/>
          <a:srcRect/>
          <a:stretch>
            <a:fillRect/>
          </a:stretch>
        </p:blipFill>
        <p:spPr bwMode="auto">
          <a:xfrm>
            <a:off x="1467315" y="1326518"/>
            <a:ext cx="2408312" cy="1889856"/>
          </a:xfrm>
          <a:prstGeom prst="rect">
            <a:avLst/>
          </a:prstGeom>
          <a:noFill/>
          <a:ln w="19050">
            <a:solidFill>
              <a:srgbClr val="0070C0"/>
            </a:solidFill>
          </a:ln>
          <a:effectLst>
            <a:outerShdw blurRad="50800" dist="38100" dir="8100000" algn="tr" rotWithShape="0">
              <a:prstClr val="black">
                <a:alpha val="40000"/>
              </a:prstClr>
            </a:outerShdw>
          </a:effectLst>
        </p:spPr>
      </p:pic>
      <p:pic>
        <p:nvPicPr>
          <p:cNvPr id="1028" name="Picture 4" descr="C:\Users\awb edition\Desktop\SALMA\met\photos agadir et casa\agadir\traiter\AGADIR14.jpg"/>
          <p:cNvPicPr>
            <a:picLocks noChangeAspect="1" noChangeArrowheads="1"/>
          </p:cNvPicPr>
          <p:nvPr/>
        </p:nvPicPr>
        <p:blipFill>
          <a:blip r:embed="rId4" cstate="print"/>
          <a:srcRect/>
          <a:stretch>
            <a:fillRect/>
          </a:stretch>
        </p:blipFill>
        <p:spPr bwMode="auto">
          <a:xfrm>
            <a:off x="1467315" y="3321749"/>
            <a:ext cx="2408312" cy="1893201"/>
          </a:xfrm>
          <a:prstGeom prst="rect">
            <a:avLst/>
          </a:prstGeom>
          <a:noFill/>
          <a:ln w="19050">
            <a:solidFill>
              <a:srgbClr val="0070C0"/>
            </a:solidFill>
          </a:ln>
          <a:effectLst>
            <a:outerShdw blurRad="50800" dist="38100" dir="8100000" algn="tr" rotWithShape="0">
              <a:prstClr val="black">
                <a:alpha val="40000"/>
              </a:prstClr>
            </a:outerShdw>
          </a:effectLst>
        </p:spPr>
      </p:pic>
      <p:grpSp>
        <p:nvGrpSpPr>
          <p:cNvPr id="14" name="Groupe 13"/>
          <p:cNvGrpSpPr/>
          <p:nvPr/>
        </p:nvGrpSpPr>
        <p:grpSpPr>
          <a:xfrm>
            <a:off x="5910119" y="1115688"/>
            <a:ext cx="3162475" cy="2203724"/>
            <a:chOff x="2771800" y="1368152"/>
            <a:chExt cx="5748493" cy="4941168"/>
          </a:xfrm>
        </p:grpSpPr>
        <p:pic>
          <p:nvPicPr>
            <p:cNvPr id="15" name="Picture 2" descr="C:\Users\faysal\Desktop\malik d n7al\akhir makayn\carte1.png"/>
            <p:cNvPicPr>
              <a:picLocks noChangeAspect="1" noChangeArrowheads="1"/>
            </p:cNvPicPr>
            <p:nvPr/>
          </p:nvPicPr>
          <p:blipFill>
            <a:blip r:embed="rId5" cstate="print"/>
            <a:srcRect/>
            <a:stretch>
              <a:fillRect/>
            </a:stretch>
          </p:blipFill>
          <p:spPr bwMode="auto">
            <a:xfrm>
              <a:off x="2771800" y="1368152"/>
              <a:ext cx="5748493" cy="4941168"/>
            </a:xfrm>
            <a:prstGeom prst="rect">
              <a:avLst/>
            </a:prstGeom>
            <a:ln/>
          </p:spPr>
        </p:pic>
        <p:sp>
          <p:nvSpPr>
            <p:cNvPr id="16" name="Ellipse 15"/>
            <p:cNvSpPr/>
            <p:nvPr/>
          </p:nvSpPr>
          <p:spPr>
            <a:xfrm>
              <a:off x="7177628" y="1565002"/>
              <a:ext cx="642942" cy="571504"/>
            </a:xfrm>
            <a:prstGeom prst="ellipse">
              <a:avLst/>
            </a:prstGeom>
            <a:solidFill>
              <a:schemeClr val="tx2">
                <a:lumMod val="40000"/>
                <a:lumOff val="60000"/>
                <a:alpha val="5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p:cNvSpPr/>
            <p:nvPr/>
          </p:nvSpPr>
          <p:spPr>
            <a:xfrm>
              <a:off x="6465474" y="1431619"/>
              <a:ext cx="642942" cy="571504"/>
            </a:xfrm>
            <a:prstGeom prst="ellipse">
              <a:avLst/>
            </a:prstGeom>
            <a:solidFill>
              <a:schemeClr val="tx2">
                <a:lumMod val="40000"/>
                <a:lumOff val="60000"/>
                <a:alpha val="5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nvSpPr>
          <p:spPr>
            <a:xfrm>
              <a:off x="5508104" y="3140968"/>
              <a:ext cx="642942" cy="571504"/>
            </a:xfrm>
            <a:prstGeom prst="ellipse">
              <a:avLst/>
            </a:prstGeom>
            <a:solidFill>
              <a:srgbClr val="FF0000">
                <a:alpha val="2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fr-FR" dirty="0"/>
            </a:p>
          </p:txBody>
        </p:sp>
        <p:sp>
          <p:nvSpPr>
            <p:cNvPr id="19" name="Ellipse 18"/>
            <p:cNvSpPr/>
            <p:nvPr/>
          </p:nvSpPr>
          <p:spPr>
            <a:xfrm>
              <a:off x="6188075" y="1988840"/>
              <a:ext cx="642942" cy="571504"/>
            </a:xfrm>
            <a:prstGeom prst="ellipse">
              <a:avLst/>
            </a:prstGeom>
            <a:solidFill>
              <a:schemeClr val="tx2">
                <a:lumMod val="40000"/>
                <a:lumOff val="60000"/>
                <a:alpha val="5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p:cNvSpPr/>
            <p:nvPr/>
          </p:nvSpPr>
          <p:spPr>
            <a:xfrm>
              <a:off x="5747817" y="2463420"/>
              <a:ext cx="642942" cy="571504"/>
            </a:xfrm>
            <a:prstGeom prst="ellipse">
              <a:avLst/>
            </a:prstGeom>
            <a:solidFill>
              <a:schemeClr val="tx2">
                <a:lumMod val="40000"/>
                <a:lumOff val="60000"/>
                <a:alpha val="5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2" name="Picture 2" descr="C:\Documents and Settings\k_cherkaoui\Bureau\_ORA6227.jpg"/>
          <p:cNvPicPr>
            <a:picLocks noChangeAspect="1" noChangeArrowheads="1"/>
          </p:cNvPicPr>
          <p:nvPr/>
        </p:nvPicPr>
        <p:blipFill>
          <a:blip r:embed="rId6" cstate="print"/>
          <a:srcRect/>
          <a:stretch>
            <a:fillRect/>
          </a:stretch>
        </p:blipFill>
        <p:spPr bwMode="auto">
          <a:xfrm>
            <a:off x="3943895" y="1325409"/>
            <a:ext cx="2452642" cy="1889277"/>
          </a:xfrm>
          <a:prstGeom prst="rect">
            <a:avLst/>
          </a:prstGeom>
          <a:noFill/>
          <a:ln w="19050">
            <a:solidFill>
              <a:srgbClr val="0070C0"/>
            </a:solidFill>
          </a:ln>
          <a:effectLst>
            <a:outerShdw blurRad="50800" dist="38100" dir="8100000" algn="tr" rotWithShape="0">
              <a:prstClr val="black">
                <a:alpha val="40000"/>
              </a:prstClr>
            </a:outerShdw>
          </a:effectLst>
        </p:spPr>
      </p:pic>
      <p:sp>
        <p:nvSpPr>
          <p:cNvPr id="21" name="Rectangle 20"/>
          <p:cNvSpPr/>
          <p:nvPr/>
        </p:nvSpPr>
        <p:spPr>
          <a:xfrm>
            <a:off x="5857884" y="3429000"/>
            <a:ext cx="2928958" cy="907941"/>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spcAft>
                <a:spcPts val="600"/>
              </a:spcAft>
            </a:pPr>
            <a:r>
              <a:rPr lang="fr-FR" sz="1600" b="1" u="sng" dirty="0" smtClean="0">
                <a:solidFill>
                  <a:schemeClr val="bg1"/>
                </a:solidFill>
              </a:rPr>
              <a:t>Ports constituants : </a:t>
            </a:r>
          </a:p>
          <a:p>
            <a:pPr marL="273050" lvl="1" algn="l">
              <a:buFont typeface="Arial" pitchFamily="34" charset="0"/>
              <a:buChar char="•"/>
              <a:tabLst>
                <a:tab pos="177800" algn="l"/>
                <a:tab pos="273050" algn="l"/>
              </a:tabLst>
            </a:pPr>
            <a:r>
              <a:rPr lang="fr-FR" sz="1600" dirty="0" smtClean="0"/>
              <a:t>Port d’Agadir</a:t>
            </a:r>
            <a:endParaRPr lang="ar-MA" sz="1600" dirty="0" smtClean="0"/>
          </a:p>
          <a:p>
            <a:pPr marL="273050" lvl="1" algn="l">
              <a:buFont typeface="Arial" pitchFamily="34" charset="0"/>
              <a:buChar char="•"/>
              <a:tabLst>
                <a:tab pos="177800" algn="l"/>
                <a:tab pos="273050" algn="l"/>
              </a:tabLst>
            </a:pPr>
            <a:r>
              <a:rPr lang="fr-FR" sz="1600" dirty="0" smtClean="0"/>
              <a:t>Port de Sidi Ifni </a:t>
            </a:r>
            <a:endParaRPr lang="fr-FR" sz="1600" dirty="0" smtClean="0">
              <a:solidFill>
                <a:schemeClr val="bg1"/>
              </a:solidFill>
            </a:endParaRPr>
          </a:p>
        </p:txBody>
      </p:sp>
      <p:sp>
        <p:nvSpPr>
          <p:cNvPr id="22" name="Rectangle 21"/>
          <p:cNvSpPr/>
          <p:nvPr/>
        </p:nvSpPr>
        <p:spPr>
          <a:xfrm>
            <a:off x="4000496" y="5214950"/>
            <a:ext cx="3214710" cy="1169551"/>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fr-FR" b="1" u="sng" dirty="0" smtClean="0">
                <a:solidFill>
                  <a:schemeClr val="bg1"/>
                </a:solidFill>
              </a:rPr>
              <a:t>Principales activités :</a:t>
            </a:r>
          </a:p>
          <a:p>
            <a:pPr algn="r" rtl="1"/>
            <a:endParaRPr lang="ar-MA" sz="800" b="1" dirty="0" smtClean="0">
              <a:solidFill>
                <a:schemeClr val="bg1"/>
              </a:solidFill>
            </a:endParaRPr>
          </a:p>
          <a:p>
            <a:pPr marL="0" lvl="1" fontAlgn="base">
              <a:spcBef>
                <a:spcPct val="0"/>
              </a:spcBef>
              <a:spcAft>
                <a:spcPct val="0"/>
              </a:spcAft>
              <a:buFont typeface="Wingdings" pitchFamily="2" charset="2"/>
              <a:buChar char="ü"/>
              <a:defRPr/>
            </a:pPr>
            <a:r>
              <a:rPr lang="fr-FR" sz="1600" dirty="0" smtClean="0">
                <a:solidFill>
                  <a:schemeClr val="bg1"/>
                </a:solidFill>
              </a:rPr>
              <a:t>Conteneurs </a:t>
            </a:r>
            <a:endParaRPr lang="fr-FR" sz="1400" dirty="0" smtClean="0">
              <a:solidFill>
                <a:schemeClr val="bg1"/>
              </a:solidFill>
              <a:latin typeface="Arial"/>
              <a:cs typeface="Arial"/>
            </a:endParaRPr>
          </a:p>
          <a:p>
            <a:pPr marL="0" lvl="1" fontAlgn="base">
              <a:spcBef>
                <a:spcPct val="0"/>
              </a:spcBef>
              <a:spcAft>
                <a:spcPct val="0"/>
              </a:spcAft>
              <a:buFont typeface="Wingdings" pitchFamily="2" charset="2"/>
              <a:buChar char="ü"/>
              <a:defRPr/>
            </a:pPr>
            <a:r>
              <a:rPr lang="fr-FR" sz="1400" dirty="0" smtClean="0">
                <a:solidFill>
                  <a:schemeClr val="bg1"/>
                </a:solidFill>
                <a:latin typeface="Arial"/>
                <a:cs typeface="Arial"/>
              </a:rPr>
              <a:t>Plaisance et croisière </a:t>
            </a:r>
          </a:p>
          <a:p>
            <a:pPr marL="0" lvl="1" fontAlgn="base">
              <a:spcBef>
                <a:spcPct val="0"/>
              </a:spcBef>
              <a:spcAft>
                <a:spcPct val="0"/>
              </a:spcAft>
              <a:buFont typeface="Wingdings" pitchFamily="2" charset="2"/>
              <a:buChar char="ü"/>
              <a:defRPr/>
            </a:pPr>
            <a:r>
              <a:rPr lang="fr-FR" sz="1400" dirty="0" smtClean="0">
                <a:solidFill>
                  <a:schemeClr val="bg1"/>
                </a:solidFill>
                <a:latin typeface="Arial"/>
                <a:cs typeface="Arial"/>
              </a:rPr>
              <a:t>pêche</a:t>
            </a:r>
            <a:endParaRPr lang="ar-MA" sz="1400" dirty="0" smtClean="0">
              <a:solidFill>
                <a:schemeClr val="bg1"/>
              </a:solidFill>
              <a:latin typeface="Arial"/>
              <a:cs typeface="Arial"/>
            </a:endParaRPr>
          </a:p>
        </p:txBody>
      </p:sp>
      <p:sp>
        <p:nvSpPr>
          <p:cNvPr id="23" name="Rectangle 22"/>
          <p:cNvSpPr/>
          <p:nvPr/>
        </p:nvSpPr>
        <p:spPr>
          <a:xfrm>
            <a:off x="1285852" y="188640"/>
            <a:ext cx="7858148" cy="584775"/>
          </a:xfrm>
          <a:prstGeom prst="rect">
            <a:avLst/>
          </a:prstGeom>
        </p:spPr>
        <p:txBody>
          <a:bodyPr wrap="square">
            <a:spAutoFit/>
          </a:bodyPr>
          <a:lstStyle/>
          <a:p>
            <a:pPr marL="514350" lvl="0" indent="-514350" algn="ctr">
              <a:buFont typeface="+mj-lt"/>
              <a:buAutoNum type="arabicPeriod" startAt="5"/>
              <a:defRPr/>
            </a:pPr>
            <a:r>
              <a:rPr lang="fr-FR" sz="3200" dirty="0" smtClean="0">
                <a:solidFill>
                  <a:schemeClr val="bg1"/>
                </a:solidFill>
              </a:rPr>
              <a:t>Pôle de </a:t>
            </a:r>
            <a:r>
              <a:rPr lang="fr-FR" sz="3200" dirty="0" err="1" smtClean="0">
                <a:solidFill>
                  <a:schemeClr val="bg1"/>
                </a:solidFill>
              </a:rPr>
              <a:t>Souss</a:t>
            </a:r>
            <a:r>
              <a:rPr lang="fr-FR" sz="3200" dirty="0" smtClean="0">
                <a:solidFill>
                  <a:schemeClr val="bg1"/>
                </a:solidFill>
              </a:rPr>
              <a:t> Tensift </a:t>
            </a:r>
            <a:endParaRPr lang="fr-FR" sz="2400" dirty="0" smtClean="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C:\Users\awb edition\Desktop\SALMA\met\photos dakhla et jorf\dakhla\dakhla8ok.jpg"/>
          <p:cNvPicPr>
            <a:picLocks noChangeAspect="1" noChangeArrowheads="1"/>
          </p:cNvPicPr>
          <p:nvPr/>
        </p:nvPicPr>
        <p:blipFill>
          <a:blip r:embed="rId3" cstate="print"/>
          <a:srcRect/>
          <a:stretch>
            <a:fillRect/>
          </a:stretch>
        </p:blipFill>
        <p:spPr bwMode="auto">
          <a:xfrm>
            <a:off x="1370938" y="3342171"/>
            <a:ext cx="2448273" cy="1924615"/>
          </a:xfrm>
          <a:prstGeom prst="rect">
            <a:avLst/>
          </a:prstGeom>
          <a:noFill/>
          <a:ln w="19050">
            <a:solidFill>
              <a:srgbClr val="0070C0"/>
            </a:solidFill>
          </a:ln>
          <a:effectLst>
            <a:outerShdw blurRad="50800" dist="38100" dir="8100000" algn="tr" rotWithShape="0">
              <a:prstClr val="black">
                <a:alpha val="40000"/>
              </a:prstClr>
            </a:outerShdw>
          </a:effectLst>
        </p:spPr>
      </p:pic>
      <p:pic>
        <p:nvPicPr>
          <p:cNvPr id="2055" name="Picture 7" descr="C:\Users\awb edition\Desktop\SALMA\met\photos dakhla et jorf\dakhla\dakhlaok.jpg"/>
          <p:cNvPicPr>
            <a:picLocks noChangeAspect="1" noChangeArrowheads="1"/>
          </p:cNvPicPr>
          <p:nvPr/>
        </p:nvPicPr>
        <p:blipFill>
          <a:blip r:embed="rId4" cstate="print"/>
          <a:srcRect/>
          <a:stretch>
            <a:fillRect/>
          </a:stretch>
        </p:blipFill>
        <p:spPr bwMode="auto">
          <a:xfrm>
            <a:off x="1370939" y="1325947"/>
            <a:ext cx="2430270" cy="1944216"/>
          </a:xfrm>
          <a:prstGeom prst="rect">
            <a:avLst/>
          </a:prstGeom>
          <a:noFill/>
          <a:ln w="19050">
            <a:solidFill>
              <a:srgbClr val="0070C0"/>
            </a:solidFill>
          </a:ln>
          <a:effectLst>
            <a:outerShdw blurRad="50800" dist="38100" dir="8100000" algn="tr" rotWithShape="0">
              <a:prstClr val="black">
                <a:alpha val="40000"/>
              </a:prstClr>
            </a:outerShdw>
          </a:effectLst>
        </p:spPr>
      </p:pic>
      <p:pic>
        <p:nvPicPr>
          <p:cNvPr id="2056" name="Picture 8" descr="C:\Users\awb edition\Desktop\SALMA\met\photos dakhla et jorf\dakhla\Usine-sardines (1).jpg"/>
          <p:cNvPicPr>
            <a:picLocks noChangeAspect="1" noChangeArrowheads="1"/>
          </p:cNvPicPr>
          <p:nvPr/>
        </p:nvPicPr>
        <p:blipFill>
          <a:blip r:embed="rId5" cstate="print"/>
          <a:srcRect/>
          <a:stretch>
            <a:fillRect/>
          </a:stretch>
        </p:blipFill>
        <p:spPr bwMode="auto">
          <a:xfrm>
            <a:off x="3884916" y="1313157"/>
            <a:ext cx="2428891" cy="1952226"/>
          </a:xfrm>
          <a:prstGeom prst="rect">
            <a:avLst/>
          </a:prstGeom>
          <a:noFill/>
          <a:ln w="19050">
            <a:solidFill>
              <a:srgbClr val="0070C0"/>
            </a:solidFill>
          </a:ln>
          <a:effectLst>
            <a:outerShdw blurRad="50800" dist="38100" dir="8100000" algn="tr" rotWithShape="0">
              <a:prstClr val="black">
                <a:alpha val="40000"/>
              </a:prstClr>
            </a:outerShdw>
          </a:effectLst>
        </p:spPr>
      </p:pic>
      <p:pic>
        <p:nvPicPr>
          <p:cNvPr id="2057" name="Picture 9" descr="C:\Users\awb edition\Desktop\SALMA\met\photos dakhla et jorf\dakhla\Navire de pêche RSW.jpg"/>
          <p:cNvPicPr>
            <a:picLocks noChangeAspect="1" noChangeArrowheads="1"/>
          </p:cNvPicPr>
          <p:nvPr/>
        </p:nvPicPr>
        <p:blipFill>
          <a:blip r:embed="rId6" cstate="print"/>
          <a:srcRect/>
          <a:stretch>
            <a:fillRect/>
          </a:stretch>
        </p:blipFill>
        <p:spPr bwMode="auto">
          <a:xfrm>
            <a:off x="1370940" y="3342172"/>
            <a:ext cx="2448271" cy="1944216"/>
          </a:xfrm>
          <a:prstGeom prst="rect">
            <a:avLst/>
          </a:prstGeom>
          <a:noFill/>
          <a:ln w="19050">
            <a:solidFill>
              <a:srgbClr val="0070C0"/>
            </a:solidFill>
          </a:ln>
          <a:effectLst>
            <a:outerShdw blurRad="50800" dist="38100" dir="8100000" algn="tr" rotWithShape="0">
              <a:prstClr val="black">
                <a:alpha val="40000"/>
              </a:prstClr>
            </a:outerShdw>
          </a:effectLst>
        </p:spPr>
      </p:pic>
      <p:grpSp>
        <p:nvGrpSpPr>
          <p:cNvPr id="27" name="Groupe 26"/>
          <p:cNvGrpSpPr/>
          <p:nvPr/>
        </p:nvGrpSpPr>
        <p:grpSpPr>
          <a:xfrm>
            <a:off x="6231920" y="1044250"/>
            <a:ext cx="3197864" cy="2347004"/>
            <a:chOff x="5231789" y="1071546"/>
            <a:chExt cx="3197864" cy="2347004"/>
          </a:xfrm>
        </p:grpSpPr>
        <p:pic>
          <p:nvPicPr>
            <p:cNvPr id="20" name="Picture 2" descr="C:\Users\faysal\Desktop\malik d n7al\akhir makayn\carte1.png"/>
            <p:cNvPicPr>
              <a:picLocks noChangeAspect="1" noChangeArrowheads="1"/>
            </p:cNvPicPr>
            <p:nvPr/>
          </p:nvPicPr>
          <p:blipFill>
            <a:blip r:embed="rId7" cstate="print"/>
            <a:srcRect/>
            <a:stretch>
              <a:fillRect/>
            </a:stretch>
          </p:blipFill>
          <p:spPr bwMode="auto">
            <a:xfrm>
              <a:off x="5231789" y="1071546"/>
              <a:ext cx="3197864" cy="2347004"/>
            </a:xfrm>
            <a:prstGeom prst="rect">
              <a:avLst/>
            </a:prstGeom>
            <a:ln/>
          </p:spPr>
        </p:pic>
        <p:sp>
          <p:nvSpPr>
            <p:cNvPr id="21" name="Ellipse 20"/>
            <p:cNvSpPr/>
            <p:nvPr/>
          </p:nvSpPr>
          <p:spPr>
            <a:xfrm>
              <a:off x="7682734" y="1143852"/>
              <a:ext cx="357666" cy="271459"/>
            </a:xfrm>
            <a:prstGeom prst="ellipse">
              <a:avLst/>
            </a:prstGeom>
            <a:solidFill>
              <a:schemeClr val="tx2">
                <a:lumMod val="40000"/>
                <a:lumOff val="60000"/>
                <a:alpha val="5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p:cNvSpPr/>
            <p:nvPr/>
          </p:nvSpPr>
          <p:spPr>
            <a:xfrm>
              <a:off x="7286565" y="1080496"/>
              <a:ext cx="357666" cy="271459"/>
            </a:xfrm>
            <a:prstGeom prst="ellipse">
              <a:avLst/>
            </a:prstGeom>
            <a:solidFill>
              <a:schemeClr val="tx2">
                <a:lumMod val="40000"/>
                <a:lumOff val="60000"/>
                <a:alpha val="5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p:cNvSpPr/>
            <p:nvPr/>
          </p:nvSpPr>
          <p:spPr>
            <a:xfrm rot="2641978">
              <a:off x="6191614" y="1997840"/>
              <a:ext cx="371841" cy="1279001"/>
            </a:xfrm>
            <a:prstGeom prst="ellipse">
              <a:avLst/>
            </a:prstGeom>
            <a:solidFill>
              <a:srgbClr val="FF0000">
                <a:alpha val="2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fr-FR" dirty="0"/>
            </a:p>
          </p:txBody>
        </p:sp>
        <p:sp>
          <p:nvSpPr>
            <p:cNvPr id="24" name="Ellipse 23"/>
            <p:cNvSpPr/>
            <p:nvPr/>
          </p:nvSpPr>
          <p:spPr>
            <a:xfrm>
              <a:off x="7132249" y="1345170"/>
              <a:ext cx="357666" cy="271459"/>
            </a:xfrm>
            <a:prstGeom prst="ellipse">
              <a:avLst/>
            </a:prstGeom>
            <a:solidFill>
              <a:schemeClr val="tx2">
                <a:lumMod val="40000"/>
                <a:lumOff val="60000"/>
                <a:alpha val="5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p:cNvSpPr/>
            <p:nvPr/>
          </p:nvSpPr>
          <p:spPr>
            <a:xfrm>
              <a:off x="6887336" y="1570591"/>
              <a:ext cx="357666" cy="271459"/>
            </a:xfrm>
            <a:prstGeom prst="ellipse">
              <a:avLst/>
            </a:prstGeom>
            <a:solidFill>
              <a:schemeClr val="tx2">
                <a:lumMod val="40000"/>
                <a:lumOff val="60000"/>
                <a:alpha val="5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p:cNvSpPr/>
            <p:nvPr/>
          </p:nvSpPr>
          <p:spPr>
            <a:xfrm>
              <a:off x="6794042" y="1850281"/>
              <a:ext cx="357666" cy="271459"/>
            </a:xfrm>
            <a:prstGeom prst="ellipse">
              <a:avLst/>
            </a:prstGeom>
            <a:solidFill>
              <a:schemeClr val="tx2">
                <a:lumMod val="40000"/>
                <a:lumOff val="60000"/>
                <a:alpha val="5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Rectangle 15"/>
          <p:cNvSpPr/>
          <p:nvPr/>
        </p:nvSpPr>
        <p:spPr>
          <a:xfrm>
            <a:off x="5000628" y="3357562"/>
            <a:ext cx="3786214" cy="1738938"/>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spcAft>
                <a:spcPts val="600"/>
              </a:spcAft>
            </a:pPr>
            <a:r>
              <a:rPr lang="fr-FR" b="1" u="sng" dirty="0" smtClean="0">
                <a:solidFill>
                  <a:schemeClr val="bg1"/>
                </a:solidFill>
              </a:rPr>
              <a:t>Ports constituants</a:t>
            </a:r>
          </a:p>
          <a:p>
            <a:pPr lvl="1" algn="l">
              <a:buFont typeface="Arial" pitchFamily="34" charset="0"/>
              <a:buChar char="•"/>
            </a:pPr>
            <a:r>
              <a:rPr lang="fr-FR" sz="1600" dirty="0" smtClean="0">
                <a:solidFill>
                  <a:schemeClr val="bg1"/>
                </a:solidFill>
              </a:rPr>
              <a:t>Port de Tan </a:t>
            </a:r>
            <a:r>
              <a:rPr lang="fr-FR" sz="1600" dirty="0" err="1" smtClean="0">
                <a:solidFill>
                  <a:schemeClr val="bg1"/>
                </a:solidFill>
              </a:rPr>
              <a:t>Tan</a:t>
            </a:r>
            <a:endParaRPr lang="ar-MA" sz="1600" dirty="0" smtClean="0">
              <a:solidFill>
                <a:schemeClr val="bg1"/>
              </a:solidFill>
            </a:endParaRPr>
          </a:p>
          <a:p>
            <a:pPr lvl="1" algn="l">
              <a:buFont typeface="Arial" pitchFamily="34" charset="0"/>
              <a:buChar char="•"/>
            </a:pPr>
            <a:r>
              <a:rPr lang="fr-FR" sz="1600" dirty="0" smtClean="0">
                <a:solidFill>
                  <a:schemeClr val="bg1"/>
                </a:solidFill>
              </a:rPr>
              <a:t>Port de </a:t>
            </a:r>
            <a:r>
              <a:rPr lang="fr-FR" sz="1600" dirty="0" err="1" smtClean="0">
                <a:solidFill>
                  <a:schemeClr val="bg1"/>
                </a:solidFill>
              </a:rPr>
              <a:t>Laayoune</a:t>
            </a:r>
            <a:endParaRPr lang="ar-MA" sz="1600" dirty="0" smtClean="0">
              <a:solidFill>
                <a:schemeClr val="bg1"/>
              </a:solidFill>
            </a:endParaRPr>
          </a:p>
          <a:p>
            <a:pPr lvl="1" algn="l">
              <a:buFont typeface="Arial" pitchFamily="34" charset="0"/>
              <a:buChar char="•"/>
            </a:pPr>
            <a:r>
              <a:rPr lang="fr-FR" sz="1600" dirty="0" smtClean="0">
                <a:solidFill>
                  <a:schemeClr val="bg1"/>
                </a:solidFill>
              </a:rPr>
              <a:t>Port de Dakhla</a:t>
            </a:r>
            <a:endParaRPr lang="ar-MA" sz="1600" dirty="0" smtClean="0">
              <a:solidFill>
                <a:schemeClr val="bg1"/>
              </a:solidFill>
            </a:endParaRPr>
          </a:p>
          <a:p>
            <a:pPr lvl="1" algn="l">
              <a:buFont typeface="Arial" pitchFamily="34" charset="0"/>
              <a:buChar char="•"/>
            </a:pPr>
            <a:r>
              <a:rPr lang="fr-FR" sz="1600" dirty="0" smtClean="0">
                <a:solidFill>
                  <a:schemeClr val="bg1"/>
                </a:solidFill>
              </a:rPr>
              <a:t>Projet du nouveau port de Dakhla Atlantique </a:t>
            </a:r>
            <a:endParaRPr lang="ar-MA" sz="1600" dirty="0" smtClean="0">
              <a:solidFill>
                <a:schemeClr val="bg1"/>
              </a:solidFill>
            </a:endParaRPr>
          </a:p>
        </p:txBody>
      </p:sp>
      <p:sp>
        <p:nvSpPr>
          <p:cNvPr id="17" name="Rectangle 16"/>
          <p:cNvSpPr/>
          <p:nvPr/>
        </p:nvSpPr>
        <p:spPr>
          <a:xfrm>
            <a:off x="2928926" y="5380672"/>
            <a:ext cx="3214710" cy="1231106"/>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fr-FR" b="1" u="sng" dirty="0" smtClean="0">
                <a:solidFill>
                  <a:schemeClr val="bg1"/>
                </a:solidFill>
              </a:rPr>
              <a:t>Principales activités :</a:t>
            </a:r>
          </a:p>
          <a:p>
            <a:pPr algn="r" rtl="1"/>
            <a:endParaRPr lang="ar-MA" sz="800" b="1" dirty="0" smtClean="0">
              <a:solidFill>
                <a:schemeClr val="bg1"/>
              </a:solidFill>
            </a:endParaRPr>
          </a:p>
          <a:p>
            <a:pPr marL="0" lvl="1" fontAlgn="base">
              <a:spcBef>
                <a:spcPct val="0"/>
              </a:spcBef>
              <a:spcAft>
                <a:spcPct val="0"/>
              </a:spcAft>
              <a:buFont typeface="Wingdings" pitchFamily="2" charset="2"/>
              <a:buChar char="ü"/>
              <a:defRPr/>
            </a:pPr>
            <a:r>
              <a:rPr lang="ar-MA" sz="1600" b="1" dirty="0" smtClean="0">
                <a:solidFill>
                  <a:schemeClr val="bg1"/>
                </a:solidFill>
              </a:rPr>
              <a:t> </a:t>
            </a:r>
            <a:r>
              <a:rPr lang="fr-FR" sz="1600" dirty="0" smtClean="0">
                <a:solidFill>
                  <a:schemeClr val="bg1"/>
                </a:solidFill>
              </a:rPr>
              <a:t>Pêche</a:t>
            </a:r>
            <a:endParaRPr lang="fr-FR" sz="1400" dirty="0" smtClean="0">
              <a:solidFill>
                <a:schemeClr val="bg1"/>
              </a:solidFill>
              <a:latin typeface="Arial"/>
              <a:cs typeface="Arial"/>
            </a:endParaRPr>
          </a:p>
          <a:p>
            <a:pPr marL="0" lvl="1" fontAlgn="base">
              <a:spcBef>
                <a:spcPct val="0"/>
              </a:spcBef>
              <a:spcAft>
                <a:spcPct val="0"/>
              </a:spcAft>
              <a:buFont typeface="Wingdings" pitchFamily="2" charset="2"/>
              <a:buChar char="ü"/>
              <a:defRPr/>
            </a:pPr>
            <a:r>
              <a:rPr lang="fr-FR" sz="1400" dirty="0" smtClean="0">
                <a:solidFill>
                  <a:schemeClr val="bg1"/>
                </a:solidFill>
                <a:latin typeface="Arial"/>
                <a:cs typeface="Arial"/>
              </a:rPr>
              <a:t>Aménagement du territoire </a:t>
            </a:r>
          </a:p>
          <a:p>
            <a:pPr marL="0" lvl="1" fontAlgn="base">
              <a:spcBef>
                <a:spcPct val="0"/>
              </a:spcBef>
              <a:spcAft>
                <a:spcPct val="0"/>
              </a:spcAft>
              <a:buFont typeface="Wingdings" pitchFamily="2" charset="2"/>
              <a:buChar char="ü"/>
              <a:defRPr/>
            </a:pPr>
            <a:r>
              <a:rPr lang="fr-FR" sz="1400" dirty="0" smtClean="0">
                <a:solidFill>
                  <a:schemeClr val="bg1"/>
                </a:solidFill>
                <a:latin typeface="Arial"/>
                <a:cs typeface="Arial"/>
              </a:rPr>
              <a:t>Opportunités futurs</a:t>
            </a:r>
            <a:r>
              <a:rPr lang="fr-FR" sz="1600" b="1" dirty="0" smtClean="0">
                <a:solidFill>
                  <a:schemeClr val="bg1"/>
                </a:solidFill>
              </a:rPr>
              <a:t> </a:t>
            </a:r>
          </a:p>
        </p:txBody>
      </p:sp>
      <p:sp>
        <p:nvSpPr>
          <p:cNvPr id="18" name="Rectangle 17"/>
          <p:cNvSpPr/>
          <p:nvPr/>
        </p:nvSpPr>
        <p:spPr>
          <a:xfrm>
            <a:off x="1285852" y="188640"/>
            <a:ext cx="7858148" cy="584775"/>
          </a:xfrm>
          <a:prstGeom prst="rect">
            <a:avLst/>
          </a:prstGeom>
        </p:spPr>
        <p:txBody>
          <a:bodyPr wrap="square">
            <a:spAutoFit/>
          </a:bodyPr>
          <a:lstStyle/>
          <a:p>
            <a:pPr marL="514350" lvl="0" indent="-514350" algn="ctr">
              <a:buFont typeface="+mj-lt"/>
              <a:buAutoNum type="arabicPeriod" startAt="6"/>
              <a:defRPr/>
            </a:pPr>
            <a:r>
              <a:rPr lang="fr-FR" sz="3200" dirty="0" smtClean="0">
                <a:solidFill>
                  <a:schemeClr val="bg1"/>
                </a:solidFill>
              </a:rPr>
              <a:t>Pôle des ports du Sud</a:t>
            </a:r>
            <a:endParaRPr lang="fr-FR" sz="2400" dirty="0" smtClean="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p:cNvSpPr txBox="1"/>
          <p:nvPr/>
        </p:nvSpPr>
        <p:spPr>
          <a:xfrm>
            <a:off x="4714876" y="4357694"/>
            <a:ext cx="4000560" cy="15716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73050">
              <a:spcBef>
                <a:spcPts val="600"/>
              </a:spcBef>
              <a:buFont typeface="Wingdings" pitchFamily="2" charset="2"/>
              <a:buChar char="§"/>
            </a:pPr>
            <a:r>
              <a:rPr lang="fr-FR" dirty="0" smtClean="0">
                <a:solidFill>
                  <a:schemeClr val="bg1"/>
                </a:solidFill>
              </a:rPr>
              <a:t>Port Nador West Med</a:t>
            </a:r>
            <a:endParaRPr lang="ar-MA" dirty="0" smtClean="0">
              <a:solidFill>
                <a:schemeClr val="bg1"/>
              </a:solidFill>
            </a:endParaRPr>
          </a:p>
          <a:p>
            <a:pPr indent="273050">
              <a:buFont typeface="Wingdings" pitchFamily="2" charset="2"/>
              <a:buChar char="§"/>
            </a:pPr>
            <a:r>
              <a:rPr lang="fr-FR" dirty="0" smtClean="0">
                <a:solidFill>
                  <a:schemeClr val="bg1"/>
                </a:solidFill>
              </a:rPr>
              <a:t>Port de </a:t>
            </a:r>
            <a:r>
              <a:rPr lang="fr-FR" dirty="0" err="1" smtClean="0">
                <a:solidFill>
                  <a:schemeClr val="bg1"/>
                </a:solidFill>
              </a:rPr>
              <a:t>Kénitra</a:t>
            </a:r>
            <a:r>
              <a:rPr lang="fr-FR" dirty="0" smtClean="0">
                <a:solidFill>
                  <a:schemeClr val="bg1"/>
                </a:solidFill>
              </a:rPr>
              <a:t> Atlantique</a:t>
            </a:r>
          </a:p>
          <a:p>
            <a:pPr indent="273050">
              <a:buFont typeface="Wingdings" pitchFamily="2" charset="2"/>
              <a:buChar char="§"/>
            </a:pPr>
            <a:r>
              <a:rPr lang="fr-FR" dirty="0" smtClean="0">
                <a:solidFill>
                  <a:schemeClr val="bg1"/>
                </a:solidFill>
              </a:rPr>
              <a:t>Nouveau port vraquier de Safi</a:t>
            </a:r>
            <a:endParaRPr lang="ar-MA" dirty="0" smtClean="0">
              <a:solidFill>
                <a:schemeClr val="bg1"/>
              </a:solidFill>
            </a:endParaRPr>
          </a:p>
          <a:p>
            <a:pPr indent="273050">
              <a:buFont typeface="Wingdings" pitchFamily="2" charset="2"/>
              <a:buChar char="§"/>
            </a:pPr>
            <a:r>
              <a:rPr lang="fr-FR" dirty="0" smtClean="0">
                <a:solidFill>
                  <a:schemeClr val="bg1"/>
                </a:solidFill>
              </a:rPr>
              <a:t>Port gazier de </a:t>
            </a:r>
            <a:r>
              <a:rPr lang="fr-FR" dirty="0" err="1" smtClean="0">
                <a:solidFill>
                  <a:schemeClr val="bg1"/>
                </a:solidFill>
              </a:rPr>
              <a:t>Jorf</a:t>
            </a:r>
            <a:r>
              <a:rPr lang="fr-FR" dirty="0" smtClean="0">
                <a:solidFill>
                  <a:schemeClr val="bg1"/>
                </a:solidFill>
              </a:rPr>
              <a:t> </a:t>
            </a:r>
            <a:r>
              <a:rPr lang="fr-FR" dirty="0" err="1" smtClean="0">
                <a:solidFill>
                  <a:schemeClr val="bg1"/>
                </a:solidFill>
              </a:rPr>
              <a:t>Lasfar</a:t>
            </a:r>
            <a:endParaRPr lang="ar-MA" dirty="0" smtClean="0">
              <a:solidFill>
                <a:schemeClr val="bg1"/>
              </a:solidFill>
            </a:endParaRPr>
          </a:p>
          <a:p>
            <a:pPr indent="273050">
              <a:spcBef>
                <a:spcPts val="600"/>
              </a:spcBef>
              <a:buFont typeface="Wingdings" pitchFamily="2" charset="2"/>
              <a:buChar char="§"/>
            </a:pPr>
            <a:r>
              <a:rPr lang="fr-FR" dirty="0" smtClean="0">
                <a:solidFill>
                  <a:schemeClr val="bg1"/>
                </a:solidFill>
              </a:rPr>
              <a:t>Port de Dakhla Atlantique</a:t>
            </a:r>
            <a:endParaRPr lang="ar-MA" dirty="0" smtClean="0">
              <a:solidFill>
                <a:schemeClr val="bg1"/>
              </a:solidFill>
            </a:endParaRPr>
          </a:p>
        </p:txBody>
      </p:sp>
      <p:sp>
        <p:nvSpPr>
          <p:cNvPr id="15" name="Rectangle 14"/>
          <p:cNvSpPr/>
          <p:nvPr/>
        </p:nvSpPr>
        <p:spPr>
          <a:xfrm>
            <a:off x="1571604" y="2928934"/>
            <a:ext cx="2214578" cy="12144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Intégration des ports dans leur environnement urbain</a:t>
            </a:r>
            <a:endParaRPr lang="ar-MA" b="1" dirty="0" smtClean="0">
              <a:solidFill>
                <a:schemeClr val="bg1"/>
              </a:solidFill>
            </a:endParaRPr>
          </a:p>
        </p:txBody>
      </p:sp>
      <p:sp>
        <p:nvSpPr>
          <p:cNvPr id="16" name="ZoneTexte 15"/>
          <p:cNvSpPr txBox="1"/>
          <p:nvPr/>
        </p:nvSpPr>
        <p:spPr>
          <a:xfrm>
            <a:off x="4714844" y="2928934"/>
            <a:ext cx="4000560" cy="12003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73050">
              <a:buFont typeface="Wingdings" pitchFamily="2" charset="2"/>
              <a:buChar char="§"/>
            </a:pPr>
            <a:r>
              <a:rPr lang="fr-FR" dirty="0" smtClean="0">
                <a:solidFill>
                  <a:schemeClr val="bg1"/>
                </a:solidFill>
              </a:rPr>
              <a:t>Tanger-ville</a:t>
            </a:r>
            <a:endParaRPr lang="ar-MA" dirty="0" smtClean="0">
              <a:solidFill>
                <a:schemeClr val="bg1"/>
              </a:solidFill>
            </a:endParaRPr>
          </a:p>
          <a:p>
            <a:pPr indent="273050">
              <a:buFont typeface="Wingdings" pitchFamily="2" charset="2"/>
              <a:buChar char="§"/>
            </a:pPr>
            <a:r>
              <a:rPr lang="fr-FR" dirty="0" smtClean="0">
                <a:solidFill>
                  <a:schemeClr val="bg1"/>
                </a:solidFill>
              </a:rPr>
              <a:t>Casablanca</a:t>
            </a:r>
            <a:endParaRPr lang="ar-MA" dirty="0" smtClean="0">
              <a:solidFill>
                <a:schemeClr val="bg1"/>
              </a:solidFill>
            </a:endParaRPr>
          </a:p>
          <a:p>
            <a:pPr indent="273050">
              <a:buFont typeface="Wingdings" pitchFamily="2" charset="2"/>
              <a:buChar char="§"/>
            </a:pPr>
            <a:r>
              <a:rPr lang="fr-FR" dirty="0" smtClean="0">
                <a:solidFill>
                  <a:schemeClr val="bg1"/>
                </a:solidFill>
              </a:rPr>
              <a:t>Safi-ville</a:t>
            </a:r>
            <a:endParaRPr lang="ar-MA" dirty="0" smtClean="0">
              <a:solidFill>
                <a:schemeClr val="bg1"/>
              </a:solidFill>
            </a:endParaRPr>
          </a:p>
          <a:p>
            <a:pPr indent="273050">
              <a:buFont typeface="Wingdings" pitchFamily="2" charset="2"/>
              <a:buChar char="§"/>
            </a:pPr>
            <a:r>
              <a:rPr lang="fr-FR" dirty="0" err="1" smtClean="0">
                <a:solidFill>
                  <a:schemeClr val="bg1"/>
                </a:solidFill>
              </a:rPr>
              <a:t>Kénitra</a:t>
            </a:r>
            <a:r>
              <a:rPr lang="fr-FR" dirty="0" smtClean="0">
                <a:solidFill>
                  <a:schemeClr val="bg1"/>
                </a:solidFill>
              </a:rPr>
              <a:t>-ville</a:t>
            </a:r>
            <a:endParaRPr lang="ar-MA" dirty="0" smtClean="0">
              <a:solidFill>
                <a:schemeClr val="bg1"/>
              </a:solidFill>
            </a:endParaRPr>
          </a:p>
        </p:txBody>
      </p:sp>
      <p:sp>
        <p:nvSpPr>
          <p:cNvPr id="18" name="Rectangle 17"/>
          <p:cNvSpPr/>
          <p:nvPr/>
        </p:nvSpPr>
        <p:spPr>
          <a:xfrm>
            <a:off x="1571604" y="1428736"/>
            <a:ext cx="2214578" cy="1143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Grandes extensions</a:t>
            </a:r>
            <a:endParaRPr lang="ar-MA" dirty="0" smtClean="0">
              <a:solidFill>
                <a:schemeClr val="bg1"/>
              </a:solidFill>
            </a:endParaRPr>
          </a:p>
        </p:txBody>
      </p:sp>
      <p:sp>
        <p:nvSpPr>
          <p:cNvPr id="19" name="ZoneTexte 18"/>
          <p:cNvSpPr txBox="1"/>
          <p:nvPr/>
        </p:nvSpPr>
        <p:spPr>
          <a:xfrm>
            <a:off x="4714844" y="1285860"/>
            <a:ext cx="4000560" cy="14773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73050">
              <a:buFont typeface="Wingdings" pitchFamily="2" charset="2"/>
              <a:buChar char="§"/>
            </a:pPr>
            <a:r>
              <a:rPr lang="fr-FR" dirty="0" smtClean="0">
                <a:solidFill>
                  <a:schemeClr val="bg1"/>
                </a:solidFill>
              </a:rPr>
              <a:t>Port de Mohammedia</a:t>
            </a:r>
          </a:p>
          <a:p>
            <a:pPr indent="273050">
              <a:buFont typeface="Wingdings" pitchFamily="2" charset="2"/>
              <a:buChar char="§"/>
            </a:pPr>
            <a:r>
              <a:rPr lang="fr-FR" dirty="0" smtClean="0">
                <a:solidFill>
                  <a:schemeClr val="bg1"/>
                </a:solidFill>
              </a:rPr>
              <a:t>Port de Casablanca</a:t>
            </a:r>
          </a:p>
          <a:p>
            <a:pPr indent="273050">
              <a:buFont typeface="Wingdings" pitchFamily="2" charset="2"/>
              <a:buChar char="§"/>
            </a:pPr>
            <a:r>
              <a:rPr lang="fr-FR" dirty="0" smtClean="0">
                <a:solidFill>
                  <a:schemeClr val="bg1"/>
                </a:solidFill>
              </a:rPr>
              <a:t>Port de </a:t>
            </a:r>
            <a:r>
              <a:rPr lang="fr-FR" dirty="0" err="1" smtClean="0">
                <a:solidFill>
                  <a:schemeClr val="bg1"/>
                </a:solidFill>
              </a:rPr>
              <a:t>Jorf</a:t>
            </a:r>
            <a:r>
              <a:rPr lang="fr-FR" dirty="0" smtClean="0">
                <a:solidFill>
                  <a:schemeClr val="bg1"/>
                </a:solidFill>
              </a:rPr>
              <a:t> </a:t>
            </a:r>
            <a:r>
              <a:rPr lang="fr-FR" dirty="0" err="1" smtClean="0">
                <a:solidFill>
                  <a:schemeClr val="bg1"/>
                </a:solidFill>
              </a:rPr>
              <a:t>Lasfar</a:t>
            </a:r>
            <a:endParaRPr lang="fr-FR" dirty="0" smtClean="0">
              <a:solidFill>
                <a:schemeClr val="bg1"/>
              </a:solidFill>
            </a:endParaRPr>
          </a:p>
          <a:p>
            <a:pPr indent="273050">
              <a:buFont typeface="Wingdings" pitchFamily="2" charset="2"/>
              <a:buChar char="§"/>
            </a:pPr>
            <a:r>
              <a:rPr lang="fr-FR" dirty="0" smtClean="0">
                <a:solidFill>
                  <a:schemeClr val="bg1"/>
                </a:solidFill>
              </a:rPr>
              <a:t>Port d’Agadir</a:t>
            </a:r>
          </a:p>
          <a:p>
            <a:pPr indent="273050">
              <a:buFont typeface="Wingdings" pitchFamily="2" charset="2"/>
              <a:buChar char="§"/>
            </a:pPr>
            <a:r>
              <a:rPr lang="fr-FR" dirty="0" smtClean="0">
                <a:solidFill>
                  <a:schemeClr val="bg1"/>
                </a:solidFill>
              </a:rPr>
              <a:t>Port de Tarfaya</a:t>
            </a:r>
          </a:p>
        </p:txBody>
      </p:sp>
      <p:sp>
        <p:nvSpPr>
          <p:cNvPr id="20" name="Flèche gauche 19"/>
          <p:cNvSpPr/>
          <p:nvPr/>
        </p:nvSpPr>
        <p:spPr>
          <a:xfrm rot="10800000">
            <a:off x="4000496" y="1785926"/>
            <a:ext cx="500066" cy="500066"/>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solidFill>
                <a:schemeClr val="bg1"/>
              </a:solidFill>
            </a:endParaRPr>
          </a:p>
        </p:txBody>
      </p:sp>
      <p:sp>
        <p:nvSpPr>
          <p:cNvPr id="21" name="Flèche gauche 20"/>
          <p:cNvSpPr/>
          <p:nvPr/>
        </p:nvSpPr>
        <p:spPr>
          <a:xfrm rot="10800000">
            <a:off x="4000496" y="3286123"/>
            <a:ext cx="500066" cy="500066"/>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solidFill>
                <a:schemeClr val="bg1"/>
              </a:solidFill>
            </a:endParaRPr>
          </a:p>
        </p:txBody>
      </p:sp>
      <p:sp>
        <p:nvSpPr>
          <p:cNvPr id="22" name="Rectangle 21"/>
          <p:cNvSpPr/>
          <p:nvPr/>
        </p:nvSpPr>
        <p:spPr>
          <a:xfrm>
            <a:off x="1571604" y="4500570"/>
            <a:ext cx="2214578" cy="1222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Construction de nouveaux ports</a:t>
            </a:r>
            <a:endParaRPr lang="ar-MA" b="1" dirty="0" smtClean="0">
              <a:solidFill>
                <a:schemeClr val="bg1"/>
              </a:solidFill>
            </a:endParaRPr>
          </a:p>
        </p:txBody>
      </p:sp>
      <p:sp>
        <p:nvSpPr>
          <p:cNvPr id="23" name="Flèche gauche 22"/>
          <p:cNvSpPr/>
          <p:nvPr/>
        </p:nvSpPr>
        <p:spPr>
          <a:xfrm rot="10800000">
            <a:off x="4071934" y="4857760"/>
            <a:ext cx="500066" cy="500066"/>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solidFill>
                <a:schemeClr val="bg1"/>
              </a:solidFill>
            </a:endParaRPr>
          </a:p>
        </p:txBody>
      </p:sp>
      <p:sp>
        <p:nvSpPr>
          <p:cNvPr id="26" name="Rectangle 25"/>
          <p:cNvSpPr/>
          <p:nvPr/>
        </p:nvSpPr>
        <p:spPr>
          <a:xfrm>
            <a:off x="1285852" y="285728"/>
            <a:ext cx="7858148" cy="523220"/>
          </a:xfrm>
          <a:prstGeom prst="rect">
            <a:avLst/>
          </a:prstGeom>
        </p:spPr>
        <p:txBody>
          <a:bodyPr wrap="square">
            <a:spAutoFit/>
          </a:bodyPr>
          <a:lstStyle/>
          <a:p>
            <a:pPr algn="ctr"/>
            <a:r>
              <a:rPr lang="fr-FR" sz="2800" dirty="0" smtClean="0">
                <a:solidFill>
                  <a:schemeClr val="bg1"/>
                </a:solidFill>
              </a:rPr>
              <a:t>Les Axes principaux de la stratégie portuaire</a:t>
            </a:r>
            <a:endParaRPr lang="en-US" sz="2800" dirty="0">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357290" y="55883"/>
            <a:ext cx="7806628" cy="1015663"/>
          </a:xfrm>
          <a:prstGeom prst="rect">
            <a:avLst/>
          </a:prstGeom>
        </p:spPr>
        <p:txBody>
          <a:bodyPr wrap="square">
            <a:spAutoFit/>
          </a:bodyPr>
          <a:lstStyle/>
          <a:p>
            <a:pPr algn="ctr"/>
            <a:r>
              <a:rPr lang="fr-FR" sz="3200" dirty="0" smtClean="0">
                <a:solidFill>
                  <a:schemeClr val="bg1"/>
                </a:solidFill>
              </a:rPr>
              <a:t>Les Axes principaux de la stratégie portuaire</a:t>
            </a:r>
            <a:endParaRPr lang="en-US" sz="3200" dirty="0" smtClean="0">
              <a:solidFill>
                <a:schemeClr val="bg1"/>
              </a:solidFill>
            </a:endParaRPr>
          </a:p>
          <a:p>
            <a:pPr algn="ctr"/>
            <a:r>
              <a:rPr lang="fr-FR" sz="2800" dirty="0" smtClean="0">
                <a:solidFill>
                  <a:schemeClr val="bg1"/>
                </a:solidFill>
              </a:rPr>
              <a:t>Grandes extensions</a:t>
            </a:r>
          </a:p>
        </p:txBody>
      </p:sp>
      <p:grpSp>
        <p:nvGrpSpPr>
          <p:cNvPr id="54" name="Groupe 53"/>
          <p:cNvGrpSpPr/>
          <p:nvPr/>
        </p:nvGrpSpPr>
        <p:grpSpPr>
          <a:xfrm>
            <a:off x="1442408" y="1071546"/>
            <a:ext cx="5058418" cy="4429156"/>
            <a:chOff x="53649" y="1712470"/>
            <a:chExt cx="4708836" cy="3830165"/>
          </a:xfrm>
        </p:grpSpPr>
        <p:pic>
          <p:nvPicPr>
            <p:cNvPr id="19" name="Picture 2" descr="C:\Users\faysal\Desktop\met foto\agadir.png"/>
            <p:cNvPicPr>
              <a:picLocks noChangeAspect="1" noChangeArrowheads="1"/>
            </p:cNvPicPr>
            <p:nvPr/>
          </p:nvPicPr>
          <p:blipFill>
            <a:blip r:embed="rId3" cstate="print"/>
            <a:srcRect/>
            <a:stretch>
              <a:fillRect/>
            </a:stretch>
          </p:blipFill>
          <p:spPr bwMode="auto">
            <a:xfrm>
              <a:off x="2385118" y="3613809"/>
              <a:ext cx="2376803" cy="1872326"/>
            </a:xfrm>
            <a:prstGeom prst="rect">
              <a:avLst/>
            </a:prstGeom>
            <a:noFill/>
          </p:spPr>
        </p:pic>
        <p:pic>
          <p:nvPicPr>
            <p:cNvPr id="20" name="Picture 3" descr="C:\Users\faysal\Desktop\met foto\jarf sfr.png"/>
            <p:cNvPicPr>
              <a:picLocks noChangeAspect="1" noChangeArrowheads="1"/>
            </p:cNvPicPr>
            <p:nvPr/>
          </p:nvPicPr>
          <p:blipFill>
            <a:blip r:embed="rId4" cstate="print"/>
            <a:srcRect/>
            <a:stretch>
              <a:fillRect/>
            </a:stretch>
          </p:blipFill>
          <p:spPr bwMode="auto">
            <a:xfrm>
              <a:off x="54592" y="3571876"/>
              <a:ext cx="2381942" cy="1970759"/>
            </a:xfrm>
            <a:prstGeom prst="rect">
              <a:avLst/>
            </a:prstGeom>
            <a:noFill/>
          </p:spPr>
        </p:pic>
        <p:pic>
          <p:nvPicPr>
            <p:cNvPr id="21" name="Picture 4" descr="C:\Users\faysal\Desktop\met foto\poort casablanca.png"/>
            <p:cNvPicPr>
              <a:picLocks noChangeAspect="1" noChangeArrowheads="1"/>
            </p:cNvPicPr>
            <p:nvPr/>
          </p:nvPicPr>
          <p:blipFill>
            <a:blip r:embed="rId5" cstate="print"/>
            <a:srcRect/>
            <a:stretch>
              <a:fillRect/>
            </a:stretch>
          </p:blipFill>
          <p:spPr bwMode="auto">
            <a:xfrm>
              <a:off x="2374569" y="1753414"/>
              <a:ext cx="2387916" cy="1961338"/>
            </a:xfrm>
            <a:prstGeom prst="rect">
              <a:avLst/>
            </a:prstGeom>
            <a:noFill/>
          </p:spPr>
        </p:pic>
        <p:pic>
          <p:nvPicPr>
            <p:cNvPr id="22" name="Picture 5" descr="C:\Users\faysal\Desktop\met foto\port mohamadia.png"/>
            <p:cNvPicPr>
              <a:picLocks noChangeAspect="1" noChangeArrowheads="1"/>
            </p:cNvPicPr>
            <p:nvPr/>
          </p:nvPicPr>
          <p:blipFill>
            <a:blip r:embed="rId6" cstate="print"/>
            <a:srcRect/>
            <a:stretch>
              <a:fillRect/>
            </a:stretch>
          </p:blipFill>
          <p:spPr bwMode="auto">
            <a:xfrm>
              <a:off x="53649" y="1712470"/>
              <a:ext cx="2387916" cy="2000264"/>
            </a:xfrm>
            <a:prstGeom prst="rect">
              <a:avLst/>
            </a:prstGeom>
            <a:noFill/>
          </p:spPr>
        </p:pic>
      </p:grpSp>
      <p:grpSp>
        <p:nvGrpSpPr>
          <p:cNvPr id="26" name="Groupe 25"/>
          <p:cNvGrpSpPr/>
          <p:nvPr/>
        </p:nvGrpSpPr>
        <p:grpSpPr>
          <a:xfrm>
            <a:off x="5786446" y="1714488"/>
            <a:ext cx="3786214" cy="4214842"/>
            <a:chOff x="4716016" y="1412776"/>
            <a:chExt cx="4598988" cy="4810125"/>
          </a:xfrm>
        </p:grpSpPr>
        <p:pic>
          <p:nvPicPr>
            <p:cNvPr id="27" name="Picture 4" descr="G:\presentation met fichier source\dernnier modification\img\khara2it\1.png"/>
            <p:cNvPicPr>
              <a:picLocks noChangeAspect="1" noChangeArrowheads="1"/>
            </p:cNvPicPr>
            <p:nvPr/>
          </p:nvPicPr>
          <p:blipFill>
            <a:blip r:embed="rId7" cstate="print"/>
            <a:srcRect/>
            <a:stretch>
              <a:fillRect/>
            </a:stretch>
          </p:blipFill>
          <p:spPr bwMode="auto">
            <a:xfrm>
              <a:off x="4716016" y="1412776"/>
              <a:ext cx="4598988" cy="4810125"/>
            </a:xfrm>
            <a:prstGeom prst="rect">
              <a:avLst/>
            </a:prstGeom>
            <a:noFill/>
          </p:spPr>
        </p:pic>
        <p:pic>
          <p:nvPicPr>
            <p:cNvPr id="32" name="Picture 4" descr="G:\presentation met fichier source\dernnier modification\img\puce\casa2.png"/>
            <p:cNvPicPr>
              <a:picLocks noChangeAspect="1" noChangeArrowheads="1"/>
            </p:cNvPicPr>
            <p:nvPr/>
          </p:nvPicPr>
          <p:blipFill>
            <a:blip r:embed="rId8" cstate="print"/>
            <a:srcRect/>
            <a:stretch>
              <a:fillRect/>
            </a:stretch>
          </p:blipFill>
          <p:spPr bwMode="auto">
            <a:xfrm>
              <a:off x="7412211" y="2575537"/>
              <a:ext cx="228600" cy="347662"/>
            </a:xfrm>
            <a:prstGeom prst="rect">
              <a:avLst/>
            </a:prstGeom>
            <a:noFill/>
          </p:spPr>
        </p:pic>
        <p:pic>
          <p:nvPicPr>
            <p:cNvPr id="33" name="Picture 3" descr="G:\presentation met fichier source\dernnier modification\img\puce\mohamedia.png"/>
            <p:cNvPicPr>
              <a:picLocks noChangeAspect="1" noChangeArrowheads="1"/>
            </p:cNvPicPr>
            <p:nvPr/>
          </p:nvPicPr>
          <p:blipFill>
            <a:blip r:embed="rId9" cstate="print"/>
            <a:srcRect/>
            <a:stretch>
              <a:fillRect/>
            </a:stretch>
          </p:blipFill>
          <p:spPr bwMode="auto">
            <a:xfrm>
              <a:off x="7585703" y="2420888"/>
              <a:ext cx="219075" cy="219075"/>
            </a:xfrm>
            <a:prstGeom prst="rect">
              <a:avLst/>
            </a:prstGeom>
            <a:noFill/>
          </p:spPr>
        </p:pic>
        <p:pic>
          <p:nvPicPr>
            <p:cNvPr id="34" name="Picture 4" descr="G:\presentation met fichier source\dernnier modification\img\puce\jarf fr.png"/>
            <p:cNvPicPr>
              <a:picLocks noChangeAspect="1" noChangeArrowheads="1"/>
            </p:cNvPicPr>
            <p:nvPr/>
          </p:nvPicPr>
          <p:blipFill>
            <a:blip r:embed="rId10" cstate="print"/>
            <a:srcRect/>
            <a:stretch>
              <a:fillRect/>
            </a:stretch>
          </p:blipFill>
          <p:spPr bwMode="auto">
            <a:xfrm>
              <a:off x="7236296" y="2708920"/>
              <a:ext cx="228600" cy="228600"/>
            </a:xfrm>
            <a:prstGeom prst="rect">
              <a:avLst/>
            </a:prstGeom>
            <a:noFill/>
          </p:spPr>
        </p:pic>
        <p:pic>
          <p:nvPicPr>
            <p:cNvPr id="35" name="Picture 5" descr="G:\presentation met fichier source\dernnier modification\img\puce\agadir.png"/>
            <p:cNvPicPr>
              <a:picLocks noChangeAspect="1" noChangeArrowheads="1"/>
            </p:cNvPicPr>
            <p:nvPr/>
          </p:nvPicPr>
          <p:blipFill>
            <a:blip r:embed="rId11" cstate="print"/>
            <a:srcRect/>
            <a:stretch>
              <a:fillRect/>
            </a:stretch>
          </p:blipFill>
          <p:spPr bwMode="auto">
            <a:xfrm>
              <a:off x="7022695" y="3280709"/>
              <a:ext cx="320675" cy="311150"/>
            </a:xfrm>
            <a:prstGeom prst="rect">
              <a:avLst/>
            </a:prstGeom>
            <a:noFill/>
          </p:spPr>
        </p:pic>
      </p:grpSp>
      <p:sp>
        <p:nvSpPr>
          <p:cNvPr id="14" name="Rectangle 13"/>
          <p:cNvSpPr/>
          <p:nvPr/>
        </p:nvSpPr>
        <p:spPr>
          <a:xfrm>
            <a:off x="1476416" y="2976434"/>
            <a:ext cx="2500330" cy="285752"/>
          </a:xfrm>
          <a:prstGeom prst="rect">
            <a:avLst/>
          </a:prstGeom>
          <a:solidFill>
            <a:srgbClr val="CE4738"/>
          </a:solidFill>
          <a:ln>
            <a:solidFill>
              <a:srgbClr val="CE47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rPr>
              <a:t>Port de Mohammedia</a:t>
            </a:r>
            <a:endParaRPr lang="fr-FR" sz="1400" dirty="0">
              <a:solidFill>
                <a:schemeClr val="bg1"/>
              </a:solidFill>
            </a:endParaRPr>
          </a:p>
        </p:txBody>
      </p:sp>
      <p:sp>
        <p:nvSpPr>
          <p:cNvPr id="16" name="Rectangle 15"/>
          <p:cNvSpPr/>
          <p:nvPr/>
        </p:nvSpPr>
        <p:spPr>
          <a:xfrm>
            <a:off x="4095684" y="2976622"/>
            <a:ext cx="2214578" cy="285752"/>
          </a:xfrm>
          <a:prstGeom prst="rect">
            <a:avLst/>
          </a:prstGeom>
          <a:solidFill>
            <a:srgbClr val="546175"/>
          </a:solidFill>
          <a:ln>
            <a:solidFill>
              <a:srgbClr val="5461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rPr>
              <a:t>Port de Casablanca</a:t>
            </a:r>
            <a:endParaRPr lang="fr-FR" sz="1400" dirty="0">
              <a:solidFill>
                <a:schemeClr val="bg1"/>
              </a:solidFill>
            </a:endParaRPr>
          </a:p>
        </p:txBody>
      </p:sp>
      <p:sp>
        <p:nvSpPr>
          <p:cNvPr id="17" name="Rectangle 16"/>
          <p:cNvSpPr/>
          <p:nvPr/>
        </p:nvSpPr>
        <p:spPr>
          <a:xfrm>
            <a:off x="4071934" y="5072074"/>
            <a:ext cx="2214578" cy="214314"/>
          </a:xfrm>
          <a:prstGeom prst="rect">
            <a:avLst/>
          </a:prstGeom>
          <a:solidFill>
            <a:srgbClr val="459371"/>
          </a:solidFill>
          <a:ln>
            <a:solidFill>
              <a:srgbClr val="4593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rPr>
              <a:t>Port d’Agadir</a:t>
            </a:r>
            <a:endParaRPr lang="fr-FR" sz="1400" dirty="0">
              <a:solidFill>
                <a:schemeClr val="bg1"/>
              </a:solidFill>
            </a:endParaRPr>
          </a:p>
        </p:txBody>
      </p:sp>
      <p:sp>
        <p:nvSpPr>
          <p:cNvPr id="18" name="Rectangle 17"/>
          <p:cNvSpPr/>
          <p:nvPr/>
        </p:nvSpPr>
        <p:spPr>
          <a:xfrm>
            <a:off x="1476416" y="5000636"/>
            <a:ext cx="2500330" cy="285752"/>
          </a:xfrm>
          <a:prstGeom prst="rect">
            <a:avLst/>
          </a:prstGeom>
          <a:solidFill>
            <a:srgbClr val="4B86E8"/>
          </a:solidFill>
          <a:ln>
            <a:solidFill>
              <a:srgbClr val="4B8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rPr>
              <a:t>Port de </a:t>
            </a:r>
            <a:r>
              <a:rPr lang="fr-FR" sz="1400" dirty="0" err="1" smtClean="0">
                <a:solidFill>
                  <a:schemeClr val="bg1"/>
                </a:solidFill>
              </a:rPr>
              <a:t>Jorf</a:t>
            </a:r>
            <a:r>
              <a:rPr lang="fr-FR" sz="1400" dirty="0" smtClean="0">
                <a:solidFill>
                  <a:schemeClr val="bg1"/>
                </a:solidFill>
              </a:rPr>
              <a:t> </a:t>
            </a:r>
            <a:r>
              <a:rPr lang="fr-FR" sz="1400" dirty="0" err="1" smtClean="0">
                <a:solidFill>
                  <a:schemeClr val="bg1"/>
                </a:solidFill>
              </a:rPr>
              <a:t>Lasfar</a:t>
            </a:r>
            <a:endParaRPr lang="fr-FR" sz="1400" dirty="0">
              <a:solidFill>
                <a:schemeClr val="bg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4"/>
          <p:cNvGrpSpPr/>
          <p:nvPr/>
        </p:nvGrpSpPr>
        <p:grpSpPr>
          <a:xfrm>
            <a:off x="1214414" y="1214422"/>
            <a:ext cx="5500694" cy="4572032"/>
            <a:chOff x="2999497" y="1916832"/>
            <a:chExt cx="2671576" cy="2406844"/>
          </a:xfrm>
        </p:grpSpPr>
        <p:pic>
          <p:nvPicPr>
            <p:cNvPr id="37" name="Picture 3" descr="C:\Users\faysal\Desktop\met foto\keitra.png"/>
            <p:cNvPicPr>
              <a:picLocks noChangeAspect="1" noChangeArrowheads="1"/>
            </p:cNvPicPr>
            <p:nvPr/>
          </p:nvPicPr>
          <p:blipFill>
            <a:blip r:embed="rId3" cstate="print"/>
            <a:srcRect/>
            <a:stretch>
              <a:fillRect/>
            </a:stretch>
          </p:blipFill>
          <p:spPr bwMode="auto">
            <a:xfrm>
              <a:off x="2999497" y="1916832"/>
              <a:ext cx="1344807" cy="813921"/>
            </a:xfrm>
            <a:prstGeom prst="rect">
              <a:avLst/>
            </a:prstGeom>
            <a:noFill/>
          </p:spPr>
        </p:pic>
        <p:pic>
          <p:nvPicPr>
            <p:cNvPr id="39" name="Picture 3" descr="C:\Users\awb edition\Desktop\SALMA\met\photos tanger med\Nouveau dossier\Nouveau dossier\New-port-tanger-apres.png"/>
            <p:cNvPicPr>
              <a:picLocks noChangeAspect="1" noChangeArrowheads="1"/>
            </p:cNvPicPr>
            <p:nvPr/>
          </p:nvPicPr>
          <p:blipFill>
            <a:blip r:embed="rId4" cstate="print"/>
            <a:srcRect/>
            <a:stretch>
              <a:fillRect/>
            </a:stretch>
          </p:blipFill>
          <p:spPr bwMode="auto">
            <a:xfrm>
              <a:off x="4361309" y="1982903"/>
              <a:ext cx="1296143" cy="726017"/>
            </a:xfrm>
            <a:prstGeom prst="rect">
              <a:avLst/>
            </a:prstGeom>
            <a:noFill/>
          </p:spPr>
        </p:pic>
        <p:pic>
          <p:nvPicPr>
            <p:cNvPr id="1026" name="Picture 2" descr="C:\Users\awb edition\Desktop\SALMA\met\kharita 2.png"/>
            <p:cNvPicPr>
              <a:picLocks noChangeAspect="1" noChangeArrowheads="1"/>
            </p:cNvPicPr>
            <p:nvPr/>
          </p:nvPicPr>
          <p:blipFill>
            <a:blip r:embed="rId5" cstate="print"/>
            <a:srcRect/>
            <a:stretch>
              <a:fillRect/>
            </a:stretch>
          </p:blipFill>
          <p:spPr bwMode="auto">
            <a:xfrm>
              <a:off x="3059832" y="2708920"/>
              <a:ext cx="1280896" cy="801013"/>
            </a:xfrm>
            <a:prstGeom prst="rect">
              <a:avLst/>
            </a:prstGeom>
            <a:noFill/>
          </p:spPr>
        </p:pic>
        <p:pic>
          <p:nvPicPr>
            <p:cNvPr id="1028" name="Picture 4" descr="C:\Users\awb edition\Desktop\SALMA\met\asafi.png"/>
            <p:cNvPicPr>
              <a:picLocks noChangeAspect="1" noChangeArrowheads="1"/>
            </p:cNvPicPr>
            <p:nvPr/>
          </p:nvPicPr>
          <p:blipFill>
            <a:blip r:embed="rId6" cstate="print"/>
            <a:srcRect/>
            <a:stretch>
              <a:fillRect/>
            </a:stretch>
          </p:blipFill>
          <p:spPr bwMode="auto">
            <a:xfrm>
              <a:off x="4361309" y="2708920"/>
              <a:ext cx="1309764" cy="819065"/>
            </a:xfrm>
            <a:prstGeom prst="rect">
              <a:avLst/>
            </a:prstGeom>
            <a:noFill/>
          </p:spPr>
        </p:pic>
        <p:pic>
          <p:nvPicPr>
            <p:cNvPr id="1029" name="Picture 5" descr="C:\Users\awb edition\Desktop\SALMA\met\alhosima.png"/>
            <p:cNvPicPr>
              <a:picLocks noChangeAspect="1" noChangeArrowheads="1"/>
            </p:cNvPicPr>
            <p:nvPr/>
          </p:nvPicPr>
          <p:blipFill>
            <a:blip r:embed="rId7" cstate="print"/>
            <a:srcRect/>
            <a:stretch>
              <a:fillRect/>
            </a:stretch>
          </p:blipFill>
          <p:spPr bwMode="auto">
            <a:xfrm>
              <a:off x="3779912" y="3558158"/>
              <a:ext cx="1224136" cy="765518"/>
            </a:xfrm>
            <a:prstGeom prst="rect">
              <a:avLst/>
            </a:prstGeom>
            <a:noFill/>
          </p:spPr>
        </p:pic>
      </p:grpSp>
      <p:grpSp>
        <p:nvGrpSpPr>
          <p:cNvPr id="61" name="Groupe 58"/>
          <p:cNvGrpSpPr/>
          <p:nvPr/>
        </p:nvGrpSpPr>
        <p:grpSpPr>
          <a:xfrm>
            <a:off x="5857884" y="1588459"/>
            <a:ext cx="3510056" cy="3626492"/>
            <a:chOff x="3093110" y="3982187"/>
            <a:chExt cx="2315252" cy="2628763"/>
          </a:xfrm>
        </p:grpSpPr>
        <p:grpSp>
          <p:nvGrpSpPr>
            <p:cNvPr id="62" name="Groupe 39"/>
            <p:cNvGrpSpPr/>
            <p:nvPr/>
          </p:nvGrpSpPr>
          <p:grpSpPr>
            <a:xfrm>
              <a:off x="3093110" y="3982187"/>
              <a:ext cx="2315252" cy="2628763"/>
              <a:chOff x="4926135" y="1802221"/>
              <a:chExt cx="4598988" cy="4895332"/>
            </a:xfrm>
          </p:grpSpPr>
          <p:pic>
            <p:nvPicPr>
              <p:cNvPr id="65" name="Picture 4" descr="G:\presentation met fichier source\dernnier modification\img\khara2it\1.png"/>
              <p:cNvPicPr>
                <a:picLocks noChangeAspect="1" noChangeArrowheads="1"/>
              </p:cNvPicPr>
              <p:nvPr/>
            </p:nvPicPr>
            <p:blipFill>
              <a:blip r:embed="rId8" cstate="print"/>
              <a:srcRect/>
              <a:stretch>
                <a:fillRect/>
              </a:stretch>
            </p:blipFill>
            <p:spPr bwMode="auto">
              <a:xfrm>
                <a:off x="4926135" y="1802221"/>
                <a:ext cx="4598988" cy="4895332"/>
              </a:xfrm>
              <a:prstGeom prst="rect">
                <a:avLst/>
              </a:prstGeom>
              <a:noFill/>
            </p:spPr>
          </p:pic>
          <p:pic>
            <p:nvPicPr>
              <p:cNvPr id="66" name="Picture 4" descr="G:\presentation met fichier source\dernnier modification\img\puce\casa2.png"/>
              <p:cNvPicPr>
                <a:picLocks noChangeAspect="1" noChangeArrowheads="1"/>
              </p:cNvPicPr>
              <p:nvPr/>
            </p:nvPicPr>
            <p:blipFill>
              <a:blip r:embed="rId9" cstate="print"/>
              <a:srcRect/>
              <a:stretch>
                <a:fillRect/>
              </a:stretch>
            </p:blipFill>
            <p:spPr bwMode="auto">
              <a:xfrm>
                <a:off x="7572397" y="3031905"/>
                <a:ext cx="228599" cy="347661"/>
              </a:xfrm>
              <a:prstGeom prst="rect">
                <a:avLst/>
              </a:prstGeom>
              <a:noFill/>
            </p:spPr>
          </p:pic>
          <p:pic>
            <p:nvPicPr>
              <p:cNvPr id="67" name="Picture 5" descr="G:\presentation met fichier source\dernnier modification\img\puce\kenitra.png"/>
              <p:cNvPicPr>
                <a:picLocks noChangeAspect="1" noChangeArrowheads="1"/>
              </p:cNvPicPr>
              <p:nvPr/>
            </p:nvPicPr>
            <p:blipFill>
              <a:blip r:embed="rId10" cstate="print"/>
              <a:srcRect/>
              <a:stretch>
                <a:fillRect/>
              </a:stretch>
            </p:blipFill>
            <p:spPr bwMode="auto">
              <a:xfrm>
                <a:off x="7786710" y="2643182"/>
                <a:ext cx="284162" cy="430213"/>
              </a:xfrm>
              <a:prstGeom prst="rect">
                <a:avLst/>
              </a:prstGeom>
              <a:noFill/>
            </p:spPr>
          </p:pic>
          <p:sp>
            <p:nvSpPr>
              <p:cNvPr id="68" name="Ellipse 67"/>
              <p:cNvSpPr/>
              <p:nvPr/>
            </p:nvSpPr>
            <p:spPr>
              <a:xfrm>
                <a:off x="7969492" y="2373196"/>
                <a:ext cx="214314" cy="214314"/>
              </a:xfrm>
              <a:prstGeom prst="ellipse">
                <a:avLst/>
              </a:prstGeom>
              <a:solidFill>
                <a:srgbClr val="A3C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3" name="Ellipse 62"/>
            <p:cNvSpPr/>
            <p:nvPr/>
          </p:nvSpPr>
          <p:spPr>
            <a:xfrm>
              <a:off x="4788024" y="4365104"/>
              <a:ext cx="108000" cy="108000"/>
            </a:xfrm>
            <a:prstGeom prst="ellipse">
              <a:avLst/>
            </a:prstGeom>
            <a:solidFill>
              <a:srgbClr val="694D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Ellipse 63"/>
            <p:cNvSpPr/>
            <p:nvPr/>
          </p:nvSpPr>
          <p:spPr>
            <a:xfrm>
              <a:off x="4288234" y="4797152"/>
              <a:ext cx="108000" cy="108000"/>
            </a:xfrm>
            <a:prstGeom prst="ellipse">
              <a:avLst/>
            </a:prstGeom>
            <a:solidFill>
              <a:srgbClr val="187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 name="Rectangle 16"/>
          <p:cNvSpPr/>
          <p:nvPr/>
        </p:nvSpPr>
        <p:spPr>
          <a:xfrm>
            <a:off x="1357290" y="55883"/>
            <a:ext cx="7806628" cy="954107"/>
          </a:xfrm>
          <a:prstGeom prst="rect">
            <a:avLst/>
          </a:prstGeom>
        </p:spPr>
        <p:txBody>
          <a:bodyPr wrap="square">
            <a:spAutoFit/>
          </a:bodyPr>
          <a:lstStyle/>
          <a:p>
            <a:pPr algn="ctr"/>
            <a:r>
              <a:rPr lang="fr-FR" sz="3200" dirty="0" smtClean="0">
                <a:solidFill>
                  <a:schemeClr val="bg1"/>
                </a:solidFill>
              </a:rPr>
              <a:t>Les Axes principaux de la stratégie portuaire</a:t>
            </a:r>
            <a:endParaRPr lang="en-US" sz="3200" dirty="0" smtClean="0">
              <a:solidFill>
                <a:schemeClr val="bg1"/>
              </a:solidFill>
            </a:endParaRPr>
          </a:p>
          <a:p>
            <a:pPr algn="ctr"/>
            <a:r>
              <a:rPr lang="fr-FR" sz="2400" dirty="0" smtClean="0">
                <a:solidFill>
                  <a:schemeClr val="bg1"/>
                </a:solidFill>
              </a:rPr>
              <a:t>Intégration des ports dans leurs environnements urbain</a:t>
            </a:r>
          </a:p>
        </p:txBody>
      </p:sp>
      <p:sp>
        <p:nvSpPr>
          <p:cNvPr id="18" name="Rectangle 17"/>
          <p:cNvSpPr/>
          <p:nvPr/>
        </p:nvSpPr>
        <p:spPr>
          <a:xfrm>
            <a:off x="1428728" y="2464493"/>
            <a:ext cx="2500330" cy="237600"/>
          </a:xfrm>
          <a:prstGeom prst="rect">
            <a:avLst/>
          </a:prstGeom>
          <a:solidFill>
            <a:srgbClr val="1CB99D"/>
          </a:solidFill>
          <a:ln>
            <a:solidFill>
              <a:srgbClr val="1CB9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rPr>
              <a:t>Port fluvial de Kenitra</a:t>
            </a:r>
            <a:endParaRPr lang="fr-FR" sz="1400" dirty="0">
              <a:solidFill>
                <a:schemeClr val="bg1"/>
              </a:solidFill>
            </a:endParaRPr>
          </a:p>
        </p:txBody>
      </p:sp>
      <p:sp>
        <p:nvSpPr>
          <p:cNvPr id="19" name="Rectangle 18"/>
          <p:cNvSpPr/>
          <p:nvPr/>
        </p:nvSpPr>
        <p:spPr>
          <a:xfrm>
            <a:off x="4131497" y="2452618"/>
            <a:ext cx="2500330" cy="237600"/>
          </a:xfrm>
          <a:prstGeom prst="rect">
            <a:avLst/>
          </a:prstGeom>
          <a:solidFill>
            <a:srgbClr val="96BB3C"/>
          </a:solidFill>
          <a:ln>
            <a:solidFill>
              <a:srgbClr val="96BB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rPr>
              <a:t>Port de Tanger Ville</a:t>
            </a:r>
            <a:endParaRPr lang="fr-FR" sz="1400" dirty="0">
              <a:solidFill>
                <a:schemeClr val="bg1"/>
              </a:solidFill>
            </a:endParaRPr>
          </a:p>
        </p:txBody>
      </p:sp>
      <p:sp>
        <p:nvSpPr>
          <p:cNvPr id="20" name="Rectangle 19"/>
          <p:cNvSpPr/>
          <p:nvPr/>
        </p:nvSpPr>
        <p:spPr>
          <a:xfrm>
            <a:off x="1500166" y="4000504"/>
            <a:ext cx="2214578" cy="214314"/>
          </a:xfrm>
          <a:prstGeom prst="rect">
            <a:avLst/>
          </a:prstGeom>
          <a:solidFill>
            <a:srgbClr val="546175"/>
          </a:solidFill>
          <a:ln>
            <a:solidFill>
              <a:srgbClr val="5461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rPr>
              <a:t>Port de Casablanca</a:t>
            </a:r>
            <a:endParaRPr lang="fr-FR" sz="1400" dirty="0">
              <a:solidFill>
                <a:schemeClr val="bg1"/>
              </a:solidFill>
            </a:endParaRPr>
          </a:p>
        </p:txBody>
      </p:sp>
      <p:sp>
        <p:nvSpPr>
          <p:cNvPr id="21" name="Rectangle 20"/>
          <p:cNvSpPr/>
          <p:nvPr/>
        </p:nvSpPr>
        <p:spPr>
          <a:xfrm>
            <a:off x="4071934" y="4012379"/>
            <a:ext cx="2500330" cy="237600"/>
          </a:xfrm>
          <a:prstGeom prst="rect">
            <a:avLst/>
          </a:prstGeom>
          <a:solidFill>
            <a:srgbClr val="694DE2"/>
          </a:solidFill>
          <a:ln>
            <a:solidFill>
              <a:srgbClr val="694D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rPr>
              <a:t>Port  de Safi Ville</a:t>
            </a:r>
            <a:endParaRPr lang="fr-FR" sz="1400" dirty="0">
              <a:solidFill>
                <a:schemeClr val="bg1"/>
              </a:solidFill>
            </a:endParaRPr>
          </a:p>
        </p:txBody>
      </p:sp>
      <p:sp>
        <p:nvSpPr>
          <p:cNvPr id="22" name="Rectangle 21"/>
          <p:cNvSpPr/>
          <p:nvPr/>
        </p:nvSpPr>
        <p:spPr>
          <a:xfrm>
            <a:off x="2940613" y="5572140"/>
            <a:ext cx="2214578" cy="166162"/>
          </a:xfrm>
          <a:prstGeom prst="rect">
            <a:avLst/>
          </a:prstGeom>
          <a:solidFill>
            <a:srgbClr val="177EAD"/>
          </a:solidFill>
          <a:ln>
            <a:solidFill>
              <a:srgbClr val="177E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rPr>
              <a:t>Port  d’Al Hoceima</a:t>
            </a:r>
            <a:endParaRPr lang="fr-FR" sz="1400"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57290" y="188640"/>
            <a:ext cx="7786710" cy="584775"/>
          </a:xfrm>
          <a:prstGeom prst="rect">
            <a:avLst/>
          </a:prstGeom>
        </p:spPr>
        <p:txBody>
          <a:bodyPr wrap="square">
            <a:spAutoFit/>
          </a:bodyPr>
          <a:lstStyle/>
          <a:p>
            <a:pPr algn="ctr">
              <a:lnSpc>
                <a:spcPct val="100000"/>
              </a:lnSpc>
              <a:buClrTx/>
              <a:buSzTx/>
              <a:buFontTx/>
              <a:buNone/>
            </a:pPr>
            <a:r>
              <a:rPr lang="fr-FR" sz="3200" dirty="0" smtClean="0">
                <a:solidFill>
                  <a:schemeClr val="bg1"/>
                </a:solidFill>
              </a:rPr>
              <a:t>Plan de la présentation </a:t>
            </a:r>
          </a:p>
        </p:txBody>
      </p:sp>
      <p:sp>
        <p:nvSpPr>
          <p:cNvPr id="6" name="ZoneTexte 5"/>
          <p:cNvSpPr txBox="1"/>
          <p:nvPr/>
        </p:nvSpPr>
        <p:spPr>
          <a:xfrm>
            <a:off x="1357290" y="1142984"/>
            <a:ext cx="7786710" cy="4339650"/>
          </a:xfrm>
          <a:prstGeom prst="rect">
            <a:avLst/>
          </a:prstGeom>
          <a:noFill/>
          <a:ln>
            <a:noFill/>
          </a:ln>
        </p:spPr>
        <p:txBody>
          <a:bodyPr wrap="square" rtlCol="0">
            <a:spAutoFit/>
          </a:bodyPr>
          <a:lstStyle/>
          <a:p>
            <a:pPr indent="180975" algn="just" fontAlgn="base">
              <a:lnSpc>
                <a:spcPct val="150000"/>
              </a:lnSpc>
              <a:spcBef>
                <a:spcPct val="0"/>
              </a:spcBef>
              <a:spcAft>
                <a:spcPct val="0"/>
              </a:spcAft>
              <a:defRPr/>
            </a:pPr>
            <a:r>
              <a:rPr lang="fr-FR" sz="2400" b="1" dirty="0" smtClean="0">
                <a:solidFill>
                  <a:schemeClr val="accent1">
                    <a:lumMod val="75000"/>
                  </a:schemeClr>
                </a:solidFill>
              </a:rPr>
              <a:t>La Stratégie Portuaire Nationale à l’Horizon 2030</a:t>
            </a:r>
            <a:r>
              <a:rPr lang="ar-MA" sz="2400" b="1" dirty="0" smtClean="0">
                <a:solidFill>
                  <a:schemeClr val="accent1">
                    <a:lumMod val="75000"/>
                  </a:schemeClr>
                </a:solidFill>
              </a:rPr>
              <a:t>: </a:t>
            </a:r>
          </a:p>
          <a:p>
            <a:pPr lvl="2" algn="just" fontAlgn="base">
              <a:lnSpc>
                <a:spcPct val="150000"/>
              </a:lnSpc>
              <a:spcBef>
                <a:spcPct val="0"/>
              </a:spcBef>
              <a:spcAft>
                <a:spcPct val="0"/>
              </a:spcAft>
              <a:buFont typeface="Calibri" pitchFamily="34" charset="0"/>
              <a:buChar char="–"/>
              <a:defRPr/>
            </a:pPr>
            <a:r>
              <a:rPr lang="fr-FR" sz="2400" b="1" dirty="0" smtClean="0">
                <a:solidFill>
                  <a:schemeClr val="accent1">
                    <a:lumMod val="75000"/>
                  </a:schemeClr>
                </a:solidFill>
              </a:rPr>
              <a:t>Objectifs et vision</a:t>
            </a:r>
            <a:endParaRPr lang="ar-MA" sz="2400" b="1" dirty="0" smtClean="0">
              <a:solidFill>
                <a:schemeClr val="accent1">
                  <a:lumMod val="75000"/>
                </a:schemeClr>
              </a:solidFill>
            </a:endParaRPr>
          </a:p>
          <a:p>
            <a:pPr lvl="2" algn="just" fontAlgn="base">
              <a:lnSpc>
                <a:spcPct val="150000"/>
              </a:lnSpc>
              <a:spcBef>
                <a:spcPct val="0"/>
              </a:spcBef>
              <a:spcAft>
                <a:spcPct val="0"/>
              </a:spcAft>
              <a:buFont typeface="Calibri" pitchFamily="34" charset="0"/>
              <a:buChar char="–"/>
              <a:defRPr/>
            </a:pPr>
            <a:r>
              <a:rPr lang="fr-FR" sz="2400" b="1" dirty="0" smtClean="0">
                <a:solidFill>
                  <a:schemeClr val="accent1">
                    <a:lumMod val="75000"/>
                  </a:schemeClr>
                </a:solidFill>
              </a:rPr>
              <a:t>Méthodologie adoptée</a:t>
            </a:r>
            <a:endParaRPr lang="ar-MA" sz="2400" b="1" dirty="0" smtClean="0">
              <a:solidFill>
                <a:schemeClr val="accent1">
                  <a:lumMod val="75000"/>
                </a:schemeClr>
              </a:solidFill>
            </a:endParaRPr>
          </a:p>
          <a:p>
            <a:pPr lvl="2" algn="just" fontAlgn="base">
              <a:lnSpc>
                <a:spcPct val="150000"/>
              </a:lnSpc>
              <a:spcBef>
                <a:spcPct val="0"/>
              </a:spcBef>
              <a:spcAft>
                <a:spcPct val="0"/>
              </a:spcAft>
              <a:buFont typeface="Calibri" pitchFamily="34" charset="0"/>
              <a:buChar char="–"/>
              <a:defRPr/>
            </a:pPr>
            <a:r>
              <a:rPr lang="fr-FR" sz="2400" b="1" dirty="0" smtClean="0">
                <a:solidFill>
                  <a:schemeClr val="accent1">
                    <a:lumMod val="75000"/>
                  </a:schemeClr>
                </a:solidFill>
              </a:rPr>
              <a:t>Pôles portuaires et leurs vocations</a:t>
            </a:r>
            <a:endParaRPr lang="ar-MA" sz="2400" b="1" dirty="0" smtClean="0">
              <a:solidFill>
                <a:schemeClr val="accent1">
                  <a:lumMod val="75000"/>
                </a:schemeClr>
              </a:solidFill>
            </a:endParaRPr>
          </a:p>
          <a:p>
            <a:pPr lvl="2" algn="just" fontAlgn="base">
              <a:lnSpc>
                <a:spcPct val="150000"/>
              </a:lnSpc>
              <a:spcBef>
                <a:spcPct val="0"/>
              </a:spcBef>
              <a:spcAft>
                <a:spcPct val="0"/>
              </a:spcAft>
              <a:buFont typeface="Calibri" pitchFamily="34" charset="0"/>
              <a:buChar char="–"/>
              <a:defRPr/>
            </a:pPr>
            <a:r>
              <a:rPr lang="fr-FR" sz="2400" b="1" dirty="0" smtClean="0">
                <a:solidFill>
                  <a:schemeClr val="accent1">
                    <a:lumMod val="75000"/>
                  </a:schemeClr>
                </a:solidFill>
              </a:rPr>
              <a:t>Axes principaux de la stratégie</a:t>
            </a:r>
          </a:p>
          <a:p>
            <a:pPr lvl="2" algn="just" fontAlgn="base">
              <a:lnSpc>
                <a:spcPct val="150000"/>
              </a:lnSpc>
              <a:spcBef>
                <a:spcPct val="0"/>
              </a:spcBef>
              <a:spcAft>
                <a:spcPct val="0"/>
              </a:spcAft>
              <a:buFont typeface="Calibri" pitchFamily="34" charset="0"/>
              <a:buChar char="–"/>
              <a:defRPr/>
            </a:pPr>
            <a:r>
              <a:rPr lang="fr-FR" sz="2400" b="1" dirty="0" smtClean="0">
                <a:solidFill>
                  <a:schemeClr val="accent1">
                    <a:lumMod val="75000"/>
                  </a:schemeClr>
                </a:solidFill>
              </a:rPr>
              <a:t>Coût de la stratégie </a:t>
            </a:r>
          </a:p>
          <a:p>
            <a:pPr lvl="2" algn="just" fontAlgn="base">
              <a:lnSpc>
                <a:spcPct val="150000"/>
              </a:lnSpc>
              <a:spcBef>
                <a:spcPct val="0"/>
              </a:spcBef>
              <a:spcAft>
                <a:spcPct val="0"/>
              </a:spcAft>
              <a:buFont typeface="Calibri" pitchFamily="34" charset="0"/>
              <a:buChar char="–"/>
              <a:defRPr/>
            </a:pPr>
            <a:r>
              <a:rPr lang="fr-FR" sz="2400" b="1" dirty="0" smtClean="0">
                <a:solidFill>
                  <a:schemeClr val="accent1">
                    <a:lumMod val="75000"/>
                  </a:schemeClr>
                </a:solidFill>
              </a:rPr>
              <a:t>Mesures d’accompagnement </a:t>
            </a:r>
          </a:p>
          <a:p>
            <a:pPr lvl="2" algn="just" fontAlgn="base">
              <a:spcBef>
                <a:spcPct val="0"/>
              </a:spcBef>
              <a:spcAft>
                <a:spcPct val="0"/>
              </a:spcAft>
              <a:defRPr/>
            </a:pPr>
            <a:endParaRPr lang="fr-FR" sz="2400" b="1" dirty="0" smtClean="0">
              <a:solidFill>
                <a:schemeClr val="accent1">
                  <a:lumMod val="75000"/>
                </a:schemeClr>
              </a:solidFill>
            </a:endParaRPr>
          </a:p>
        </p:txBody>
      </p:sp>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10" descr="G:\presentation met fichier source\dernnier modification\img\khara2it\32.png"/>
          <p:cNvPicPr>
            <a:picLocks noChangeAspect="1" noChangeArrowheads="1"/>
          </p:cNvPicPr>
          <p:nvPr/>
        </p:nvPicPr>
        <p:blipFill>
          <a:blip r:embed="rId3" cstate="print"/>
          <a:srcRect/>
          <a:stretch>
            <a:fillRect/>
          </a:stretch>
        </p:blipFill>
        <p:spPr bwMode="auto">
          <a:xfrm>
            <a:off x="1412012" y="1142984"/>
            <a:ext cx="5231690" cy="5072097"/>
          </a:xfrm>
          <a:prstGeom prst="rect">
            <a:avLst/>
          </a:prstGeom>
          <a:noFill/>
        </p:spPr>
      </p:pic>
      <p:grpSp>
        <p:nvGrpSpPr>
          <p:cNvPr id="40" name="Groupe 46"/>
          <p:cNvGrpSpPr/>
          <p:nvPr/>
        </p:nvGrpSpPr>
        <p:grpSpPr>
          <a:xfrm>
            <a:off x="5929322" y="1472878"/>
            <a:ext cx="3514110" cy="3742072"/>
            <a:chOff x="4932040" y="1556792"/>
            <a:chExt cx="4598988" cy="4810125"/>
          </a:xfrm>
        </p:grpSpPr>
        <p:pic>
          <p:nvPicPr>
            <p:cNvPr id="45" name="Picture 4" descr="G:\presentation met fichier source\dernnier modification\img\khara2it\1.png"/>
            <p:cNvPicPr>
              <a:picLocks noChangeAspect="1" noChangeArrowheads="1"/>
            </p:cNvPicPr>
            <p:nvPr/>
          </p:nvPicPr>
          <p:blipFill>
            <a:blip r:embed="rId4" cstate="print"/>
            <a:srcRect/>
            <a:stretch>
              <a:fillRect/>
            </a:stretch>
          </p:blipFill>
          <p:spPr bwMode="auto">
            <a:xfrm>
              <a:off x="4932040" y="1556792"/>
              <a:ext cx="4598988" cy="4810125"/>
            </a:xfrm>
            <a:prstGeom prst="rect">
              <a:avLst/>
            </a:prstGeom>
            <a:noFill/>
          </p:spPr>
        </p:pic>
        <p:pic>
          <p:nvPicPr>
            <p:cNvPr id="47" name="Picture 5" descr="G:\presentation met fichier source\dernnier modification\img\puce\kenitra.png"/>
            <p:cNvPicPr>
              <a:picLocks noChangeAspect="1" noChangeArrowheads="1"/>
            </p:cNvPicPr>
            <p:nvPr/>
          </p:nvPicPr>
          <p:blipFill>
            <a:blip r:embed="rId5" cstate="print"/>
            <a:srcRect/>
            <a:stretch>
              <a:fillRect/>
            </a:stretch>
          </p:blipFill>
          <p:spPr bwMode="auto">
            <a:xfrm>
              <a:off x="7812360" y="2276872"/>
              <a:ext cx="284162" cy="430213"/>
            </a:xfrm>
            <a:prstGeom prst="rect">
              <a:avLst/>
            </a:prstGeom>
            <a:noFill/>
          </p:spPr>
        </p:pic>
        <p:pic>
          <p:nvPicPr>
            <p:cNvPr id="54" name="Picture 4" descr="G:\presentation met fichier source\dernnier modification\img\puce\jarf fr.png"/>
            <p:cNvPicPr>
              <a:picLocks noChangeAspect="1" noChangeArrowheads="1"/>
            </p:cNvPicPr>
            <p:nvPr/>
          </p:nvPicPr>
          <p:blipFill>
            <a:blip r:embed="rId6" cstate="print"/>
            <a:srcRect/>
            <a:stretch>
              <a:fillRect/>
            </a:stretch>
          </p:blipFill>
          <p:spPr bwMode="auto">
            <a:xfrm>
              <a:off x="7452320" y="2780928"/>
              <a:ext cx="228600" cy="228600"/>
            </a:xfrm>
            <a:prstGeom prst="rect">
              <a:avLst/>
            </a:prstGeom>
            <a:noFill/>
          </p:spPr>
        </p:pic>
        <p:pic>
          <p:nvPicPr>
            <p:cNvPr id="55" name="Picture 6" descr="G:\presentation met fichier source\dernnier modification\img\puce\dakhla.png"/>
            <p:cNvPicPr>
              <a:picLocks noChangeAspect="1" noChangeArrowheads="1"/>
            </p:cNvPicPr>
            <p:nvPr/>
          </p:nvPicPr>
          <p:blipFill>
            <a:blip r:embed="rId7" cstate="print"/>
            <a:srcRect/>
            <a:stretch>
              <a:fillRect/>
            </a:stretch>
          </p:blipFill>
          <p:spPr bwMode="auto">
            <a:xfrm>
              <a:off x="5796136" y="5229200"/>
              <a:ext cx="357188" cy="201613"/>
            </a:xfrm>
            <a:prstGeom prst="rect">
              <a:avLst/>
            </a:prstGeom>
            <a:noFill/>
          </p:spPr>
        </p:pic>
        <p:pic>
          <p:nvPicPr>
            <p:cNvPr id="56" name="Picture 7" descr="G:\presentation met fichier source\dernnier modification\img\puce\nador.png"/>
            <p:cNvPicPr>
              <a:picLocks noChangeAspect="1" noChangeArrowheads="1"/>
            </p:cNvPicPr>
            <p:nvPr/>
          </p:nvPicPr>
          <p:blipFill>
            <a:blip r:embed="rId8" cstate="print"/>
            <a:srcRect/>
            <a:stretch>
              <a:fillRect/>
            </a:stretch>
          </p:blipFill>
          <p:spPr bwMode="auto">
            <a:xfrm>
              <a:off x="8610922" y="2264296"/>
              <a:ext cx="209550" cy="228600"/>
            </a:xfrm>
            <a:prstGeom prst="rect">
              <a:avLst/>
            </a:prstGeom>
            <a:noFill/>
          </p:spPr>
        </p:pic>
        <p:pic>
          <p:nvPicPr>
            <p:cNvPr id="59" name="Picture 8" descr="G:\presentation met fichier source\dernnier modification\img\puce\asfi.png"/>
            <p:cNvPicPr>
              <a:picLocks noChangeAspect="1" noChangeArrowheads="1"/>
            </p:cNvPicPr>
            <p:nvPr/>
          </p:nvPicPr>
          <p:blipFill>
            <a:blip r:embed="rId9" cstate="print"/>
            <a:srcRect/>
            <a:stretch>
              <a:fillRect/>
            </a:stretch>
          </p:blipFill>
          <p:spPr bwMode="auto">
            <a:xfrm>
              <a:off x="7380312" y="2996952"/>
              <a:ext cx="201612" cy="201613"/>
            </a:xfrm>
            <a:prstGeom prst="rect">
              <a:avLst/>
            </a:prstGeom>
            <a:noFill/>
          </p:spPr>
        </p:pic>
      </p:grpSp>
      <p:sp>
        <p:nvSpPr>
          <p:cNvPr id="11" name="Rectangle 10"/>
          <p:cNvSpPr/>
          <p:nvPr/>
        </p:nvSpPr>
        <p:spPr>
          <a:xfrm>
            <a:off x="1337372" y="0"/>
            <a:ext cx="7806628" cy="954107"/>
          </a:xfrm>
          <a:prstGeom prst="rect">
            <a:avLst/>
          </a:prstGeom>
        </p:spPr>
        <p:txBody>
          <a:bodyPr wrap="square">
            <a:spAutoFit/>
          </a:bodyPr>
          <a:lstStyle/>
          <a:p>
            <a:pPr algn="ctr"/>
            <a:r>
              <a:rPr lang="fr-FR" sz="3200" dirty="0" smtClean="0">
                <a:solidFill>
                  <a:schemeClr val="bg1"/>
                </a:solidFill>
              </a:rPr>
              <a:t>Les Axes principaux de la stratégie portuaire</a:t>
            </a:r>
            <a:endParaRPr lang="en-US" sz="3200" dirty="0" smtClean="0">
              <a:solidFill>
                <a:schemeClr val="bg1"/>
              </a:solidFill>
            </a:endParaRPr>
          </a:p>
          <a:p>
            <a:pPr algn="ctr"/>
            <a:r>
              <a:rPr lang="fr-FR" sz="2400" dirty="0" smtClean="0">
                <a:solidFill>
                  <a:schemeClr val="bg1"/>
                </a:solidFill>
              </a:rPr>
              <a:t>Construction de nouveaux ports</a:t>
            </a:r>
          </a:p>
        </p:txBody>
      </p:sp>
      <p:sp>
        <p:nvSpPr>
          <p:cNvPr id="12" name="Rectangle 11"/>
          <p:cNvSpPr/>
          <p:nvPr/>
        </p:nvSpPr>
        <p:spPr>
          <a:xfrm>
            <a:off x="1476416" y="2583619"/>
            <a:ext cx="2500330" cy="285752"/>
          </a:xfrm>
          <a:prstGeom prst="rect">
            <a:avLst/>
          </a:prstGeom>
          <a:solidFill>
            <a:srgbClr val="1CB99D"/>
          </a:solidFill>
          <a:ln>
            <a:solidFill>
              <a:srgbClr val="1CB9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rPr>
              <a:t>Port de Kenitra Atlantique</a:t>
            </a:r>
            <a:endParaRPr lang="fr-FR" sz="1400" dirty="0">
              <a:solidFill>
                <a:schemeClr val="bg1"/>
              </a:solidFill>
            </a:endParaRPr>
          </a:p>
        </p:txBody>
      </p:sp>
      <p:sp>
        <p:nvSpPr>
          <p:cNvPr id="13" name="Rectangle 12"/>
          <p:cNvSpPr/>
          <p:nvPr/>
        </p:nvSpPr>
        <p:spPr>
          <a:xfrm>
            <a:off x="4071934" y="2619432"/>
            <a:ext cx="2500330" cy="214314"/>
          </a:xfrm>
          <a:prstGeom prst="rect">
            <a:avLst/>
          </a:prstGeom>
          <a:solidFill>
            <a:srgbClr val="B20331"/>
          </a:solidFill>
          <a:ln>
            <a:solidFill>
              <a:srgbClr val="B203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rPr>
              <a:t>Port de Nador West Med</a:t>
            </a:r>
            <a:endParaRPr lang="fr-FR" sz="1400" dirty="0">
              <a:solidFill>
                <a:schemeClr val="bg1"/>
              </a:solidFill>
            </a:endParaRPr>
          </a:p>
        </p:txBody>
      </p:sp>
      <p:sp>
        <p:nvSpPr>
          <p:cNvPr id="14" name="Rectangle 13"/>
          <p:cNvSpPr/>
          <p:nvPr/>
        </p:nvSpPr>
        <p:spPr>
          <a:xfrm>
            <a:off x="2786050" y="5715016"/>
            <a:ext cx="2500330" cy="214314"/>
          </a:xfrm>
          <a:prstGeom prst="rect">
            <a:avLst/>
          </a:prstGeom>
          <a:solidFill>
            <a:srgbClr val="CA961F"/>
          </a:solidFill>
          <a:ln>
            <a:solidFill>
              <a:srgbClr val="CA96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rPr>
              <a:t>Port de Dakhla </a:t>
            </a:r>
            <a:r>
              <a:rPr lang="fr-FR" sz="1400" dirty="0" err="1" smtClean="0">
                <a:solidFill>
                  <a:schemeClr val="bg1"/>
                </a:solidFill>
              </a:rPr>
              <a:t>Atlatique</a:t>
            </a:r>
            <a:endParaRPr lang="fr-FR" sz="1400" dirty="0">
              <a:solidFill>
                <a:schemeClr val="bg1"/>
              </a:solidFill>
            </a:endParaRPr>
          </a:p>
        </p:txBody>
      </p:sp>
      <p:sp>
        <p:nvSpPr>
          <p:cNvPr id="15" name="Rectangle 14"/>
          <p:cNvSpPr/>
          <p:nvPr/>
        </p:nvSpPr>
        <p:spPr>
          <a:xfrm>
            <a:off x="1476604" y="4179193"/>
            <a:ext cx="2500330" cy="214314"/>
          </a:xfrm>
          <a:prstGeom prst="rect">
            <a:avLst/>
          </a:prstGeom>
          <a:solidFill>
            <a:srgbClr val="4B86E8"/>
          </a:solidFill>
          <a:ln>
            <a:solidFill>
              <a:srgbClr val="4B8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rPr>
              <a:t>Nouveau port de </a:t>
            </a:r>
            <a:r>
              <a:rPr lang="fr-FR" sz="1400" dirty="0" err="1" smtClean="0">
                <a:solidFill>
                  <a:schemeClr val="bg1"/>
                </a:solidFill>
              </a:rPr>
              <a:t>Jorf</a:t>
            </a:r>
            <a:r>
              <a:rPr lang="fr-FR" sz="1400" dirty="0" smtClean="0">
                <a:solidFill>
                  <a:schemeClr val="bg1"/>
                </a:solidFill>
              </a:rPr>
              <a:t> </a:t>
            </a:r>
            <a:r>
              <a:rPr lang="fr-FR" sz="1400" dirty="0" err="1" smtClean="0">
                <a:solidFill>
                  <a:schemeClr val="bg1"/>
                </a:solidFill>
              </a:rPr>
              <a:t>Lasfar</a:t>
            </a:r>
            <a:endParaRPr lang="fr-FR" sz="1400" dirty="0">
              <a:solidFill>
                <a:schemeClr val="bg1"/>
              </a:solidFill>
            </a:endParaRPr>
          </a:p>
        </p:txBody>
      </p:sp>
      <p:sp>
        <p:nvSpPr>
          <p:cNvPr id="16" name="Rectangle 15"/>
          <p:cNvSpPr/>
          <p:nvPr/>
        </p:nvSpPr>
        <p:spPr>
          <a:xfrm>
            <a:off x="4071934" y="4191068"/>
            <a:ext cx="2500330" cy="214314"/>
          </a:xfrm>
          <a:prstGeom prst="rect">
            <a:avLst/>
          </a:prstGeom>
          <a:solidFill>
            <a:srgbClr val="E6760F"/>
          </a:solidFill>
          <a:ln>
            <a:solidFill>
              <a:srgbClr val="E676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rPr>
              <a:t>Port de Safi Grands </a:t>
            </a:r>
            <a:r>
              <a:rPr lang="fr-FR" sz="1400" dirty="0" err="1" smtClean="0">
                <a:solidFill>
                  <a:schemeClr val="bg1"/>
                </a:solidFill>
              </a:rPr>
              <a:t>Vracs</a:t>
            </a:r>
            <a:endParaRPr lang="fr-FR" sz="1400" dirty="0">
              <a:solidFill>
                <a:schemeClr val="bg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28728" y="191136"/>
            <a:ext cx="7715272" cy="584775"/>
          </a:xfrm>
          <a:prstGeom prst="rect">
            <a:avLst/>
          </a:prstGeom>
        </p:spPr>
        <p:txBody>
          <a:bodyPr wrap="square">
            <a:spAutoFit/>
          </a:bodyPr>
          <a:lstStyle/>
          <a:p>
            <a:pPr algn="ctr"/>
            <a:r>
              <a:rPr lang="fr-FR" sz="3200" dirty="0" smtClean="0">
                <a:solidFill>
                  <a:schemeClr val="bg1"/>
                </a:solidFill>
              </a:rPr>
              <a:t>Coût de la Stratégie</a:t>
            </a:r>
            <a:endParaRPr lang="en-US" sz="3200" dirty="0">
              <a:solidFill>
                <a:schemeClr val="bg1"/>
              </a:solidFill>
            </a:endParaRPr>
          </a:p>
        </p:txBody>
      </p:sp>
      <p:sp>
        <p:nvSpPr>
          <p:cNvPr id="4" name="Rectangle 3"/>
          <p:cNvSpPr/>
          <p:nvPr/>
        </p:nvSpPr>
        <p:spPr>
          <a:xfrm>
            <a:off x="1676672" y="3710181"/>
            <a:ext cx="7143800" cy="582915"/>
          </a:xfrm>
          <a:prstGeom prst="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fr-FR" b="1" dirty="0" smtClean="0">
                <a:solidFill>
                  <a:srgbClr val="0070C0"/>
                </a:solidFill>
              </a:rPr>
              <a:t>Le coût global des projets portuaires en cours de construction ou d’études actuellement atteint 20 milliard de dirhams :</a:t>
            </a:r>
          </a:p>
          <a:p>
            <a:pPr algn="ctr"/>
            <a:endParaRPr lang="fr-FR" b="1" dirty="0">
              <a:solidFill>
                <a:srgbClr val="0070C0"/>
              </a:solidFill>
            </a:endParaRPr>
          </a:p>
          <a:p>
            <a:pPr algn="ctr"/>
            <a:endParaRPr lang="fr-FR" b="1" dirty="0" smtClean="0">
              <a:solidFill>
                <a:srgbClr val="0070C0"/>
              </a:solidFill>
            </a:endParaRPr>
          </a:p>
          <a:p>
            <a:pPr algn="ctr"/>
            <a:endParaRPr lang="fr-FR" b="1" dirty="0">
              <a:solidFill>
                <a:srgbClr val="0070C0"/>
              </a:solidFill>
            </a:endParaRPr>
          </a:p>
          <a:p>
            <a:pPr algn="ctr"/>
            <a:endParaRPr lang="fr-FR" b="1" dirty="0" smtClean="0">
              <a:solidFill>
                <a:srgbClr val="0070C0"/>
              </a:solidFill>
            </a:endParaRPr>
          </a:p>
          <a:p>
            <a:pPr algn="ctr"/>
            <a:endParaRPr lang="fr-FR" b="1" dirty="0">
              <a:solidFill>
                <a:srgbClr val="0070C0"/>
              </a:solidFill>
            </a:endParaRPr>
          </a:p>
          <a:p>
            <a:pPr algn="ctr"/>
            <a:endParaRPr lang="fr-FR" b="1" dirty="0" smtClean="0">
              <a:solidFill>
                <a:srgbClr val="0070C0"/>
              </a:solidFill>
            </a:endParaRPr>
          </a:p>
          <a:p>
            <a:pPr algn="ctr"/>
            <a:endParaRPr lang="fr-FR" b="1" dirty="0">
              <a:solidFill>
                <a:srgbClr val="0070C0"/>
              </a:solidFill>
            </a:endParaRPr>
          </a:p>
          <a:p>
            <a:pPr algn="ctr"/>
            <a:endParaRPr lang="fr-FR" b="1" dirty="0" smtClean="0">
              <a:solidFill>
                <a:srgbClr val="0070C0"/>
              </a:solidFill>
            </a:endParaRPr>
          </a:p>
          <a:p>
            <a:pPr algn="ctr"/>
            <a:endParaRPr lang="fr-FR" b="1" dirty="0">
              <a:solidFill>
                <a:srgbClr val="0070C0"/>
              </a:solidFill>
            </a:endParaRPr>
          </a:p>
          <a:p>
            <a:pPr algn="ctr"/>
            <a:endParaRPr lang="fr-FR" b="1" dirty="0" smtClean="0">
              <a:solidFill>
                <a:srgbClr val="0070C0"/>
              </a:solidFill>
            </a:endParaRPr>
          </a:p>
        </p:txBody>
      </p:sp>
      <p:sp>
        <p:nvSpPr>
          <p:cNvPr id="6" name="Rectangle 5"/>
          <p:cNvSpPr/>
          <p:nvPr/>
        </p:nvSpPr>
        <p:spPr>
          <a:xfrm>
            <a:off x="1643042" y="1268760"/>
            <a:ext cx="7143800" cy="926984"/>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fr-FR" dirty="0" smtClean="0"/>
              <a:t>Le coût des infrastructures portuaires prévues dans le cadre de la stratégie portuaire nationale durant les </a:t>
            </a:r>
            <a:r>
              <a:rPr lang="fr-FR" u="sng" dirty="0" smtClean="0"/>
              <a:t>20 prochaines années</a:t>
            </a:r>
            <a:r>
              <a:rPr lang="fr-FR" dirty="0" smtClean="0"/>
              <a:t> est estimé </a:t>
            </a:r>
            <a:r>
              <a:rPr lang="fr-FR" dirty="0"/>
              <a:t>à</a:t>
            </a:r>
            <a:r>
              <a:rPr lang="fr-FR" dirty="0" smtClean="0"/>
              <a:t>:</a:t>
            </a:r>
          </a:p>
          <a:p>
            <a:pPr algn="ctr"/>
            <a:r>
              <a:rPr lang="fr-FR" dirty="0" smtClean="0"/>
              <a:t> </a:t>
            </a:r>
            <a:r>
              <a:rPr lang="fr-FR" b="1" dirty="0" smtClean="0"/>
              <a:t>60 milliards de dirhams </a:t>
            </a:r>
            <a:r>
              <a:rPr lang="fr-FR" dirty="0" smtClean="0"/>
              <a:t>.</a:t>
            </a:r>
            <a:endParaRPr lang="ar-MA" dirty="0" smtClean="0"/>
          </a:p>
        </p:txBody>
      </p:sp>
      <p:sp>
        <p:nvSpPr>
          <p:cNvPr id="8" name="Rectangle 7"/>
          <p:cNvSpPr/>
          <p:nvPr/>
        </p:nvSpPr>
        <p:spPr>
          <a:xfrm>
            <a:off x="1643042" y="4357694"/>
            <a:ext cx="7143800" cy="864096"/>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fr-FR" dirty="0" smtClean="0"/>
              <a:t>Ces investissement seront pris en charge soit par l’Etat, soit par les Agences portuaires ou à travers des Contrats de PPP.</a:t>
            </a:r>
            <a:endParaRPr lang="ar-MA" dirty="0" smtClean="0"/>
          </a:p>
        </p:txBody>
      </p:sp>
      <p:sp>
        <p:nvSpPr>
          <p:cNvPr id="26" name="Rectangle 25"/>
          <p:cNvSpPr/>
          <p:nvPr/>
        </p:nvSpPr>
        <p:spPr>
          <a:xfrm>
            <a:off x="1691680" y="2998212"/>
            <a:ext cx="2214578" cy="1222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Construction :</a:t>
            </a:r>
          </a:p>
          <a:p>
            <a:r>
              <a:rPr lang="fr-FR" sz="1400" b="1" dirty="0" smtClean="0">
                <a:solidFill>
                  <a:schemeClr val="bg1"/>
                </a:solidFill>
              </a:rPr>
              <a:t>-Tanger </a:t>
            </a:r>
            <a:r>
              <a:rPr lang="fr-FR" sz="1400" b="1" dirty="0" err="1" smtClean="0">
                <a:solidFill>
                  <a:schemeClr val="bg1"/>
                </a:solidFill>
              </a:rPr>
              <a:t>Méd</a:t>
            </a:r>
            <a:r>
              <a:rPr lang="fr-FR" sz="1400" b="1" dirty="0" smtClean="0">
                <a:solidFill>
                  <a:schemeClr val="bg1"/>
                </a:solidFill>
              </a:rPr>
              <a:t>  2</a:t>
            </a:r>
          </a:p>
          <a:p>
            <a:r>
              <a:rPr lang="fr-FR" sz="1400" b="1" dirty="0" smtClean="0">
                <a:solidFill>
                  <a:schemeClr val="bg1"/>
                </a:solidFill>
              </a:rPr>
              <a:t>-Safi Grand Vraquier</a:t>
            </a:r>
          </a:p>
          <a:p>
            <a:r>
              <a:rPr lang="fr-FR" sz="1400" b="1" dirty="0">
                <a:solidFill>
                  <a:schemeClr val="bg1"/>
                </a:solidFill>
              </a:rPr>
              <a:t>-</a:t>
            </a:r>
            <a:endParaRPr lang="fr-FR" sz="1400" b="1" dirty="0" smtClean="0">
              <a:solidFill>
                <a:schemeClr val="bg1"/>
              </a:solidFill>
            </a:endParaRPr>
          </a:p>
          <a:p>
            <a:pPr algn="ctr"/>
            <a:endParaRPr lang="fr-FR" b="1" dirty="0" smtClean="0">
              <a:solidFill>
                <a:schemeClr val="bg1"/>
              </a:solidFill>
            </a:endParaRPr>
          </a:p>
        </p:txBody>
      </p:sp>
      <p:sp>
        <p:nvSpPr>
          <p:cNvPr id="27" name="Rectangle 26"/>
          <p:cNvSpPr/>
          <p:nvPr/>
        </p:nvSpPr>
        <p:spPr>
          <a:xfrm>
            <a:off x="4085614" y="2998212"/>
            <a:ext cx="2214578" cy="1222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smtClean="0">
              <a:solidFill>
                <a:schemeClr val="bg1"/>
              </a:solidFill>
            </a:endParaRPr>
          </a:p>
          <a:p>
            <a:pPr algn="ctr"/>
            <a:r>
              <a:rPr lang="fr-FR" b="1" dirty="0" smtClean="0">
                <a:solidFill>
                  <a:schemeClr val="bg1"/>
                </a:solidFill>
              </a:rPr>
              <a:t>Extension :</a:t>
            </a:r>
          </a:p>
          <a:p>
            <a:r>
              <a:rPr lang="fr-FR" sz="1400" b="1" dirty="0" smtClean="0">
                <a:solidFill>
                  <a:schemeClr val="bg1"/>
                </a:solidFill>
              </a:rPr>
              <a:t>-</a:t>
            </a:r>
            <a:r>
              <a:rPr lang="fr-FR" sz="1400" b="1" dirty="0" err="1" smtClean="0">
                <a:solidFill>
                  <a:schemeClr val="bg1"/>
                </a:solidFill>
              </a:rPr>
              <a:t>Jorf</a:t>
            </a:r>
            <a:r>
              <a:rPr lang="fr-FR" sz="1400" b="1" dirty="0" smtClean="0">
                <a:solidFill>
                  <a:schemeClr val="bg1"/>
                </a:solidFill>
              </a:rPr>
              <a:t> </a:t>
            </a:r>
            <a:r>
              <a:rPr lang="fr-FR" sz="1400" b="1" dirty="0" err="1" smtClean="0">
                <a:solidFill>
                  <a:schemeClr val="bg1"/>
                </a:solidFill>
              </a:rPr>
              <a:t>phosphatier</a:t>
            </a:r>
            <a:endParaRPr lang="fr-FR" sz="1400" b="1" dirty="0" smtClean="0">
              <a:solidFill>
                <a:schemeClr val="bg1"/>
              </a:solidFill>
            </a:endParaRPr>
          </a:p>
          <a:p>
            <a:r>
              <a:rPr lang="fr-FR" sz="1400" b="1" dirty="0" smtClean="0">
                <a:solidFill>
                  <a:schemeClr val="bg1"/>
                </a:solidFill>
              </a:rPr>
              <a:t>-Tarfaya</a:t>
            </a:r>
          </a:p>
          <a:p>
            <a:r>
              <a:rPr lang="fr-FR" sz="1400" b="1" dirty="0" smtClean="0">
                <a:solidFill>
                  <a:schemeClr val="bg1"/>
                </a:solidFill>
              </a:rPr>
              <a:t>-Sidi Ifni</a:t>
            </a:r>
          </a:p>
          <a:p>
            <a:r>
              <a:rPr lang="fr-FR" sz="1400" b="1" dirty="0" smtClean="0">
                <a:solidFill>
                  <a:schemeClr val="bg1"/>
                </a:solidFill>
              </a:rPr>
              <a:t>-Dakhla</a:t>
            </a:r>
          </a:p>
          <a:p>
            <a:r>
              <a:rPr lang="fr-FR" sz="1400" b="1" dirty="0" smtClean="0">
                <a:solidFill>
                  <a:schemeClr val="bg1"/>
                </a:solidFill>
              </a:rPr>
              <a:t>- Agadir</a:t>
            </a:r>
          </a:p>
          <a:p>
            <a:pPr algn="ctr"/>
            <a:endParaRPr lang="fr-FR" b="1" dirty="0" smtClean="0">
              <a:solidFill>
                <a:schemeClr val="bg1"/>
              </a:solidFill>
            </a:endParaRPr>
          </a:p>
        </p:txBody>
      </p:sp>
      <p:sp>
        <p:nvSpPr>
          <p:cNvPr id="28" name="Rectangle 27"/>
          <p:cNvSpPr/>
          <p:nvPr/>
        </p:nvSpPr>
        <p:spPr>
          <a:xfrm>
            <a:off x="6516216" y="2998212"/>
            <a:ext cx="2214578" cy="1222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smtClean="0">
              <a:solidFill>
                <a:schemeClr val="bg1"/>
              </a:solidFill>
            </a:endParaRPr>
          </a:p>
          <a:p>
            <a:pPr algn="ctr"/>
            <a:r>
              <a:rPr lang="fr-FR" b="1" dirty="0" smtClean="0">
                <a:solidFill>
                  <a:schemeClr val="bg1"/>
                </a:solidFill>
              </a:rPr>
              <a:t>Requalification :</a:t>
            </a:r>
          </a:p>
          <a:p>
            <a:r>
              <a:rPr lang="fr-FR" sz="1400" b="1" dirty="0" smtClean="0">
                <a:solidFill>
                  <a:schemeClr val="bg1"/>
                </a:solidFill>
              </a:rPr>
              <a:t>-Tanger Ville</a:t>
            </a:r>
          </a:p>
          <a:p>
            <a:r>
              <a:rPr lang="fr-FR" sz="1400" b="1" dirty="0" smtClean="0">
                <a:solidFill>
                  <a:schemeClr val="bg1"/>
                </a:solidFill>
              </a:rPr>
              <a:t>-</a:t>
            </a:r>
          </a:p>
          <a:p>
            <a:endParaRPr lang="fr-FR" sz="1400" b="1" dirty="0">
              <a:solidFill>
                <a:schemeClr val="bg1"/>
              </a:solidFill>
            </a:endParaRPr>
          </a:p>
          <a:p>
            <a:endParaRPr lang="fr-FR" sz="1400" b="1" dirty="0" smtClean="0">
              <a:solidFill>
                <a:schemeClr val="bg1"/>
              </a:solidFill>
            </a:endParaRPr>
          </a:p>
          <a:p>
            <a:endParaRPr lang="fr-FR" sz="1400" b="1" dirty="0">
              <a:solidFill>
                <a:schemeClr val="bg1"/>
              </a:solidFill>
            </a:endParaRPr>
          </a:p>
          <a:p>
            <a:endParaRPr lang="fr-FR" b="1" dirty="0" smtClean="0">
              <a:solidFill>
                <a:schemeClr val="bg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28728" y="191136"/>
            <a:ext cx="7715272" cy="584775"/>
          </a:xfrm>
          <a:prstGeom prst="rect">
            <a:avLst/>
          </a:prstGeom>
        </p:spPr>
        <p:txBody>
          <a:bodyPr wrap="square">
            <a:spAutoFit/>
          </a:bodyPr>
          <a:lstStyle/>
          <a:p>
            <a:pPr algn="ctr"/>
            <a:r>
              <a:rPr lang="fr-FR" sz="3200" dirty="0" smtClean="0">
                <a:solidFill>
                  <a:prstClr val="white"/>
                </a:solidFill>
              </a:rPr>
              <a:t>Coût de la Stratégie</a:t>
            </a:r>
            <a:endParaRPr lang="en-US" sz="3200" dirty="0">
              <a:solidFill>
                <a:prstClr val="white"/>
              </a:solidFill>
            </a:endParaRPr>
          </a:p>
        </p:txBody>
      </p:sp>
      <p:sp>
        <p:nvSpPr>
          <p:cNvPr id="7" name="Rectangle 6"/>
          <p:cNvSpPr/>
          <p:nvPr/>
        </p:nvSpPr>
        <p:spPr>
          <a:xfrm>
            <a:off x="6300192" y="4590818"/>
            <a:ext cx="2214578" cy="12144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Intégration des ports dans leur environnement urbain</a:t>
            </a:r>
            <a:endParaRPr lang="ar-MA" b="1" dirty="0" smtClean="0">
              <a:solidFill>
                <a:schemeClr val="bg1"/>
              </a:solidFill>
            </a:endParaRPr>
          </a:p>
        </p:txBody>
      </p:sp>
      <p:sp>
        <p:nvSpPr>
          <p:cNvPr id="9" name="Rectangle 8"/>
          <p:cNvSpPr/>
          <p:nvPr/>
        </p:nvSpPr>
        <p:spPr>
          <a:xfrm>
            <a:off x="3869590" y="4590248"/>
            <a:ext cx="2214578" cy="1143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Grandes extensions</a:t>
            </a:r>
            <a:endParaRPr lang="ar-MA" dirty="0" smtClean="0">
              <a:solidFill>
                <a:schemeClr val="bg1"/>
              </a:solidFill>
            </a:endParaRPr>
          </a:p>
        </p:txBody>
      </p:sp>
      <p:sp>
        <p:nvSpPr>
          <p:cNvPr id="12" name="Rectangle 11"/>
          <p:cNvSpPr/>
          <p:nvPr/>
        </p:nvSpPr>
        <p:spPr>
          <a:xfrm>
            <a:off x="1571604" y="4500570"/>
            <a:ext cx="2214578" cy="1222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Construction de nouveaux ports</a:t>
            </a:r>
            <a:endParaRPr lang="ar-MA" b="1" dirty="0" smtClean="0">
              <a:solidFill>
                <a:schemeClr val="bg1"/>
              </a:solidFill>
            </a:endParaRPr>
          </a:p>
        </p:txBody>
      </p:sp>
    </p:spTree>
    <p:extLst>
      <p:ext uri="{BB962C8B-B14F-4D97-AF65-F5344CB8AC3E}">
        <p14:creationId xmlns:p14="http://schemas.microsoft.com/office/powerpoint/2010/main" val="3147522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00166" y="1329938"/>
            <a:ext cx="7358114" cy="432048"/>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r>
              <a:rPr lang="fr-FR" dirty="0" smtClean="0"/>
              <a:t>Développement d’un pôle de formation portuaire et maritime</a:t>
            </a:r>
          </a:p>
        </p:txBody>
      </p:sp>
      <p:sp>
        <p:nvSpPr>
          <p:cNvPr id="10" name="Rectangle 9"/>
          <p:cNvSpPr/>
          <p:nvPr/>
        </p:nvSpPr>
        <p:spPr>
          <a:xfrm>
            <a:off x="1486099" y="1906002"/>
            <a:ext cx="7358114" cy="576064"/>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r>
              <a:rPr lang="fr-FR" dirty="0" smtClean="0"/>
              <a:t>Constitution des réserves foncières pour des extensions futures et des zones logistiques annexes</a:t>
            </a:r>
            <a:endParaRPr lang="ar-MA" b="1" dirty="0" smtClean="0"/>
          </a:p>
        </p:txBody>
      </p:sp>
      <p:sp>
        <p:nvSpPr>
          <p:cNvPr id="11" name="Rectangle 10"/>
          <p:cNvSpPr/>
          <p:nvPr/>
        </p:nvSpPr>
        <p:spPr>
          <a:xfrm>
            <a:off x="1486099" y="2626082"/>
            <a:ext cx="7358114" cy="588604"/>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r>
              <a:rPr lang="fr-FR" dirty="0" smtClean="0"/>
              <a:t>Amélioration de la connectivité des ports aux zones logistiques et aux réseaux de communication</a:t>
            </a:r>
          </a:p>
        </p:txBody>
      </p:sp>
      <p:sp>
        <p:nvSpPr>
          <p:cNvPr id="12" name="Rectangle 11"/>
          <p:cNvSpPr/>
          <p:nvPr/>
        </p:nvSpPr>
        <p:spPr>
          <a:xfrm>
            <a:off x="1486099" y="3345022"/>
            <a:ext cx="7358114" cy="584044"/>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r>
              <a:rPr lang="fr-FR" dirty="0" smtClean="0"/>
              <a:t>Elaboration d’une stratégie intégrée pour le développement du secteur du transport maritime national</a:t>
            </a:r>
            <a:endParaRPr lang="ar-MA" b="1" dirty="0" smtClean="0"/>
          </a:p>
        </p:txBody>
      </p:sp>
      <p:sp>
        <p:nvSpPr>
          <p:cNvPr id="13" name="Rectangle 12"/>
          <p:cNvSpPr/>
          <p:nvPr/>
        </p:nvSpPr>
        <p:spPr>
          <a:xfrm>
            <a:off x="1500166" y="4643446"/>
            <a:ext cx="7358114" cy="571504"/>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r>
              <a:rPr lang="fr-FR" dirty="0" smtClean="0"/>
              <a:t>Encouragement  de l’implantation des industries de réparation et de construction navales</a:t>
            </a:r>
          </a:p>
        </p:txBody>
      </p:sp>
      <p:sp>
        <p:nvSpPr>
          <p:cNvPr id="14" name="Rectangle 13"/>
          <p:cNvSpPr/>
          <p:nvPr/>
        </p:nvSpPr>
        <p:spPr>
          <a:xfrm>
            <a:off x="1486099" y="5357826"/>
            <a:ext cx="7358114" cy="571504"/>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r>
              <a:rPr lang="fr-FR" dirty="0" smtClean="0"/>
              <a:t>Mise en place d’une politique incitative pour l'investissement et les partenariats public-privé</a:t>
            </a:r>
            <a:endParaRPr lang="fr-FR" b="1" dirty="0" smtClean="0"/>
          </a:p>
        </p:txBody>
      </p:sp>
      <p:sp>
        <p:nvSpPr>
          <p:cNvPr id="15" name="Rectangle 14"/>
          <p:cNvSpPr/>
          <p:nvPr/>
        </p:nvSpPr>
        <p:spPr>
          <a:xfrm>
            <a:off x="1285852" y="285728"/>
            <a:ext cx="7858148" cy="584775"/>
          </a:xfrm>
          <a:prstGeom prst="rect">
            <a:avLst/>
          </a:prstGeom>
        </p:spPr>
        <p:txBody>
          <a:bodyPr wrap="square">
            <a:spAutoFit/>
          </a:bodyPr>
          <a:lstStyle/>
          <a:p>
            <a:pPr algn="ctr" rtl="1"/>
            <a:r>
              <a:rPr lang="fr-FR" sz="3200" dirty="0" smtClean="0">
                <a:solidFill>
                  <a:schemeClr val="bg1"/>
                </a:solidFill>
              </a:rPr>
              <a:t>Mesures d’accompagnement </a:t>
            </a:r>
            <a:endParaRPr lang="en-US" sz="3200" dirty="0">
              <a:solidFill>
                <a:schemeClr val="bg1"/>
              </a:solidFill>
            </a:endParaRPr>
          </a:p>
        </p:txBody>
      </p:sp>
      <p:sp>
        <p:nvSpPr>
          <p:cNvPr id="16" name="Rectangle 15"/>
          <p:cNvSpPr/>
          <p:nvPr/>
        </p:nvSpPr>
        <p:spPr>
          <a:xfrm>
            <a:off x="1500166" y="4068522"/>
            <a:ext cx="7358114" cy="432048"/>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r>
              <a:rPr lang="fr-FR" dirty="0" smtClean="0"/>
              <a:t>Mise à jour du code du commerce maritime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1428728" y="1428736"/>
            <a:ext cx="5927002" cy="4429156"/>
          </a:xfrm>
          <a:prstGeom prst="rect">
            <a:avLst/>
          </a:prstGeom>
          <a:noFill/>
          <a:ln w="9525">
            <a:noFill/>
            <a:miter lim="800000"/>
            <a:headEnd/>
            <a:tailEnd/>
          </a:ln>
          <a:effectLst/>
        </p:spPr>
      </p:pic>
      <p:sp>
        <p:nvSpPr>
          <p:cNvPr id="11" name="ZoneTexte 10"/>
          <p:cNvSpPr txBox="1"/>
          <p:nvPr/>
        </p:nvSpPr>
        <p:spPr>
          <a:xfrm>
            <a:off x="7429520" y="1436580"/>
            <a:ext cx="1674000" cy="1000132"/>
          </a:xfrm>
          <a:prstGeom prst="rect">
            <a:avLst/>
          </a:prstGeom>
          <a:solidFill>
            <a:schemeClr val="bg1"/>
          </a:solidFill>
        </p:spPr>
        <p:style>
          <a:lnRef idx="0">
            <a:schemeClr val="accent2"/>
          </a:lnRef>
          <a:fillRef idx="3">
            <a:schemeClr val="accent2"/>
          </a:fillRef>
          <a:effectRef idx="3">
            <a:schemeClr val="accent2"/>
          </a:effectRef>
          <a:fontRef idx="minor">
            <a:schemeClr val="lt1"/>
          </a:fontRef>
        </p:style>
        <p:txBody>
          <a:bodyPr wrap="square" rtlCol="0">
            <a:noAutofit/>
          </a:bodyPr>
          <a:lstStyle/>
          <a:p>
            <a:r>
              <a:rPr lang="fr-FR" sz="1600" b="1" dirty="0" smtClean="0">
                <a:solidFill>
                  <a:srgbClr val="0070C0"/>
                </a:solidFill>
              </a:rPr>
              <a:t>90% </a:t>
            </a:r>
            <a:r>
              <a:rPr lang="fr-FR" sz="1400" b="1" dirty="0" smtClean="0">
                <a:solidFill>
                  <a:srgbClr val="0070C0"/>
                </a:solidFill>
              </a:rPr>
              <a:t>des échanges commerciaux internationaux  sont maritimes</a:t>
            </a:r>
            <a:endParaRPr lang="fr-FR" sz="1400" b="1" dirty="0">
              <a:solidFill>
                <a:srgbClr val="0070C0"/>
              </a:solidFill>
            </a:endParaRPr>
          </a:p>
        </p:txBody>
      </p:sp>
      <p:sp>
        <p:nvSpPr>
          <p:cNvPr id="12" name="ZoneTexte 11"/>
          <p:cNvSpPr txBox="1"/>
          <p:nvPr/>
        </p:nvSpPr>
        <p:spPr>
          <a:xfrm>
            <a:off x="7429520" y="2488054"/>
            <a:ext cx="1674000" cy="1200329"/>
          </a:xfrm>
          <a:prstGeom prst="rect">
            <a:avLst/>
          </a:prstGeom>
          <a:solidFill>
            <a:schemeClr val="bg1"/>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sz="1600" b="1" dirty="0" smtClean="0">
                <a:solidFill>
                  <a:srgbClr val="0070C0"/>
                </a:solidFill>
              </a:rPr>
              <a:t>7.5</a:t>
            </a:r>
            <a:r>
              <a:rPr lang="fr-FR" sz="1400" b="1" dirty="0" smtClean="0">
                <a:solidFill>
                  <a:srgbClr val="0070C0"/>
                </a:solidFill>
              </a:rPr>
              <a:t> Milliards de tonnes de marchandises passent par les ports</a:t>
            </a:r>
            <a:endParaRPr lang="fr-FR" sz="1400" b="1" dirty="0">
              <a:solidFill>
                <a:srgbClr val="0070C0"/>
              </a:solidFill>
            </a:endParaRPr>
          </a:p>
        </p:txBody>
      </p:sp>
      <p:sp>
        <p:nvSpPr>
          <p:cNvPr id="13" name="ZoneTexte 12"/>
          <p:cNvSpPr txBox="1"/>
          <p:nvPr/>
        </p:nvSpPr>
        <p:spPr>
          <a:xfrm>
            <a:off x="7429520" y="4693687"/>
            <a:ext cx="1674000" cy="1169551"/>
          </a:xfrm>
          <a:prstGeom prst="rect">
            <a:avLst/>
          </a:prstGeom>
          <a:solidFill>
            <a:schemeClr val="bg1"/>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sz="1400" b="1" dirty="0" smtClean="0">
                <a:solidFill>
                  <a:srgbClr val="0070C0"/>
                </a:solidFill>
              </a:rPr>
              <a:t>Les plus grands ports sont situés au niveau de l’Asie de l’est, l’Europe et l’Amérique du Nord</a:t>
            </a:r>
            <a:endParaRPr lang="fr-FR" sz="1400" b="1" dirty="0">
              <a:solidFill>
                <a:srgbClr val="0070C0"/>
              </a:solidFill>
            </a:endParaRPr>
          </a:p>
        </p:txBody>
      </p:sp>
      <p:sp>
        <p:nvSpPr>
          <p:cNvPr id="14" name="ZoneTexte 13"/>
          <p:cNvSpPr txBox="1"/>
          <p:nvPr/>
        </p:nvSpPr>
        <p:spPr>
          <a:xfrm>
            <a:off x="7429520" y="3713650"/>
            <a:ext cx="1674000" cy="936000"/>
          </a:xfrm>
          <a:prstGeom prst="rect">
            <a:avLst/>
          </a:prstGeom>
          <a:solidFill>
            <a:schemeClr val="bg1"/>
          </a:solidFill>
        </p:spPr>
        <p:style>
          <a:lnRef idx="0">
            <a:schemeClr val="accent2"/>
          </a:lnRef>
          <a:fillRef idx="3">
            <a:schemeClr val="accent2"/>
          </a:fillRef>
          <a:effectRef idx="3">
            <a:schemeClr val="accent2"/>
          </a:effectRef>
          <a:fontRef idx="minor">
            <a:schemeClr val="lt1"/>
          </a:fontRef>
        </p:style>
        <p:txBody>
          <a:bodyPr wrap="square" rtlCol="0" anchor="ctr" anchorCtr="0">
            <a:noAutofit/>
          </a:bodyPr>
          <a:lstStyle/>
          <a:p>
            <a:r>
              <a:rPr lang="fr-FR" sz="1600" b="1" dirty="0" smtClean="0">
                <a:solidFill>
                  <a:srgbClr val="0070C0"/>
                </a:solidFill>
              </a:rPr>
              <a:t>17</a:t>
            </a:r>
            <a:r>
              <a:rPr lang="fr-FR" sz="1400" b="1" dirty="0" smtClean="0">
                <a:solidFill>
                  <a:srgbClr val="0070C0"/>
                </a:solidFill>
              </a:rPr>
              <a:t> millions de croisiéristes, dont 30% sont européens</a:t>
            </a:r>
            <a:endParaRPr lang="fr-FR" sz="1400" b="1" dirty="0">
              <a:solidFill>
                <a:srgbClr val="0070C0"/>
              </a:solidFill>
            </a:endParaRPr>
          </a:p>
        </p:txBody>
      </p:sp>
      <p:sp>
        <p:nvSpPr>
          <p:cNvPr id="15" name="ZoneTexte 14"/>
          <p:cNvSpPr txBox="1"/>
          <p:nvPr/>
        </p:nvSpPr>
        <p:spPr>
          <a:xfrm>
            <a:off x="1396380" y="5969797"/>
            <a:ext cx="6072230" cy="307777"/>
          </a:xfrm>
          <a:prstGeom prst="rect">
            <a:avLst/>
          </a:prstGeom>
          <a:solidFill>
            <a:srgbClr val="3276C8"/>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rtl="1"/>
            <a:r>
              <a:rPr lang="fr-FR" sz="1400" dirty="0" smtClean="0"/>
              <a:t>Position stratégique du Maroc au croisement des principales routes maritimes</a:t>
            </a:r>
            <a:endParaRPr lang="fr-FR" sz="1400" dirty="0"/>
          </a:p>
        </p:txBody>
      </p:sp>
      <p:sp>
        <p:nvSpPr>
          <p:cNvPr id="16" name="ZoneTexte 15"/>
          <p:cNvSpPr txBox="1"/>
          <p:nvPr/>
        </p:nvSpPr>
        <p:spPr>
          <a:xfrm>
            <a:off x="1357290" y="-24"/>
            <a:ext cx="7786710" cy="584775"/>
          </a:xfrm>
          <a:prstGeom prst="rect">
            <a:avLst/>
          </a:prstGeom>
          <a:noFill/>
        </p:spPr>
        <p:txBody>
          <a:bodyPr wrap="square" rtlCol="0">
            <a:spAutoFit/>
          </a:bodyPr>
          <a:lstStyle/>
          <a:p>
            <a:pPr algn="ctr"/>
            <a:r>
              <a:rPr lang="fr-FR" sz="3200" dirty="0" smtClean="0">
                <a:solidFill>
                  <a:schemeClr val="bg1"/>
                </a:solidFill>
              </a:rPr>
              <a:t>Contexte et enjeux</a:t>
            </a:r>
            <a:endParaRPr lang="ar-AE" sz="3200" dirty="0" smtClean="0">
              <a:solidFill>
                <a:schemeClr val="bg1"/>
              </a:solidFill>
            </a:endParaRPr>
          </a:p>
        </p:txBody>
      </p:sp>
      <p:sp>
        <p:nvSpPr>
          <p:cNvPr id="17" name="ZoneTexte 16"/>
          <p:cNvSpPr txBox="1"/>
          <p:nvPr/>
        </p:nvSpPr>
        <p:spPr>
          <a:xfrm>
            <a:off x="1357322" y="486771"/>
            <a:ext cx="7786710" cy="461665"/>
          </a:xfrm>
          <a:prstGeom prst="rect">
            <a:avLst/>
          </a:prstGeom>
          <a:noFill/>
        </p:spPr>
        <p:txBody>
          <a:bodyPr wrap="square" rtlCol="0">
            <a:spAutoFit/>
          </a:bodyPr>
          <a:lstStyle/>
          <a:p>
            <a:pPr algn="ctr"/>
            <a:r>
              <a:rPr lang="fr-FR" sz="2400" dirty="0" smtClean="0">
                <a:solidFill>
                  <a:schemeClr val="bg1"/>
                </a:solidFill>
              </a:rPr>
              <a:t>Trafic international</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Rectangle 10"/>
          <p:cNvSpPr/>
          <p:nvPr/>
        </p:nvSpPr>
        <p:spPr>
          <a:xfrm>
            <a:off x="1645730" y="3770100"/>
            <a:ext cx="2268000" cy="1656000"/>
          </a:xfrm>
          <a:prstGeom prst="rect">
            <a:avLst/>
          </a:prstGeom>
          <a:solidFill>
            <a:srgbClr val="3276C8"/>
          </a:solidFill>
        </p:spPr>
        <p:style>
          <a:lnRef idx="0">
            <a:schemeClr val="accent2"/>
          </a:lnRef>
          <a:fillRef idx="3">
            <a:schemeClr val="accent2"/>
          </a:fillRef>
          <a:effectRef idx="3">
            <a:schemeClr val="accent2"/>
          </a:effectRef>
          <a:fontRef idx="minor">
            <a:schemeClr val="lt1"/>
          </a:fontRef>
        </p:style>
        <p:txBody>
          <a:bodyPr rtlCol="0" anchor="ctr"/>
          <a:lstStyle/>
          <a:p>
            <a:r>
              <a:rPr lang="fr-FR" sz="1600" dirty="0" smtClean="0"/>
              <a:t>le nombre de conteneurs manutentionnés dans les ports  du monde continue à augmenter, et le bassin méditerranéen abrite 20% de ce trafic.  </a:t>
            </a:r>
            <a:endParaRPr lang="ar-MA" sz="1600" dirty="0" smtClean="0"/>
          </a:p>
        </p:txBody>
      </p:sp>
      <p:pic>
        <p:nvPicPr>
          <p:cNvPr id="20" name="Picture 3" descr="Image4"/>
          <p:cNvPicPr>
            <a:picLocks noChangeAspect="1" noChangeArrowheads="1"/>
          </p:cNvPicPr>
          <p:nvPr/>
        </p:nvPicPr>
        <p:blipFill>
          <a:blip r:embed="rId3" cstate="print"/>
          <a:srcRect/>
          <a:stretch>
            <a:fillRect/>
          </a:stretch>
        </p:blipFill>
        <p:spPr bwMode="auto">
          <a:xfrm>
            <a:off x="1643042" y="1950310"/>
            <a:ext cx="2268000" cy="1681764"/>
          </a:xfrm>
          <a:prstGeom prst="rect">
            <a:avLst/>
          </a:prstGeom>
          <a:noFill/>
          <a:ln w="9525">
            <a:noFill/>
            <a:miter lim="800000"/>
            <a:headEnd/>
            <a:tailEnd/>
          </a:ln>
        </p:spPr>
      </p:pic>
      <p:sp>
        <p:nvSpPr>
          <p:cNvPr id="26" name="Rectangle 25"/>
          <p:cNvSpPr/>
          <p:nvPr/>
        </p:nvSpPr>
        <p:spPr>
          <a:xfrm>
            <a:off x="1646034" y="1500174"/>
            <a:ext cx="2268000" cy="360000"/>
          </a:xfrm>
          <a:prstGeom prst="rect">
            <a:avLst/>
          </a:prstGeom>
          <a:solidFill>
            <a:srgbClr val="3276C8"/>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000" dirty="0" smtClean="0"/>
              <a:t>Conteneurs </a:t>
            </a:r>
            <a:endParaRPr lang="fr-FR" sz="2000" dirty="0"/>
          </a:p>
        </p:txBody>
      </p:sp>
      <p:sp>
        <p:nvSpPr>
          <p:cNvPr id="30" name="Rectangle 29"/>
          <p:cNvSpPr/>
          <p:nvPr/>
        </p:nvSpPr>
        <p:spPr>
          <a:xfrm>
            <a:off x="6493185" y="3774949"/>
            <a:ext cx="2268000" cy="1656000"/>
          </a:xfrm>
          <a:prstGeom prst="rect">
            <a:avLst/>
          </a:prstGeom>
          <a:solidFill>
            <a:srgbClr val="3276C8"/>
          </a:solidFill>
        </p:spPr>
        <p:style>
          <a:lnRef idx="0">
            <a:schemeClr val="accent2"/>
          </a:lnRef>
          <a:fillRef idx="3">
            <a:schemeClr val="accent2"/>
          </a:fillRef>
          <a:effectRef idx="3">
            <a:schemeClr val="accent2"/>
          </a:effectRef>
          <a:fontRef idx="minor">
            <a:schemeClr val="lt1"/>
          </a:fontRef>
        </p:style>
        <p:txBody>
          <a:bodyPr rtlCol="0" anchor="ctr"/>
          <a:lstStyle/>
          <a:p>
            <a:r>
              <a:rPr lang="fr-FR" sz="1600" dirty="0" smtClean="0"/>
              <a:t>Possibilité d’attirer 1.200.000 Croisiéristes en escale aux ports marocains en 2030, contre 450 000 actuellement</a:t>
            </a:r>
            <a:endParaRPr lang="ar-MA" sz="1600" dirty="0" smtClean="0"/>
          </a:p>
        </p:txBody>
      </p:sp>
      <p:sp>
        <p:nvSpPr>
          <p:cNvPr id="32" name="Rectangle 31"/>
          <p:cNvSpPr/>
          <p:nvPr/>
        </p:nvSpPr>
        <p:spPr>
          <a:xfrm>
            <a:off x="6503818" y="1500174"/>
            <a:ext cx="2268000" cy="360000"/>
          </a:xfrm>
          <a:prstGeom prst="rect">
            <a:avLst/>
          </a:prstGeom>
          <a:solidFill>
            <a:srgbClr val="3276C8"/>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000" dirty="0" smtClean="0"/>
              <a:t>Croisière</a:t>
            </a:r>
            <a:endParaRPr lang="fr-FR" sz="2000" dirty="0"/>
          </a:p>
        </p:txBody>
      </p:sp>
      <p:sp>
        <p:nvSpPr>
          <p:cNvPr id="35" name="Rectangle 34"/>
          <p:cNvSpPr/>
          <p:nvPr/>
        </p:nvSpPr>
        <p:spPr>
          <a:xfrm>
            <a:off x="4070623" y="3774950"/>
            <a:ext cx="2268000" cy="1656000"/>
          </a:xfrm>
          <a:prstGeom prst="rect">
            <a:avLst/>
          </a:prstGeom>
          <a:solidFill>
            <a:srgbClr val="3276C8"/>
          </a:solidFill>
        </p:spPr>
        <p:style>
          <a:lnRef idx="0">
            <a:schemeClr val="accent2"/>
          </a:lnRef>
          <a:fillRef idx="3">
            <a:schemeClr val="accent2"/>
          </a:fillRef>
          <a:effectRef idx="3">
            <a:schemeClr val="accent2"/>
          </a:effectRef>
          <a:fontRef idx="minor">
            <a:schemeClr val="lt1"/>
          </a:fontRef>
        </p:style>
        <p:txBody>
          <a:bodyPr rtlCol="0" anchor="ctr"/>
          <a:lstStyle/>
          <a:p>
            <a:r>
              <a:rPr lang="fr-FR" sz="1600" dirty="0" smtClean="0"/>
              <a:t>20 % à 25 % du trafic mondial d’hydrocarbures passe en Méditerranée, soit environ 360 millions de tonnes /an.</a:t>
            </a:r>
            <a:endParaRPr lang="ar-MA" sz="1600" dirty="0" smtClean="0"/>
          </a:p>
        </p:txBody>
      </p:sp>
      <p:sp>
        <p:nvSpPr>
          <p:cNvPr id="36" name="Rectangle 35"/>
          <p:cNvSpPr/>
          <p:nvPr/>
        </p:nvSpPr>
        <p:spPr>
          <a:xfrm>
            <a:off x="4074926" y="1500174"/>
            <a:ext cx="2268000" cy="360000"/>
          </a:xfrm>
          <a:prstGeom prst="rect">
            <a:avLst/>
          </a:prstGeom>
          <a:solidFill>
            <a:srgbClr val="3276C8"/>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000" dirty="0" smtClean="0"/>
              <a:t>Hydrocarbures </a:t>
            </a:r>
            <a:endParaRPr lang="fr-FR" sz="2000" dirty="0"/>
          </a:p>
        </p:txBody>
      </p:sp>
      <p:pic>
        <p:nvPicPr>
          <p:cNvPr id="1027" name="Picture 3"/>
          <p:cNvPicPr>
            <a:picLocks noChangeAspect="1" noChangeArrowheads="1"/>
          </p:cNvPicPr>
          <p:nvPr/>
        </p:nvPicPr>
        <p:blipFill>
          <a:blip r:embed="rId4"/>
          <a:srcRect b="7712"/>
          <a:stretch>
            <a:fillRect/>
          </a:stretch>
        </p:blipFill>
        <p:spPr bwMode="auto">
          <a:xfrm>
            <a:off x="4063240" y="1917560"/>
            <a:ext cx="2268000" cy="1714514"/>
          </a:xfrm>
          <a:prstGeom prst="rect">
            <a:avLst/>
          </a:prstGeom>
          <a:noFill/>
          <a:ln w="9525">
            <a:noFill/>
            <a:miter lim="800000"/>
            <a:headEnd/>
            <a:tailEnd/>
          </a:ln>
        </p:spPr>
      </p:pic>
      <p:pic>
        <p:nvPicPr>
          <p:cNvPr id="17" name="Picture 4" descr="http://www.desktopwallpaperhd.com/wallpapers/10/5325.jpg"/>
          <p:cNvPicPr>
            <a:picLocks noChangeAspect="1" noChangeArrowheads="1"/>
          </p:cNvPicPr>
          <p:nvPr/>
        </p:nvPicPr>
        <p:blipFill>
          <a:blip r:embed="rId5" cstate="screen"/>
          <a:srcRect l="792" r="1310" b="10907"/>
          <a:stretch>
            <a:fillRect/>
          </a:stretch>
        </p:blipFill>
        <p:spPr bwMode="auto">
          <a:xfrm>
            <a:off x="6485802" y="1917561"/>
            <a:ext cx="2268000" cy="1714513"/>
          </a:xfrm>
          <a:prstGeom prst="rect">
            <a:avLst/>
          </a:prstGeom>
          <a:noFill/>
        </p:spPr>
      </p:pic>
      <p:sp>
        <p:nvSpPr>
          <p:cNvPr id="15" name="ZoneTexte 14"/>
          <p:cNvSpPr txBox="1"/>
          <p:nvPr/>
        </p:nvSpPr>
        <p:spPr>
          <a:xfrm>
            <a:off x="1357290" y="-24"/>
            <a:ext cx="7786710" cy="584775"/>
          </a:xfrm>
          <a:prstGeom prst="rect">
            <a:avLst/>
          </a:prstGeom>
          <a:noFill/>
        </p:spPr>
        <p:txBody>
          <a:bodyPr wrap="square" rtlCol="0">
            <a:spAutoFit/>
          </a:bodyPr>
          <a:lstStyle/>
          <a:p>
            <a:pPr algn="ctr"/>
            <a:r>
              <a:rPr lang="fr-FR" sz="3200" dirty="0" smtClean="0">
                <a:solidFill>
                  <a:schemeClr val="bg1"/>
                </a:solidFill>
              </a:rPr>
              <a:t>Contexte et enjeux</a:t>
            </a:r>
            <a:endParaRPr lang="ar-AE" sz="3200" dirty="0" smtClean="0">
              <a:solidFill>
                <a:schemeClr val="bg1"/>
              </a:solidFill>
            </a:endParaRPr>
          </a:p>
        </p:txBody>
      </p:sp>
      <p:sp>
        <p:nvSpPr>
          <p:cNvPr id="24" name="ZoneTexte 23"/>
          <p:cNvSpPr txBox="1"/>
          <p:nvPr/>
        </p:nvSpPr>
        <p:spPr>
          <a:xfrm>
            <a:off x="1357322" y="486771"/>
            <a:ext cx="7786710" cy="461665"/>
          </a:xfrm>
          <a:prstGeom prst="rect">
            <a:avLst/>
          </a:prstGeom>
          <a:noFill/>
        </p:spPr>
        <p:txBody>
          <a:bodyPr wrap="square" rtlCol="0">
            <a:spAutoFit/>
          </a:bodyPr>
          <a:lstStyle/>
          <a:p>
            <a:pPr algn="ctr"/>
            <a:r>
              <a:rPr lang="fr-FR" sz="2400" dirty="0" smtClean="0">
                <a:solidFill>
                  <a:schemeClr val="bg1"/>
                </a:solidFill>
              </a:rPr>
              <a:t>Opportunités Internationales</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2"/>
          <p:cNvSpPr txBox="1">
            <a:spLocks noChangeArrowheads="1"/>
          </p:cNvSpPr>
          <p:nvPr/>
        </p:nvSpPr>
        <p:spPr bwMode="auto">
          <a:xfrm>
            <a:off x="5429256" y="1428736"/>
            <a:ext cx="3347138" cy="571504"/>
          </a:xfrm>
          <a:prstGeom prst="rect">
            <a:avLst/>
          </a:prstGeom>
          <a:solidFill>
            <a:schemeClr val="tx2">
              <a:lumMod val="60000"/>
              <a:lumOff val="40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nSpc>
                <a:spcPct val="90000"/>
              </a:lnSpc>
              <a:spcBef>
                <a:spcPts val="600"/>
              </a:spcBef>
              <a:defRPr/>
            </a:pPr>
            <a:r>
              <a:rPr lang="fr-FR" sz="1700" dirty="0" smtClean="0"/>
              <a:t>Évolution du trafic mondial</a:t>
            </a:r>
            <a:endParaRPr lang="ar-MA" sz="1700" dirty="0" smtClean="0"/>
          </a:p>
        </p:txBody>
      </p:sp>
      <p:sp>
        <p:nvSpPr>
          <p:cNvPr id="11" name="ZoneTexte 2"/>
          <p:cNvSpPr txBox="1">
            <a:spLocks noChangeArrowheads="1"/>
          </p:cNvSpPr>
          <p:nvPr/>
        </p:nvSpPr>
        <p:spPr bwMode="auto">
          <a:xfrm>
            <a:off x="1571604" y="1928802"/>
            <a:ext cx="2786082" cy="857256"/>
          </a:xfrm>
          <a:prstGeom prst="rect">
            <a:avLst/>
          </a:prstGeom>
          <a:solidFill>
            <a:schemeClr val="bg1"/>
          </a:solidFill>
          <a:ln>
            <a:headEnd/>
            <a:tailEnd/>
          </a:ln>
        </p:spPr>
        <p:style>
          <a:lnRef idx="0">
            <a:schemeClr val="accent1"/>
          </a:lnRef>
          <a:fillRef idx="3">
            <a:schemeClr val="accent1"/>
          </a:fillRef>
          <a:effectRef idx="3">
            <a:schemeClr val="accent1"/>
          </a:effectRef>
          <a:fontRef idx="minor">
            <a:schemeClr val="lt1"/>
          </a:fontRef>
        </p:style>
        <p:txBody>
          <a:bodyPr wrap="square" anchor="ctr">
            <a:noAutofit/>
          </a:bodyPr>
          <a:lstStyle/>
          <a:p>
            <a:pPr algn="ctr" fontAlgn="base">
              <a:spcBef>
                <a:spcPct val="0"/>
              </a:spcBef>
              <a:spcAft>
                <a:spcPct val="0"/>
              </a:spcAft>
              <a:defRPr/>
            </a:pPr>
            <a:r>
              <a:rPr lang="fr-FR" sz="2000" b="1" dirty="0">
                <a:solidFill>
                  <a:srgbClr val="00B0F0"/>
                </a:solidFill>
              </a:rPr>
              <a:t>Opportunités</a:t>
            </a:r>
            <a:endParaRPr lang="ar-MA" sz="2000" b="1" dirty="0">
              <a:solidFill>
                <a:srgbClr val="00B0F0"/>
              </a:solidFill>
            </a:endParaRPr>
          </a:p>
        </p:txBody>
      </p:sp>
      <p:sp>
        <p:nvSpPr>
          <p:cNvPr id="16" name="Flèche droite rayée 15">
            <a:hlinkClick r:id="rId3" action="ppaction://hlinksldjump"/>
          </p:cNvPr>
          <p:cNvSpPr/>
          <p:nvPr/>
        </p:nvSpPr>
        <p:spPr>
          <a:xfrm>
            <a:off x="4497142" y="2067117"/>
            <a:ext cx="432048" cy="576064"/>
          </a:xfrm>
          <a:prstGeom prst="stripedRightArrow">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fr-FR"/>
          </a:p>
        </p:txBody>
      </p:sp>
      <p:sp>
        <p:nvSpPr>
          <p:cNvPr id="10" name="ZoneTexte 2"/>
          <p:cNvSpPr txBox="1">
            <a:spLocks noChangeArrowheads="1"/>
          </p:cNvSpPr>
          <p:nvPr/>
        </p:nvSpPr>
        <p:spPr bwMode="auto">
          <a:xfrm>
            <a:off x="5429256" y="2071678"/>
            <a:ext cx="3347138" cy="642942"/>
          </a:xfrm>
          <a:prstGeom prst="rect">
            <a:avLst/>
          </a:prstGeom>
          <a:solidFill>
            <a:schemeClr val="tx2">
              <a:lumMod val="60000"/>
              <a:lumOff val="40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nSpc>
                <a:spcPct val="90000"/>
              </a:lnSpc>
              <a:spcBef>
                <a:spcPts val="600"/>
              </a:spcBef>
              <a:defRPr/>
            </a:pPr>
            <a:r>
              <a:rPr lang="fr-FR" sz="1700" dirty="0" smtClean="0"/>
              <a:t>Position stratégique au croisement des principales routes maritimes</a:t>
            </a:r>
            <a:endParaRPr lang="ar-MA" sz="1700" dirty="0" smtClean="0">
              <a:solidFill>
                <a:schemeClr val="lt1"/>
              </a:solidFill>
            </a:endParaRPr>
          </a:p>
        </p:txBody>
      </p:sp>
      <p:sp>
        <p:nvSpPr>
          <p:cNvPr id="12" name="ZoneTexte 2"/>
          <p:cNvSpPr txBox="1">
            <a:spLocks noChangeArrowheads="1"/>
          </p:cNvSpPr>
          <p:nvPr/>
        </p:nvSpPr>
        <p:spPr bwMode="auto">
          <a:xfrm>
            <a:off x="5429256" y="2786058"/>
            <a:ext cx="3347138" cy="571504"/>
          </a:xfrm>
          <a:prstGeom prst="rect">
            <a:avLst/>
          </a:prstGeom>
          <a:solidFill>
            <a:schemeClr val="tx2">
              <a:lumMod val="60000"/>
              <a:lumOff val="40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nSpc>
                <a:spcPct val="90000"/>
              </a:lnSpc>
              <a:spcBef>
                <a:spcPts val="600"/>
              </a:spcBef>
              <a:defRPr/>
            </a:pPr>
            <a:r>
              <a:rPr lang="fr-FR" sz="1700" dirty="0" smtClean="0"/>
              <a:t>Existence des stratégies sectorielles</a:t>
            </a:r>
            <a:endParaRPr lang="ar-MA" sz="1700" dirty="0" smtClean="0"/>
          </a:p>
        </p:txBody>
      </p:sp>
      <p:sp>
        <p:nvSpPr>
          <p:cNvPr id="13" name="ZoneTexte 2"/>
          <p:cNvSpPr txBox="1">
            <a:spLocks noChangeArrowheads="1"/>
          </p:cNvSpPr>
          <p:nvPr/>
        </p:nvSpPr>
        <p:spPr bwMode="auto">
          <a:xfrm>
            <a:off x="5429256" y="3857628"/>
            <a:ext cx="3347138" cy="571504"/>
          </a:xfrm>
          <a:prstGeom prst="rect">
            <a:avLst/>
          </a:prstGeom>
          <a:solidFill>
            <a:schemeClr val="tx2">
              <a:lumMod val="60000"/>
              <a:lumOff val="40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nSpc>
                <a:spcPct val="90000"/>
              </a:lnSpc>
              <a:spcBef>
                <a:spcPts val="600"/>
              </a:spcBef>
              <a:defRPr/>
            </a:pPr>
            <a:r>
              <a:rPr lang="fr-FR" sz="1700" dirty="0" smtClean="0"/>
              <a:t>Contribution à la compétitivité logistique</a:t>
            </a:r>
            <a:endParaRPr lang="ar-MA" sz="1700" dirty="0" smtClean="0"/>
          </a:p>
        </p:txBody>
      </p:sp>
      <p:sp>
        <p:nvSpPr>
          <p:cNvPr id="17" name="ZoneTexte 2"/>
          <p:cNvSpPr txBox="1">
            <a:spLocks noChangeArrowheads="1"/>
          </p:cNvSpPr>
          <p:nvPr/>
        </p:nvSpPr>
        <p:spPr bwMode="auto">
          <a:xfrm>
            <a:off x="1571604" y="4357694"/>
            <a:ext cx="2786082" cy="857256"/>
          </a:xfrm>
          <a:prstGeom prst="rect">
            <a:avLst/>
          </a:prstGeom>
          <a:solidFill>
            <a:schemeClr val="bg1"/>
          </a:solidFill>
          <a:ln>
            <a:headEnd/>
            <a:tailEnd/>
          </a:ln>
        </p:spPr>
        <p:style>
          <a:lnRef idx="0">
            <a:schemeClr val="accent1"/>
          </a:lnRef>
          <a:fillRef idx="3">
            <a:schemeClr val="accent1"/>
          </a:fillRef>
          <a:effectRef idx="3">
            <a:schemeClr val="accent1"/>
          </a:effectRef>
          <a:fontRef idx="minor">
            <a:schemeClr val="lt1"/>
          </a:fontRef>
        </p:style>
        <p:txBody>
          <a:bodyPr wrap="square" anchor="ctr">
            <a:noAutofit/>
          </a:bodyPr>
          <a:lstStyle/>
          <a:p>
            <a:pPr algn="ctr" fontAlgn="base">
              <a:spcBef>
                <a:spcPct val="0"/>
              </a:spcBef>
              <a:spcAft>
                <a:spcPct val="0"/>
              </a:spcAft>
              <a:defRPr/>
            </a:pPr>
            <a:r>
              <a:rPr lang="fr-FR" sz="2000" b="1" dirty="0" smtClean="0">
                <a:solidFill>
                  <a:srgbClr val="00B0F0"/>
                </a:solidFill>
              </a:rPr>
              <a:t>Attentes</a:t>
            </a:r>
            <a:endParaRPr lang="ar-MA" sz="2000" b="1" dirty="0" smtClean="0">
              <a:solidFill>
                <a:srgbClr val="00B0F0"/>
              </a:solidFill>
            </a:endParaRPr>
          </a:p>
        </p:txBody>
      </p:sp>
      <p:sp>
        <p:nvSpPr>
          <p:cNvPr id="18" name="Flèche droite rayée 17"/>
          <p:cNvSpPr/>
          <p:nvPr/>
        </p:nvSpPr>
        <p:spPr>
          <a:xfrm>
            <a:off x="4497142" y="4496009"/>
            <a:ext cx="432048" cy="576064"/>
          </a:xfrm>
          <a:prstGeom prst="stripedRightArrow">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fr-FR"/>
          </a:p>
        </p:txBody>
      </p:sp>
      <p:sp>
        <p:nvSpPr>
          <p:cNvPr id="19" name="ZoneTexte 2"/>
          <p:cNvSpPr txBox="1">
            <a:spLocks noChangeArrowheads="1"/>
          </p:cNvSpPr>
          <p:nvPr/>
        </p:nvSpPr>
        <p:spPr bwMode="auto">
          <a:xfrm>
            <a:off x="5429256" y="4500570"/>
            <a:ext cx="3347138" cy="571504"/>
          </a:xfrm>
          <a:prstGeom prst="rect">
            <a:avLst/>
          </a:prstGeom>
          <a:solidFill>
            <a:schemeClr val="tx2">
              <a:lumMod val="60000"/>
              <a:lumOff val="40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nSpc>
                <a:spcPct val="90000"/>
              </a:lnSpc>
              <a:spcBef>
                <a:spcPts val="600"/>
              </a:spcBef>
              <a:defRPr/>
            </a:pPr>
            <a:r>
              <a:rPr lang="fr-FR" sz="1700" dirty="0" smtClean="0"/>
              <a:t>Contribution au développement économique régional</a:t>
            </a:r>
            <a:endParaRPr lang="ar-MA" sz="1700" dirty="0" smtClean="0"/>
          </a:p>
        </p:txBody>
      </p:sp>
      <p:sp>
        <p:nvSpPr>
          <p:cNvPr id="20" name="ZoneTexte 2"/>
          <p:cNvSpPr txBox="1">
            <a:spLocks noChangeArrowheads="1"/>
          </p:cNvSpPr>
          <p:nvPr/>
        </p:nvSpPr>
        <p:spPr bwMode="auto">
          <a:xfrm>
            <a:off x="5429256" y="5214950"/>
            <a:ext cx="3347138" cy="571504"/>
          </a:xfrm>
          <a:prstGeom prst="rect">
            <a:avLst/>
          </a:prstGeom>
          <a:solidFill>
            <a:schemeClr val="tx2">
              <a:lumMod val="60000"/>
              <a:lumOff val="40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nSpc>
                <a:spcPct val="90000"/>
              </a:lnSpc>
              <a:spcBef>
                <a:spcPts val="600"/>
              </a:spcBef>
              <a:defRPr/>
            </a:pPr>
            <a:r>
              <a:rPr lang="fr-FR" sz="1700" dirty="0" smtClean="0"/>
              <a:t>Soutien de la mise en œuvre des stratégies sectorielles </a:t>
            </a:r>
            <a:endParaRPr lang="ar-MA" sz="1700" dirty="0" smtClean="0"/>
          </a:p>
        </p:txBody>
      </p:sp>
      <p:sp>
        <p:nvSpPr>
          <p:cNvPr id="14" name="Rectangle 13"/>
          <p:cNvSpPr/>
          <p:nvPr/>
        </p:nvSpPr>
        <p:spPr>
          <a:xfrm>
            <a:off x="1357290" y="928670"/>
            <a:ext cx="7786710" cy="461665"/>
          </a:xfrm>
          <a:prstGeom prst="rect">
            <a:avLst/>
          </a:prstGeom>
        </p:spPr>
        <p:txBody>
          <a:bodyPr wrap="square">
            <a:spAutoFit/>
          </a:bodyPr>
          <a:lstStyle/>
          <a:p>
            <a:pPr indent="361950" algn="ctr"/>
            <a:endParaRPr lang="ar-MA" sz="2400" b="1" dirty="0" smtClean="0">
              <a:solidFill>
                <a:schemeClr val="tx2"/>
              </a:solidFill>
              <a:latin typeface="Arial" charset="0"/>
            </a:endParaRPr>
          </a:p>
        </p:txBody>
      </p:sp>
      <p:sp>
        <p:nvSpPr>
          <p:cNvPr id="15" name="ZoneTexte 14"/>
          <p:cNvSpPr txBox="1"/>
          <p:nvPr/>
        </p:nvSpPr>
        <p:spPr>
          <a:xfrm>
            <a:off x="1357290" y="-24"/>
            <a:ext cx="7786710" cy="584775"/>
          </a:xfrm>
          <a:prstGeom prst="rect">
            <a:avLst/>
          </a:prstGeom>
          <a:noFill/>
        </p:spPr>
        <p:txBody>
          <a:bodyPr wrap="square" rtlCol="0">
            <a:spAutoFit/>
          </a:bodyPr>
          <a:lstStyle/>
          <a:p>
            <a:pPr lvl="0" algn="ctr"/>
            <a:r>
              <a:rPr lang="fr-FR" sz="3200" dirty="0">
                <a:solidFill>
                  <a:prstClr val="white"/>
                </a:solidFill>
              </a:rPr>
              <a:t>Enjeux Externes et Internes</a:t>
            </a:r>
            <a:endParaRPr lang="ar-AE" sz="3200" dirty="0">
              <a:solidFill>
                <a:prstClr val="white"/>
              </a:solidFill>
            </a:endParaRPr>
          </a:p>
        </p:txBody>
      </p:sp>
      <p:sp>
        <p:nvSpPr>
          <p:cNvPr id="28" name="ZoneTexte 27"/>
          <p:cNvSpPr txBox="1"/>
          <p:nvPr/>
        </p:nvSpPr>
        <p:spPr>
          <a:xfrm>
            <a:off x="1357322" y="486771"/>
            <a:ext cx="7786710" cy="461665"/>
          </a:xfrm>
          <a:prstGeom prst="rect">
            <a:avLst/>
          </a:prstGeom>
          <a:noFill/>
        </p:spPr>
        <p:txBody>
          <a:bodyPr wrap="square" rtlCol="0">
            <a:spAutoFit/>
          </a:bodyPr>
          <a:lstStyle/>
          <a:p>
            <a:pPr algn="ctr"/>
            <a:r>
              <a:rPr lang="fr-FR" sz="2400" dirty="0" smtClean="0">
                <a:solidFill>
                  <a:schemeClr val="bg1"/>
                </a:solidFill>
              </a:rPr>
              <a:t>1- Opportunités et attentes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ZoneTexte 2"/>
          <p:cNvSpPr txBox="1">
            <a:spLocks noChangeArrowheads="1"/>
          </p:cNvSpPr>
          <p:nvPr/>
        </p:nvSpPr>
        <p:spPr bwMode="auto">
          <a:xfrm>
            <a:off x="1571604" y="4358796"/>
            <a:ext cx="2786082" cy="857256"/>
          </a:xfrm>
          <a:prstGeom prst="rect">
            <a:avLst/>
          </a:prstGeom>
          <a:solidFill>
            <a:schemeClr val="bg1"/>
          </a:solidFill>
          <a:ln>
            <a:headEnd/>
            <a:tailEnd/>
          </a:ln>
        </p:spPr>
        <p:style>
          <a:lnRef idx="0">
            <a:schemeClr val="accent1"/>
          </a:lnRef>
          <a:fillRef idx="3">
            <a:schemeClr val="accent1"/>
          </a:fillRef>
          <a:effectRef idx="3">
            <a:schemeClr val="accent1"/>
          </a:effectRef>
          <a:fontRef idx="minor">
            <a:schemeClr val="lt1"/>
          </a:fontRef>
        </p:style>
        <p:txBody>
          <a:bodyPr wrap="square" anchor="ctr">
            <a:noAutofit/>
          </a:bodyPr>
          <a:lstStyle/>
          <a:p>
            <a:pPr algn="ctr" rtl="1" fontAlgn="base">
              <a:spcBef>
                <a:spcPct val="0"/>
              </a:spcBef>
              <a:spcAft>
                <a:spcPct val="0"/>
              </a:spcAft>
              <a:defRPr/>
            </a:pPr>
            <a:r>
              <a:rPr lang="fr-FR" sz="2000" b="1" dirty="0">
                <a:solidFill>
                  <a:srgbClr val="00B0F0"/>
                </a:solidFill>
              </a:rPr>
              <a:t>Menaces </a:t>
            </a:r>
            <a:endParaRPr lang="ar-MA" sz="2000" b="1" dirty="0">
              <a:solidFill>
                <a:srgbClr val="00B0F0"/>
              </a:solidFill>
            </a:endParaRPr>
          </a:p>
        </p:txBody>
      </p:sp>
      <p:sp>
        <p:nvSpPr>
          <p:cNvPr id="9" name="ZoneTexte 2"/>
          <p:cNvSpPr txBox="1">
            <a:spLocks noChangeArrowheads="1"/>
          </p:cNvSpPr>
          <p:nvPr/>
        </p:nvSpPr>
        <p:spPr bwMode="auto">
          <a:xfrm>
            <a:off x="5439704" y="1357298"/>
            <a:ext cx="3347138" cy="571504"/>
          </a:xfrm>
          <a:prstGeom prst="rect">
            <a:avLst/>
          </a:prstGeom>
          <a:solidFill>
            <a:schemeClr val="tx2">
              <a:lumMod val="60000"/>
              <a:lumOff val="40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nSpc>
                <a:spcPct val="90000"/>
              </a:lnSpc>
              <a:spcBef>
                <a:spcPts val="600"/>
              </a:spcBef>
              <a:defRPr/>
            </a:pPr>
            <a:r>
              <a:rPr lang="fr-FR" sz="1700" dirty="0" smtClean="0">
                <a:solidFill>
                  <a:schemeClr val="lt1"/>
                </a:solidFill>
              </a:rPr>
              <a:t>Importance des investissements des infrastructures portuaires </a:t>
            </a:r>
            <a:endParaRPr lang="ar-MA" sz="1700" dirty="0" smtClean="0">
              <a:solidFill>
                <a:schemeClr val="lt1"/>
              </a:solidFill>
            </a:endParaRPr>
          </a:p>
        </p:txBody>
      </p:sp>
      <p:sp>
        <p:nvSpPr>
          <p:cNvPr id="11" name="ZoneTexte 2"/>
          <p:cNvSpPr txBox="1">
            <a:spLocks noChangeArrowheads="1"/>
          </p:cNvSpPr>
          <p:nvPr/>
        </p:nvSpPr>
        <p:spPr bwMode="auto">
          <a:xfrm>
            <a:off x="1571604" y="1928802"/>
            <a:ext cx="2786082" cy="857256"/>
          </a:xfrm>
          <a:prstGeom prst="rect">
            <a:avLst/>
          </a:prstGeom>
          <a:solidFill>
            <a:schemeClr val="bg1"/>
          </a:solidFill>
          <a:ln>
            <a:headEnd/>
            <a:tailEnd/>
          </a:ln>
        </p:spPr>
        <p:style>
          <a:lnRef idx="0">
            <a:schemeClr val="accent1"/>
          </a:lnRef>
          <a:fillRef idx="3">
            <a:schemeClr val="accent1"/>
          </a:fillRef>
          <a:effectRef idx="3">
            <a:schemeClr val="accent1"/>
          </a:effectRef>
          <a:fontRef idx="minor">
            <a:schemeClr val="lt1"/>
          </a:fontRef>
        </p:style>
        <p:txBody>
          <a:bodyPr wrap="square" anchor="ctr">
            <a:noAutofit/>
          </a:bodyPr>
          <a:lstStyle/>
          <a:p>
            <a:pPr algn="ctr" rtl="1" fontAlgn="base">
              <a:spcBef>
                <a:spcPct val="0"/>
              </a:spcBef>
              <a:spcAft>
                <a:spcPct val="0"/>
              </a:spcAft>
              <a:defRPr/>
            </a:pPr>
            <a:r>
              <a:rPr lang="fr-FR" sz="2000" b="1" dirty="0">
                <a:solidFill>
                  <a:srgbClr val="00B0F0"/>
                </a:solidFill>
              </a:rPr>
              <a:t>Contraintes</a:t>
            </a:r>
            <a:r>
              <a:rPr lang="fr-FR" sz="2000" b="1" dirty="0" smtClean="0"/>
              <a:t> </a:t>
            </a:r>
            <a:endParaRPr lang="ar-MA" sz="2000" b="1" dirty="0" smtClean="0"/>
          </a:p>
        </p:txBody>
      </p:sp>
      <p:sp>
        <p:nvSpPr>
          <p:cNvPr id="16" name="Flèche droite rayée 15"/>
          <p:cNvSpPr/>
          <p:nvPr/>
        </p:nvSpPr>
        <p:spPr>
          <a:xfrm>
            <a:off x="4425704" y="2067118"/>
            <a:ext cx="432048" cy="576064"/>
          </a:xfrm>
          <a:prstGeom prst="stripedRightArrow">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fr-FR"/>
          </a:p>
        </p:txBody>
      </p:sp>
      <p:sp>
        <p:nvSpPr>
          <p:cNvPr id="10" name="ZoneTexte 2"/>
          <p:cNvSpPr txBox="1">
            <a:spLocks noChangeArrowheads="1"/>
          </p:cNvSpPr>
          <p:nvPr/>
        </p:nvSpPr>
        <p:spPr bwMode="auto">
          <a:xfrm>
            <a:off x="5429256" y="2000240"/>
            <a:ext cx="3347138" cy="571504"/>
          </a:xfrm>
          <a:prstGeom prst="rect">
            <a:avLst/>
          </a:prstGeom>
          <a:solidFill>
            <a:schemeClr val="tx2">
              <a:lumMod val="60000"/>
              <a:lumOff val="40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nSpc>
                <a:spcPct val="90000"/>
              </a:lnSpc>
              <a:spcBef>
                <a:spcPts val="600"/>
              </a:spcBef>
              <a:defRPr/>
            </a:pPr>
            <a:r>
              <a:rPr lang="fr-FR" sz="1700" dirty="0" smtClean="0"/>
              <a:t>Enclavement des ports situés dans les villes </a:t>
            </a:r>
            <a:endParaRPr lang="ar-MA" sz="1700" dirty="0" smtClean="0"/>
          </a:p>
        </p:txBody>
      </p:sp>
      <p:sp>
        <p:nvSpPr>
          <p:cNvPr id="12" name="ZoneTexte 2"/>
          <p:cNvSpPr txBox="1">
            <a:spLocks noChangeArrowheads="1"/>
          </p:cNvSpPr>
          <p:nvPr/>
        </p:nvSpPr>
        <p:spPr bwMode="auto">
          <a:xfrm>
            <a:off x="5429256" y="2674428"/>
            <a:ext cx="3347138" cy="571504"/>
          </a:xfrm>
          <a:prstGeom prst="rect">
            <a:avLst/>
          </a:prstGeom>
          <a:solidFill>
            <a:schemeClr val="tx2">
              <a:lumMod val="60000"/>
              <a:lumOff val="40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nSpc>
                <a:spcPct val="90000"/>
              </a:lnSpc>
              <a:spcBef>
                <a:spcPts val="600"/>
              </a:spcBef>
              <a:defRPr/>
            </a:pPr>
            <a:r>
              <a:rPr lang="fr-FR" sz="1700" dirty="0" smtClean="0"/>
              <a:t>Evolution rapide de la taille des navires </a:t>
            </a:r>
            <a:endParaRPr lang="ar-MA" sz="1700" dirty="0" smtClean="0"/>
          </a:p>
        </p:txBody>
      </p:sp>
      <p:sp>
        <p:nvSpPr>
          <p:cNvPr id="13" name="ZoneTexte 2"/>
          <p:cNvSpPr txBox="1">
            <a:spLocks noChangeArrowheads="1"/>
          </p:cNvSpPr>
          <p:nvPr/>
        </p:nvSpPr>
        <p:spPr bwMode="auto">
          <a:xfrm>
            <a:off x="5439704" y="3857628"/>
            <a:ext cx="3347138" cy="714380"/>
          </a:xfrm>
          <a:prstGeom prst="rect">
            <a:avLst/>
          </a:prstGeom>
          <a:solidFill>
            <a:schemeClr val="tx2">
              <a:lumMod val="60000"/>
              <a:lumOff val="40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nSpc>
                <a:spcPct val="90000"/>
              </a:lnSpc>
              <a:spcBef>
                <a:spcPts val="600"/>
              </a:spcBef>
              <a:defRPr/>
            </a:pPr>
            <a:r>
              <a:rPr lang="fr-FR" sz="1600" dirty="0" smtClean="0"/>
              <a:t>Ne pas prévoir les besoins du trafic national et mondial en temps opportun </a:t>
            </a:r>
            <a:endParaRPr lang="ar-MA" sz="1600" dirty="0" smtClean="0"/>
          </a:p>
        </p:txBody>
      </p:sp>
      <p:sp>
        <p:nvSpPr>
          <p:cNvPr id="18" name="Flèche droite rayée 17"/>
          <p:cNvSpPr/>
          <p:nvPr/>
        </p:nvSpPr>
        <p:spPr>
          <a:xfrm>
            <a:off x="4425704" y="4496010"/>
            <a:ext cx="432048" cy="576064"/>
          </a:xfrm>
          <a:prstGeom prst="stripedRightArrow">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fr-FR"/>
          </a:p>
        </p:txBody>
      </p:sp>
      <p:sp>
        <p:nvSpPr>
          <p:cNvPr id="19" name="ZoneTexte 2"/>
          <p:cNvSpPr txBox="1">
            <a:spLocks noChangeArrowheads="1"/>
          </p:cNvSpPr>
          <p:nvPr/>
        </p:nvSpPr>
        <p:spPr bwMode="auto">
          <a:xfrm>
            <a:off x="5429256" y="4674692"/>
            <a:ext cx="3347138" cy="571504"/>
          </a:xfrm>
          <a:prstGeom prst="rect">
            <a:avLst/>
          </a:prstGeom>
          <a:solidFill>
            <a:schemeClr val="tx2">
              <a:lumMod val="60000"/>
              <a:lumOff val="40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nSpc>
                <a:spcPct val="90000"/>
              </a:lnSpc>
              <a:spcBef>
                <a:spcPts val="600"/>
              </a:spcBef>
              <a:defRPr/>
            </a:pPr>
            <a:r>
              <a:rPr lang="fr-FR" sz="1700" dirty="0" smtClean="0"/>
              <a:t>Situation de la plus part des grands ports dans le milieu  urbain</a:t>
            </a:r>
            <a:endParaRPr lang="ar-MA" sz="1700" dirty="0" smtClean="0"/>
          </a:p>
        </p:txBody>
      </p:sp>
      <p:sp>
        <p:nvSpPr>
          <p:cNvPr id="20" name="ZoneTexte 2"/>
          <p:cNvSpPr txBox="1">
            <a:spLocks noChangeArrowheads="1"/>
          </p:cNvSpPr>
          <p:nvPr/>
        </p:nvSpPr>
        <p:spPr bwMode="auto">
          <a:xfrm>
            <a:off x="5429256" y="5357826"/>
            <a:ext cx="3347138" cy="571504"/>
          </a:xfrm>
          <a:prstGeom prst="rect">
            <a:avLst/>
          </a:prstGeom>
          <a:solidFill>
            <a:schemeClr val="tx2">
              <a:lumMod val="60000"/>
              <a:lumOff val="40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nSpc>
                <a:spcPct val="90000"/>
              </a:lnSpc>
              <a:spcBef>
                <a:spcPts val="600"/>
              </a:spcBef>
              <a:defRPr/>
            </a:pPr>
            <a:r>
              <a:rPr lang="fr-FR" sz="1700" dirty="0" smtClean="0"/>
              <a:t>Forte concurrence régionale</a:t>
            </a:r>
            <a:endParaRPr lang="ar-MA" sz="1700" dirty="0" smtClean="0"/>
          </a:p>
        </p:txBody>
      </p:sp>
      <p:sp>
        <p:nvSpPr>
          <p:cNvPr id="15" name="ZoneTexte 14"/>
          <p:cNvSpPr txBox="1"/>
          <p:nvPr/>
        </p:nvSpPr>
        <p:spPr>
          <a:xfrm>
            <a:off x="1357290" y="-24"/>
            <a:ext cx="7786710" cy="584775"/>
          </a:xfrm>
          <a:prstGeom prst="rect">
            <a:avLst/>
          </a:prstGeom>
          <a:noFill/>
        </p:spPr>
        <p:txBody>
          <a:bodyPr wrap="square" rtlCol="0">
            <a:spAutoFit/>
          </a:bodyPr>
          <a:lstStyle/>
          <a:p>
            <a:pPr algn="ctr"/>
            <a:r>
              <a:rPr lang="fr-FR" sz="3200" dirty="0" smtClean="0">
                <a:solidFill>
                  <a:schemeClr val="bg1"/>
                </a:solidFill>
              </a:rPr>
              <a:t>Enjeux Externes et Internes</a:t>
            </a:r>
            <a:endParaRPr lang="ar-AE" sz="3200" dirty="0" smtClean="0">
              <a:solidFill>
                <a:schemeClr val="bg1"/>
              </a:solidFill>
            </a:endParaRPr>
          </a:p>
        </p:txBody>
      </p:sp>
      <p:sp>
        <p:nvSpPr>
          <p:cNvPr id="31" name="ZoneTexte 30"/>
          <p:cNvSpPr txBox="1"/>
          <p:nvPr/>
        </p:nvSpPr>
        <p:spPr>
          <a:xfrm>
            <a:off x="1357322" y="486771"/>
            <a:ext cx="7786710" cy="461665"/>
          </a:xfrm>
          <a:prstGeom prst="rect">
            <a:avLst/>
          </a:prstGeom>
          <a:noFill/>
        </p:spPr>
        <p:txBody>
          <a:bodyPr wrap="square" rtlCol="0">
            <a:spAutoFit/>
          </a:bodyPr>
          <a:lstStyle/>
          <a:p>
            <a:pPr algn="ctr"/>
            <a:r>
              <a:rPr lang="fr-FR" sz="2400" dirty="0" smtClean="0">
                <a:solidFill>
                  <a:schemeClr val="bg1"/>
                </a:solidFill>
              </a:rPr>
              <a:t>2- Contraintes et menaces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357290" y="285728"/>
            <a:ext cx="7786710" cy="584775"/>
          </a:xfrm>
          <a:prstGeom prst="rect">
            <a:avLst/>
          </a:prstGeom>
          <a:noFill/>
        </p:spPr>
        <p:txBody>
          <a:bodyPr wrap="square" rtlCol="0">
            <a:spAutoFit/>
          </a:bodyPr>
          <a:lstStyle/>
          <a:p>
            <a:pPr algn="ctr"/>
            <a:r>
              <a:rPr lang="fr-FR" sz="3200" dirty="0">
                <a:solidFill>
                  <a:prstClr val="white"/>
                </a:solidFill>
              </a:rPr>
              <a:t>V</a:t>
            </a:r>
            <a:r>
              <a:rPr lang="fr-FR" sz="3200" dirty="0" smtClean="0">
                <a:solidFill>
                  <a:prstClr val="white"/>
                </a:solidFill>
              </a:rPr>
              <a:t>ision et Objectifs</a:t>
            </a:r>
            <a:endParaRPr lang="ar-AE" sz="3200" dirty="0" smtClean="0">
              <a:solidFill>
                <a:prstClr val="white"/>
              </a:solidFill>
            </a:endParaRPr>
          </a:p>
        </p:txBody>
      </p:sp>
      <p:sp>
        <p:nvSpPr>
          <p:cNvPr id="8" name="ZoneTexte 2"/>
          <p:cNvSpPr txBox="1">
            <a:spLocks noChangeArrowheads="1"/>
          </p:cNvSpPr>
          <p:nvPr/>
        </p:nvSpPr>
        <p:spPr bwMode="auto">
          <a:xfrm>
            <a:off x="5142364" y="1803588"/>
            <a:ext cx="2669996" cy="677108"/>
          </a:xfrm>
          <a:prstGeom prst="rect">
            <a:avLst/>
          </a:prstGeom>
          <a:solidFill>
            <a:schemeClr val="tx2">
              <a:lumMod val="60000"/>
              <a:lumOff val="40000"/>
            </a:schemeClr>
          </a:solidFill>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algn="ctr" rtl="1" fontAlgn="base">
              <a:spcBef>
                <a:spcPct val="0"/>
              </a:spcBef>
              <a:spcAft>
                <a:spcPct val="0"/>
              </a:spcAft>
              <a:defRPr/>
            </a:pPr>
            <a:r>
              <a:rPr lang="fr-FR" dirty="0" smtClean="0">
                <a:solidFill>
                  <a:prstClr val="white"/>
                </a:solidFill>
              </a:rPr>
              <a:t>Soutenir les dynamiques économiques</a:t>
            </a:r>
            <a:r>
              <a:rPr lang="fr-FR" sz="2000" dirty="0" smtClean="0">
                <a:solidFill>
                  <a:prstClr val="white"/>
                </a:solidFill>
              </a:rPr>
              <a:t>.</a:t>
            </a:r>
          </a:p>
        </p:txBody>
      </p:sp>
      <p:sp>
        <p:nvSpPr>
          <p:cNvPr id="10" name="ZoneTexte 2"/>
          <p:cNvSpPr txBox="1">
            <a:spLocks noChangeArrowheads="1"/>
          </p:cNvSpPr>
          <p:nvPr/>
        </p:nvSpPr>
        <p:spPr bwMode="auto">
          <a:xfrm>
            <a:off x="1499026" y="1803588"/>
            <a:ext cx="3000396" cy="4093428"/>
          </a:xfrm>
          <a:prstGeom prst="rect">
            <a:avLst/>
          </a:prstGeom>
          <a:solidFill>
            <a:srgbClr val="3276C8"/>
          </a:solidFill>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rtl="1" fontAlgn="base">
              <a:spcBef>
                <a:spcPct val="0"/>
              </a:spcBef>
              <a:spcAft>
                <a:spcPct val="0"/>
              </a:spcAft>
              <a:defRPr/>
            </a:pPr>
            <a:r>
              <a:rPr lang="fr-FR" sz="2000" dirty="0" smtClean="0">
                <a:solidFill>
                  <a:prstClr val="white"/>
                </a:solidFill>
              </a:rPr>
              <a:t>Avoir des ports:</a:t>
            </a:r>
          </a:p>
          <a:p>
            <a:pPr rtl="1" fontAlgn="base">
              <a:spcBef>
                <a:spcPct val="0"/>
              </a:spcBef>
              <a:spcAft>
                <a:spcPct val="0"/>
              </a:spcAft>
              <a:defRPr/>
            </a:pPr>
            <a:r>
              <a:rPr lang="fr-FR" sz="2000" dirty="0" smtClean="0">
                <a:solidFill>
                  <a:prstClr val="white"/>
                </a:solidFill>
              </a:rPr>
              <a:t> - performants, catalyseurs de la compétitivité de l’économie nationale, moteurs du développement régional du territoire;</a:t>
            </a:r>
          </a:p>
          <a:p>
            <a:pPr rtl="1" fontAlgn="base">
              <a:spcBef>
                <a:spcPct val="0"/>
              </a:spcBef>
              <a:spcAft>
                <a:spcPct val="0"/>
              </a:spcAft>
              <a:defRPr/>
            </a:pPr>
            <a:r>
              <a:rPr lang="fr-FR" sz="2000" dirty="0">
                <a:solidFill>
                  <a:prstClr val="white"/>
                </a:solidFill>
              </a:rPr>
              <a:t>-</a:t>
            </a:r>
            <a:r>
              <a:rPr lang="fr-FR" sz="2000" dirty="0" smtClean="0">
                <a:solidFill>
                  <a:prstClr val="white"/>
                </a:solidFill>
              </a:rPr>
              <a:t> et acteurs incontournables dans le positionnement du Maroc comme plateforme logistique du bassin méditerranéen</a:t>
            </a:r>
          </a:p>
        </p:txBody>
      </p:sp>
      <p:sp>
        <p:nvSpPr>
          <p:cNvPr id="12" name="ZoneTexte 2"/>
          <p:cNvSpPr txBox="1">
            <a:spLocks noChangeArrowheads="1"/>
          </p:cNvSpPr>
          <p:nvPr/>
        </p:nvSpPr>
        <p:spPr bwMode="auto">
          <a:xfrm>
            <a:off x="5142364" y="4293096"/>
            <a:ext cx="2669996" cy="1588127"/>
          </a:xfrm>
          <a:prstGeom prst="rect">
            <a:avLst/>
          </a:prstGeom>
          <a:solidFill>
            <a:schemeClr val="tx2">
              <a:lumMod val="60000"/>
              <a:lumOff val="40000"/>
            </a:schemeClr>
          </a:solidFill>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algn="ctr" rtl="1" fontAlgn="base">
              <a:lnSpc>
                <a:spcPct val="90000"/>
              </a:lnSpc>
              <a:spcBef>
                <a:spcPct val="0"/>
              </a:spcBef>
              <a:spcAft>
                <a:spcPct val="0"/>
              </a:spcAft>
              <a:defRPr/>
            </a:pPr>
            <a:r>
              <a:rPr lang="fr-FR" dirty="0" smtClean="0">
                <a:solidFill>
                  <a:prstClr val="white"/>
                </a:solidFill>
              </a:rPr>
              <a:t>Saisir une part du marché du commerce et du tourisme international maritime entre l’Europe, le Moyen-Orient, l’Asie et l’Afrique</a:t>
            </a:r>
            <a:endParaRPr lang="ar-MA" dirty="0">
              <a:solidFill>
                <a:prstClr val="white"/>
              </a:solidFill>
            </a:endParaRPr>
          </a:p>
        </p:txBody>
      </p:sp>
      <p:sp>
        <p:nvSpPr>
          <p:cNvPr id="13" name="ZoneTexte 2"/>
          <p:cNvSpPr txBox="1">
            <a:spLocks noChangeArrowheads="1"/>
          </p:cNvSpPr>
          <p:nvPr/>
        </p:nvSpPr>
        <p:spPr bwMode="auto">
          <a:xfrm>
            <a:off x="5142364" y="2710544"/>
            <a:ext cx="2669996" cy="1366528"/>
          </a:xfrm>
          <a:prstGeom prst="rect">
            <a:avLst/>
          </a:prstGeom>
          <a:solidFill>
            <a:schemeClr val="tx2">
              <a:lumMod val="60000"/>
              <a:lumOff val="40000"/>
            </a:schemeClr>
          </a:solidFill>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algn="ctr" rtl="1" fontAlgn="base">
              <a:lnSpc>
                <a:spcPct val="90000"/>
              </a:lnSpc>
              <a:spcBef>
                <a:spcPct val="0"/>
              </a:spcBef>
              <a:spcAft>
                <a:spcPct val="0"/>
              </a:spcAft>
              <a:defRPr/>
            </a:pPr>
            <a:r>
              <a:rPr lang="fr-FR" dirty="0">
                <a:solidFill>
                  <a:prstClr val="white"/>
                </a:solidFill>
              </a:rPr>
              <a:t>Contribuer aux équilibres régionaux du Royaume et favoriser le développement social et humain</a:t>
            </a:r>
            <a:r>
              <a:rPr lang="fr-FR" sz="2000" dirty="0" smtClean="0">
                <a:solidFill>
                  <a:prstClr val="white"/>
                </a:solidFill>
              </a:rPr>
              <a:t>.</a:t>
            </a:r>
            <a:endParaRPr lang="fr-FR" sz="2000" dirty="0">
              <a:solidFill>
                <a:prstClr val="white"/>
              </a:solidFill>
            </a:endParaRPr>
          </a:p>
        </p:txBody>
      </p:sp>
      <p:sp>
        <p:nvSpPr>
          <p:cNvPr id="17" name="Flèche droite rayée 16"/>
          <p:cNvSpPr/>
          <p:nvPr/>
        </p:nvSpPr>
        <p:spPr>
          <a:xfrm>
            <a:off x="4621899" y="3232348"/>
            <a:ext cx="432048" cy="576064"/>
          </a:xfrm>
          <a:prstGeom prst="stripedRightArrow">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fr-FR">
              <a:solidFill>
                <a:prstClr val="white"/>
              </a:solidFill>
            </a:endParaRPr>
          </a:p>
        </p:txBody>
      </p:sp>
      <p:sp>
        <p:nvSpPr>
          <p:cNvPr id="9" name="ZoneTexte 2"/>
          <p:cNvSpPr txBox="1">
            <a:spLocks noChangeArrowheads="1"/>
          </p:cNvSpPr>
          <p:nvPr/>
        </p:nvSpPr>
        <p:spPr bwMode="auto">
          <a:xfrm>
            <a:off x="2339752" y="1167135"/>
            <a:ext cx="1500198" cy="400110"/>
          </a:xfrm>
          <a:prstGeom prst="rect">
            <a:avLst/>
          </a:prstGeom>
          <a:solidFill>
            <a:schemeClr val="bg1"/>
          </a:solidFill>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algn="ctr" rtl="1" fontAlgn="base">
              <a:spcBef>
                <a:spcPct val="0"/>
              </a:spcBef>
              <a:spcAft>
                <a:spcPct val="0"/>
              </a:spcAft>
              <a:defRPr/>
            </a:pPr>
            <a:r>
              <a:rPr lang="fr-FR" sz="2000" b="1" dirty="0">
                <a:solidFill>
                  <a:srgbClr val="00B0F0"/>
                </a:solidFill>
              </a:rPr>
              <a:t>Vision</a:t>
            </a:r>
          </a:p>
        </p:txBody>
      </p:sp>
      <p:sp>
        <p:nvSpPr>
          <p:cNvPr id="11" name="ZoneTexte 2"/>
          <p:cNvSpPr txBox="1">
            <a:spLocks noChangeArrowheads="1"/>
          </p:cNvSpPr>
          <p:nvPr/>
        </p:nvSpPr>
        <p:spPr bwMode="auto">
          <a:xfrm>
            <a:off x="5724128" y="1167135"/>
            <a:ext cx="1500198" cy="400110"/>
          </a:xfrm>
          <a:prstGeom prst="rect">
            <a:avLst/>
          </a:prstGeom>
          <a:solidFill>
            <a:schemeClr val="bg1"/>
          </a:solidFill>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algn="ctr" rtl="1" fontAlgn="base">
              <a:spcBef>
                <a:spcPct val="0"/>
              </a:spcBef>
              <a:spcAft>
                <a:spcPct val="0"/>
              </a:spcAft>
              <a:defRPr/>
            </a:pPr>
            <a:r>
              <a:rPr lang="fr-FR" sz="2000" b="1" dirty="0">
                <a:solidFill>
                  <a:srgbClr val="00B0F0"/>
                </a:solidFill>
              </a:rPr>
              <a:t>Objectifs</a:t>
            </a:r>
          </a:p>
        </p:txBody>
      </p:sp>
      <p:sp>
        <p:nvSpPr>
          <p:cNvPr id="14" name="ZoneTexte 2"/>
          <p:cNvSpPr txBox="1">
            <a:spLocks noChangeArrowheads="1"/>
          </p:cNvSpPr>
          <p:nvPr/>
        </p:nvSpPr>
        <p:spPr bwMode="auto">
          <a:xfrm>
            <a:off x="7812360" y="1897668"/>
            <a:ext cx="1152128" cy="523220"/>
          </a:xfrm>
          <a:prstGeom prst="rect">
            <a:avLst/>
          </a:prstGeom>
          <a:solidFill>
            <a:schemeClr val="bg1"/>
          </a:solidFill>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rtl="1" fontAlgn="base">
              <a:spcBef>
                <a:spcPct val="0"/>
              </a:spcBef>
              <a:spcAft>
                <a:spcPct val="0"/>
              </a:spcAft>
              <a:defRPr/>
            </a:pPr>
            <a:r>
              <a:rPr lang="fr-FR" sz="1400" b="1" dirty="0" smtClean="0">
                <a:solidFill>
                  <a:srgbClr val="00B0F0"/>
                </a:solidFill>
              </a:rPr>
              <a:t>-Trafic actuel</a:t>
            </a:r>
          </a:p>
          <a:p>
            <a:pPr rtl="1" fontAlgn="base">
              <a:spcBef>
                <a:spcPct val="0"/>
              </a:spcBef>
              <a:spcAft>
                <a:spcPct val="0"/>
              </a:spcAft>
              <a:defRPr/>
            </a:pPr>
            <a:r>
              <a:rPr lang="fr-FR" sz="1400" b="1" dirty="0" smtClean="0">
                <a:solidFill>
                  <a:srgbClr val="00B0F0"/>
                </a:solidFill>
              </a:rPr>
              <a:t>-Émergent</a:t>
            </a:r>
            <a:endParaRPr lang="fr-FR" sz="1400" b="1" dirty="0">
              <a:solidFill>
                <a:srgbClr val="00B0F0"/>
              </a:solidFill>
            </a:endParaRPr>
          </a:p>
        </p:txBody>
      </p:sp>
      <p:sp>
        <p:nvSpPr>
          <p:cNvPr id="15" name="ZoneTexte 2"/>
          <p:cNvSpPr txBox="1">
            <a:spLocks noChangeArrowheads="1"/>
          </p:cNvSpPr>
          <p:nvPr/>
        </p:nvSpPr>
        <p:spPr bwMode="auto">
          <a:xfrm>
            <a:off x="7812360" y="4491697"/>
            <a:ext cx="1152128" cy="1169551"/>
          </a:xfrm>
          <a:prstGeom prst="rect">
            <a:avLst/>
          </a:prstGeom>
          <a:solidFill>
            <a:schemeClr val="bg1"/>
          </a:solidFill>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rtl="1" fontAlgn="base">
              <a:spcBef>
                <a:spcPct val="0"/>
              </a:spcBef>
              <a:spcAft>
                <a:spcPct val="0"/>
              </a:spcAft>
              <a:defRPr/>
            </a:pPr>
            <a:r>
              <a:rPr lang="fr-FR" sz="1400" b="1" dirty="0" smtClean="0">
                <a:solidFill>
                  <a:srgbClr val="00B0F0"/>
                </a:solidFill>
              </a:rPr>
              <a:t>-Conteneurs</a:t>
            </a:r>
          </a:p>
          <a:p>
            <a:pPr rtl="1" fontAlgn="base">
              <a:spcBef>
                <a:spcPct val="0"/>
              </a:spcBef>
              <a:spcAft>
                <a:spcPct val="0"/>
              </a:spcAft>
              <a:defRPr/>
            </a:pPr>
            <a:r>
              <a:rPr lang="fr-FR" sz="1400" b="1" dirty="0" smtClean="0">
                <a:solidFill>
                  <a:srgbClr val="00B0F0"/>
                </a:solidFill>
              </a:rPr>
              <a:t>-Croisiéristes</a:t>
            </a:r>
          </a:p>
          <a:p>
            <a:pPr rtl="1" fontAlgn="base">
              <a:spcBef>
                <a:spcPct val="0"/>
              </a:spcBef>
              <a:spcAft>
                <a:spcPct val="0"/>
              </a:spcAft>
              <a:defRPr/>
            </a:pPr>
            <a:r>
              <a:rPr lang="fr-FR" sz="1400" b="1" dirty="0" smtClean="0">
                <a:solidFill>
                  <a:srgbClr val="00B0F0"/>
                </a:solidFill>
              </a:rPr>
              <a:t>-Carburants</a:t>
            </a:r>
          </a:p>
          <a:p>
            <a:pPr rtl="1" fontAlgn="base">
              <a:spcBef>
                <a:spcPct val="0"/>
              </a:spcBef>
              <a:spcAft>
                <a:spcPct val="0"/>
              </a:spcAft>
              <a:defRPr/>
            </a:pPr>
            <a:r>
              <a:rPr lang="fr-FR" sz="1400" b="1" dirty="0" smtClean="0">
                <a:solidFill>
                  <a:srgbClr val="00B0F0"/>
                </a:solidFill>
              </a:rPr>
              <a:t>-Chantiers</a:t>
            </a:r>
          </a:p>
          <a:p>
            <a:pPr rtl="1" fontAlgn="base">
              <a:spcBef>
                <a:spcPct val="0"/>
              </a:spcBef>
              <a:spcAft>
                <a:spcPct val="0"/>
              </a:spcAft>
              <a:defRPr/>
            </a:pPr>
            <a:r>
              <a:rPr lang="fr-FR" sz="1400" b="1" dirty="0">
                <a:solidFill>
                  <a:srgbClr val="00B0F0"/>
                </a:solidFill>
              </a:rPr>
              <a:t> </a:t>
            </a:r>
            <a:r>
              <a:rPr lang="fr-FR" sz="1400" b="1" dirty="0" smtClean="0">
                <a:solidFill>
                  <a:srgbClr val="00B0F0"/>
                </a:solidFill>
              </a:rPr>
              <a:t> navals</a:t>
            </a:r>
            <a:endParaRPr lang="fr-FR" sz="1400" b="1" dirty="0">
              <a:solidFill>
                <a:srgbClr val="00B0F0"/>
              </a:solidFill>
            </a:endParaRPr>
          </a:p>
        </p:txBody>
      </p:sp>
      <p:sp>
        <p:nvSpPr>
          <p:cNvPr id="16" name="ZoneTexte 2"/>
          <p:cNvSpPr txBox="1">
            <a:spLocks noChangeArrowheads="1"/>
          </p:cNvSpPr>
          <p:nvPr/>
        </p:nvSpPr>
        <p:spPr bwMode="auto">
          <a:xfrm>
            <a:off x="7812360" y="3050376"/>
            <a:ext cx="1152128" cy="738664"/>
          </a:xfrm>
          <a:prstGeom prst="rect">
            <a:avLst/>
          </a:prstGeom>
          <a:solidFill>
            <a:schemeClr val="bg1"/>
          </a:solidFill>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rtl="1" fontAlgn="base">
              <a:spcBef>
                <a:spcPct val="0"/>
              </a:spcBef>
              <a:spcAft>
                <a:spcPct val="0"/>
              </a:spcAft>
              <a:defRPr/>
            </a:pPr>
            <a:r>
              <a:rPr lang="fr-FR" sz="1400" b="1" dirty="0" smtClean="0">
                <a:solidFill>
                  <a:srgbClr val="00B0F0"/>
                </a:solidFill>
              </a:rPr>
              <a:t>-Emplois</a:t>
            </a:r>
          </a:p>
          <a:p>
            <a:pPr rtl="1" fontAlgn="base">
              <a:spcBef>
                <a:spcPct val="0"/>
              </a:spcBef>
              <a:spcAft>
                <a:spcPct val="0"/>
              </a:spcAft>
              <a:defRPr/>
            </a:pPr>
            <a:r>
              <a:rPr lang="fr-FR" sz="1400" b="1" dirty="0" smtClean="0">
                <a:solidFill>
                  <a:srgbClr val="00B0F0"/>
                </a:solidFill>
              </a:rPr>
              <a:t>-Economie </a:t>
            </a:r>
          </a:p>
          <a:p>
            <a:pPr rtl="1" fontAlgn="base">
              <a:spcBef>
                <a:spcPct val="0"/>
              </a:spcBef>
              <a:spcAft>
                <a:spcPct val="0"/>
              </a:spcAft>
              <a:defRPr/>
            </a:pPr>
            <a:r>
              <a:rPr lang="fr-FR" sz="1400" b="1" dirty="0">
                <a:solidFill>
                  <a:srgbClr val="00B0F0"/>
                </a:solidFill>
              </a:rPr>
              <a:t> </a:t>
            </a:r>
            <a:r>
              <a:rPr lang="fr-FR" sz="1400" b="1" dirty="0" smtClean="0">
                <a:solidFill>
                  <a:srgbClr val="00B0F0"/>
                </a:solidFill>
              </a:rPr>
              <a:t> régionale</a:t>
            </a:r>
            <a:endParaRPr lang="fr-FR" sz="1400" b="1" dirty="0">
              <a:solidFill>
                <a:srgbClr val="00B0F0"/>
              </a:solidFill>
            </a:endParaRPr>
          </a:p>
        </p:txBody>
      </p:sp>
    </p:spTree>
    <p:extLst>
      <p:ext uri="{BB962C8B-B14F-4D97-AF65-F5344CB8AC3E}">
        <p14:creationId xmlns:p14="http://schemas.microsoft.com/office/powerpoint/2010/main" val="701330596"/>
      </p:ext>
    </p:extLst>
  </p:cSld>
  <p:clrMapOvr>
    <a:masterClrMapping/>
  </p:clrMapOvr>
  <p:transition advTm="10000">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1357290" y="285728"/>
            <a:ext cx="7786710" cy="584775"/>
          </a:xfrm>
          <a:prstGeom prst="rect">
            <a:avLst/>
          </a:prstGeom>
        </p:spPr>
        <p:txBody>
          <a:bodyPr wrap="square">
            <a:spAutoFit/>
          </a:bodyPr>
          <a:lstStyle/>
          <a:p>
            <a:pPr lvl="0" algn="ctr" rtl="1">
              <a:defRPr/>
            </a:pPr>
            <a:r>
              <a:rPr lang="fr-FR" sz="3200" dirty="0" smtClean="0">
                <a:solidFill>
                  <a:schemeClr val="bg1"/>
                </a:solidFill>
                <a:ea typeface="Calibri" pitchFamily="34" charset="0"/>
                <a:cs typeface="Arial" pitchFamily="34" charset="0"/>
              </a:rPr>
              <a:t>Méthodologie adoptée</a:t>
            </a:r>
            <a:endParaRPr lang="fr-FR" sz="3200" dirty="0" smtClean="0">
              <a:solidFill>
                <a:schemeClr val="bg1"/>
              </a:solidFill>
              <a:cs typeface="Arial" pitchFamily="34" charset="0"/>
            </a:endParaRPr>
          </a:p>
        </p:txBody>
      </p:sp>
      <p:sp>
        <p:nvSpPr>
          <p:cNvPr id="13" name="Rectangle 12"/>
          <p:cNvSpPr/>
          <p:nvPr/>
        </p:nvSpPr>
        <p:spPr>
          <a:xfrm>
            <a:off x="2070634" y="1357298"/>
            <a:ext cx="6843318" cy="642941"/>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wrap="square" anchor="ctr">
            <a:noAutofit/>
          </a:bodyPr>
          <a:lstStyle/>
          <a:p>
            <a:pPr algn="ctr" fontAlgn="base">
              <a:spcBef>
                <a:spcPct val="0"/>
              </a:spcBef>
              <a:spcAft>
                <a:spcPct val="0"/>
              </a:spcAft>
              <a:defRPr/>
            </a:pPr>
            <a:r>
              <a:rPr lang="fr-FR" dirty="0" smtClean="0">
                <a:solidFill>
                  <a:schemeClr val="bg1"/>
                </a:solidFill>
                <a:latin typeface="Calibri" pitchFamily="34" charset="0"/>
              </a:rPr>
              <a:t>Approche prospective et participative orientée vers le client  portuaire et basée sur trois piliers : </a:t>
            </a:r>
            <a:endParaRPr lang="fr-FR" b="1" dirty="0" smtClean="0"/>
          </a:p>
        </p:txBody>
      </p:sp>
      <p:sp>
        <p:nvSpPr>
          <p:cNvPr id="14" name="Rectangle 13"/>
          <p:cNvSpPr/>
          <p:nvPr/>
        </p:nvSpPr>
        <p:spPr>
          <a:xfrm>
            <a:off x="7072856" y="2571744"/>
            <a:ext cx="1964913" cy="35719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wrap="square" anchor="ctr">
            <a:noAutofit/>
          </a:bodyPr>
          <a:lstStyle/>
          <a:p>
            <a:pPr algn="ctr" rtl="1" fontAlgn="base">
              <a:spcBef>
                <a:spcPct val="0"/>
              </a:spcBef>
              <a:spcAft>
                <a:spcPct val="0"/>
              </a:spcAft>
              <a:defRPr/>
            </a:pPr>
            <a:r>
              <a:rPr lang="fr-FR" sz="1400" b="1" dirty="0" smtClean="0"/>
              <a:t>Stratégies sectorielles</a:t>
            </a:r>
          </a:p>
        </p:txBody>
      </p:sp>
      <p:sp>
        <p:nvSpPr>
          <p:cNvPr id="15" name="Rectangle 14"/>
          <p:cNvSpPr/>
          <p:nvPr/>
        </p:nvSpPr>
        <p:spPr>
          <a:xfrm>
            <a:off x="4283302" y="2571744"/>
            <a:ext cx="2574714" cy="428628"/>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wrap="square" anchor="ctr">
            <a:noAutofit/>
          </a:bodyPr>
          <a:lstStyle/>
          <a:p>
            <a:pPr algn="ctr" rtl="1" fontAlgn="base">
              <a:spcBef>
                <a:spcPct val="0"/>
              </a:spcBef>
              <a:spcAft>
                <a:spcPct val="0"/>
              </a:spcAft>
              <a:defRPr/>
            </a:pPr>
            <a:r>
              <a:rPr lang="fr-FR" sz="1400" b="1" dirty="0" smtClean="0"/>
              <a:t>Prévisions  de croissance économique</a:t>
            </a:r>
          </a:p>
        </p:txBody>
      </p:sp>
      <p:sp>
        <p:nvSpPr>
          <p:cNvPr id="18" name="Rectangle 17"/>
          <p:cNvSpPr/>
          <p:nvPr/>
        </p:nvSpPr>
        <p:spPr>
          <a:xfrm>
            <a:off x="1429464" y="2571744"/>
            <a:ext cx="2642470" cy="35719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wrap="square" anchor="ctr">
            <a:noAutofit/>
          </a:bodyPr>
          <a:lstStyle/>
          <a:p>
            <a:pPr algn="ctr" rtl="1" fontAlgn="base">
              <a:spcBef>
                <a:spcPct val="0"/>
              </a:spcBef>
              <a:spcAft>
                <a:spcPct val="0"/>
              </a:spcAft>
              <a:defRPr/>
            </a:pPr>
            <a:r>
              <a:rPr lang="fr-FR" sz="1400" b="1" dirty="0" smtClean="0"/>
              <a:t>Opportunités internationales</a:t>
            </a:r>
          </a:p>
        </p:txBody>
      </p:sp>
      <p:graphicFrame>
        <p:nvGraphicFramePr>
          <p:cNvPr id="20" name="Graphique 19"/>
          <p:cNvGraphicFramePr/>
          <p:nvPr/>
        </p:nvGraphicFramePr>
        <p:xfrm>
          <a:off x="4217753" y="3143248"/>
          <a:ext cx="2683066" cy="1600211"/>
        </p:xfrm>
        <a:graphic>
          <a:graphicData uri="http://schemas.openxmlformats.org/drawingml/2006/chart">
            <c:chart xmlns:c="http://schemas.openxmlformats.org/drawingml/2006/chart" xmlns:r="http://schemas.openxmlformats.org/officeDocument/2006/relationships" r:id="rId4"/>
          </a:graphicData>
        </a:graphic>
      </p:graphicFrame>
      <p:pic>
        <p:nvPicPr>
          <p:cNvPr id="22" name="Picture 2" descr="C:\Users\faysal\Desktop\met foto\Sans titre-1.jpg"/>
          <p:cNvPicPr>
            <a:picLocks noChangeAspect="1" noChangeArrowheads="1"/>
          </p:cNvPicPr>
          <p:nvPr/>
        </p:nvPicPr>
        <p:blipFill>
          <a:blip r:embed="rId5" cstate="print"/>
          <a:srcRect b="8289"/>
          <a:stretch>
            <a:fillRect/>
          </a:stretch>
        </p:blipFill>
        <p:spPr bwMode="auto">
          <a:xfrm>
            <a:off x="1361709" y="3071810"/>
            <a:ext cx="2710225" cy="2032669"/>
          </a:xfrm>
          <a:prstGeom prst="rect">
            <a:avLst/>
          </a:prstGeom>
          <a:noFill/>
        </p:spPr>
      </p:pic>
      <p:sp>
        <p:nvSpPr>
          <p:cNvPr id="27" name="Organigramme : Extraire 26"/>
          <p:cNvSpPr/>
          <p:nvPr/>
        </p:nvSpPr>
        <p:spPr>
          <a:xfrm rot="10800000">
            <a:off x="2014962" y="2000239"/>
            <a:ext cx="6843318" cy="150020"/>
          </a:xfrm>
          <a:prstGeom prst="flowChartExtra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sz="1600"/>
          </a:p>
        </p:txBody>
      </p:sp>
      <p:sp>
        <p:nvSpPr>
          <p:cNvPr id="28" name="Rectangle 27"/>
          <p:cNvSpPr/>
          <p:nvPr/>
        </p:nvSpPr>
        <p:spPr>
          <a:xfrm>
            <a:off x="2000232" y="5786454"/>
            <a:ext cx="6572296" cy="571504"/>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wrap="square" anchor="ctr">
            <a:noAutofit/>
          </a:bodyPr>
          <a:lstStyle/>
          <a:p>
            <a:pPr algn="ctr" fontAlgn="base">
              <a:spcBef>
                <a:spcPct val="0"/>
              </a:spcBef>
              <a:spcAft>
                <a:spcPct val="0"/>
              </a:spcAft>
              <a:defRPr/>
            </a:pPr>
            <a:r>
              <a:rPr lang="fr-FR" dirty="0" smtClean="0"/>
              <a:t>Développement important du trafic et des activités portuaires </a:t>
            </a:r>
          </a:p>
          <a:p>
            <a:pPr algn="ctr" fontAlgn="base">
              <a:spcBef>
                <a:spcPct val="0"/>
              </a:spcBef>
              <a:spcAft>
                <a:spcPct val="0"/>
              </a:spcAft>
              <a:defRPr/>
            </a:pPr>
            <a:r>
              <a:rPr lang="fr-FR" dirty="0" smtClean="0"/>
              <a:t>sur le moyen et le long terme</a:t>
            </a:r>
          </a:p>
        </p:txBody>
      </p:sp>
      <p:sp>
        <p:nvSpPr>
          <p:cNvPr id="29" name="Organigramme : Extraire 28"/>
          <p:cNvSpPr/>
          <p:nvPr/>
        </p:nvSpPr>
        <p:spPr>
          <a:xfrm rot="10800000">
            <a:off x="3160917" y="5500702"/>
            <a:ext cx="4268604" cy="150020"/>
          </a:xfrm>
          <a:prstGeom prst="flowChartExtra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sz="1600"/>
          </a:p>
        </p:txBody>
      </p:sp>
      <p:pic>
        <p:nvPicPr>
          <p:cNvPr id="30" name="Picture 3"/>
          <p:cNvPicPr>
            <a:picLocks noChangeAspect="1" noChangeArrowheads="1"/>
          </p:cNvPicPr>
          <p:nvPr/>
        </p:nvPicPr>
        <p:blipFill>
          <a:blip r:embed="rId6" cstate="print"/>
          <a:srcRect/>
          <a:stretch>
            <a:fillRect/>
          </a:stretch>
        </p:blipFill>
        <p:spPr bwMode="auto">
          <a:xfrm rot="16048124">
            <a:off x="7780407" y="3142898"/>
            <a:ext cx="531499" cy="542039"/>
          </a:xfrm>
          <a:prstGeom prst="rect">
            <a:avLst/>
          </a:prstGeom>
          <a:noFill/>
          <a:ln w="9525">
            <a:noFill/>
            <a:miter lim="800000"/>
            <a:headEnd/>
            <a:tailEnd/>
          </a:ln>
        </p:spPr>
      </p:pic>
      <p:pic>
        <p:nvPicPr>
          <p:cNvPr id="31" name="Picture 6"/>
          <p:cNvPicPr>
            <a:picLocks noChangeAspect="1" noChangeArrowheads="1"/>
          </p:cNvPicPr>
          <p:nvPr>
            <p:custDataLst>
              <p:tags r:id="rId1"/>
            </p:custDataLst>
          </p:nvPr>
        </p:nvPicPr>
        <p:blipFill>
          <a:blip r:embed="rId7" cstate="print"/>
          <a:srcRect/>
          <a:stretch>
            <a:fillRect/>
          </a:stretch>
        </p:blipFill>
        <p:spPr bwMode="gray">
          <a:xfrm>
            <a:off x="8496133" y="3929066"/>
            <a:ext cx="549570" cy="474286"/>
          </a:xfrm>
          <a:prstGeom prst="rect">
            <a:avLst/>
          </a:prstGeom>
          <a:noFill/>
          <a:ln w="9525">
            <a:noFill/>
            <a:miter lim="800000"/>
            <a:headEnd/>
            <a:tailEnd/>
          </a:ln>
        </p:spPr>
      </p:pic>
      <p:pic>
        <p:nvPicPr>
          <p:cNvPr id="32" name="Picture 19" descr="http://www.lavieeco.com/economie/14720-halieutis-la-peche-se-dote-dune-strategie-ambitieuse-et-chiffree.html/affiche_image?article=14720"/>
          <p:cNvPicPr>
            <a:picLocks noChangeAspect="1" noChangeArrowheads="1"/>
          </p:cNvPicPr>
          <p:nvPr/>
        </p:nvPicPr>
        <p:blipFill>
          <a:blip r:embed="rId8" cstate="print"/>
          <a:srcRect/>
          <a:stretch>
            <a:fillRect/>
          </a:stretch>
        </p:blipFill>
        <p:spPr bwMode="auto">
          <a:xfrm>
            <a:off x="7135375" y="3143248"/>
            <a:ext cx="486332" cy="542041"/>
          </a:xfrm>
          <a:prstGeom prst="rect">
            <a:avLst/>
          </a:prstGeom>
          <a:noFill/>
          <a:ln w="9525">
            <a:noFill/>
            <a:miter lim="800000"/>
            <a:headEnd/>
            <a:tailEnd/>
          </a:ln>
        </p:spPr>
      </p:pic>
      <p:pic>
        <p:nvPicPr>
          <p:cNvPr id="33" name="Picture 2" descr="http://t0.gstatic.com/images?q=tbn:dOrMRdalidvm0M:http://www.oujdacity.net/img/700/data/ocv3/Image/logos/maroc_vert_oujda.png">
            <a:hlinkClick r:id="rId9"/>
          </p:cNvPr>
          <p:cNvPicPr>
            <a:picLocks noChangeAspect="1" noChangeArrowheads="1"/>
          </p:cNvPicPr>
          <p:nvPr/>
        </p:nvPicPr>
        <p:blipFill>
          <a:blip r:embed="rId10" cstate="print"/>
          <a:srcRect/>
          <a:stretch>
            <a:fillRect/>
          </a:stretch>
        </p:blipFill>
        <p:spPr bwMode="auto">
          <a:xfrm>
            <a:off x="8495806" y="3071810"/>
            <a:ext cx="543548" cy="596246"/>
          </a:xfrm>
          <a:prstGeom prst="rect">
            <a:avLst/>
          </a:prstGeom>
          <a:noFill/>
          <a:ln w="9525">
            <a:noFill/>
            <a:miter lim="800000"/>
            <a:headEnd/>
            <a:tailEnd/>
          </a:ln>
        </p:spPr>
      </p:pic>
      <p:pic>
        <p:nvPicPr>
          <p:cNvPr id="34" name="Picture 20"/>
          <p:cNvPicPr>
            <a:picLocks noChangeAspect="1" noChangeArrowheads="1"/>
          </p:cNvPicPr>
          <p:nvPr/>
        </p:nvPicPr>
        <p:blipFill>
          <a:blip r:embed="rId11" cstate="print"/>
          <a:srcRect l="8482" t="18707" r="9303" b="28508"/>
          <a:stretch>
            <a:fillRect/>
          </a:stretch>
        </p:blipFill>
        <p:spPr bwMode="auto">
          <a:xfrm>
            <a:off x="7784920" y="3929066"/>
            <a:ext cx="607857" cy="541898"/>
          </a:xfrm>
          <a:prstGeom prst="rect">
            <a:avLst/>
          </a:prstGeom>
          <a:noFill/>
          <a:ln w="9525">
            <a:noFill/>
            <a:miter lim="800000"/>
            <a:headEnd/>
            <a:tailEnd/>
          </a:ln>
        </p:spPr>
      </p:pic>
      <p:pic>
        <p:nvPicPr>
          <p:cNvPr id="2050" name="Picture 2" descr="http://cosmopolite-travel.com/blog/wp-content/uploads/2009/07/Maroc_logo_2.jpg"/>
          <p:cNvPicPr>
            <a:picLocks noChangeAspect="1" noChangeArrowheads="1"/>
          </p:cNvPicPr>
          <p:nvPr/>
        </p:nvPicPr>
        <p:blipFill>
          <a:blip r:embed="rId12" cstate="print"/>
          <a:srcRect/>
          <a:stretch>
            <a:fillRect/>
          </a:stretch>
        </p:blipFill>
        <p:spPr bwMode="auto">
          <a:xfrm>
            <a:off x="7072330" y="3929067"/>
            <a:ext cx="640775" cy="591720"/>
          </a:xfrm>
          <a:prstGeom prst="rect">
            <a:avLst/>
          </a:prstGeom>
          <a:noFill/>
        </p:spPr>
      </p:pic>
      <p:pic>
        <p:nvPicPr>
          <p:cNvPr id="2052" name="Picture 4" descr="http://www.amge-jobs.com/wp-content/uploads/2010/06/Logo-OCP.jpg"/>
          <p:cNvPicPr>
            <a:picLocks noChangeAspect="1" noChangeArrowheads="1"/>
          </p:cNvPicPr>
          <p:nvPr/>
        </p:nvPicPr>
        <p:blipFill>
          <a:blip r:embed="rId13" cstate="print"/>
          <a:srcRect/>
          <a:stretch>
            <a:fillRect/>
          </a:stretch>
        </p:blipFill>
        <p:spPr bwMode="auto">
          <a:xfrm>
            <a:off x="7834042" y="4600217"/>
            <a:ext cx="623323" cy="594329"/>
          </a:xfrm>
          <a:prstGeom prst="rect">
            <a:avLst/>
          </a:prstGeom>
          <a:noFill/>
        </p:spPr>
      </p:pic>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357290" y="285728"/>
            <a:ext cx="7786710" cy="523220"/>
          </a:xfrm>
          <a:prstGeom prst="rect">
            <a:avLst/>
          </a:prstGeom>
        </p:spPr>
        <p:txBody>
          <a:bodyPr wrap="square">
            <a:spAutoFit/>
          </a:bodyPr>
          <a:lstStyle/>
          <a:p>
            <a:pPr algn="ctr"/>
            <a:r>
              <a:rPr lang="fr-FR" sz="2800" dirty="0" smtClean="0">
                <a:solidFill>
                  <a:schemeClr val="bg1"/>
                </a:solidFill>
              </a:rPr>
              <a:t>Adéquation de l’offre et de la demande portuaires</a:t>
            </a:r>
            <a:endParaRPr lang="en-US" sz="2800" dirty="0">
              <a:solidFill>
                <a:schemeClr val="bg1"/>
              </a:solidFill>
            </a:endParaRPr>
          </a:p>
        </p:txBody>
      </p:sp>
      <p:sp>
        <p:nvSpPr>
          <p:cNvPr id="13" name="AutoShape 13"/>
          <p:cNvSpPr>
            <a:spLocks noChangeArrowheads="1"/>
          </p:cNvSpPr>
          <p:nvPr/>
        </p:nvSpPr>
        <p:spPr bwMode="auto">
          <a:xfrm>
            <a:off x="2214546" y="5214950"/>
            <a:ext cx="6000792" cy="1295868"/>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wrap="square" anchor="ctr">
            <a:spAutoFit/>
          </a:bodyPr>
          <a:lstStyle/>
          <a:p>
            <a:pPr marL="347663" indent="-347663" algn="ctr" defTabSz="915988" rtl="1" fontAlgn="base">
              <a:lnSpc>
                <a:spcPct val="110000"/>
              </a:lnSpc>
              <a:spcBef>
                <a:spcPct val="0"/>
              </a:spcBef>
              <a:spcAft>
                <a:spcPct val="0"/>
              </a:spcAft>
              <a:buClr>
                <a:srgbClr val="FF9933"/>
              </a:buClr>
              <a:defRPr/>
            </a:pPr>
            <a:r>
              <a:rPr lang="fr-FR" b="1" dirty="0" smtClean="0"/>
              <a:t>Nouvelle approche basée sur le concept des pôles portuaires, qui met en valeur les avantages comparatifs de chaque région (ses ressources, ses villes, ses infrastructures..) </a:t>
            </a:r>
          </a:p>
        </p:txBody>
      </p:sp>
      <p:sp>
        <p:nvSpPr>
          <p:cNvPr id="14" name="AutoShape 4"/>
          <p:cNvSpPr>
            <a:spLocks noChangeArrowheads="1"/>
          </p:cNvSpPr>
          <p:nvPr/>
        </p:nvSpPr>
        <p:spPr bwMode="auto">
          <a:xfrm flipH="1">
            <a:off x="5713726" y="1142985"/>
            <a:ext cx="3215992" cy="1000132"/>
          </a:xfrm>
          <a:prstGeom prst="downArrowCallout">
            <a:avLst>
              <a:gd name="adj1" fmla="val 25000"/>
              <a:gd name="adj2" fmla="val 27939"/>
              <a:gd name="adj3" fmla="val 25000"/>
              <a:gd name="adj4" fmla="val 64977"/>
            </a:avLst>
          </a:prstGeom>
          <a:solidFill>
            <a:srgbClr val="3276C8"/>
          </a:solidFill>
          <a:ln>
            <a:headEnd/>
            <a:tailEnd/>
          </a:ln>
        </p:spPr>
        <p:style>
          <a:lnRef idx="0">
            <a:schemeClr val="accent6"/>
          </a:lnRef>
          <a:fillRef idx="3">
            <a:schemeClr val="accent6"/>
          </a:fillRef>
          <a:effectRef idx="3">
            <a:schemeClr val="accent6"/>
          </a:effectRef>
          <a:fontRef idx="minor">
            <a:schemeClr val="lt1"/>
          </a:fontRef>
        </p:style>
        <p:txBody>
          <a:bodyPr wrap="square" anchor="ctr">
            <a:noAutofit/>
          </a:bodyPr>
          <a:lstStyle/>
          <a:p>
            <a:pPr marL="347663" indent="-347663" algn="ctr" defTabSz="915988" rtl="1" fontAlgn="base">
              <a:lnSpc>
                <a:spcPct val="110000"/>
              </a:lnSpc>
              <a:spcBef>
                <a:spcPct val="0"/>
              </a:spcBef>
              <a:spcAft>
                <a:spcPct val="0"/>
              </a:spcAft>
              <a:buClr>
                <a:srgbClr val="FF9933"/>
              </a:buClr>
              <a:defRPr/>
            </a:pPr>
            <a:r>
              <a:rPr lang="fr-FR" dirty="0" smtClean="0"/>
              <a:t>Capacité actuelle des ports</a:t>
            </a:r>
            <a:endParaRPr lang="fr-FR" dirty="0">
              <a:solidFill>
                <a:srgbClr val="FFFFFF"/>
              </a:solidFill>
              <a:latin typeface="Calibri" pitchFamily="34" charset="0"/>
            </a:endParaRPr>
          </a:p>
        </p:txBody>
      </p:sp>
      <p:sp>
        <p:nvSpPr>
          <p:cNvPr id="15" name="AutoShape 10"/>
          <p:cNvSpPr>
            <a:spLocks noChangeArrowheads="1"/>
          </p:cNvSpPr>
          <p:nvPr/>
        </p:nvSpPr>
        <p:spPr bwMode="auto">
          <a:xfrm flipH="1">
            <a:off x="1571604" y="1142984"/>
            <a:ext cx="3213792" cy="1051614"/>
          </a:xfrm>
          <a:prstGeom prst="downArrowCallout">
            <a:avLst/>
          </a:prstGeom>
          <a:solidFill>
            <a:srgbClr val="3276C8"/>
          </a:solidFill>
          <a:ln>
            <a:headEnd/>
            <a:tailEnd/>
          </a:ln>
        </p:spPr>
        <p:style>
          <a:lnRef idx="0">
            <a:schemeClr val="accent6"/>
          </a:lnRef>
          <a:fillRef idx="3">
            <a:schemeClr val="accent6"/>
          </a:fillRef>
          <a:effectRef idx="3">
            <a:schemeClr val="accent6"/>
          </a:effectRef>
          <a:fontRef idx="minor">
            <a:schemeClr val="lt1"/>
          </a:fontRef>
        </p:style>
        <p:txBody>
          <a:bodyPr wrap="square" anchor="ctr">
            <a:spAutoFit/>
          </a:bodyPr>
          <a:lstStyle/>
          <a:p>
            <a:pPr marL="347663" indent="-347663" algn="ctr" defTabSz="915988" rtl="1" fontAlgn="base">
              <a:lnSpc>
                <a:spcPct val="110000"/>
              </a:lnSpc>
              <a:spcBef>
                <a:spcPct val="0"/>
              </a:spcBef>
              <a:spcAft>
                <a:spcPct val="0"/>
              </a:spcAft>
              <a:buClr>
                <a:srgbClr val="FF9933"/>
              </a:buClr>
              <a:defRPr/>
            </a:pPr>
            <a:r>
              <a:rPr lang="fr-FR" dirty="0" smtClean="0">
                <a:solidFill>
                  <a:srgbClr val="FFFFFF"/>
                </a:solidFill>
                <a:latin typeface="Calibri" pitchFamily="34" charset="0"/>
              </a:rPr>
              <a:t>Prévisions d’évolution des trafics 2030</a:t>
            </a:r>
            <a:endParaRPr lang="fr-FR" dirty="0">
              <a:solidFill>
                <a:srgbClr val="FFFFFF"/>
              </a:solidFill>
              <a:latin typeface="Calibri" pitchFamily="34" charset="0"/>
            </a:endParaRPr>
          </a:p>
        </p:txBody>
      </p:sp>
      <p:sp>
        <p:nvSpPr>
          <p:cNvPr id="17" name="AutoShape 12"/>
          <p:cNvSpPr>
            <a:spLocks noChangeArrowheads="1"/>
          </p:cNvSpPr>
          <p:nvPr/>
        </p:nvSpPr>
        <p:spPr bwMode="auto">
          <a:xfrm>
            <a:off x="6403928" y="2247763"/>
            <a:ext cx="1811410" cy="381771"/>
          </a:xfrm>
          <a:prstGeom prst="rect">
            <a:avLst/>
          </a:prstGeom>
          <a:solidFill>
            <a:srgbClr val="3276C8"/>
          </a:solidFill>
          <a:ln>
            <a:headEnd/>
            <a:tailEnd/>
          </a:ln>
        </p:spPr>
        <p:style>
          <a:lnRef idx="0">
            <a:schemeClr val="accent6"/>
          </a:lnRef>
          <a:fillRef idx="3">
            <a:schemeClr val="accent6"/>
          </a:fillRef>
          <a:effectRef idx="3">
            <a:schemeClr val="accent6"/>
          </a:effectRef>
          <a:fontRef idx="minor">
            <a:schemeClr val="lt1"/>
          </a:fontRef>
        </p:style>
        <p:txBody>
          <a:bodyPr wrap="square" anchor="ctr">
            <a:spAutoFit/>
          </a:bodyPr>
          <a:lstStyle/>
          <a:p>
            <a:pPr marL="347663" indent="-347663" algn="ctr" defTabSz="915988" rtl="1" fontAlgn="base">
              <a:lnSpc>
                <a:spcPct val="110000"/>
              </a:lnSpc>
              <a:spcBef>
                <a:spcPct val="0"/>
              </a:spcBef>
              <a:spcAft>
                <a:spcPct val="0"/>
              </a:spcAft>
              <a:buClr>
                <a:srgbClr val="FF9933"/>
              </a:buClr>
              <a:defRPr/>
            </a:pPr>
            <a:r>
              <a:rPr lang="fr-FR" dirty="0" smtClean="0">
                <a:solidFill>
                  <a:srgbClr val="FFFFFF"/>
                </a:solidFill>
                <a:latin typeface="Calibri" pitchFamily="34" charset="0"/>
              </a:rPr>
              <a:t>140 MT</a:t>
            </a:r>
            <a:endParaRPr lang="fr-FR" dirty="0">
              <a:solidFill>
                <a:srgbClr val="FFFFFF"/>
              </a:solidFill>
              <a:latin typeface="Calibri" pitchFamily="34" charset="0"/>
            </a:endParaRPr>
          </a:p>
        </p:txBody>
      </p:sp>
      <p:sp>
        <p:nvSpPr>
          <p:cNvPr id="18" name="AutoShape 13"/>
          <p:cNvSpPr>
            <a:spLocks noChangeArrowheads="1"/>
          </p:cNvSpPr>
          <p:nvPr/>
        </p:nvSpPr>
        <p:spPr bwMode="auto">
          <a:xfrm>
            <a:off x="2143108" y="2285992"/>
            <a:ext cx="2071702" cy="381771"/>
          </a:xfrm>
          <a:prstGeom prst="rect">
            <a:avLst/>
          </a:prstGeom>
          <a:solidFill>
            <a:srgbClr val="3276C8"/>
          </a:solidFill>
          <a:ln>
            <a:headEnd/>
            <a:tailEnd/>
          </a:ln>
        </p:spPr>
        <p:style>
          <a:lnRef idx="0">
            <a:schemeClr val="accent6"/>
          </a:lnRef>
          <a:fillRef idx="3">
            <a:schemeClr val="accent6"/>
          </a:fillRef>
          <a:effectRef idx="3">
            <a:schemeClr val="accent6"/>
          </a:effectRef>
          <a:fontRef idx="minor">
            <a:schemeClr val="lt1"/>
          </a:fontRef>
        </p:style>
        <p:txBody>
          <a:bodyPr wrap="square" anchor="ctr">
            <a:spAutoFit/>
          </a:bodyPr>
          <a:lstStyle/>
          <a:p>
            <a:pPr marL="347663" indent="-347663" algn="ctr" defTabSz="915988" fontAlgn="base">
              <a:lnSpc>
                <a:spcPct val="110000"/>
              </a:lnSpc>
              <a:spcBef>
                <a:spcPct val="0"/>
              </a:spcBef>
              <a:spcAft>
                <a:spcPct val="0"/>
              </a:spcAft>
              <a:buClr>
                <a:srgbClr val="FF9933"/>
              </a:buClr>
              <a:defRPr/>
            </a:pPr>
            <a:r>
              <a:rPr lang="fr-FR" dirty="0" smtClean="0">
                <a:solidFill>
                  <a:srgbClr val="FFFFFF"/>
                </a:solidFill>
                <a:latin typeface="Calibri" pitchFamily="34" charset="0"/>
              </a:rPr>
              <a:t>290 au 370 MT</a:t>
            </a:r>
            <a:endParaRPr lang="fr-FR" dirty="0">
              <a:solidFill>
                <a:srgbClr val="FFFFFF"/>
              </a:solidFill>
              <a:latin typeface="Calibri" pitchFamily="34" charset="0"/>
            </a:endParaRPr>
          </a:p>
        </p:txBody>
      </p:sp>
      <p:sp>
        <p:nvSpPr>
          <p:cNvPr id="19" name="AutoShape 13"/>
          <p:cNvSpPr>
            <a:spLocks noChangeArrowheads="1"/>
          </p:cNvSpPr>
          <p:nvPr/>
        </p:nvSpPr>
        <p:spPr bwMode="auto">
          <a:xfrm>
            <a:off x="1500166" y="3214686"/>
            <a:ext cx="3500462" cy="1311128"/>
          </a:xfrm>
          <a:prstGeom prst="rect">
            <a:avLst/>
          </a:prstGeom>
          <a:solidFill>
            <a:srgbClr val="3276C8"/>
          </a:solidFill>
          <a:ln>
            <a:headEnd/>
            <a:tailEnd/>
          </a:ln>
        </p:spPr>
        <p:style>
          <a:lnRef idx="0">
            <a:schemeClr val="accent6"/>
          </a:lnRef>
          <a:fillRef idx="3">
            <a:schemeClr val="accent6"/>
          </a:fillRef>
          <a:effectRef idx="3">
            <a:schemeClr val="accent6"/>
          </a:effectRef>
          <a:fontRef idx="minor">
            <a:schemeClr val="lt1"/>
          </a:fontRef>
        </p:style>
        <p:txBody>
          <a:bodyPr wrap="square" anchor="ctr">
            <a:spAutoFit/>
          </a:bodyPr>
          <a:lstStyle/>
          <a:p>
            <a:pPr marL="347663" indent="-347663" algn="ctr" defTabSz="915988" rtl="1" fontAlgn="base">
              <a:lnSpc>
                <a:spcPct val="110000"/>
              </a:lnSpc>
              <a:spcBef>
                <a:spcPct val="0"/>
              </a:spcBef>
              <a:spcAft>
                <a:spcPct val="0"/>
              </a:spcAft>
              <a:buClr>
                <a:srgbClr val="FF9933"/>
              </a:buClr>
              <a:defRPr/>
            </a:pPr>
            <a:r>
              <a:rPr lang="fr-FR" dirty="0" smtClean="0"/>
              <a:t>Renforcement et adaptation de l’offre portuaire aux développements que connait le secteur du transport maritime</a:t>
            </a:r>
            <a:endParaRPr lang="ar-MA" dirty="0" smtClean="0"/>
          </a:p>
        </p:txBody>
      </p:sp>
      <p:sp>
        <p:nvSpPr>
          <p:cNvPr id="20" name="AutoShape 13"/>
          <p:cNvSpPr>
            <a:spLocks noChangeArrowheads="1"/>
          </p:cNvSpPr>
          <p:nvPr/>
        </p:nvSpPr>
        <p:spPr bwMode="auto">
          <a:xfrm>
            <a:off x="5286380" y="3214686"/>
            <a:ext cx="3643338" cy="1311128"/>
          </a:xfrm>
          <a:prstGeom prst="rect">
            <a:avLst/>
          </a:prstGeom>
          <a:solidFill>
            <a:srgbClr val="3276C8"/>
          </a:solidFill>
          <a:ln>
            <a:headEnd/>
            <a:tailEnd/>
          </a:ln>
        </p:spPr>
        <p:style>
          <a:lnRef idx="0">
            <a:schemeClr val="accent6"/>
          </a:lnRef>
          <a:fillRef idx="3">
            <a:schemeClr val="accent6"/>
          </a:fillRef>
          <a:effectRef idx="3">
            <a:schemeClr val="accent6"/>
          </a:effectRef>
          <a:fontRef idx="minor">
            <a:schemeClr val="lt1"/>
          </a:fontRef>
        </p:style>
        <p:txBody>
          <a:bodyPr wrap="square" anchor="ctr">
            <a:spAutoFit/>
          </a:bodyPr>
          <a:lstStyle/>
          <a:p>
            <a:pPr marL="347663" indent="-347663" algn="ctr" defTabSz="915988" rtl="1" fontAlgn="base">
              <a:lnSpc>
                <a:spcPct val="110000"/>
              </a:lnSpc>
              <a:spcBef>
                <a:spcPct val="0"/>
              </a:spcBef>
              <a:spcAft>
                <a:spcPct val="0"/>
              </a:spcAft>
              <a:buClr>
                <a:srgbClr val="FF9933"/>
              </a:buClr>
              <a:defRPr/>
            </a:pPr>
            <a:r>
              <a:rPr lang="fr-FR" dirty="0" smtClean="0"/>
              <a:t>Répartition équilibrée des infrastructures portuaires le long du littoral marocain, afin de faire face à l’évolution du trafic</a:t>
            </a:r>
            <a:endParaRPr lang="fr-FR" dirty="0">
              <a:solidFill>
                <a:srgbClr val="FFFFFF"/>
              </a:solidFill>
              <a:latin typeface="Calibri" pitchFamily="34" charset="0"/>
            </a:endParaRPr>
          </a:p>
        </p:txBody>
      </p:sp>
      <p:sp>
        <p:nvSpPr>
          <p:cNvPr id="28" name="Triangle isocèle 27"/>
          <p:cNvSpPr/>
          <p:nvPr/>
        </p:nvSpPr>
        <p:spPr>
          <a:xfrm rot="10800000">
            <a:off x="3929058" y="2786058"/>
            <a:ext cx="2571768" cy="285752"/>
          </a:xfrm>
          <a:prstGeom prst="triangl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p>
        </p:txBody>
      </p:sp>
      <p:sp>
        <p:nvSpPr>
          <p:cNvPr id="29" name="Triangle isocèle 28"/>
          <p:cNvSpPr/>
          <p:nvPr/>
        </p:nvSpPr>
        <p:spPr>
          <a:xfrm rot="10800000">
            <a:off x="3929059" y="4714884"/>
            <a:ext cx="2571768" cy="285752"/>
          </a:xfrm>
          <a:prstGeom prst="triangl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fr-FR"/>
          </a:p>
        </p:txBody>
      </p:sp>
    </p:spTree>
  </p:cSld>
  <p:clrMapOvr>
    <a:masterClrMapping/>
  </p:clrMapOvr>
  <p:transition>
    <p:pull dir="ld"/>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tp5zaa.Ib0OgIi9ustZMsg"/>
</p:tagLst>
</file>

<file path=ppt/theme/theme1.xml><?xml version="1.0" encoding="utf-8"?>
<a:theme xmlns:a="http://schemas.openxmlformats.org/drawingml/2006/main" name="2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9323</TotalTime>
  <Words>2417</Words>
  <Application>Microsoft Office PowerPoint</Application>
  <PresentationFormat>On-screen Show (4:3)</PresentationFormat>
  <Paragraphs>376</Paragraphs>
  <Slides>23</Slides>
  <Notes>21</Notes>
  <HiddenSlides>2</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23</vt:i4>
      </vt:variant>
    </vt:vector>
  </HeadingPairs>
  <TitlesOfParts>
    <vt:vector size="27" baseType="lpstr">
      <vt:lpstr>2_Thème Office</vt:lpstr>
      <vt:lpstr>1_Thème Office</vt:lpstr>
      <vt:lpstr>3_Thème Office</vt:lpstr>
      <vt:lpstr>Graphique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faysal</dc:creator>
  <cp:lastModifiedBy>Remus</cp:lastModifiedBy>
  <cp:revision>496</cp:revision>
  <cp:lastPrinted>2013-06-03T13:59:30Z</cp:lastPrinted>
  <dcterms:created xsi:type="dcterms:W3CDTF">2012-08-15T01:45:50Z</dcterms:created>
  <dcterms:modified xsi:type="dcterms:W3CDTF">2016-01-27T04:18:02Z</dcterms:modified>
</cp:coreProperties>
</file>