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ен сти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Среден стил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ъмен стил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Тъмен сти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ен стил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ен стил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72.19.0.207\Atera_share\Nasko\Road%20show\Land%20prices\EU_land_prices-tabl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8285214348219"/>
          <c:y val="0.10695610965296004"/>
          <c:w val="0.85520603674540685"/>
          <c:h val="0.6518343540390818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1F497D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884C78"/>
              </a:solidFill>
            </c:spPr>
          </c:dPt>
          <c:dPt>
            <c:idx val="7"/>
            <c:invertIfNegative val="0"/>
            <c:bubble3D val="0"/>
            <c:spPr>
              <a:solidFill>
                <a:srgbClr val="884C78"/>
              </a:solidFill>
            </c:spPr>
          </c:dPt>
          <c:dPt>
            <c:idx val="10"/>
            <c:invertIfNegative val="0"/>
            <c:bubble3D val="0"/>
            <c:spPr>
              <a:solidFill>
                <a:srgbClr val="884C78"/>
              </a:solidFill>
            </c:spPr>
          </c:dPt>
          <c:dLbls>
            <c:dLbl>
              <c:idx val="2"/>
              <c:layout>
                <c:manualLayout>
                  <c:x val="1.111111111111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3200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Sheet1!$A$30:$A$37</c:f>
              <c:strCache>
                <c:ptCount val="8"/>
                <c:pt idx="0">
                  <c:v>Netherlands</c:v>
                </c:pt>
                <c:pt idx="1">
                  <c:v>Belgium</c:v>
                </c:pt>
                <c:pt idx="2">
                  <c:v>Denmark</c:v>
                </c:pt>
                <c:pt idx="3">
                  <c:v>England</c:v>
                </c:pt>
                <c:pt idx="4">
                  <c:v>Spain</c:v>
                </c:pt>
                <c:pt idx="5">
                  <c:v>Greece</c:v>
                </c:pt>
                <c:pt idx="6">
                  <c:v>Germany</c:v>
                </c:pt>
                <c:pt idx="7">
                  <c:v>Bulgaria</c:v>
                </c:pt>
              </c:strCache>
            </c:strRef>
          </c:cat>
          <c:val>
            <c:numRef>
              <c:f>Sheet1!$B$30:$B$37</c:f>
              <c:numCache>
                <c:formatCode>General</c:formatCode>
                <c:ptCount val="8"/>
                <c:pt idx="0">
                  <c:v>47000</c:v>
                </c:pt>
                <c:pt idx="1">
                  <c:v>27200</c:v>
                </c:pt>
                <c:pt idx="2">
                  <c:v>26900</c:v>
                </c:pt>
                <c:pt idx="3">
                  <c:v>17800</c:v>
                </c:pt>
                <c:pt idx="4">
                  <c:v>12500</c:v>
                </c:pt>
                <c:pt idx="5">
                  <c:v>11900</c:v>
                </c:pt>
                <c:pt idx="6">
                  <c:v>8900</c:v>
                </c:pt>
                <c:pt idx="7">
                  <c:v>3400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053312"/>
        <c:axId val="157054848"/>
        <c:axId val="0"/>
      </c:bar3DChart>
      <c:catAx>
        <c:axId val="15705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157054848"/>
        <c:crosses val="autoZero"/>
        <c:auto val="1"/>
        <c:lblAlgn val="ctr"/>
        <c:lblOffset val="100"/>
        <c:noMultiLvlLbl val="0"/>
      </c:catAx>
      <c:valAx>
        <c:axId val="15705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bg-BG"/>
          </a:p>
        </c:txPr>
        <c:crossAx val="157053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15E9FC-C572-45E4-9734-C8E5E3790EA3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7F281E-B55B-43B6-A680-2E7145E71C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2743913" y="21649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Land in Ruse region</a:t>
            </a:r>
            <a:endParaRPr lang="en-US" sz="24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904697" y="548680"/>
            <a:ext cx="334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/>
              <a:t>Земя в област Русе</a:t>
            </a:r>
            <a:endParaRPr lang="en-US" sz="20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6" y="943567"/>
            <a:ext cx="802607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62529"/>
              </p:ext>
            </p:extLst>
          </p:nvPr>
        </p:nvGraphicFramePr>
        <p:xfrm>
          <a:off x="755576" y="116632"/>
          <a:ext cx="7560840" cy="6187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96072"/>
                <a:gridCol w="3864768"/>
              </a:tblGrid>
              <a:tr h="60304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land is owned by “</a:t>
                      </a:r>
                      <a:r>
                        <a:rPr lang="en-US" sz="1600" dirty="0" err="1" smtClean="0"/>
                        <a:t>Ribovadstvo</a:t>
                      </a:r>
                      <a:r>
                        <a:rPr lang="en-US" sz="1600" dirty="0" smtClean="0"/>
                        <a:t>” AD. It is divided on three parts.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 err="1" smtClean="0"/>
                        <a:t>Mechka</a:t>
                      </a:r>
                      <a:r>
                        <a:rPr lang="en-US" sz="1600" dirty="0" smtClean="0"/>
                        <a:t> village, Ivanovo municipality, Ruse region -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4100 </a:t>
                      </a:r>
                      <a:r>
                        <a:rPr lang="en-US" sz="1600" dirty="0" err="1" smtClean="0"/>
                        <a:t>decars</a:t>
                      </a:r>
                      <a:r>
                        <a:rPr lang="en-US" sz="1600" dirty="0" smtClean="0"/>
                        <a:t>, all in one place, bordering of north of the Danube river and the asphalt road from the south.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It is constructed their own pumping station which may be used for irrigation or drainage.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The property has its own warehouse and workshop with 2000 </a:t>
                      </a:r>
                      <a:r>
                        <a:rPr lang="en-US" sz="1600" dirty="0" err="1" smtClean="0"/>
                        <a:t>sq.m</a:t>
                      </a:r>
                      <a:r>
                        <a:rPr lang="en-US" sz="1600" dirty="0" smtClean="0"/>
                        <a:t>.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Currently 80% of the land is farmed with a lease agreement expiring on 31.10.2013.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The leasing price is 60 </a:t>
                      </a:r>
                      <a:r>
                        <a:rPr lang="en-US" sz="1600" dirty="0" err="1" smtClean="0"/>
                        <a:t>leva</a:t>
                      </a:r>
                      <a:r>
                        <a:rPr lang="en-US" sz="1600" dirty="0" smtClean="0"/>
                        <a:t> per </a:t>
                      </a:r>
                      <a:r>
                        <a:rPr lang="en-US" sz="1600" dirty="0" err="1" smtClean="0"/>
                        <a:t>dca</a:t>
                      </a:r>
                      <a:r>
                        <a:rPr lang="en-US" sz="1600" dirty="0" smtClean="0"/>
                        <a:t>. Corn is planted.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Status of the land by official state drawing is a fishpond, because it is a major asset of the "</a:t>
                      </a:r>
                      <a:r>
                        <a:rPr lang="en-US" sz="1600" dirty="0" err="1" smtClean="0"/>
                        <a:t>Robovadstvo</a:t>
                      </a:r>
                      <a:r>
                        <a:rPr lang="en-US" sz="1600" dirty="0" smtClean="0"/>
                        <a:t>" AD.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There are three more buildings for the staff as well, 200 </a:t>
                      </a:r>
                      <a:r>
                        <a:rPr lang="en-US" sz="1600" dirty="0" err="1" smtClean="0"/>
                        <a:t>sqm</a:t>
                      </a:r>
                      <a:r>
                        <a:rPr lang="en-US" sz="1600" dirty="0" smtClean="0"/>
                        <a:t> each.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Земеделската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земя</a:t>
                      </a:r>
                      <a:r>
                        <a:rPr lang="ru-RU" sz="1600" dirty="0" smtClean="0"/>
                        <a:t> е </a:t>
                      </a:r>
                      <a:r>
                        <a:rPr lang="ru-RU" sz="1600" dirty="0" err="1" smtClean="0"/>
                        <a:t>собственост</a:t>
                      </a:r>
                      <a:r>
                        <a:rPr lang="ru-RU" sz="1600" dirty="0" smtClean="0"/>
                        <a:t> на „</a:t>
                      </a:r>
                      <a:r>
                        <a:rPr lang="ru-RU" sz="1600" dirty="0" err="1" smtClean="0"/>
                        <a:t>Рибовъдство</a:t>
                      </a:r>
                      <a:r>
                        <a:rPr lang="ru-RU" sz="1600" dirty="0" smtClean="0"/>
                        <a:t>“ АД и е разделена на три </a:t>
                      </a:r>
                      <a:r>
                        <a:rPr lang="ru-RU" sz="1600" dirty="0" err="1" smtClean="0"/>
                        <a:t>масива</a:t>
                      </a:r>
                      <a:r>
                        <a:rPr lang="ru-RU" sz="1600" dirty="0" smtClean="0"/>
                        <a:t>.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1. Село </a:t>
                      </a:r>
                      <a:r>
                        <a:rPr lang="ru-RU" sz="1600" dirty="0" err="1" smtClean="0"/>
                        <a:t>Мечка</a:t>
                      </a:r>
                      <a:r>
                        <a:rPr lang="ru-RU" sz="1600" dirty="0" smtClean="0"/>
                        <a:t>, община Иваново, </a:t>
                      </a:r>
                      <a:r>
                        <a:rPr lang="ru-RU" sz="1600" dirty="0" err="1" smtClean="0"/>
                        <a:t>област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Русе</a:t>
                      </a:r>
                      <a:r>
                        <a:rPr lang="ru-RU" sz="1600" dirty="0" smtClean="0"/>
                        <a:t> – 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4100 </a:t>
                      </a:r>
                      <a:r>
                        <a:rPr lang="ru-RU" sz="1600" dirty="0" err="1" smtClean="0"/>
                        <a:t>дка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всичките</a:t>
                      </a:r>
                      <a:r>
                        <a:rPr lang="ru-RU" sz="1600" dirty="0" smtClean="0"/>
                        <a:t> в един </a:t>
                      </a:r>
                      <a:r>
                        <a:rPr lang="ru-RU" sz="1600" dirty="0" err="1" smtClean="0"/>
                        <a:t>парцел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Граници</a:t>
                      </a:r>
                      <a:r>
                        <a:rPr lang="ru-RU" sz="1600" dirty="0" smtClean="0"/>
                        <a:t> на </a:t>
                      </a:r>
                      <a:r>
                        <a:rPr lang="ru-RU" sz="1600" dirty="0" err="1" smtClean="0"/>
                        <a:t>имота</a:t>
                      </a:r>
                      <a:r>
                        <a:rPr lang="ru-RU" sz="1600" dirty="0" smtClean="0"/>
                        <a:t>: от север – р. </a:t>
                      </a:r>
                      <a:r>
                        <a:rPr lang="ru-RU" sz="1600" dirty="0" err="1" smtClean="0"/>
                        <a:t>Дунав</a:t>
                      </a:r>
                      <a:r>
                        <a:rPr lang="ru-RU" sz="1600" dirty="0" smtClean="0"/>
                        <a:t> ; от юг – </a:t>
                      </a:r>
                      <a:r>
                        <a:rPr lang="ru-RU" sz="1600" dirty="0" err="1" smtClean="0"/>
                        <a:t>асфалтов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път</a:t>
                      </a:r>
                      <a:r>
                        <a:rPr lang="ru-RU" sz="1600" dirty="0" smtClean="0"/>
                        <a:t>. 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Построена е </a:t>
                      </a:r>
                      <a:r>
                        <a:rPr lang="ru-RU" sz="1600" dirty="0" err="1" smtClean="0"/>
                        <a:t>собствена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помпена</a:t>
                      </a:r>
                      <a:r>
                        <a:rPr lang="ru-RU" sz="1600" dirty="0" smtClean="0"/>
                        <a:t> станция, </a:t>
                      </a:r>
                      <a:r>
                        <a:rPr lang="ru-RU" sz="1600" dirty="0" err="1" smtClean="0"/>
                        <a:t>която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може</a:t>
                      </a:r>
                      <a:r>
                        <a:rPr lang="ru-RU" sz="1600" dirty="0" smtClean="0"/>
                        <a:t> да се </a:t>
                      </a:r>
                      <a:r>
                        <a:rPr lang="ru-RU" sz="1600" dirty="0" err="1" smtClean="0"/>
                        <a:t>използва</a:t>
                      </a:r>
                      <a:r>
                        <a:rPr lang="ru-RU" sz="1600" dirty="0" smtClean="0"/>
                        <a:t> за </a:t>
                      </a:r>
                      <a:r>
                        <a:rPr lang="ru-RU" sz="1600" dirty="0" err="1" smtClean="0"/>
                        <a:t>напояване</a:t>
                      </a:r>
                      <a:r>
                        <a:rPr lang="ru-RU" sz="1600" dirty="0" smtClean="0"/>
                        <a:t> и </a:t>
                      </a:r>
                      <a:r>
                        <a:rPr lang="ru-RU" sz="1600" dirty="0" err="1" smtClean="0"/>
                        <a:t>отводняване</a:t>
                      </a:r>
                      <a:r>
                        <a:rPr lang="ru-RU" sz="1600" dirty="0" smtClean="0"/>
                        <a:t>. 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На </a:t>
                      </a:r>
                      <a:r>
                        <a:rPr lang="ru-RU" sz="1600" dirty="0" err="1" smtClean="0"/>
                        <a:t>територията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има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построени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собствени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складове</a:t>
                      </a:r>
                      <a:r>
                        <a:rPr lang="ru-RU" sz="1600" dirty="0" smtClean="0"/>
                        <a:t> с обща </a:t>
                      </a:r>
                      <a:r>
                        <a:rPr lang="ru-RU" sz="1600" dirty="0" err="1" smtClean="0"/>
                        <a:t>площ</a:t>
                      </a:r>
                      <a:r>
                        <a:rPr lang="ru-RU" sz="1600" dirty="0" smtClean="0"/>
                        <a:t> 2000 кв. м.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err="1" smtClean="0"/>
                        <a:t>Има</a:t>
                      </a:r>
                      <a:r>
                        <a:rPr lang="ru-RU" sz="1600" dirty="0" smtClean="0"/>
                        <a:t> и три помещения за персонал с около 200 кв. м всяко. 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В момента се </a:t>
                      </a:r>
                      <a:r>
                        <a:rPr lang="ru-RU" sz="1600" dirty="0" err="1" smtClean="0"/>
                        <a:t>обработват</a:t>
                      </a:r>
                      <a:r>
                        <a:rPr lang="ru-RU" sz="1600" dirty="0" smtClean="0"/>
                        <a:t> 80% от </a:t>
                      </a:r>
                      <a:r>
                        <a:rPr lang="ru-RU" sz="1600" dirty="0" err="1" smtClean="0"/>
                        <a:t>земята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като</a:t>
                      </a:r>
                      <a:r>
                        <a:rPr lang="ru-RU" sz="1600" dirty="0" smtClean="0"/>
                        <a:t> е </a:t>
                      </a:r>
                      <a:r>
                        <a:rPr lang="ru-RU" sz="1600" dirty="0" err="1" smtClean="0"/>
                        <a:t>засята</a:t>
                      </a:r>
                      <a:r>
                        <a:rPr lang="ru-RU" sz="1600" dirty="0" smtClean="0"/>
                        <a:t> с </a:t>
                      </a:r>
                      <a:r>
                        <a:rPr lang="ru-RU" sz="1600" dirty="0" err="1" smtClean="0"/>
                        <a:t>царевица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Договорът</a:t>
                      </a:r>
                      <a:r>
                        <a:rPr lang="ru-RU" sz="1600" dirty="0" smtClean="0"/>
                        <a:t> за наем е до 31.10.2013 </a:t>
                      </a:r>
                      <a:r>
                        <a:rPr lang="ru-RU" sz="1600" dirty="0" err="1" smtClean="0"/>
                        <a:t>като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цената</a:t>
                      </a:r>
                      <a:r>
                        <a:rPr lang="ru-RU" sz="1600" dirty="0" smtClean="0"/>
                        <a:t> е 60 лева на </a:t>
                      </a:r>
                      <a:r>
                        <a:rPr lang="ru-RU" sz="1600" dirty="0" err="1" smtClean="0"/>
                        <a:t>декар</a:t>
                      </a:r>
                      <a:r>
                        <a:rPr lang="ru-RU" sz="1600" dirty="0" smtClean="0"/>
                        <a:t>. 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dirty="0" err="1" smtClean="0"/>
                        <a:t>Юридическият</a:t>
                      </a:r>
                      <a:r>
                        <a:rPr lang="ru-RU" sz="1600" dirty="0" smtClean="0"/>
                        <a:t> статут на </a:t>
                      </a:r>
                      <a:r>
                        <a:rPr lang="ru-RU" sz="1600" dirty="0" err="1" smtClean="0"/>
                        <a:t>земята</a:t>
                      </a:r>
                      <a:r>
                        <a:rPr lang="ru-RU" sz="1600" dirty="0" smtClean="0"/>
                        <a:t> е „</a:t>
                      </a:r>
                      <a:r>
                        <a:rPr lang="ru-RU" sz="1600" dirty="0" err="1" smtClean="0"/>
                        <a:t>рибарник</a:t>
                      </a:r>
                      <a:r>
                        <a:rPr lang="ru-RU" sz="1600" dirty="0" smtClean="0"/>
                        <a:t>“.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57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8640960" cy="525658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38092"/>
              </p:ext>
            </p:extLst>
          </p:nvPr>
        </p:nvGraphicFramePr>
        <p:xfrm>
          <a:off x="1691680" y="5105826"/>
          <a:ext cx="6048672" cy="175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24336"/>
              </a:tblGrid>
              <a:tr h="1752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 Cultivated area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 Cultivated area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 Pump station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 Warehouses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 Staff buildings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bg-BG" dirty="0" smtClean="0">
                          <a:solidFill>
                            <a:schemeClr val="tx1"/>
                          </a:solidFill>
                        </a:rPr>
                        <a:t>Обработваема</a:t>
                      </a: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 земя</a:t>
                      </a:r>
                      <a:br>
                        <a:rPr lang="bg-BG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2.Обработваема земя</a:t>
                      </a:r>
                      <a:br>
                        <a:rPr lang="bg-BG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3.Помпена станция</a:t>
                      </a:r>
                      <a:br>
                        <a:rPr lang="bg-BG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4.Складове</a:t>
                      </a:r>
                      <a:br>
                        <a:rPr lang="bg-BG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bg-BG" baseline="0" dirty="0" smtClean="0">
                          <a:solidFill>
                            <a:schemeClr val="tx1"/>
                          </a:solidFill>
                        </a:rPr>
                        <a:t>5.Помещения за персонал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Право съединение 8"/>
          <p:cNvCxnSpPr/>
          <p:nvPr/>
        </p:nvCxnSpPr>
        <p:spPr>
          <a:xfrm>
            <a:off x="4139952" y="5013176"/>
            <a:ext cx="0" cy="1844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57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33413"/>
              </p:ext>
            </p:extLst>
          </p:nvPr>
        </p:nvGraphicFramePr>
        <p:xfrm>
          <a:off x="0" y="22385"/>
          <a:ext cx="9144000" cy="15121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72000"/>
                <a:gridCol w="4572000"/>
              </a:tblGrid>
              <a:tr h="1512168"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Borisovo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village,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Slivo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Pole municipality, Ruse region – 595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decars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all in one place.</a:t>
                      </a:r>
                      <a:r>
                        <a:rPr lang="bg-BG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Currently planted with corn. Lease contract to the 31.10.2013. Price – 60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leva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decar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2.Село</a:t>
                      </a:r>
                      <a:r>
                        <a:rPr lang="bg-BG" baseline="0" dirty="0" smtClean="0"/>
                        <a:t> Борисово, община Сливо Поле, област Русе – 595 дка, всичко на едно място.В момента засято с царевица. Договор за аренда до 31.10.2013. Цена на арендата – 60 лева на декар.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06" y="1556792"/>
            <a:ext cx="6668431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15628"/>
              </p:ext>
            </p:extLst>
          </p:nvPr>
        </p:nvGraphicFramePr>
        <p:xfrm>
          <a:off x="0" y="0"/>
          <a:ext cx="9144000" cy="1188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72000"/>
                <a:gridCol w="4572000"/>
              </a:tblGrid>
              <a:tr h="1052736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3.Karamanovo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vilage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Cenovo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municipality,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Veliko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Tarnovo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region – 350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decars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all in one place.</a:t>
                      </a:r>
                      <a:r>
                        <a:rPr lang="bg-BG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irrigated by the bordering river.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bg-BG" dirty="0" smtClean="0"/>
                        <a:t>Село</a:t>
                      </a:r>
                      <a:r>
                        <a:rPr lang="bg-BG" baseline="0" dirty="0" smtClean="0"/>
                        <a:t> Караманово, община Ценово, област Велико Търново – 350 дка, всичко в едно. </a:t>
                      </a:r>
                      <a:r>
                        <a:rPr lang="en-US" baseline="0" dirty="0" smtClean="0"/>
                        <a:t> </a:t>
                      </a:r>
                      <a:r>
                        <a:rPr lang="bg-BG" baseline="0" dirty="0" smtClean="0"/>
                        <a:t>Земята се напоява по гравирачен начин от граничещата река.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657916" cy="54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06993"/>
              </p:ext>
            </p:extLst>
          </p:nvPr>
        </p:nvGraphicFramePr>
        <p:xfrm>
          <a:off x="1151620" y="1412776"/>
          <a:ext cx="6408713" cy="15548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99761"/>
                <a:gridCol w="680828"/>
                <a:gridCol w="784402"/>
                <a:gridCol w="921664"/>
                <a:gridCol w="921664"/>
                <a:gridCol w="900197"/>
                <a:gridCol w="900197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Землище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69014">
                <a:tc>
                  <a:txBody>
                    <a:bodyPr/>
                    <a:lstStyle/>
                    <a:p>
                      <a:r>
                        <a:rPr lang="bg-BG" sz="1600" b="1" dirty="0" smtClean="0"/>
                        <a:t>С. Мечка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300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500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1800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2100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3200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3200</a:t>
                      </a:r>
                      <a:endParaRPr lang="en-US" sz="1600" b="1" dirty="0"/>
                    </a:p>
                  </a:txBody>
                  <a:tcPr/>
                </a:tc>
              </a:tr>
              <a:tr h="369014">
                <a:tc>
                  <a:txBody>
                    <a:bodyPr/>
                    <a:lstStyle/>
                    <a:p>
                      <a:r>
                        <a:rPr lang="bg-BG" sz="1600" b="1" dirty="0" smtClean="0"/>
                        <a:t>С. Борисово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595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595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595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595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595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595</a:t>
                      </a:r>
                      <a:endParaRPr lang="en-US" sz="1600" b="1" dirty="0"/>
                    </a:p>
                  </a:txBody>
                  <a:tcPr/>
                </a:tc>
              </a:tr>
              <a:tr h="369014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С.</a:t>
                      </a:r>
                      <a:r>
                        <a:rPr lang="bg-BG" sz="1200" b="1" baseline="0" dirty="0" smtClean="0"/>
                        <a:t> Караманово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350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350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350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350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ово поле 3"/>
          <p:cNvSpPr txBox="1"/>
          <p:nvPr/>
        </p:nvSpPr>
        <p:spPr>
          <a:xfrm>
            <a:off x="1295636" y="76470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СПРАВКА ЗА ОБРАБОТВАЕМИ ПЛОЩИ ПО ГОДИНИ</a:t>
            </a:r>
            <a:endParaRPr lang="en-US" sz="2000" b="1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979712" y="3356992"/>
            <a:ext cx="4752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СПРАВКА ЗА </a:t>
            </a:r>
            <a:r>
              <a:rPr lang="bg-BG" sz="2000" b="1" dirty="0" smtClean="0"/>
              <a:t>РЕНТИ</a:t>
            </a:r>
            <a:r>
              <a:rPr lang="bg-BG" b="1" dirty="0" smtClean="0"/>
              <a:t> ПО ГОДИНИ</a:t>
            </a:r>
            <a:br>
              <a:rPr lang="bg-BG" b="1" dirty="0" smtClean="0"/>
            </a:br>
            <a:r>
              <a:rPr lang="bg-BG" b="1" dirty="0" smtClean="0"/>
              <a:t>(лева на декар)</a:t>
            </a:r>
            <a:endParaRPr lang="en-US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67456"/>
              </p:ext>
            </p:extLst>
          </p:nvPr>
        </p:nvGraphicFramePr>
        <p:xfrm>
          <a:off x="1259632" y="4293096"/>
          <a:ext cx="6160299" cy="1879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33554"/>
                <a:gridCol w="754678"/>
                <a:gridCol w="792088"/>
                <a:gridCol w="742844"/>
                <a:gridCol w="804457"/>
                <a:gridCol w="866339"/>
                <a:gridCol w="866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Землище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g-BG" sz="1600" b="1" dirty="0" smtClean="0"/>
                        <a:t>С.</a:t>
                      </a:r>
                      <a:r>
                        <a:rPr lang="bg-BG" sz="1600" b="1" baseline="0" dirty="0" smtClean="0"/>
                        <a:t> Мечка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18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27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35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60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70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g-BG" sz="1600" b="1" dirty="0" smtClean="0"/>
                        <a:t>С. Борисово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18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27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35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60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70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g-BG" sz="1200" b="1" dirty="0" smtClean="0"/>
                        <a:t>С.</a:t>
                      </a:r>
                      <a:r>
                        <a:rPr lang="bg-BG" sz="1200" b="1" baseline="0" dirty="0" smtClean="0"/>
                        <a:t> Караманово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18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27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70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g-BG" sz="1000" b="1" dirty="0" smtClean="0"/>
                        <a:t>ОБЩ ГОДИШЕН ПРИХОД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22410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36125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74115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94325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600" b="1" dirty="0" smtClean="0"/>
                        <a:t>227700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290150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70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08" y="332656"/>
            <a:ext cx="38845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/>
          </a:p>
          <a:p>
            <a:pPr algn="ctr"/>
            <a:r>
              <a:rPr lang="bg-BG" b="1" u="sng" dirty="0" smtClean="0"/>
              <a:t>Допълнителна информация:</a:t>
            </a:r>
          </a:p>
          <a:p>
            <a:pPr algn="ctr"/>
            <a:endParaRPr lang="bg-BG" b="1" dirty="0" smtClean="0"/>
          </a:p>
          <a:p>
            <a:pPr marL="285750" indent="-285750">
              <a:buFont typeface="Arial" charset="0"/>
              <a:buChar char="•"/>
            </a:pPr>
            <a:r>
              <a:rPr lang="bg-BG" sz="1600" b="1" dirty="0" smtClean="0"/>
              <a:t>Рибовъдното стопанство е създадено през 1975 г.</a:t>
            </a:r>
          </a:p>
          <a:p>
            <a:pPr marL="285750" indent="-285750">
              <a:buFont typeface="Arial" charset="0"/>
              <a:buChar char="•"/>
            </a:pPr>
            <a:endParaRPr lang="bg-BG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bg-BG" sz="1600" b="1" dirty="0" smtClean="0"/>
              <a:t>Отглеждани са сладководни рибни култури</a:t>
            </a:r>
          </a:p>
          <a:p>
            <a:pPr marL="285750" indent="-285750">
              <a:buFont typeface="Arial" charset="0"/>
              <a:buChar char="•"/>
            </a:pPr>
            <a:endParaRPr lang="bg-BG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bg-BG" sz="1600" b="1" dirty="0" smtClean="0"/>
              <a:t>Върху част от земята са изградени рибовъдни басейни със земен насип</a:t>
            </a:r>
          </a:p>
          <a:p>
            <a:pPr marL="285750" indent="-285750">
              <a:buFont typeface="Arial" charset="0"/>
              <a:buChar char="•"/>
            </a:pPr>
            <a:endParaRPr lang="bg-BG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bg-BG" sz="1600" b="1" dirty="0" smtClean="0"/>
              <a:t>Басейните се пълнят от р. Дунав посредством помпени съоръжения</a:t>
            </a:r>
          </a:p>
          <a:p>
            <a:pPr marL="285750" indent="-285750">
              <a:buFont typeface="Arial" charset="0"/>
              <a:buChar char="•"/>
            </a:pPr>
            <a:endParaRPr lang="bg-BG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bg-BG" sz="1600" b="1" dirty="0" smtClean="0"/>
              <a:t>Част от земята е обработваема за производство на храна за рибите</a:t>
            </a:r>
          </a:p>
          <a:p>
            <a:pPr marL="285750" indent="-285750">
              <a:buFont typeface="Arial" charset="0"/>
              <a:buChar char="•"/>
            </a:pPr>
            <a:endParaRPr lang="bg-BG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bg-BG" sz="1600" b="1" dirty="0" smtClean="0"/>
              <a:t>Продукцията се съхранява на складови площи на стопанството</a:t>
            </a:r>
          </a:p>
          <a:p>
            <a:pPr marL="285750" indent="-285750">
              <a:buFont typeface="Arial" charset="0"/>
              <a:buChar char="•"/>
            </a:pPr>
            <a:endParaRPr lang="bg-BG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bg-BG" sz="1600" b="1" dirty="0" smtClean="0"/>
              <a:t>Има люпилня за малки риби</a:t>
            </a: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bg-BG" sz="1600" b="1" dirty="0" smtClean="0"/>
              <a:t>ЦЕНА за дка </a:t>
            </a:r>
            <a:r>
              <a:rPr lang="en-US" sz="1600" b="1" dirty="0" smtClean="0"/>
              <a:t>800</a:t>
            </a:r>
            <a:r>
              <a:rPr lang="bg-BG" sz="1600" b="1" dirty="0" smtClean="0"/>
              <a:t> </a:t>
            </a:r>
            <a:r>
              <a:rPr lang="en-US" sz="1600" b="1" dirty="0" smtClean="0"/>
              <a:t>EUR</a:t>
            </a:r>
            <a:endParaRPr lang="bg-BG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634073"/>
            <a:ext cx="345638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Additional info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The fish plot is created in 1975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Freshwater fish farmed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On part of the land are built fish pounds with earth mount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The fish ponds are fed by Danube river through pumping station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Part of the land is cultivated for the production of food for fish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Production is stored in warehouses of the farm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There are hatchery for small fish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PRICE for </a:t>
            </a:r>
            <a:r>
              <a:rPr lang="en-US" b="1" dirty="0" smtClean="0"/>
              <a:t>1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dka</a:t>
            </a:r>
            <a:r>
              <a:rPr lang="en-US" sz="1600" b="1" dirty="0" smtClean="0"/>
              <a:t> – 800 EUR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88400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8C4A7A"/>
                </a:solidFill>
              </a:rPr>
              <a:t>Why invest in BG farmland?</a:t>
            </a:r>
            <a:endParaRPr lang="bg-BG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675687" cy="2087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0" smtClean="0">
                <a:solidFill>
                  <a:srgbClr val="003366"/>
                </a:solidFill>
              </a:rPr>
              <a:t>Low correlation to traditional retail investments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0" smtClean="0">
                <a:solidFill>
                  <a:srgbClr val="003366"/>
                </a:solidFill>
              </a:rPr>
              <a:t>Convergence to average farmland prices in EU – land in Bulgaria is 3.5 times cheaper than in neighboring Greece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0" smtClean="0">
                <a:solidFill>
                  <a:srgbClr val="003366"/>
                </a:solidFill>
              </a:rPr>
              <a:t>Reliable cash-flow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83230208-1436-43EF-A5AD-40342005E707}" type="slidenum">
              <a:rPr lang="bg-BG"/>
              <a:pPr>
                <a:defRPr/>
              </a:pPr>
              <a:t>8</a:t>
            </a:fld>
            <a:endParaRPr lang="bg-BG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139952" y="2852936"/>
          <a:ext cx="467677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11638" y="5876925"/>
            <a:ext cx="3914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bg-BG" sz="1000" dirty="0">
                <a:solidFill>
                  <a:srgbClr val="003366"/>
                </a:solidFill>
                <a:latin typeface="+mn-lt"/>
              </a:rPr>
              <a:t>Source: EUROSTAT</a:t>
            </a:r>
            <a:r>
              <a:rPr lang="en-US" sz="1000" dirty="0">
                <a:solidFill>
                  <a:srgbClr val="003366"/>
                </a:solidFill>
                <a:latin typeface="+mn-lt"/>
              </a:rPr>
              <a:t>,</a:t>
            </a:r>
            <a:r>
              <a:rPr lang="bg-BG" sz="1000" dirty="0">
                <a:solidFill>
                  <a:srgbClr val="003366"/>
                </a:solidFill>
                <a:latin typeface="+mn-lt"/>
              </a:rPr>
              <a:t> Agriculture</a:t>
            </a:r>
            <a:r>
              <a:rPr lang="en-US" sz="1000" dirty="0">
                <a:solidFill>
                  <a:srgbClr val="003366"/>
                </a:solidFill>
                <a:latin typeface="+mn-lt"/>
              </a:rPr>
              <a:t>,</a:t>
            </a:r>
            <a:r>
              <a:rPr lang="bg-BG" sz="1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1000" dirty="0">
                <a:solidFill>
                  <a:srgbClr val="003366"/>
                </a:solidFill>
              </a:rPr>
              <a:t>Average</a:t>
            </a:r>
            <a:r>
              <a:rPr lang="bg-BG" sz="1000" dirty="0">
                <a:solidFill>
                  <a:srgbClr val="003366"/>
                </a:solidFill>
              </a:rPr>
              <a:t> </a:t>
            </a:r>
            <a:r>
              <a:rPr lang="en-US" sz="1000" dirty="0">
                <a:solidFill>
                  <a:srgbClr val="003366"/>
                </a:solidFill>
              </a:rPr>
              <a:t>farml</a:t>
            </a:r>
            <a:r>
              <a:rPr lang="bg-BG" sz="1000" dirty="0">
                <a:solidFill>
                  <a:srgbClr val="003366"/>
                </a:solidFill>
              </a:rPr>
              <a:t>and</a:t>
            </a:r>
            <a:r>
              <a:rPr lang="bg-BG" sz="1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n-US" sz="1000" dirty="0">
                <a:solidFill>
                  <a:srgbClr val="003366"/>
                </a:solidFill>
                <a:latin typeface="+mn-lt"/>
              </a:rPr>
              <a:t>prices </a:t>
            </a:r>
            <a:r>
              <a:rPr lang="bg-BG" sz="1000" dirty="0">
                <a:solidFill>
                  <a:srgbClr val="003366"/>
                </a:solidFill>
                <a:latin typeface="+mn-lt"/>
              </a:rPr>
              <a:t>– 2009</a:t>
            </a:r>
          </a:p>
        </p:txBody>
      </p:sp>
    </p:spTree>
    <p:extLst>
      <p:ext uri="{BB962C8B-B14F-4D97-AF65-F5344CB8AC3E}">
        <p14:creationId xmlns:p14="http://schemas.microsoft.com/office/powerpoint/2010/main" val="4125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>
          <a:xfrm>
            <a:off x="2786063" y="285750"/>
            <a:ext cx="6357937" cy="808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soils and climate combination</a:t>
            </a:r>
            <a:endParaRPr lang="bg-BG" dirty="0" smtClean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BC734A44-5CF7-4520-B8AD-16FC956F5F94}" type="slidenum">
              <a:rPr lang="bg-BG"/>
              <a:pPr>
                <a:defRPr/>
              </a:pPr>
              <a:t>9</a:t>
            </a:fld>
            <a:endParaRPr lang="bg-BG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lvl="4" eaLnBrk="1" hangingPunct="1"/>
            <a:endParaRPr lang="en-US" smtClean="0"/>
          </a:p>
          <a:p>
            <a:pPr lvl="4" eaLnBrk="1" hangingPunct="1"/>
            <a:endParaRPr lang="en-US" smtClean="0"/>
          </a:p>
          <a:p>
            <a:pPr lvl="4" eaLnBrk="1" hangingPunct="1"/>
            <a:endParaRPr lang="en-US" smtClean="0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6516688" y="2852738"/>
            <a:ext cx="244792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2563" indent="-182563">
              <a:lnSpc>
                <a:spcPct val="120000"/>
              </a:lnSpc>
            </a:pPr>
            <a:r>
              <a:rPr lang="en-US" sz="1400" b="1">
                <a:solidFill>
                  <a:srgbClr val="003366"/>
                </a:solidFill>
              </a:rPr>
              <a:t>Legend</a:t>
            </a:r>
            <a:r>
              <a:rPr lang="en-US" sz="1400">
                <a:solidFill>
                  <a:srgbClr val="003366"/>
                </a:solidFill>
              </a:rPr>
              <a:t> </a:t>
            </a:r>
          </a:p>
          <a:p>
            <a:pPr marL="182563" indent="-182563">
              <a:lnSpc>
                <a:spcPct val="120000"/>
              </a:lnSpc>
              <a:buFontTx/>
              <a:buAutoNum type="arabicPeriod"/>
            </a:pPr>
            <a:r>
              <a:rPr lang="en-US" sz="1400">
                <a:solidFill>
                  <a:srgbClr val="003366"/>
                </a:solidFill>
              </a:rPr>
              <a:t>Chernozems (Black soil)</a:t>
            </a:r>
          </a:p>
          <a:p>
            <a:pPr marL="182563" indent="-182563">
              <a:lnSpc>
                <a:spcPct val="120000"/>
              </a:lnSpc>
              <a:buFontTx/>
              <a:buAutoNum type="arabicPeriod"/>
            </a:pPr>
            <a:r>
              <a:rPr lang="en-US" sz="1400">
                <a:solidFill>
                  <a:srgbClr val="003366"/>
                </a:solidFill>
              </a:rPr>
              <a:t>Grey forest soils</a:t>
            </a:r>
          </a:p>
          <a:p>
            <a:pPr marL="182563" indent="-182563">
              <a:lnSpc>
                <a:spcPct val="120000"/>
              </a:lnSpc>
              <a:buFontTx/>
              <a:buAutoNum type="arabicPeriod"/>
            </a:pPr>
            <a:r>
              <a:rPr lang="en-US" sz="1400">
                <a:solidFill>
                  <a:srgbClr val="003366"/>
                </a:solidFill>
              </a:rPr>
              <a:t>Planosols</a:t>
            </a:r>
          </a:p>
          <a:p>
            <a:pPr marL="182563" indent="-182563">
              <a:lnSpc>
                <a:spcPct val="120000"/>
              </a:lnSpc>
              <a:buFontTx/>
              <a:buAutoNum type="arabicPeriod"/>
            </a:pPr>
            <a:r>
              <a:rPr lang="en-US" sz="1400">
                <a:solidFill>
                  <a:srgbClr val="003366"/>
                </a:solidFill>
              </a:rPr>
              <a:t>Smolnitza &amp; Cinnamonic forest soils</a:t>
            </a:r>
          </a:p>
          <a:p>
            <a:pPr marL="182563" indent="-182563">
              <a:lnSpc>
                <a:spcPct val="120000"/>
              </a:lnSpc>
              <a:buFontTx/>
              <a:buAutoNum type="arabicPeriod"/>
            </a:pPr>
            <a:r>
              <a:rPr lang="en-US" sz="1400">
                <a:solidFill>
                  <a:srgbClr val="003366"/>
                </a:solidFill>
              </a:rPr>
              <a:t>Cinnamonic forest soils</a:t>
            </a:r>
          </a:p>
          <a:p>
            <a:pPr marL="182563" indent="-182563">
              <a:lnSpc>
                <a:spcPct val="120000"/>
              </a:lnSpc>
              <a:buFontTx/>
              <a:buAutoNum type="arabicPeriod"/>
            </a:pPr>
            <a:r>
              <a:rPr lang="en-US" sz="1400">
                <a:solidFill>
                  <a:srgbClr val="003366"/>
                </a:solidFill>
              </a:rPr>
              <a:t>Brown forest soils</a:t>
            </a:r>
          </a:p>
          <a:p>
            <a:pPr marL="182563" indent="-182563">
              <a:lnSpc>
                <a:spcPct val="120000"/>
              </a:lnSpc>
              <a:buFontTx/>
              <a:buAutoNum type="arabicPeriod"/>
            </a:pPr>
            <a:r>
              <a:rPr lang="en-US" sz="1400">
                <a:solidFill>
                  <a:srgbClr val="003366"/>
                </a:solidFill>
              </a:rPr>
              <a:t>Mountain meadow soils</a:t>
            </a:r>
            <a:endParaRPr lang="bg-BG" sz="1400">
              <a:solidFill>
                <a:srgbClr val="003366"/>
              </a:solidFill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1773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547813" y="6237288"/>
            <a:ext cx="3617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3366"/>
                </a:solidFill>
              </a:rPr>
              <a:t>Source: INSTITUTE OF SOIL SCIENCE</a:t>
            </a:r>
            <a:r>
              <a:rPr lang="bg-BG" sz="1000">
                <a:solidFill>
                  <a:srgbClr val="003366"/>
                </a:solidFill>
              </a:rPr>
              <a:t> “</a:t>
            </a:r>
            <a:r>
              <a:rPr lang="en-US" sz="1000">
                <a:solidFill>
                  <a:srgbClr val="003366"/>
                </a:solidFill>
              </a:rPr>
              <a:t>N</a:t>
            </a:r>
            <a:r>
              <a:rPr lang="bg-BG" sz="1000">
                <a:solidFill>
                  <a:srgbClr val="003366"/>
                </a:solidFill>
              </a:rPr>
              <a:t>. </a:t>
            </a:r>
            <a:r>
              <a:rPr lang="en-US" sz="1000">
                <a:solidFill>
                  <a:srgbClr val="003366"/>
                </a:solidFill>
              </a:rPr>
              <a:t>POUSHKAROV”</a:t>
            </a:r>
          </a:p>
        </p:txBody>
      </p:sp>
      <p:pic>
        <p:nvPicPr>
          <p:cNvPr id="9224" name="Picture 6" descr="map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64801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Oval 11"/>
          <p:cNvSpPr>
            <a:spLocks noChangeArrowheads="1"/>
          </p:cNvSpPr>
          <p:nvPr/>
        </p:nvSpPr>
        <p:spPr bwMode="auto">
          <a:xfrm>
            <a:off x="1403350" y="2349500"/>
            <a:ext cx="4537075" cy="935038"/>
          </a:xfrm>
          <a:prstGeom prst="ellips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g-BG">
              <a:solidFill>
                <a:srgbClr val="884C78"/>
              </a:solidFill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700338" y="1916113"/>
            <a:ext cx="215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884C78"/>
                </a:solidFill>
              </a:rPr>
              <a:t>Danube River</a:t>
            </a:r>
            <a:endParaRPr lang="bg-BG" sz="1200" b="1">
              <a:solidFill>
                <a:srgbClr val="884C78"/>
              </a:solidFill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771775" y="26368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884C78"/>
                </a:solidFill>
              </a:rPr>
              <a:t>Danube Valley</a:t>
            </a:r>
            <a:endParaRPr lang="bg-BG" b="1">
              <a:solidFill>
                <a:srgbClr val="884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</TotalTime>
  <Words>620</Words>
  <Application>Microsoft Office PowerPoint</Application>
  <PresentationFormat>On-screen Show (4:3)</PresentationFormat>
  <Paragraphs>149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invest in BG farmland?</vt:lpstr>
      <vt:lpstr> soils and climate combination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Krisi</dc:creator>
  <cp:lastModifiedBy>user</cp:lastModifiedBy>
  <cp:revision>16</cp:revision>
  <dcterms:created xsi:type="dcterms:W3CDTF">2013-08-15T23:25:09Z</dcterms:created>
  <dcterms:modified xsi:type="dcterms:W3CDTF">2013-09-05T11:11:28Z</dcterms:modified>
</cp:coreProperties>
</file>