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2.xml" ContentType="application/vnd.openxmlformats-officedocument.presentationml.notesSlide+xml"/>
  <Override PartName="/ppt/tags/tag6.xml" ContentType="application/vnd.openxmlformats-officedocument.presentationml.tags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55"/>
  </p:notesMasterIdLst>
  <p:sldIdLst>
    <p:sldId id="513" r:id="rId5"/>
    <p:sldId id="708" r:id="rId6"/>
    <p:sldId id="648" r:id="rId7"/>
    <p:sldId id="709" r:id="rId8"/>
    <p:sldId id="626" r:id="rId9"/>
    <p:sldId id="710" r:id="rId10"/>
    <p:sldId id="653" r:id="rId11"/>
    <p:sldId id="655" r:id="rId12"/>
    <p:sldId id="657" r:id="rId13"/>
    <p:sldId id="563" r:id="rId14"/>
    <p:sldId id="731" r:id="rId15"/>
    <p:sldId id="732" r:id="rId16"/>
    <p:sldId id="727" r:id="rId17"/>
    <p:sldId id="728" r:id="rId18"/>
    <p:sldId id="729" r:id="rId19"/>
    <p:sldId id="730" r:id="rId20"/>
    <p:sldId id="550" r:id="rId21"/>
    <p:sldId id="712" r:id="rId22"/>
    <p:sldId id="621" r:id="rId23"/>
    <p:sldId id="569" r:id="rId24"/>
    <p:sldId id="663" r:id="rId25"/>
    <p:sldId id="733" r:id="rId26"/>
    <p:sldId id="734" r:id="rId27"/>
    <p:sldId id="735" r:id="rId28"/>
    <p:sldId id="736" r:id="rId29"/>
    <p:sldId id="639" r:id="rId30"/>
    <p:sldId id="722" r:id="rId31"/>
    <p:sldId id="723" r:id="rId32"/>
    <p:sldId id="686" r:id="rId33"/>
    <p:sldId id="716" r:id="rId34"/>
    <p:sldId id="688" r:id="rId35"/>
    <p:sldId id="689" r:id="rId36"/>
    <p:sldId id="690" r:id="rId37"/>
    <p:sldId id="738" r:id="rId38"/>
    <p:sldId id="739" r:id="rId39"/>
    <p:sldId id="742" r:id="rId40"/>
    <p:sldId id="743" r:id="rId41"/>
    <p:sldId id="740" r:id="rId42"/>
    <p:sldId id="741" r:id="rId43"/>
    <p:sldId id="697" r:id="rId44"/>
    <p:sldId id="698" r:id="rId45"/>
    <p:sldId id="699" r:id="rId46"/>
    <p:sldId id="717" r:id="rId47"/>
    <p:sldId id="701" r:id="rId48"/>
    <p:sldId id="718" r:id="rId49"/>
    <p:sldId id="703" r:id="rId50"/>
    <p:sldId id="704" r:id="rId51"/>
    <p:sldId id="719" r:id="rId52"/>
    <p:sldId id="744" r:id="rId53"/>
    <p:sldId id="720" r:id="rId54"/>
  </p:sldIdLst>
  <p:sldSz cx="9144000" cy="6858000" type="screen4x3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FF29E22F-9F3C-4ACF-8E82-85BBD361B017}">
          <p14:sldIdLst>
            <p14:sldId id="513"/>
            <p14:sldId id="708"/>
            <p14:sldId id="648"/>
            <p14:sldId id="709"/>
            <p14:sldId id="626"/>
            <p14:sldId id="710"/>
            <p14:sldId id="653"/>
            <p14:sldId id="655"/>
            <p14:sldId id="657"/>
          </p14:sldIdLst>
        </p14:section>
        <p14:section name="Sección sin título" id="{D5D8DDF8-94C0-4073-B8EE-C375CBE19803}">
          <p14:sldIdLst>
            <p14:sldId id="563"/>
            <p14:sldId id="731"/>
            <p14:sldId id="732"/>
            <p14:sldId id="727"/>
            <p14:sldId id="728"/>
            <p14:sldId id="729"/>
            <p14:sldId id="730"/>
            <p14:sldId id="550"/>
            <p14:sldId id="712"/>
            <p14:sldId id="621"/>
            <p14:sldId id="569"/>
            <p14:sldId id="663"/>
            <p14:sldId id="733"/>
            <p14:sldId id="734"/>
            <p14:sldId id="735"/>
            <p14:sldId id="736"/>
            <p14:sldId id="639"/>
            <p14:sldId id="722"/>
            <p14:sldId id="723"/>
            <p14:sldId id="686"/>
            <p14:sldId id="716"/>
            <p14:sldId id="688"/>
            <p14:sldId id="689"/>
            <p14:sldId id="690"/>
            <p14:sldId id="738"/>
            <p14:sldId id="739"/>
            <p14:sldId id="742"/>
            <p14:sldId id="743"/>
            <p14:sldId id="740"/>
            <p14:sldId id="741"/>
            <p14:sldId id="697"/>
            <p14:sldId id="698"/>
            <p14:sldId id="699"/>
            <p14:sldId id="717"/>
            <p14:sldId id="701"/>
            <p14:sldId id="718"/>
            <p14:sldId id="703"/>
            <p14:sldId id="704"/>
            <p14:sldId id="719"/>
            <p14:sldId id="744"/>
            <p14:sldId id="72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cr" initials="acr" lastIdx="3" clrIdx="0"/>
  <p:cmAuthor id="1" name="Gabriel Heller Green" initials="GHG" lastIdx="1" clrIdx="1"/>
  <p:cmAuthor id="2" name="Ramon Olivas Gastelum" initials="ROG" lastIdx="21" clrIdx="2"/>
  <p:cmAuthor id="3" name="Gonzalo Almeyda Torres" initials="GAT" lastIdx="1" clrIdx="3"/>
  <p:cmAuthor id="4" name="Antonio Carbia" initials="" lastIdx="0" clrIdx="4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46FF"/>
    <a:srgbClr val="FFCC00"/>
    <a:srgbClr val="8EB149"/>
    <a:srgbClr val="78953D"/>
    <a:srgbClr val="BB4643"/>
    <a:srgbClr val="9EBD5F"/>
    <a:srgbClr val="42A028"/>
    <a:srgbClr val="FF4B4B"/>
    <a:srgbClr val="E11F1F"/>
    <a:srgbClr val="9EA0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5BE263C-DBD7-4A20-BB59-AAB30ACAA65A}" styleName="Estilo medio 3 - 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01" autoAdjust="0"/>
    <p:restoredTop sz="98629" autoAdjust="0"/>
  </p:normalViewPr>
  <p:slideViewPr>
    <p:cSldViewPr>
      <p:cViewPr>
        <p:scale>
          <a:sx n="75" d="100"/>
          <a:sy n="75" d="100"/>
        </p:scale>
        <p:origin x="-1110" y="-804"/>
      </p:cViewPr>
      <p:guideLst>
        <p:guide orient="horz" pos="4319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commentAuthors" Target="commentAuthor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cuments\Copia%20de%20Grafica%20sustitucion%20combustoleo%20V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7509992386258"/>
          <c:y val="0.15503161257216"/>
          <c:w val="0.76801338321537005"/>
          <c:h val="0.72359834844237503"/>
        </c:manualLayout>
      </c:layout>
      <c:lineChart>
        <c:grouping val="standard"/>
        <c:varyColors val="0"/>
        <c:ser>
          <c:idx val="0"/>
          <c:order val="0"/>
          <c:tx>
            <c:strRef>
              <c:f>Sheet1!$M$1</c:f>
              <c:strCache>
                <c:ptCount val="1"/>
                <c:pt idx="0">
                  <c:v>Combustóleo</c:v>
                </c:pt>
              </c:strCache>
            </c:strRef>
          </c:tx>
          <c:spPr>
            <a:ln w="44450">
              <a:solidFill>
                <a:sysClr val="windowText" lastClr="000000"/>
              </a:solidFill>
            </a:ln>
          </c:spPr>
          <c:marker>
            <c:symbol val="none"/>
          </c:marker>
          <c:cat>
            <c:numRef>
              <c:f>Sheet1!$L$2:$L$181</c:f>
              <c:numCache>
                <c:formatCode>mmm\-yy</c:formatCode>
                <c:ptCount val="18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  <c:pt idx="138">
                  <c:v>45839</c:v>
                </c:pt>
                <c:pt idx="139">
                  <c:v>45870</c:v>
                </c:pt>
                <c:pt idx="140">
                  <c:v>45901</c:v>
                </c:pt>
                <c:pt idx="141">
                  <c:v>45931</c:v>
                </c:pt>
                <c:pt idx="142">
                  <c:v>45962</c:v>
                </c:pt>
                <c:pt idx="143">
                  <c:v>45992</c:v>
                </c:pt>
                <c:pt idx="144">
                  <c:v>46023</c:v>
                </c:pt>
                <c:pt idx="145">
                  <c:v>46054</c:v>
                </c:pt>
                <c:pt idx="146">
                  <c:v>46082</c:v>
                </c:pt>
                <c:pt idx="147">
                  <c:v>46113</c:v>
                </c:pt>
                <c:pt idx="148">
                  <c:v>46143</c:v>
                </c:pt>
                <c:pt idx="149">
                  <c:v>46174</c:v>
                </c:pt>
                <c:pt idx="150">
                  <c:v>46204</c:v>
                </c:pt>
                <c:pt idx="151">
                  <c:v>46235</c:v>
                </c:pt>
                <c:pt idx="152">
                  <c:v>46266</c:v>
                </c:pt>
                <c:pt idx="153">
                  <c:v>46296</c:v>
                </c:pt>
                <c:pt idx="154">
                  <c:v>46327</c:v>
                </c:pt>
                <c:pt idx="155">
                  <c:v>46357</c:v>
                </c:pt>
                <c:pt idx="156">
                  <c:v>46388</c:v>
                </c:pt>
                <c:pt idx="157">
                  <c:v>46419</c:v>
                </c:pt>
                <c:pt idx="158">
                  <c:v>46447</c:v>
                </c:pt>
                <c:pt idx="159">
                  <c:v>46478</c:v>
                </c:pt>
                <c:pt idx="160">
                  <c:v>46508</c:v>
                </c:pt>
                <c:pt idx="161">
                  <c:v>46539</c:v>
                </c:pt>
                <c:pt idx="162">
                  <c:v>46569</c:v>
                </c:pt>
                <c:pt idx="163">
                  <c:v>46600</c:v>
                </c:pt>
                <c:pt idx="164">
                  <c:v>46631</c:v>
                </c:pt>
                <c:pt idx="165">
                  <c:v>46661</c:v>
                </c:pt>
                <c:pt idx="166">
                  <c:v>46692</c:v>
                </c:pt>
                <c:pt idx="167">
                  <c:v>46722</c:v>
                </c:pt>
                <c:pt idx="168">
                  <c:v>46753</c:v>
                </c:pt>
                <c:pt idx="169">
                  <c:v>46784</c:v>
                </c:pt>
                <c:pt idx="170">
                  <c:v>46813</c:v>
                </c:pt>
                <c:pt idx="171">
                  <c:v>46844</c:v>
                </c:pt>
                <c:pt idx="172">
                  <c:v>46874</c:v>
                </c:pt>
                <c:pt idx="173">
                  <c:v>46905</c:v>
                </c:pt>
                <c:pt idx="174">
                  <c:v>46935</c:v>
                </c:pt>
                <c:pt idx="175">
                  <c:v>46966</c:v>
                </c:pt>
                <c:pt idx="176">
                  <c:v>46997</c:v>
                </c:pt>
                <c:pt idx="177">
                  <c:v>47027</c:v>
                </c:pt>
                <c:pt idx="178">
                  <c:v>47058</c:v>
                </c:pt>
                <c:pt idx="179">
                  <c:v>47088</c:v>
                </c:pt>
              </c:numCache>
            </c:numRef>
          </c:cat>
          <c:val>
            <c:numRef>
              <c:f>Sheet1!$M$2:$M$181</c:f>
              <c:numCache>
                <c:formatCode>#,##0</c:formatCode>
                <c:ptCount val="180"/>
                <c:pt idx="0">
                  <c:v>10612</c:v>
                </c:pt>
                <c:pt idx="1">
                  <c:v>10612</c:v>
                </c:pt>
                <c:pt idx="2">
                  <c:v>10495</c:v>
                </c:pt>
                <c:pt idx="3">
                  <c:v>10495</c:v>
                </c:pt>
                <c:pt idx="4">
                  <c:v>10495</c:v>
                </c:pt>
                <c:pt idx="5">
                  <c:v>10495</c:v>
                </c:pt>
                <c:pt idx="6">
                  <c:v>10495</c:v>
                </c:pt>
                <c:pt idx="7">
                  <c:v>10495</c:v>
                </c:pt>
                <c:pt idx="8">
                  <c:v>10495</c:v>
                </c:pt>
                <c:pt idx="9">
                  <c:v>10495</c:v>
                </c:pt>
                <c:pt idx="10">
                  <c:v>10495</c:v>
                </c:pt>
                <c:pt idx="11">
                  <c:v>9145</c:v>
                </c:pt>
                <c:pt idx="12">
                  <c:v>9145</c:v>
                </c:pt>
                <c:pt idx="13">
                  <c:v>9145</c:v>
                </c:pt>
                <c:pt idx="14">
                  <c:v>9145</c:v>
                </c:pt>
                <c:pt idx="15">
                  <c:v>8513</c:v>
                </c:pt>
                <c:pt idx="16">
                  <c:v>8513</c:v>
                </c:pt>
                <c:pt idx="17">
                  <c:v>8213</c:v>
                </c:pt>
                <c:pt idx="18">
                  <c:v>8213</c:v>
                </c:pt>
                <c:pt idx="19">
                  <c:v>8213</c:v>
                </c:pt>
                <c:pt idx="20">
                  <c:v>8213</c:v>
                </c:pt>
                <c:pt idx="21">
                  <c:v>6608</c:v>
                </c:pt>
                <c:pt idx="22">
                  <c:v>6420.5</c:v>
                </c:pt>
                <c:pt idx="23">
                  <c:v>5720.5</c:v>
                </c:pt>
                <c:pt idx="24">
                  <c:v>5720.5</c:v>
                </c:pt>
                <c:pt idx="25">
                  <c:v>5720.5</c:v>
                </c:pt>
                <c:pt idx="26">
                  <c:v>5720.5</c:v>
                </c:pt>
                <c:pt idx="27">
                  <c:v>5720.5</c:v>
                </c:pt>
                <c:pt idx="28">
                  <c:v>5720.5</c:v>
                </c:pt>
                <c:pt idx="29">
                  <c:v>5720.5</c:v>
                </c:pt>
                <c:pt idx="30">
                  <c:v>5400.5</c:v>
                </c:pt>
                <c:pt idx="31">
                  <c:v>5400.5</c:v>
                </c:pt>
                <c:pt idx="32">
                  <c:v>5400.5</c:v>
                </c:pt>
                <c:pt idx="33">
                  <c:v>5400.5</c:v>
                </c:pt>
                <c:pt idx="34">
                  <c:v>5400.5</c:v>
                </c:pt>
                <c:pt idx="35">
                  <c:v>3800.5</c:v>
                </c:pt>
                <c:pt idx="36">
                  <c:v>3800.5</c:v>
                </c:pt>
                <c:pt idx="37">
                  <c:v>3800.5</c:v>
                </c:pt>
                <c:pt idx="38">
                  <c:v>3800.5</c:v>
                </c:pt>
                <c:pt idx="39">
                  <c:v>3642.5</c:v>
                </c:pt>
                <c:pt idx="40">
                  <c:v>3642.5</c:v>
                </c:pt>
                <c:pt idx="41">
                  <c:v>3642.5</c:v>
                </c:pt>
                <c:pt idx="42">
                  <c:v>3642.5</c:v>
                </c:pt>
                <c:pt idx="43">
                  <c:v>3642.5</c:v>
                </c:pt>
                <c:pt idx="44">
                  <c:v>3642.5</c:v>
                </c:pt>
                <c:pt idx="45">
                  <c:v>3642.5</c:v>
                </c:pt>
                <c:pt idx="46">
                  <c:v>3158.5</c:v>
                </c:pt>
                <c:pt idx="47">
                  <c:v>3158.5</c:v>
                </c:pt>
                <c:pt idx="48">
                  <c:v>3158.5</c:v>
                </c:pt>
                <c:pt idx="49">
                  <c:v>3158.5</c:v>
                </c:pt>
                <c:pt idx="50">
                  <c:v>3158.5</c:v>
                </c:pt>
                <c:pt idx="51">
                  <c:v>3158.5</c:v>
                </c:pt>
                <c:pt idx="52">
                  <c:v>3158.5</c:v>
                </c:pt>
                <c:pt idx="53">
                  <c:v>3158.5</c:v>
                </c:pt>
                <c:pt idx="54">
                  <c:v>3158.5</c:v>
                </c:pt>
                <c:pt idx="55">
                  <c:v>3158.5</c:v>
                </c:pt>
                <c:pt idx="56">
                  <c:v>3158.5</c:v>
                </c:pt>
                <c:pt idx="57">
                  <c:v>3158.5</c:v>
                </c:pt>
                <c:pt idx="58">
                  <c:v>3158.5</c:v>
                </c:pt>
                <c:pt idx="59">
                  <c:v>3158.5</c:v>
                </c:pt>
                <c:pt idx="60">
                  <c:v>3158.5</c:v>
                </c:pt>
                <c:pt idx="61">
                  <c:v>3158.5</c:v>
                </c:pt>
                <c:pt idx="62">
                  <c:v>3158.5</c:v>
                </c:pt>
                <c:pt idx="63">
                  <c:v>3158.5</c:v>
                </c:pt>
                <c:pt idx="64">
                  <c:v>3158.5</c:v>
                </c:pt>
                <c:pt idx="65">
                  <c:v>3158.5</c:v>
                </c:pt>
                <c:pt idx="66">
                  <c:v>3158.5</c:v>
                </c:pt>
                <c:pt idx="67">
                  <c:v>3158.5</c:v>
                </c:pt>
                <c:pt idx="68">
                  <c:v>3158.5</c:v>
                </c:pt>
                <c:pt idx="69">
                  <c:v>3158.5</c:v>
                </c:pt>
                <c:pt idx="70">
                  <c:v>3158.5</c:v>
                </c:pt>
                <c:pt idx="71">
                  <c:v>3158.5</c:v>
                </c:pt>
                <c:pt idx="72">
                  <c:v>3158.5</c:v>
                </c:pt>
                <c:pt idx="73">
                  <c:v>3158.5</c:v>
                </c:pt>
                <c:pt idx="74">
                  <c:v>3000.5</c:v>
                </c:pt>
                <c:pt idx="75">
                  <c:v>3000.5</c:v>
                </c:pt>
                <c:pt idx="76">
                  <c:v>3000.5</c:v>
                </c:pt>
                <c:pt idx="77">
                  <c:v>3000.5</c:v>
                </c:pt>
                <c:pt idx="78">
                  <c:v>3000.5</c:v>
                </c:pt>
                <c:pt idx="79">
                  <c:v>3000.5</c:v>
                </c:pt>
                <c:pt idx="80">
                  <c:v>3000.5</c:v>
                </c:pt>
                <c:pt idx="81">
                  <c:v>3000.5</c:v>
                </c:pt>
                <c:pt idx="82">
                  <c:v>2532.5</c:v>
                </c:pt>
                <c:pt idx="83">
                  <c:v>2532.5</c:v>
                </c:pt>
                <c:pt idx="84">
                  <c:v>2532.5</c:v>
                </c:pt>
                <c:pt idx="85">
                  <c:v>2532.5</c:v>
                </c:pt>
                <c:pt idx="86">
                  <c:v>2532.5</c:v>
                </c:pt>
                <c:pt idx="87">
                  <c:v>2532.5</c:v>
                </c:pt>
                <c:pt idx="88">
                  <c:v>2532.5</c:v>
                </c:pt>
                <c:pt idx="89">
                  <c:v>2532.5</c:v>
                </c:pt>
                <c:pt idx="90">
                  <c:v>2532.5</c:v>
                </c:pt>
                <c:pt idx="91">
                  <c:v>2532.5</c:v>
                </c:pt>
                <c:pt idx="92">
                  <c:v>2532.5</c:v>
                </c:pt>
                <c:pt idx="93">
                  <c:v>2532.5</c:v>
                </c:pt>
                <c:pt idx="94">
                  <c:v>2532.5</c:v>
                </c:pt>
                <c:pt idx="95">
                  <c:v>2532.5</c:v>
                </c:pt>
                <c:pt idx="96">
                  <c:v>2532.5</c:v>
                </c:pt>
                <c:pt idx="97">
                  <c:v>2532.5</c:v>
                </c:pt>
                <c:pt idx="98">
                  <c:v>2532.5</c:v>
                </c:pt>
                <c:pt idx="99">
                  <c:v>2532.5</c:v>
                </c:pt>
                <c:pt idx="100">
                  <c:v>2532.5</c:v>
                </c:pt>
                <c:pt idx="101">
                  <c:v>2532.5</c:v>
                </c:pt>
                <c:pt idx="102">
                  <c:v>2532.5</c:v>
                </c:pt>
                <c:pt idx="103">
                  <c:v>2532.5</c:v>
                </c:pt>
                <c:pt idx="104">
                  <c:v>2532.5</c:v>
                </c:pt>
                <c:pt idx="105">
                  <c:v>2532.5</c:v>
                </c:pt>
                <c:pt idx="106">
                  <c:v>2532.5</c:v>
                </c:pt>
                <c:pt idx="107">
                  <c:v>2532.5</c:v>
                </c:pt>
                <c:pt idx="108">
                  <c:v>2532.5</c:v>
                </c:pt>
                <c:pt idx="109">
                  <c:v>2532.5</c:v>
                </c:pt>
                <c:pt idx="110">
                  <c:v>2532.5</c:v>
                </c:pt>
                <c:pt idx="111">
                  <c:v>2532.5</c:v>
                </c:pt>
                <c:pt idx="112">
                  <c:v>2532.5</c:v>
                </c:pt>
                <c:pt idx="113">
                  <c:v>2532.5</c:v>
                </c:pt>
                <c:pt idx="114">
                  <c:v>2532.5</c:v>
                </c:pt>
                <c:pt idx="115">
                  <c:v>2532.5</c:v>
                </c:pt>
                <c:pt idx="116">
                  <c:v>2532.5</c:v>
                </c:pt>
                <c:pt idx="117">
                  <c:v>2532.5</c:v>
                </c:pt>
                <c:pt idx="118">
                  <c:v>2532.5</c:v>
                </c:pt>
                <c:pt idx="119">
                  <c:v>2532.5</c:v>
                </c:pt>
                <c:pt idx="120">
                  <c:v>2532.5</c:v>
                </c:pt>
                <c:pt idx="121">
                  <c:v>2532.5</c:v>
                </c:pt>
                <c:pt idx="122">
                  <c:v>2532.5</c:v>
                </c:pt>
                <c:pt idx="123">
                  <c:v>2212.5</c:v>
                </c:pt>
                <c:pt idx="124">
                  <c:v>2212.5</c:v>
                </c:pt>
                <c:pt idx="125">
                  <c:v>2212.5</c:v>
                </c:pt>
                <c:pt idx="126">
                  <c:v>2212.5</c:v>
                </c:pt>
                <c:pt idx="127">
                  <c:v>2212.5</c:v>
                </c:pt>
                <c:pt idx="128">
                  <c:v>2212.5</c:v>
                </c:pt>
                <c:pt idx="129">
                  <c:v>2212.5</c:v>
                </c:pt>
                <c:pt idx="130">
                  <c:v>2212.5</c:v>
                </c:pt>
                <c:pt idx="131">
                  <c:v>2212.5</c:v>
                </c:pt>
                <c:pt idx="132">
                  <c:v>2212.5</c:v>
                </c:pt>
                <c:pt idx="133">
                  <c:v>2212.5</c:v>
                </c:pt>
                <c:pt idx="134">
                  <c:v>2212.5</c:v>
                </c:pt>
                <c:pt idx="135">
                  <c:v>2100</c:v>
                </c:pt>
                <c:pt idx="136">
                  <c:v>2100</c:v>
                </c:pt>
                <c:pt idx="137">
                  <c:v>2100</c:v>
                </c:pt>
                <c:pt idx="138">
                  <c:v>2100</c:v>
                </c:pt>
                <c:pt idx="139">
                  <c:v>2100</c:v>
                </c:pt>
                <c:pt idx="140">
                  <c:v>2100</c:v>
                </c:pt>
                <c:pt idx="141">
                  <c:v>2100</c:v>
                </c:pt>
                <c:pt idx="142">
                  <c:v>2100</c:v>
                </c:pt>
                <c:pt idx="143">
                  <c:v>2100</c:v>
                </c:pt>
                <c:pt idx="144">
                  <c:v>2100</c:v>
                </c:pt>
                <c:pt idx="145">
                  <c:v>2100</c:v>
                </c:pt>
                <c:pt idx="146">
                  <c:v>2100</c:v>
                </c:pt>
                <c:pt idx="147">
                  <c:v>1400</c:v>
                </c:pt>
                <c:pt idx="148">
                  <c:v>1400</c:v>
                </c:pt>
                <c:pt idx="149">
                  <c:v>1400</c:v>
                </c:pt>
                <c:pt idx="150">
                  <c:v>1400</c:v>
                </c:pt>
                <c:pt idx="151">
                  <c:v>1400</c:v>
                </c:pt>
                <c:pt idx="152">
                  <c:v>1400</c:v>
                </c:pt>
                <c:pt idx="153">
                  <c:v>1400</c:v>
                </c:pt>
                <c:pt idx="154">
                  <c:v>1400</c:v>
                </c:pt>
                <c:pt idx="155">
                  <c:v>1400</c:v>
                </c:pt>
                <c:pt idx="156">
                  <c:v>1400</c:v>
                </c:pt>
                <c:pt idx="157">
                  <c:v>1400</c:v>
                </c:pt>
                <c:pt idx="158">
                  <c:v>1400</c:v>
                </c:pt>
                <c:pt idx="159">
                  <c:v>1400</c:v>
                </c:pt>
                <c:pt idx="160">
                  <c:v>1400</c:v>
                </c:pt>
                <c:pt idx="161">
                  <c:v>1400</c:v>
                </c:pt>
                <c:pt idx="162">
                  <c:v>1400</c:v>
                </c:pt>
                <c:pt idx="163">
                  <c:v>1400</c:v>
                </c:pt>
                <c:pt idx="164">
                  <c:v>1400</c:v>
                </c:pt>
                <c:pt idx="165">
                  <c:v>1400</c:v>
                </c:pt>
                <c:pt idx="166">
                  <c:v>1400</c:v>
                </c:pt>
                <c:pt idx="167">
                  <c:v>1400</c:v>
                </c:pt>
                <c:pt idx="168">
                  <c:v>1400</c:v>
                </c:pt>
                <c:pt idx="169">
                  <c:v>1400</c:v>
                </c:pt>
                <c:pt idx="170">
                  <c:v>1400</c:v>
                </c:pt>
                <c:pt idx="171">
                  <c:v>700</c:v>
                </c:pt>
                <c:pt idx="172">
                  <c:v>700</c:v>
                </c:pt>
                <c:pt idx="173">
                  <c:v>700</c:v>
                </c:pt>
                <c:pt idx="174">
                  <c:v>700</c:v>
                </c:pt>
                <c:pt idx="175">
                  <c:v>700</c:v>
                </c:pt>
                <c:pt idx="176">
                  <c:v>700</c:v>
                </c:pt>
                <c:pt idx="177">
                  <c:v>700</c:v>
                </c:pt>
                <c:pt idx="178">
                  <c:v>700</c:v>
                </c:pt>
                <c:pt idx="179">
                  <c:v>700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Sheet1!$N$1</c:f>
              <c:strCache>
                <c:ptCount val="1"/>
                <c:pt idx="0">
                  <c:v>Gas Convertido de Combustóleo</c:v>
                </c:pt>
              </c:strCache>
            </c:strRef>
          </c:tx>
          <c:spPr>
            <a:ln w="44450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Sheet1!$L$2:$L$181</c:f>
              <c:numCache>
                <c:formatCode>mmm\-yy</c:formatCode>
                <c:ptCount val="18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  <c:pt idx="138">
                  <c:v>45839</c:v>
                </c:pt>
                <c:pt idx="139">
                  <c:v>45870</c:v>
                </c:pt>
                <c:pt idx="140">
                  <c:v>45901</c:v>
                </c:pt>
                <c:pt idx="141">
                  <c:v>45931</c:v>
                </c:pt>
                <c:pt idx="142">
                  <c:v>45962</c:v>
                </c:pt>
                <c:pt idx="143">
                  <c:v>45992</c:v>
                </c:pt>
                <c:pt idx="144">
                  <c:v>46023</c:v>
                </c:pt>
                <c:pt idx="145">
                  <c:v>46054</c:v>
                </c:pt>
                <c:pt idx="146">
                  <c:v>46082</c:v>
                </c:pt>
                <c:pt idx="147">
                  <c:v>46113</c:v>
                </c:pt>
                <c:pt idx="148">
                  <c:v>46143</c:v>
                </c:pt>
                <c:pt idx="149">
                  <c:v>46174</c:v>
                </c:pt>
                <c:pt idx="150">
                  <c:v>46204</c:v>
                </c:pt>
                <c:pt idx="151">
                  <c:v>46235</c:v>
                </c:pt>
                <c:pt idx="152">
                  <c:v>46266</c:v>
                </c:pt>
                <c:pt idx="153">
                  <c:v>46296</c:v>
                </c:pt>
                <c:pt idx="154">
                  <c:v>46327</c:v>
                </c:pt>
                <c:pt idx="155">
                  <c:v>46357</c:v>
                </c:pt>
                <c:pt idx="156">
                  <c:v>46388</c:v>
                </c:pt>
                <c:pt idx="157">
                  <c:v>46419</c:v>
                </c:pt>
                <c:pt idx="158">
                  <c:v>46447</c:v>
                </c:pt>
                <c:pt idx="159">
                  <c:v>46478</c:v>
                </c:pt>
                <c:pt idx="160">
                  <c:v>46508</c:v>
                </c:pt>
                <c:pt idx="161">
                  <c:v>46539</c:v>
                </c:pt>
                <c:pt idx="162">
                  <c:v>46569</c:v>
                </c:pt>
                <c:pt idx="163">
                  <c:v>46600</c:v>
                </c:pt>
                <c:pt idx="164">
                  <c:v>46631</c:v>
                </c:pt>
                <c:pt idx="165">
                  <c:v>46661</c:v>
                </c:pt>
                <c:pt idx="166">
                  <c:v>46692</c:v>
                </c:pt>
                <c:pt idx="167">
                  <c:v>46722</c:v>
                </c:pt>
                <c:pt idx="168">
                  <c:v>46753</c:v>
                </c:pt>
                <c:pt idx="169">
                  <c:v>46784</c:v>
                </c:pt>
                <c:pt idx="170">
                  <c:v>46813</c:v>
                </c:pt>
                <c:pt idx="171">
                  <c:v>46844</c:v>
                </c:pt>
                <c:pt idx="172">
                  <c:v>46874</c:v>
                </c:pt>
                <c:pt idx="173">
                  <c:v>46905</c:v>
                </c:pt>
                <c:pt idx="174">
                  <c:v>46935</c:v>
                </c:pt>
                <c:pt idx="175">
                  <c:v>46966</c:v>
                </c:pt>
                <c:pt idx="176">
                  <c:v>46997</c:v>
                </c:pt>
                <c:pt idx="177">
                  <c:v>47027</c:v>
                </c:pt>
                <c:pt idx="178">
                  <c:v>47058</c:v>
                </c:pt>
                <c:pt idx="179">
                  <c:v>47088</c:v>
                </c:pt>
              </c:numCache>
            </c:numRef>
          </c:cat>
          <c:val>
            <c:numRef>
              <c:f>Sheet1!$N$2:$N$181</c:f>
              <c:numCache>
                <c:formatCode>General</c:formatCode>
                <c:ptCount val="180"/>
                <c:pt idx="0">
                  <c:v>0</c:v>
                </c:pt>
                <c:pt idx="1">
                  <c:v>0</c:v>
                </c:pt>
                <c:pt idx="2">
                  <c:v>117</c:v>
                </c:pt>
                <c:pt idx="3">
                  <c:v>117</c:v>
                </c:pt>
                <c:pt idx="4">
                  <c:v>117</c:v>
                </c:pt>
                <c:pt idx="5">
                  <c:v>117</c:v>
                </c:pt>
                <c:pt idx="6">
                  <c:v>117</c:v>
                </c:pt>
                <c:pt idx="7">
                  <c:v>117</c:v>
                </c:pt>
                <c:pt idx="8">
                  <c:v>117</c:v>
                </c:pt>
                <c:pt idx="9">
                  <c:v>117</c:v>
                </c:pt>
                <c:pt idx="10">
                  <c:v>117</c:v>
                </c:pt>
                <c:pt idx="11">
                  <c:v>1467</c:v>
                </c:pt>
                <c:pt idx="12">
                  <c:v>1467</c:v>
                </c:pt>
                <c:pt idx="13">
                  <c:v>1467</c:v>
                </c:pt>
                <c:pt idx="14">
                  <c:v>1467</c:v>
                </c:pt>
                <c:pt idx="15">
                  <c:v>2099</c:v>
                </c:pt>
                <c:pt idx="16">
                  <c:v>2099</c:v>
                </c:pt>
                <c:pt idx="17">
                  <c:v>2399</c:v>
                </c:pt>
                <c:pt idx="18">
                  <c:v>2399</c:v>
                </c:pt>
                <c:pt idx="19">
                  <c:v>2399</c:v>
                </c:pt>
                <c:pt idx="20">
                  <c:v>2399</c:v>
                </c:pt>
                <c:pt idx="21">
                  <c:v>4004</c:v>
                </c:pt>
                <c:pt idx="22">
                  <c:v>4004</c:v>
                </c:pt>
                <c:pt idx="23">
                  <c:v>4704</c:v>
                </c:pt>
                <c:pt idx="24">
                  <c:v>4154</c:v>
                </c:pt>
                <c:pt idx="25">
                  <c:v>4154</c:v>
                </c:pt>
                <c:pt idx="26">
                  <c:v>4154</c:v>
                </c:pt>
                <c:pt idx="27">
                  <c:v>4154</c:v>
                </c:pt>
                <c:pt idx="28">
                  <c:v>4154</c:v>
                </c:pt>
                <c:pt idx="29">
                  <c:v>4154</c:v>
                </c:pt>
                <c:pt idx="30">
                  <c:v>4474</c:v>
                </c:pt>
                <c:pt idx="31">
                  <c:v>4474</c:v>
                </c:pt>
                <c:pt idx="32">
                  <c:v>4474</c:v>
                </c:pt>
                <c:pt idx="33">
                  <c:v>4474</c:v>
                </c:pt>
                <c:pt idx="34">
                  <c:v>4474</c:v>
                </c:pt>
                <c:pt idx="35">
                  <c:v>6074</c:v>
                </c:pt>
                <c:pt idx="36">
                  <c:v>6074</c:v>
                </c:pt>
                <c:pt idx="37">
                  <c:v>6074</c:v>
                </c:pt>
                <c:pt idx="38">
                  <c:v>6074</c:v>
                </c:pt>
                <c:pt idx="39">
                  <c:v>5474</c:v>
                </c:pt>
                <c:pt idx="40">
                  <c:v>5474</c:v>
                </c:pt>
                <c:pt idx="41">
                  <c:v>5474</c:v>
                </c:pt>
                <c:pt idx="42">
                  <c:v>5474</c:v>
                </c:pt>
                <c:pt idx="43">
                  <c:v>5474</c:v>
                </c:pt>
                <c:pt idx="44">
                  <c:v>5474</c:v>
                </c:pt>
                <c:pt idx="45">
                  <c:v>5474</c:v>
                </c:pt>
                <c:pt idx="46">
                  <c:v>5474</c:v>
                </c:pt>
                <c:pt idx="47">
                  <c:v>5174</c:v>
                </c:pt>
                <c:pt idx="48">
                  <c:v>5174</c:v>
                </c:pt>
                <c:pt idx="49">
                  <c:v>4542</c:v>
                </c:pt>
                <c:pt idx="50">
                  <c:v>4542</c:v>
                </c:pt>
                <c:pt idx="51">
                  <c:v>4542</c:v>
                </c:pt>
                <c:pt idx="52">
                  <c:v>4542</c:v>
                </c:pt>
                <c:pt idx="53">
                  <c:v>4542</c:v>
                </c:pt>
                <c:pt idx="54">
                  <c:v>4542</c:v>
                </c:pt>
                <c:pt idx="55">
                  <c:v>4542</c:v>
                </c:pt>
                <c:pt idx="56">
                  <c:v>4542</c:v>
                </c:pt>
                <c:pt idx="57">
                  <c:v>4542</c:v>
                </c:pt>
                <c:pt idx="58">
                  <c:v>4542</c:v>
                </c:pt>
                <c:pt idx="59">
                  <c:v>4542</c:v>
                </c:pt>
                <c:pt idx="60">
                  <c:v>4542</c:v>
                </c:pt>
                <c:pt idx="61">
                  <c:v>4542</c:v>
                </c:pt>
                <c:pt idx="62">
                  <c:v>4542</c:v>
                </c:pt>
                <c:pt idx="63">
                  <c:v>3842</c:v>
                </c:pt>
                <c:pt idx="64">
                  <c:v>3842</c:v>
                </c:pt>
                <c:pt idx="65">
                  <c:v>3842</c:v>
                </c:pt>
                <c:pt idx="66">
                  <c:v>3842</c:v>
                </c:pt>
                <c:pt idx="67">
                  <c:v>3342</c:v>
                </c:pt>
                <c:pt idx="68">
                  <c:v>3342</c:v>
                </c:pt>
                <c:pt idx="69">
                  <c:v>3342</c:v>
                </c:pt>
                <c:pt idx="70">
                  <c:v>3342</c:v>
                </c:pt>
                <c:pt idx="71">
                  <c:v>3342</c:v>
                </c:pt>
                <c:pt idx="72">
                  <c:v>3342</c:v>
                </c:pt>
                <c:pt idx="73">
                  <c:v>3342</c:v>
                </c:pt>
                <c:pt idx="74">
                  <c:v>3042</c:v>
                </c:pt>
                <c:pt idx="75">
                  <c:v>3042</c:v>
                </c:pt>
                <c:pt idx="76">
                  <c:v>3042</c:v>
                </c:pt>
                <c:pt idx="77">
                  <c:v>3042</c:v>
                </c:pt>
                <c:pt idx="78">
                  <c:v>3042</c:v>
                </c:pt>
                <c:pt idx="79">
                  <c:v>3042</c:v>
                </c:pt>
                <c:pt idx="80">
                  <c:v>3042</c:v>
                </c:pt>
                <c:pt idx="81">
                  <c:v>3042</c:v>
                </c:pt>
                <c:pt idx="82">
                  <c:v>3042</c:v>
                </c:pt>
                <c:pt idx="83">
                  <c:v>3042</c:v>
                </c:pt>
                <c:pt idx="84">
                  <c:v>3042</c:v>
                </c:pt>
                <c:pt idx="85">
                  <c:v>3042</c:v>
                </c:pt>
                <c:pt idx="86">
                  <c:v>3042</c:v>
                </c:pt>
                <c:pt idx="87">
                  <c:v>2382</c:v>
                </c:pt>
                <c:pt idx="88">
                  <c:v>2382</c:v>
                </c:pt>
                <c:pt idx="89">
                  <c:v>2382</c:v>
                </c:pt>
                <c:pt idx="90">
                  <c:v>2382</c:v>
                </c:pt>
                <c:pt idx="91">
                  <c:v>2382</c:v>
                </c:pt>
                <c:pt idx="92">
                  <c:v>2382</c:v>
                </c:pt>
                <c:pt idx="93">
                  <c:v>2382</c:v>
                </c:pt>
                <c:pt idx="94">
                  <c:v>2382</c:v>
                </c:pt>
                <c:pt idx="95">
                  <c:v>2382</c:v>
                </c:pt>
                <c:pt idx="96">
                  <c:v>2382</c:v>
                </c:pt>
                <c:pt idx="97">
                  <c:v>2382</c:v>
                </c:pt>
                <c:pt idx="98">
                  <c:v>2382</c:v>
                </c:pt>
                <c:pt idx="99">
                  <c:v>2382</c:v>
                </c:pt>
                <c:pt idx="100">
                  <c:v>2382</c:v>
                </c:pt>
                <c:pt idx="101">
                  <c:v>2382</c:v>
                </c:pt>
                <c:pt idx="102">
                  <c:v>2382</c:v>
                </c:pt>
                <c:pt idx="103">
                  <c:v>2382</c:v>
                </c:pt>
                <c:pt idx="104">
                  <c:v>2382</c:v>
                </c:pt>
                <c:pt idx="105">
                  <c:v>2382</c:v>
                </c:pt>
                <c:pt idx="106">
                  <c:v>2382</c:v>
                </c:pt>
                <c:pt idx="107">
                  <c:v>2382</c:v>
                </c:pt>
                <c:pt idx="108">
                  <c:v>2382</c:v>
                </c:pt>
                <c:pt idx="109">
                  <c:v>2382</c:v>
                </c:pt>
                <c:pt idx="110">
                  <c:v>2382</c:v>
                </c:pt>
                <c:pt idx="111">
                  <c:v>2382</c:v>
                </c:pt>
                <c:pt idx="112">
                  <c:v>2382</c:v>
                </c:pt>
                <c:pt idx="113">
                  <c:v>2382</c:v>
                </c:pt>
                <c:pt idx="114">
                  <c:v>2382</c:v>
                </c:pt>
                <c:pt idx="115">
                  <c:v>2382</c:v>
                </c:pt>
                <c:pt idx="116">
                  <c:v>2382</c:v>
                </c:pt>
                <c:pt idx="117">
                  <c:v>2382</c:v>
                </c:pt>
                <c:pt idx="118">
                  <c:v>2382</c:v>
                </c:pt>
                <c:pt idx="119">
                  <c:v>2382</c:v>
                </c:pt>
                <c:pt idx="120">
                  <c:v>2382</c:v>
                </c:pt>
                <c:pt idx="121">
                  <c:v>2382</c:v>
                </c:pt>
                <c:pt idx="122">
                  <c:v>2382</c:v>
                </c:pt>
                <c:pt idx="123">
                  <c:v>2082</c:v>
                </c:pt>
                <c:pt idx="124">
                  <c:v>2082</c:v>
                </c:pt>
                <c:pt idx="125">
                  <c:v>2082</c:v>
                </c:pt>
                <c:pt idx="126">
                  <c:v>2082</c:v>
                </c:pt>
                <c:pt idx="127">
                  <c:v>2082</c:v>
                </c:pt>
                <c:pt idx="128">
                  <c:v>2082</c:v>
                </c:pt>
                <c:pt idx="129">
                  <c:v>2082</c:v>
                </c:pt>
                <c:pt idx="130">
                  <c:v>2082</c:v>
                </c:pt>
                <c:pt idx="131">
                  <c:v>2082</c:v>
                </c:pt>
                <c:pt idx="132">
                  <c:v>2082</c:v>
                </c:pt>
                <c:pt idx="133">
                  <c:v>2082</c:v>
                </c:pt>
                <c:pt idx="134">
                  <c:v>2082</c:v>
                </c:pt>
                <c:pt idx="135">
                  <c:v>2082</c:v>
                </c:pt>
                <c:pt idx="136">
                  <c:v>2082</c:v>
                </c:pt>
                <c:pt idx="137">
                  <c:v>2082</c:v>
                </c:pt>
                <c:pt idx="138">
                  <c:v>2082</c:v>
                </c:pt>
                <c:pt idx="139">
                  <c:v>2082</c:v>
                </c:pt>
                <c:pt idx="140">
                  <c:v>2082</c:v>
                </c:pt>
                <c:pt idx="141">
                  <c:v>2082</c:v>
                </c:pt>
                <c:pt idx="142">
                  <c:v>2082</c:v>
                </c:pt>
                <c:pt idx="143">
                  <c:v>2082</c:v>
                </c:pt>
                <c:pt idx="144">
                  <c:v>2082</c:v>
                </c:pt>
                <c:pt idx="145">
                  <c:v>2082</c:v>
                </c:pt>
                <c:pt idx="146">
                  <c:v>2082</c:v>
                </c:pt>
                <c:pt idx="147">
                  <c:v>2082</c:v>
                </c:pt>
                <c:pt idx="148">
                  <c:v>2082</c:v>
                </c:pt>
                <c:pt idx="149">
                  <c:v>2082</c:v>
                </c:pt>
                <c:pt idx="150">
                  <c:v>2082</c:v>
                </c:pt>
                <c:pt idx="151">
                  <c:v>2082</c:v>
                </c:pt>
                <c:pt idx="152">
                  <c:v>2082</c:v>
                </c:pt>
                <c:pt idx="153">
                  <c:v>2082</c:v>
                </c:pt>
                <c:pt idx="154">
                  <c:v>2082</c:v>
                </c:pt>
                <c:pt idx="155">
                  <c:v>2082</c:v>
                </c:pt>
                <c:pt idx="156">
                  <c:v>2082</c:v>
                </c:pt>
                <c:pt idx="157">
                  <c:v>2082</c:v>
                </c:pt>
                <c:pt idx="158">
                  <c:v>2082</c:v>
                </c:pt>
                <c:pt idx="159">
                  <c:v>2082</c:v>
                </c:pt>
                <c:pt idx="160">
                  <c:v>2082</c:v>
                </c:pt>
                <c:pt idx="161">
                  <c:v>2082</c:v>
                </c:pt>
                <c:pt idx="162">
                  <c:v>2082</c:v>
                </c:pt>
                <c:pt idx="163">
                  <c:v>2082</c:v>
                </c:pt>
                <c:pt idx="164">
                  <c:v>2082</c:v>
                </c:pt>
                <c:pt idx="165">
                  <c:v>2082</c:v>
                </c:pt>
                <c:pt idx="166">
                  <c:v>2082</c:v>
                </c:pt>
                <c:pt idx="167">
                  <c:v>2082</c:v>
                </c:pt>
                <c:pt idx="168">
                  <c:v>2082</c:v>
                </c:pt>
                <c:pt idx="169">
                  <c:v>2082</c:v>
                </c:pt>
                <c:pt idx="170">
                  <c:v>2082</c:v>
                </c:pt>
                <c:pt idx="171">
                  <c:v>2082</c:v>
                </c:pt>
                <c:pt idx="172">
                  <c:v>2082</c:v>
                </c:pt>
                <c:pt idx="173">
                  <c:v>2082</c:v>
                </c:pt>
                <c:pt idx="174">
                  <c:v>2082</c:v>
                </c:pt>
                <c:pt idx="175">
                  <c:v>2082</c:v>
                </c:pt>
                <c:pt idx="176">
                  <c:v>2082</c:v>
                </c:pt>
                <c:pt idx="177">
                  <c:v>2082</c:v>
                </c:pt>
                <c:pt idx="178">
                  <c:v>2082</c:v>
                </c:pt>
                <c:pt idx="179">
                  <c:v>2082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Sheet1!$O$1</c:f>
              <c:strCache>
                <c:ptCount val="1"/>
                <c:pt idx="0">
                  <c:v>Ciclo Combinado Nuevo</c:v>
                </c:pt>
              </c:strCache>
            </c:strRef>
          </c:tx>
          <c:spPr>
            <a:ln w="44450">
              <a:solidFill>
                <a:srgbClr val="009900"/>
              </a:solidFill>
            </a:ln>
          </c:spPr>
          <c:marker>
            <c:symbol val="none"/>
          </c:marker>
          <c:cat>
            <c:numRef>
              <c:f>Sheet1!$L$2:$L$181</c:f>
              <c:numCache>
                <c:formatCode>mmm\-yy</c:formatCode>
                <c:ptCount val="180"/>
                <c:pt idx="0">
                  <c:v>41640</c:v>
                </c:pt>
                <c:pt idx="1">
                  <c:v>41671</c:v>
                </c:pt>
                <c:pt idx="2">
                  <c:v>41699</c:v>
                </c:pt>
                <c:pt idx="3">
                  <c:v>41730</c:v>
                </c:pt>
                <c:pt idx="4">
                  <c:v>41760</c:v>
                </c:pt>
                <c:pt idx="5">
                  <c:v>41791</c:v>
                </c:pt>
                <c:pt idx="6">
                  <c:v>41821</c:v>
                </c:pt>
                <c:pt idx="7">
                  <c:v>41852</c:v>
                </c:pt>
                <c:pt idx="8">
                  <c:v>41883</c:v>
                </c:pt>
                <c:pt idx="9">
                  <c:v>41913</c:v>
                </c:pt>
                <c:pt idx="10">
                  <c:v>41944</c:v>
                </c:pt>
                <c:pt idx="11">
                  <c:v>41974</c:v>
                </c:pt>
                <c:pt idx="12">
                  <c:v>42005</c:v>
                </c:pt>
                <c:pt idx="13">
                  <c:v>42036</c:v>
                </c:pt>
                <c:pt idx="14">
                  <c:v>42064</c:v>
                </c:pt>
                <c:pt idx="15">
                  <c:v>42095</c:v>
                </c:pt>
                <c:pt idx="16">
                  <c:v>42125</c:v>
                </c:pt>
                <c:pt idx="17">
                  <c:v>42156</c:v>
                </c:pt>
                <c:pt idx="18">
                  <c:v>42186</c:v>
                </c:pt>
                <c:pt idx="19">
                  <c:v>42217</c:v>
                </c:pt>
                <c:pt idx="20">
                  <c:v>42248</c:v>
                </c:pt>
                <c:pt idx="21">
                  <c:v>42278</c:v>
                </c:pt>
                <c:pt idx="22">
                  <c:v>42309</c:v>
                </c:pt>
                <c:pt idx="23">
                  <c:v>42339</c:v>
                </c:pt>
                <c:pt idx="24">
                  <c:v>42370</c:v>
                </c:pt>
                <c:pt idx="25">
                  <c:v>42401</c:v>
                </c:pt>
                <c:pt idx="26">
                  <c:v>42430</c:v>
                </c:pt>
                <c:pt idx="27">
                  <c:v>42461</c:v>
                </c:pt>
                <c:pt idx="28">
                  <c:v>42491</c:v>
                </c:pt>
                <c:pt idx="29">
                  <c:v>42522</c:v>
                </c:pt>
                <c:pt idx="30">
                  <c:v>42552</c:v>
                </c:pt>
                <c:pt idx="31">
                  <c:v>42583</c:v>
                </c:pt>
                <c:pt idx="32">
                  <c:v>42614</c:v>
                </c:pt>
                <c:pt idx="33">
                  <c:v>42644</c:v>
                </c:pt>
                <c:pt idx="34">
                  <c:v>42675</c:v>
                </c:pt>
                <c:pt idx="35">
                  <c:v>42705</c:v>
                </c:pt>
                <c:pt idx="36">
                  <c:v>42736</c:v>
                </c:pt>
                <c:pt idx="37">
                  <c:v>42767</c:v>
                </c:pt>
                <c:pt idx="38">
                  <c:v>42795</c:v>
                </c:pt>
                <c:pt idx="39">
                  <c:v>42826</c:v>
                </c:pt>
                <c:pt idx="40">
                  <c:v>42856</c:v>
                </c:pt>
                <c:pt idx="41">
                  <c:v>42887</c:v>
                </c:pt>
                <c:pt idx="42">
                  <c:v>42917</c:v>
                </c:pt>
                <c:pt idx="43">
                  <c:v>42948</c:v>
                </c:pt>
                <c:pt idx="44">
                  <c:v>42979</c:v>
                </c:pt>
                <c:pt idx="45">
                  <c:v>43009</c:v>
                </c:pt>
                <c:pt idx="46">
                  <c:v>43040</c:v>
                </c:pt>
                <c:pt idx="47">
                  <c:v>43070</c:v>
                </c:pt>
                <c:pt idx="48">
                  <c:v>43101</c:v>
                </c:pt>
                <c:pt idx="49">
                  <c:v>43132</c:v>
                </c:pt>
                <c:pt idx="50">
                  <c:v>43160</c:v>
                </c:pt>
                <c:pt idx="51">
                  <c:v>43191</c:v>
                </c:pt>
                <c:pt idx="52">
                  <c:v>43221</c:v>
                </c:pt>
                <c:pt idx="53">
                  <c:v>43252</c:v>
                </c:pt>
                <c:pt idx="54">
                  <c:v>43282</c:v>
                </c:pt>
                <c:pt idx="55">
                  <c:v>43313</c:v>
                </c:pt>
                <c:pt idx="56">
                  <c:v>43344</c:v>
                </c:pt>
                <c:pt idx="57">
                  <c:v>43374</c:v>
                </c:pt>
                <c:pt idx="58">
                  <c:v>43405</c:v>
                </c:pt>
                <c:pt idx="59">
                  <c:v>43435</c:v>
                </c:pt>
                <c:pt idx="60">
                  <c:v>43466</c:v>
                </c:pt>
                <c:pt idx="61">
                  <c:v>43497</c:v>
                </c:pt>
                <c:pt idx="62">
                  <c:v>43525</c:v>
                </c:pt>
                <c:pt idx="63">
                  <c:v>43556</c:v>
                </c:pt>
                <c:pt idx="64">
                  <c:v>43586</c:v>
                </c:pt>
                <c:pt idx="65">
                  <c:v>43617</c:v>
                </c:pt>
                <c:pt idx="66">
                  <c:v>43647</c:v>
                </c:pt>
                <c:pt idx="67">
                  <c:v>43678</c:v>
                </c:pt>
                <c:pt idx="68">
                  <c:v>43709</c:v>
                </c:pt>
                <c:pt idx="69">
                  <c:v>43739</c:v>
                </c:pt>
                <c:pt idx="70">
                  <c:v>43770</c:v>
                </c:pt>
                <c:pt idx="71">
                  <c:v>43800</c:v>
                </c:pt>
                <c:pt idx="72">
                  <c:v>43831</c:v>
                </c:pt>
                <c:pt idx="73">
                  <c:v>43862</c:v>
                </c:pt>
                <c:pt idx="74">
                  <c:v>43891</c:v>
                </c:pt>
                <c:pt idx="75">
                  <c:v>43922</c:v>
                </c:pt>
                <c:pt idx="76">
                  <c:v>43952</c:v>
                </c:pt>
                <c:pt idx="77">
                  <c:v>43983</c:v>
                </c:pt>
                <c:pt idx="78">
                  <c:v>44013</c:v>
                </c:pt>
                <c:pt idx="79">
                  <c:v>44044</c:v>
                </c:pt>
                <c:pt idx="80">
                  <c:v>44075</c:v>
                </c:pt>
                <c:pt idx="81">
                  <c:v>44105</c:v>
                </c:pt>
                <c:pt idx="82">
                  <c:v>44136</c:v>
                </c:pt>
                <c:pt idx="83">
                  <c:v>44166</c:v>
                </c:pt>
                <c:pt idx="84">
                  <c:v>44197</c:v>
                </c:pt>
                <c:pt idx="85">
                  <c:v>44228</c:v>
                </c:pt>
                <c:pt idx="86">
                  <c:v>44256</c:v>
                </c:pt>
                <c:pt idx="87">
                  <c:v>44287</c:v>
                </c:pt>
                <c:pt idx="88">
                  <c:v>44317</c:v>
                </c:pt>
                <c:pt idx="89">
                  <c:v>44348</c:v>
                </c:pt>
                <c:pt idx="90">
                  <c:v>44378</c:v>
                </c:pt>
                <c:pt idx="91">
                  <c:v>44409</c:v>
                </c:pt>
                <c:pt idx="92">
                  <c:v>44440</c:v>
                </c:pt>
                <c:pt idx="93">
                  <c:v>44470</c:v>
                </c:pt>
                <c:pt idx="94">
                  <c:v>44501</c:v>
                </c:pt>
                <c:pt idx="95">
                  <c:v>44531</c:v>
                </c:pt>
                <c:pt idx="96">
                  <c:v>44562</c:v>
                </c:pt>
                <c:pt idx="97">
                  <c:v>44593</c:v>
                </c:pt>
                <c:pt idx="98">
                  <c:v>44621</c:v>
                </c:pt>
                <c:pt idx="99">
                  <c:v>44652</c:v>
                </c:pt>
                <c:pt idx="100">
                  <c:v>44682</c:v>
                </c:pt>
                <c:pt idx="101">
                  <c:v>44713</c:v>
                </c:pt>
                <c:pt idx="102">
                  <c:v>44743</c:v>
                </c:pt>
                <c:pt idx="103">
                  <c:v>44774</c:v>
                </c:pt>
                <c:pt idx="104">
                  <c:v>44805</c:v>
                </c:pt>
                <c:pt idx="105">
                  <c:v>44835</c:v>
                </c:pt>
                <c:pt idx="106">
                  <c:v>44866</c:v>
                </c:pt>
                <c:pt idx="107">
                  <c:v>44896</c:v>
                </c:pt>
                <c:pt idx="108">
                  <c:v>44927</c:v>
                </c:pt>
                <c:pt idx="109">
                  <c:v>44958</c:v>
                </c:pt>
                <c:pt idx="110">
                  <c:v>44986</c:v>
                </c:pt>
                <c:pt idx="111">
                  <c:v>45017</c:v>
                </c:pt>
                <c:pt idx="112">
                  <c:v>45047</c:v>
                </c:pt>
                <c:pt idx="113">
                  <c:v>45078</c:v>
                </c:pt>
                <c:pt idx="114">
                  <c:v>45108</c:v>
                </c:pt>
                <c:pt idx="115">
                  <c:v>45139</c:v>
                </c:pt>
                <c:pt idx="116">
                  <c:v>45170</c:v>
                </c:pt>
                <c:pt idx="117">
                  <c:v>45200</c:v>
                </c:pt>
                <c:pt idx="118">
                  <c:v>45231</c:v>
                </c:pt>
                <c:pt idx="119">
                  <c:v>45261</c:v>
                </c:pt>
                <c:pt idx="120">
                  <c:v>45292</c:v>
                </c:pt>
                <c:pt idx="121">
                  <c:v>45323</c:v>
                </c:pt>
                <c:pt idx="122">
                  <c:v>45352</c:v>
                </c:pt>
                <c:pt idx="123">
                  <c:v>45383</c:v>
                </c:pt>
                <c:pt idx="124">
                  <c:v>45413</c:v>
                </c:pt>
                <c:pt idx="125">
                  <c:v>45444</c:v>
                </c:pt>
                <c:pt idx="126">
                  <c:v>45474</c:v>
                </c:pt>
                <c:pt idx="127">
                  <c:v>45505</c:v>
                </c:pt>
                <c:pt idx="128">
                  <c:v>45536</c:v>
                </c:pt>
                <c:pt idx="129">
                  <c:v>45566</c:v>
                </c:pt>
                <c:pt idx="130">
                  <c:v>45597</c:v>
                </c:pt>
                <c:pt idx="131">
                  <c:v>45627</c:v>
                </c:pt>
                <c:pt idx="132">
                  <c:v>45658</c:v>
                </c:pt>
                <c:pt idx="133">
                  <c:v>45689</c:v>
                </c:pt>
                <c:pt idx="134">
                  <c:v>45717</c:v>
                </c:pt>
                <c:pt idx="135">
                  <c:v>45748</c:v>
                </c:pt>
                <c:pt idx="136">
                  <c:v>45778</c:v>
                </c:pt>
                <c:pt idx="137">
                  <c:v>45809</c:v>
                </c:pt>
                <c:pt idx="138">
                  <c:v>45839</c:v>
                </c:pt>
                <c:pt idx="139">
                  <c:v>45870</c:v>
                </c:pt>
                <c:pt idx="140">
                  <c:v>45901</c:v>
                </c:pt>
                <c:pt idx="141">
                  <c:v>45931</c:v>
                </c:pt>
                <c:pt idx="142">
                  <c:v>45962</c:v>
                </c:pt>
                <c:pt idx="143">
                  <c:v>45992</c:v>
                </c:pt>
                <c:pt idx="144">
                  <c:v>46023</c:v>
                </c:pt>
                <c:pt idx="145">
                  <c:v>46054</c:v>
                </c:pt>
                <c:pt idx="146">
                  <c:v>46082</c:v>
                </c:pt>
                <c:pt idx="147">
                  <c:v>46113</c:v>
                </c:pt>
                <c:pt idx="148">
                  <c:v>46143</c:v>
                </c:pt>
                <c:pt idx="149">
                  <c:v>46174</c:v>
                </c:pt>
                <c:pt idx="150">
                  <c:v>46204</c:v>
                </c:pt>
                <c:pt idx="151">
                  <c:v>46235</c:v>
                </c:pt>
                <c:pt idx="152">
                  <c:v>46266</c:v>
                </c:pt>
                <c:pt idx="153">
                  <c:v>46296</c:v>
                </c:pt>
                <c:pt idx="154">
                  <c:v>46327</c:v>
                </c:pt>
                <c:pt idx="155">
                  <c:v>46357</c:v>
                </c:pt>
                <c:pt idx="156">
                  <c:v>46388</c:v>
                </c:pt>
                <c:pt idx="157">
                  <c:v>46419</c:v>
                </c:pt>
                <c:pt idx="158">
                  <c:v>46447</c:v>
                </c:pt>
                <c:pt idx="159">
                  <c:v>46478</c:v>
                </c:pt>
                <c:pt idx="160">
                  <c:v>46508</c:v>
                </c:pt>
                <c:pt idx="161">
                  <c:v>46539</c:v>
                </c:pt>
                <c:pt idx="162">
                  <c:v>46569</c:v>
                </c:pt>
                <c:pt idx="163">
                  <c:v>46600</c:v>
                </c:pt>
                <c:pt idx="164">
                  <c:v>46631</c:v>
                </c:pt>
                <c:pt idx="165">
                  <c:v>46661</c:v>
                </c:pt>
                <c:pt idx="166">
                  <c:v>46692</c:v>
                </c:pt>
                <c:pt idx="167">
                  <c:v>46722</c:v>
                </c:pt>
                <c:pt idx="168">
                  <c:v>46753</c:v>
                </c:pt>
                <c:pt idx="169">
                  <c:v>46784</c:v>
                </c:pt>
                <c:pt idx="170">
                  <c:v>46813</c:v>
                </c:pt>
                <c:pt idx="171">
                  <c:v>46844</c:v>
                </c:pt>
                <c:pt idx="172">
                  <c:v>46874</c:v>
                </c:pt>
                <c:pt idx="173">
                  <c:v>46905</c:v>
                </c:pt>
                <c:pt idx="174">
                  <c:v>46935</c:v>
                </c:pt>
                <c:pt idx="175">
                  <c:v>46966</c:v>
                </c:pt>
                <c:pt idx="176">
                  <c:v>46997</c:v>
                </c:pt>
                <c:pt idx="177">
                  <c:v>47027</c:v>
                </c:pt>
                <c:pt idx="178">
                  <c:v>47058</c:v>
                </c:pt>
                <c:pt idx="179">
                  <c:v>47088</c:v>
                </c:pt>
              </c:numCache>
            </c:numRef>
          </c:cat>
          <c:val>
            <c:numRef>
              <c:f>Sheet1!$O$2:$O$181</c:f>
              <c:numCache>
                <c:formatCode>General</c:formatCode>
                <c:ptCount val="180"/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1062</c:v>
                </c:pt>
                <c:pt idx="15">
                  <c:v>1062</c:v>
                </c:pt>
                <c:pt idx="16">
                  <c:v>1062</c:v>
                </c:pt>
                <c:pt idx="17">
                  <c:v>1062</c:v>
                </c:pt>
                <c:pt idx="18">
                  <c:v>1062</c:v>
                </c:pt>
                <c:pt idx="19">
                  <c:v>1062</c:v>
                </c:pt>
                <c:pt idx="20">
                  <c:v>1062</c:v>
                </c:pt>
                <c:pt idx="21">
                  <c:v>1062</c:v>
                </c:pt>
                <c:pt idx="22">
                  <c:v>1062</c:v>
                </c:pt>
                <c:pt idx="23">
                  <c:v>1062</c:v>
                </c:pt>
                <c:pt idx="24">
                  <c:v>1062</c:v>
                </c:pt>
                <c:pt idx="25">
                  <c:v>1062</c:v>
                </c:pt>
                <c:pt idx="26">
                  <c:v>1062</c:v>
                </c:pt>
                <c:pt idx="27">
                  <c:v>1062</c:v>
                </c:pt>
                <c:pt idx="28">
                  <c:v>1062</c:v>
                </c:pt>
                <c:pt idx="29">
                  <c:v>1062</c:v>
                </c:pt>
                <c:pt idx="30">
                  <c:v>2016</c:v>
                </c:pt>
                <c:pt idx="31">
                  <c:v>2016</c:v>
                </c:pt>
                <c:pt idx="32">
                  <c:v>2016</c:v>
                </c:pt>
                <c:pt idx="33">
                  <c:v>2310</c:v>
                </c:pt>
                <c:pt idx="34">
                  <c:v>2310</c:v>
                </c:pt>
                <c:pt idx="35">
                  <c:v>2310</c:v>
                </c:pt>
                <c:pt idx="36">
                  <c:v>2310</c:v>
                </c:pt>
                <c:pt idx="37">
                  <c:v>2310</c:v>
                </c:pt>
                <c:pt idx="38">
                  <c:v>2310</c:v>
                </c:pt>
                <c:pt idx="39">
                  <c:v>3045</c:v>
                </c:pt>
                <c:pt idx="40">
                  <c:v>3646</c:v>
                </c:pt>
                <c:pt idx="41">
                  <c:v>3646</c:v>
                </c:pt>
                <c:pt idx="42">
                  <c:v>4657</c:v>
                </c:pt>
                <c:pt idx="43">
                  <c:v>4657</c:v>
                </c:pt>
                <c:pt idx="44">
                  <c:v>4657</c:v>
                </c:pt>
                <c:pt idx="45">
                  <c:v>4657</c:v>
                </c:pt>
                <c:pt idx="46">
                  <c:v>4657</c:v>
                </c:pt>
                <c:pt idx="47">
                  <c:v>5808</c:v>
                </c:pt>
                <c:pt idx="48">
                  <c:v>5808</c:v>
                </c:pt>
                <c:pt idx="49">
                  <c:v>5808</c:v>
                </c:pt>
                <c:pt idx="50">
                  <c:v>5808</c:v>
                </c:pt>
                <c:pt idx="51">
                  <c:v>7645</c:v>
                </c:pt>
                <c:pt idx="52">
                  <c:v>8345</c:v>
                </c:pt>
                <c:pt idx="53">
                  <c:v>8345</c:v>
                </c:pt>
                <c:pt idx="54">
                  <c:v>8345</c:v>
                </c:pt>
                <c:pt idx="55">
                  <c:v>8345</c:v>
                </c:pt>
                <c:pt idx="56">
                  <c:v>8345</c:v>
                </c:pt>
                <c:pt idx="57">
                  <c:v>8345</c:v>
                </c:pt>
                <c:pt idx="58">
                  <c:v>8345</c:v>
                </c:pt>
                <c:pt idx="59">
                  <c:v>8345</c:v>
                </c:pt>
                <c:pt idx="60">
                  <c:v>8345</c:v>
                </c:pt>
                <c:pt idx="61">
                  <c:v>8345</c:v>
                </c:pt>
                <c:pt idx="62">
                  <c:v>8345</c:v>
                </c:pt>
                <c:pt idx="63">
                  <c:v>10252</c:v>
                </c:pt>
                <c:pt idx="64">
                  <c:v>10252</c:v>
                </c:pt>
                <c:pt idx="65">
                  <c:v>10252</c:v>
                </c:pt>
                <c:pt idx="66">
                  <c:v>10252</c:v>
                </c:pt>
                <c:pt idx="67">
                  <c:v>10252</c:v>
                </c:pt>
                <c:pt idx="68">
                  <c:v>10912</c:v>
                </c:pt>
                <c:pt idx="69">
                  <c:v>10912</c:v>
                </c:pt>
                <c:pt idx="70">
                  <c:v>10912</c:v>
                </c:pt>
                <c:pt idx="71">
                  <c:v>10912</c:v>
                </c:pt>
                <c:pt idx="72">
                  <c:v>10912</c:v>
                </c:pt>
                <c:pt idx="73">
                  <c:v>10912</c:v>
                </c:pt>
                <c:pt idx="74">
                  <c:v>10912</c:v>
                </c:pt>
                <c:pt idx="75">
                  <c:v>12651</c:v>
                </c:pt>
                <c:pt idx="76">
                  <c:v>12651</c:v>
                </c:pt>
                <c:pt idx="77">
                  <c:v>12651</c:v>
                </c:pt>
                <c:pt idx="78">
                  <c:v>12651</c:v>
                </c:pt>
                <c:pt idx="79">
                  <c:v>12651</c:v>
                </c:pt>
                <c:pt idx="80">
                  <c:v>12651</c:v>
                </c:pt>
                <c:pt idx="81">
                  <c:v>12651</c:v>
                </c:pt>
                <c:pt idx="82">
                  <c:v>12651</c:v>
                </c:pt>
                <c:pt idx="83">
                  <c:v>12651</c:v>
                </c:pt>
                <c:pt idx="84">
                  <c:v>12651</c:v>
                </c:pt>
                <c:pt idx="85">
                  <c:v>12651</c:v>
                </c:pt>
                <c:pt idx="86">
                  <c:v>12651</c:v>
                </c:pt>
                <c:pt idx="87">
                  <c:v>14273</c:v>
                </c:pt>
                <c:pt idx="88">
                  <c:v>14273</c:v>
                </c:pt>
                <c:pt idx="89">
                  <c:v>14273</c:v>
                </c:pt>
                <c:pt idx="90">
                  <c:v>14733</c:v>
                </c:pt>
                <c:pt idx="91">
                  <c:v>14733</c:v>
                </c:pt>
                <c:pt idx="92">
                  <c:v>14733</c:v>
                </c:pt>
                <c:pt idx="93">
                  <c:v>14733</c:v>
                </c:pt>
                <c:pt idx="94">
                  <c:v>14733</c:v>
                </c:pt>
                <c:pt idx="95">
                  <c:v>14733</c:v>
                </c:pt>
                <c:pt idx="96">
                  <c:v>14733</c:v>
                </c:pt>
                <c:pt idx="97">
                  <c:v>14733</c:v>
                </c:pt>
                <c:pt idx="98">
                  <c:v>14733</c:v>
                </c:pt>
                <c:pt idx="99">
                  <c:v>17043</c:v>
                </c:pt>
                <c:pt idx="100">
                  <c:v>17043</c:v>
                </c:pt>
                <c:pt idx="101">
                  <c:v>17043</c:v>
                </c:pt>
                <c:pt idx="102">
                  <c:v>17043</c:v>
                </c:pt>
                <c:pt idx="103">
                  <c:v>17043</c:v>
                </c:pt>
                <c:pt idx="104">
                  <c:v>17043</c:v>
                </c:pt>
                <c:pt idx="105">
                  <c:v>17043</c:v>
                </c:pt>
                <c:pt idx="106">
                  <c:v>17043</c:v>
                </c:pt>
                <c:pt idx="107">
                  <c:v>17043</c:v>
                </c:pt>
                <c:pt idx="108">
                  <c:v>17043</c:v>
                </c:pt>
                <c:pt idx="109">
                  <c:v>17043</c:v>
                </c:pt>
                <c:pt idx="110">
                  <c:v>17043</c:v>
                </c:pt>
                <c:pt idx="111">
                  <c:v>18983</c:v>
                </c:pt>
                <c:pt idx="112">
                  <c:v>18983</c:v>
                </c:pt>
                <c:pt idx="113">
                  <c:v>18983</c:v>
                </c:pt>
                <c:pt idx="114">
                  <c:v>18983</c:v>
                </c:pt>
                <c:pt idx="115">
                  <c:v>18983</c:v>
                </c:pt>
                <c:pt idx="116">
                  <c:v>18983</c:v>
                </c:pt>
                <c:pt idx="117">
                  <c:v>18983</c:v>
                </c:pt>
                <c:pt idx="118">
                  <c:v>18983</c:v>
                </c:pt>
                <c:pt idx="119">
                  <c:v>18983</c:v>
                </c:pt>
                <c:pt idx="120">
                  <c:v>18983</c:v>
                </c:pt>
                <c:pt idx="121">
                  <c:v>18983</c:v>
                </c:pt>
                <c:pt idx="122">
                  <c:v>18983</c:v>
                </c:pt>
                <c:pt idx="123">
                  <c:v>20145</c:v>
                </c:pt>
                <c:pt idx="124">
                  <c:v>20145</c:v>
                </c:pt>
                <c:pt idx="125">
                  <c:v>21007</c:v>
                </c:pt>
                <c:pt idx="126">
                  <c:v>21007</c:v>
                </c:pt>
                <c:pt idx="127">
                  <c:v>21007</c:v>
                </c:pt>
                <c:pt idx="128">
                  <c:v>21007</c:v>
                </c:pt>
                <c:pt idx="129">
                  <c:v>21007</c:v>
                </c:pt>
                <c:pt idx="130">
                  <c:v>21007</c:v>
                </c:pt>
                <c:pt idx="131">
                  <c:v>21007</c:v>
                </c:pt>
                <c:pt idx="132">
                  <c:v>21007</c:v>
                </c:pt>
                <c:pt idx="133">
                  <c:v>21007</c:v>
                </c:pt>
                <c:pt idx="134">
                  <c:v>21007</c:v>
                </c:pt>
                <c:pt idx="135">
                  <c:v>21124</c:v>
                </c:pt>
                <c:pt idx="136">
                  <c:v>21124</c:v>
                </c:pt>
                <c:pt idx="137">
                  <c:v>21664</c:v>
                </c:pt>
                <c:pt idx="138">
                  <c:v>22785</c:v>
                </c:pt>
                <c:pt idx="139">
                  <c:v>22785</c:v>
                </c:pt>
                <c:pt idx="140">
                  <c:v>22785</c:v>
                </c:pt>
                <c:pt idx="141">
                  <c:v>22785</c:v>
                </c:pt>
                <c:pt idx="142">
                  <c:v>22785</c:v>
                </c:pt>
                <c:pt idx="143">
                  <c:v>22785</c:v>
                </c:pt>
                <c:pt idx="144">
                  <c:v>22785</c:v>
                </c:pt>
                <c:pt idx="145">
                  <c:v>22785</c:v>
                </c:pt>
                <c:pt idx="146">
                  <c:v>22785</c:v>
                </c:pt>
                <c:pt idx="147">
                  <c:v>24594</c:v>
                </c:pt>
                <c:pt idx="148">
                  <c:v>24594</c:v>
                </c:pt>
                <c:pt idx="149">
                  <c:v>24594</c:v>
                </c:pt>
                <c:pt idx="150">
                  <c:v>24594</c:v>
                </c:pt>
                <c:pt idx="151">
                  <c:v>24594</c:v>
                </c:pt>
                <c:pt idx="152">
                  <c:v>24594</c:v>
                </c:pt>
                <c:pt idx="153">
                  <c:v>24594</c:v>
                </c:pt>
                <c:pt idx="154">
                  <c:v>24594</c:v>
                </c:pt>
                <c:pt idx="155">
                  <c:v>24594</c:v>
                </c:pt>
                <c:pt idx="156">
                  <c:v>24594</c:v>
                </c:pt>
                <c:pt idx="157">
                  <c:v>24594</c:v>
                </c:pt>
                <c:pt idx="158">
                  <c:v>24594</c:v>
                </c:pt>
                <c:pt idx="159">
                  <c:v>24594</c:v>
                </c:pt>
                <c:pt idx="160">
                  <c:v>24594</c:v>
                </c:pt>
                <c:pt idx="161">
                  <c:v>26008</c:v>
                </c:pt>
                <c:pt idx="162">
                  <c:v>26008</c:v>
                </c:pt>
                <c:pt idx="163">
                  <c:v>26008</c:v>
                </c:pt>
                <c:pt idx="164">
                  <c:v>26008</c:v>
                </c:pt>
                <c:pt idx="165">
                  <c:v>26008</c:v>
                </c:pt>
                <c:pt idx="166">
                  <c:v>26008</c:v>
                </c:pt>
                <c:pt idx="167">
                  <c:v>26008</c:v>
                </c:pt>
                <c:pt idx="168">
                  <c:v>26008</c:v>
                </c:pt>
                <c:pt idx="169">
                  <c:v>26008</c:v>
                </c:pt>
                <c:pt idx="170">
                  <c:v>26008</c:v>
                </c:pt>
                <c:pt idx="171">
                  <c:v>26131</c:v>
                </c:pt>
                <c:pt idx="172">
                  <c:v>26131</c:v>
                </c:pt>
                <c:pt idx="173">
                  <c:v>26131</c:v>
                </c:pt>
                <c:pt idx="174">
                  <c:v>26131</c:v>
                </c:pt>
                <c:pt idx="175">
                  <c:v>26131</c:v>
                </c:pt>
                <c:pt idx="176">
                  <c:v>26131</c:v>
                </c:pt>
                <c:pt idx="177">
                  <c:v>26131</c:v>
                </c:pt>
                <c:pt idx="178">
                  <c:v>26131</c:v>
                </c:pt>
                <c:pt idx="179">
                  <c:v>26131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1638912"/>
        <c:axId val="101640448"/>
      </c:lineChart>
      <c:dateAx>
        <c:axId val="101638912"/>
        <c:scaling>
          <c:orientation val="minMax"/>
          <c:max val="44531"/>
        </c:scaling>
        <c:delete val="0"/>
        <c:axPos val="b"/>
        <c:numFmt formatCode="mmm\-yy" sourceLinked="1"/>
        <c:majorTickMark val="out"/>
        <c:minorTickMark val="none"/>
        <c:tickLblPos val="nextTo"/>
        <c:crossAx val="101640448"/>
        <c:crosses val="autoZero"/>
        <c:auto val="1"/>
        <c:lblOffset val="100"/>
        <c:baseTimeUnit val="months"/>
        <c:majorUnit val="1"/>
        <c:majorTimeUnit val="years"/>
      </c:dateAx>
      <c:valAx>
        <c:axId val="101640448"/>
        <c:scaling>
          <c:orientation val="minMax"/>
          <c:max val="15000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s-MX"/>
                  <a:t>Megawatts</a:t>
                </a:r>
              </a:p>
            </c:rich>
          </c:tx>
          <c:layout>
            <c:manualLayout>
              <c:xMode val="edge"/>
              <c:yMode val="edge"/>
              <c:x val="1.67674713737706E-2"/>
              <c:y val="0.34750103313793401"/>
            </c:manualLayout>
          </c:layout>
          <c:overlay val="0"/>
        </c:title>
        <c:numFmt formatCode="#,##0" sourceLinked="1"/>
        <c:majorTickMark val="out"/>
        <c:minorTickMark val="none"/>
        <c:tickLblPos val="nextTo"/>
        <c:crossAx val="101638912"/>
        <c:crosses val="autoZero"/>
        <c:crossBetween val="between"/>
        <c:majorUnit val="3000"/>
      </c:valAx>
    </c:plotArea>
    <c:plotVisOnly val="1"/>
    <c:dispBlanksAs val="zero"/>
    <c:showDLblsOverMax val="0"/>
  </c:chart>
  <c:txPr>
    <a:bodyPr/>
    <a:lstStyle/>
    <a:p>
      <a:pPr>
        <a:defRPr sz="800">
          <a:latin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63886A-EB5B-48A2-9694-3BA3D8FB946E}" type="doc">
      <dgm:prSet loTypeId="urn:microsoft.com/office/officeart/2005/8/layout/chevron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s-MX"/>
        </a:p>
      </dgm:t>
    </dgm:pt>
    <dgm:pt modelId="{497AA6F6-59FB-42D5-8364-7F056B562055}">
      <dgm:prSet phldrT="[Texto]" custT="1"/>
      <dgm:spPr/>
      <dgm:t>
        <a:bodyPr/>
        <a:lstStyle/>
        <a:p>
          <a:pPr algn="ctr"/>
          <a:r>
            <a:rPr lang="en-US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Constitutional Reform</a:t>
          </a:r>
          <a:endParaRPr lang="en-US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7ACAF9-07EA-4EB3-A867-377C3CF04925}" type="parTrans" cxnId="{422C062B-6E41-4498-8881-801F8CC394E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27A276-F3E9-4CF0-80B7-8AB3C69FCAA7}" type="sibTrans" cxnId="{422C062B-6E41-4498-8881-801F8CC394E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AADEBA1-07B9-4EA3-BE0F-86EEC9A0E4EF}">
      <dgm:prSet phldrT="[Texto]" custT="1"/>
      <dgm:spPr/>
      <dgm:t>
        <a:bodyPr/>
        <a:lstStyle/>
        <a:p>
          <a:pPr marL="0" indent="0" algn="just"/>
          <a:r>
            <a:rPr lang="en-US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14, 2013, the Executive Office presented a Constitutional Reform proposal.</a:t>
          </a:r>
          <a:endParaRPr lang="en-US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E14639E-BAF3-424B-851F-7719B5892434}" type="parTrans" cxnId="{0A92B5EC-C8CD-47A1-B0CD-FC0895B0222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FE958B3-E9E8-4F6C-A728-B07E96D82A85}" type="sibTrans" cxnId="{0A92B5EC-C8CD-47A1-B0CD-FC0895B02227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2E1780D-E240-40FF-AA2D-58B58EC92115}">
      <dgm:prSet phldrT="[Texto]" custT="1"/>
      <dgm:spPr/>
      <dgm:t>
        <a:bodyPr/>
        <a:lstStyle/>
        <a:p>
          <a:pPr algn="ctr"/>
          <a:r>
            <a:rPr lang="en-US" sz="1400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Secondary Legislation </a:t>
          </a:r>
          <a:endParaRPr lang="en-US" sz="1400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592813-BF26-4D99-B78F-6372E955FBF3}" type="parTrans" cxnId="{B4D26839-23CA-41A9-8CB1-607B2049DBA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18F830F-CD0D-4C1D-97EB-6301DD69BC9F}" type="sibTrans" cxnId="{B4D26839-23CA-41A9-8CB1-607B2049DBA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46198C-84F1-423F-90B8-33201F397900}">
      <dgm:prSet phldrT="[Texto]" custT="1"/>
      <dgm:spPr/>
      <dgm:t>
        <a:bodyPr/>
        <a:lstStyle/>
        <a:p>
          <a:pPr marL="0" indent="0" algn="just"/>
          <a:r>
            <a:rPr lang="en-US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April 30, 2014, the Executive presented 9 energy bills to the Congress. </a:t>
          </a:r>
        </a:p>
      </dgm:t>
    </dgm:pt>
    <dgm:pt modelId="{9A330B7E-FCB0-40C3-80D3-BFFB0ACFBAFF}" type="parTrans" cxnId="{C51260F0-9CBD-484D-9B5D-8AEB7FB053A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1C5658-3B87-401F-ADC3-57319B7CA7D8}" type="sibTrans" cxnId="{C51260F0-9CBD-484D-9B5D-8AEB7FB053A8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D4C61D-E88C-49D8-A3D9-3FF4B70E21B0}">
      <dgm:prSet phldrT="[Texto]" custT="1"/>
      <dgm:spPr/>
      <dgm:t>
        <a:bodyPr/>
        <a:lstStyle/>
        <a:p>
          <a:pPr marL="0" indent="0" algn="just"/>
          <a:r>
            <a:rPr lang="en-US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In a special session the Congress approved the proposed secondary legislation. </a:t>
          </a:r>
          <a:endParaRPr lang="en-US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A9CD779-0BF7-4AB8-95EC-459EDDEA3F7F}" type="parTrans" cxnId="{EF3C9333-80E5-4603-948A-720F83B6FC8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9AEAA66-86D9-449D-A17F-80C8C74198CA}" type="sibTrans" cxnId="{EF3C9333-80E5-4603-948A-720F83B6FC80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FF2C6A-B05C-4A78-A90B-216887224E90}">
      <dgm:prSet phldrT="[Texto]" custT="1"/>
      <dgm:spPr/>
      <dgm:t>
        <a:bodyPr/>
        <a:lstStyle/>
        <a:p>
          <a:pPr marL="0" indent="0" algn="just"/>
          <a:r>
            <a:rPr lang="en-US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The Congress debated and approved the Constitutional Reform.</a:t>
          </a:r>
          <a:endParaRPr lang="en-US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062826-2AF4-4F5A-B9F0-958E61912507}" type="parTrans" cxnId="{6DBAB22A-FA2E-4B44-BA4C-20A58A9C03E4}">
      <dgm:prSet/>
      <dgm:spPr/>
      <dgm:t>
        <a:bodyPr/>
        <a:lstStyle/>
        <a:p>
          <a:endParaRPr lang="en-GB"/>
        </a:p>
      </dgm:t>
    </dgm:pt>
    <dgm:pt modelId="{83DA1E60-29AA-43F7-82F0-852766CF173A}" type="sibTrans" cxnId="{6DBAB22A-FA2E-4B44-BA4C-20A58A9C03E4}">
      <dgm:prSet/>
      <dgm:spPr/>
      <dgm:t>
        <a:bodyPr/>
        <a:lstStyle/>
        <a:p>
          <a:endParaRPr lang="en-GB"/>
        </a:p>
      </dgm:t>
    </dgm:pt>
    <dgm:pt modelId="{7613E0E9-4101-40D9-8A07-879A71E9E9EF}">
      <dgm:prSet phldrT="[Texto]" custT="1"/>
      <dgm:spPr/>
      <dgm:t>
        <a:bodyPr/>
        <a:lstStyle/>
        <a:p>
          <a:pPr marL="0" indent="0" algn="just"/>
          <a:r>
            <a:rPr lang="en-US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On December 20, 2013, the Constitutional Reform was enacted.</a:t>
          </a:r>
          <a:endParaRPr lang="en-US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7348BA2-6530-4EA1-92CA-ED505B16C132}" type="parTrans" cxnId="{8595E6F2-9983-4170-A177-97F412A4381B}">
      <dgm:prSet/>
      <dgm:spPr/>
      <dgm:t>
        <a:bodyPr/>
        <a:lstStyle/>
        <a:p>
          <a:endParaRPr lang="en-GB"/>
        </a:p>
      </dgm:t>
    </dgm:pt>
    <dgm:pt modelId="{8A1ED1B7-5A69-46D8-80FB-D7BE07E7C033}" type="sibTrans" cxnId="{8595E6F2-9983-4170-A177-97F412A4381B}">
      <dgm:prSet/>
      <dgm:spPr/>
      <dgm:t>
        <a:bodyPr/>
        <a:lstStyle/>
        <a:p>
          <a:endParaRPr lang="en-GB"/>
        </a:p>
      </dgm:t>
    </dgm:pt>
    <dgm:pt modelId="{EE40C963-A29B-4252-B138-C670725F5B4C}">
      <dgm:prSet phldrT="[Texto]" custT="1"/>
      <dgm:spPr/>
      <dgm:t>
        <a:bodyPr/>
        <a:lstStyle/>
        <a:p>
          <a:pPr marL="0" indent="0" algn="just"/>
          <a:endParaRPr lang="en-US" sz="1200" b="0" noProof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90D0FA-E78E-4486-BE30-78F65C03BAFA}" type="parTrans" cxnId="{A7C0F880-C729-40AC-9CB4-270D3F6BAC53}">
      <dgm:prSet/>
      <dgm:spPr/>
      <dgm:t>
        <a:bodyPr/>
        <a:lstStyle/>
        <a:p>
          <a:endParaRPr lang="en-GB"/>
        </a:p>
      </dgm:t>
    </dgm:pt>
    <dgm:pt modelId="{B8F3240A-FD22-4983-86E3-791B875A86CF}" type="sibTrans" cxnId="{A7C0F880-C729-40AC-9CB4-270D3F6BAC53}">
      <dgm:prSet/>
      <dgm:spPr/>
      <dgm:t>
        <a:bodyPr/>
        <a:lstStyle/>
        <a:p>
          <a:endParaRPr lang="en-GB"/>
        </a:p>
      </dgm:t>
    </dgm:pt>
    <dgm:pt modelId="{2B0783E2-0C49-44E5-939D-54EB0A632AB1}">
      <dgm:prSet phldrT="[Texto]" custT="1"/>
      <dgm:spPr/>
      <dgm:t>
        <a:bodyPr/>
        <a:lstStyle/>
        <a:p>
          <a:pPr marL="0" indent="0" algn="just"/>
          <a:r>
            <a:rPr lang="en-US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24 State Congresses approved the Reform.</a:t>
          </a:r>
          <a:endParaRPr lang="en-US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06AF1F4-545A-4B71-94F5-679F34FC3D14}" type="parTrans" cxnId="{7E7CF324-B1B0-4669-AE09-C9AC6D8F1C10}">
      <dgm:prSet/>
      <dgm:spPr/>
      <dgm:t>
        <a:bodyPr/>
        <a:lstStyle/>
        <a:p>
          <a:endParaRPr lang="es-MX"/>
        </a:p>
      </dgm:t>
    </dgm:pt>
    <dgm:pt modelId="{D3F59305-F722-43A0-8863-6B8633558EA4}" type="sibTrans" cxnId="{7E7CF324-B1B0-4669-AE09-C9AC6D8F1C10}">
      <dgm:prSet/>
      <dgm:spPr/>
      <dgm:t>
        <a:bodyPr/>
        <a:lstStyle/>
        <a:p>
          <a:endParaRPr lang="es-MX"/>
        </a:p>
      </dgm:t>
    </dgm:pt>
    <dgm:pt modelId="{407552BE-5210-4B8A-A9AA-D11B735AE45E}">
      <dgm:prSet phldrT="[Texto]" custT="1"/>
      <dgm:spPr/>
      <dgm:t>
        <a:bodyPr/>
        <a:lstStyle/>
        <a:p>
          <a:pPr marL="0" indent="0" algn="just"/>
          <a:endParaRPr lang="en-US" sz="1200" b="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7449FF-190A-494E-B8AB-5B40B8C44FC5}" type="parTrans" cxnId="{316A41B2-B329-4B2F-AD7E-1D9B908ADDAF}">
      <dgm:prSet/>
      <dgm:spPr/>
      <dgm:t>
        <a:bodyPr/>
        <a:lstStyle/>
        <a:p>
          <a:endParaRPr lang="es-MX"/>
        </a:p>
      </dgm:t>
    </dgm:pt>
    <dgm:pt modelId="{DE9CE4BF-97E8-4EDB-944A-80DA2B1F1C4B}" type="sibTrans" cxnId="{316A41B2-B329-4B2F-AD7E-1D9B908ADDAF}">
      <dgm:prSet/>
      <dgm:spPr/>
      <dgm:t>
        <a:bodyPr/>
        <a:lstStyle/>
        <a:p>
          <a:endParaRPr lang="es-MX"/>
        </a:p>
      </dgm:t>
    </dgm:pt>
    <dgm:pt modelId="{C674E4C3-5A8A-46C5-8EEB-5BD0039F1CFA}">
      <dgm:prSet phldrT="[Texto]" custT="1"/>
      <dgm:spPr/>
      <dgm:t>
        <a:bodyPr/>
        <a:lstStyle/>
        <a:p>
          <a:pPr marL="0" indent="0" algn="just"/>
          <a:endParaRPr lang="en-US" sz="1200" b="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D9BB793-A839-4EA9-8AD4-CF24773A9EB0}" type="parTrans" cxnId="{27111984-8B7F-4673-9810-B7153BFB5581}">
      <dgm:prSet/>
      <dgm:spPr/>
      <dgm:t>
        <a:bodyPr/>
        <a:lstStyle/>
        <a:p>
          <a:endParaRPr lang="es-MX"/>
        </a:p>
      </dgm:t>
    </dgm:pt>
    <dgm:pt modelId="{0F5BB7CD-2977-42FA-988C-345637C3FCC5}" type="sibTrans" cxnId="{27111984-8B7F-4673-9810-B7153BFB5581}">
      <dgm:prSet/>
      <dgm:spPr/>
      <dgm:t>
        <a:bodyPr/>
        <a:lstStyle/>
        <a:p>
          <a:endParaRPr lang="es-MX"/>
        </a:p>
      </dgm:t>
    </dgm:pt>
    <dgm:pt modelId="{59661AF9-8C30-4107-BBCD-A80A47A8AA7F}">
      <dgm:prSet phldrT="[Texto]" custT="1"/>
      <dgm:spPr/>
      <dgm:t>
        <a:bodyPr/>
        <a:lstStyle/>
        <a:p>
          <a:pPr marL="0" indent="0" algn="just"/>
          <a:endParaRPr lang="en-US" sz="1200" b="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B887DA-E254-41C7-9922-42905473527D}" type="parTrans" cxnId="{0BDD0395-A5B7-4570-923B-F7759277E137}">
      <dgm:prSet/>
      <dgm:spPr/>
      <dgm:t>
        <a:bodyPr/>
        <a:lstStyle/>
        <a:p>
          <a:endParaRPr lang="es-MX"/>
        </a:p>
      </dgm:t>
    </dgm:pt>
    <dgm:pt modelId="{C96FC873-305F-43FC-BE4B-810BB15B2F2F}" type="sibTrans" cxnId="{0BDD0395-A5B7-4570-923B-F7759277E137}">
      <dgm:prSet/>
      <dgm:spPr/>
      <dgm:t>
        <a:bodyPr/>
        <a:lstStyle/>
        <a:p>
          <a:endParaRPr lang="es-MX"/>
        </a:p>
      </dgm:t>
    </dgm:pt>
    <dgm:pt modelId="{B65DE163-481F-44B4-8AB9-EEA23D24571C}">
      <dgm:prSet phldrT="[Texto]" custT="1"/>
      <dgm:spPr/>
      <dgm:t>
        <a:bodyPr/>
        <a:lstStyle/>
        <a:p>
          <a:pPr marL="0" indent="0" algn="just"/>
          <a:r>
            <a:rPr lang="en-US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11, 2014, the Executive enacted the secondary legislation. </a:t>
          </a:r>
          <a:endParaRPr lang="en-US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9A7147D-86B0-4F4C-B612-7AEAD9BE8DC8}" type="parTrans" cxnId="{E943156B-9448-4490-AA0F-076854A1B463}">
      <dgm:prSet/>
      <dgm:spPr/>
      <dgm:t>
        <a:bodyPr/>
        <a:lstStyle/>
        <a:p>
          <a:endParaRPr lang="es-MX"/>
        </a:p>
      </dgm:t>
    </dgm:pt>
    <dgm:pt modelId="{D06C20A1-EC9D-4839-A05E-0555E51B21E9}" type="sibTrans" cxnId="{E943156B-9448-4490-AA0F-076854A1B463}">
      <dgm:prSet/>
      <dgm:spPr/>
      <dgm:t>
        <a:bodyPr/>
        <a:lstStyle/>
        <a:p>
          <a:endParaRPr lang="es-MX"/>
        </a:p>
      </dgm:t>
    </dgm:pt>
    <dgm:pt modelId="{25735C51-5C45-4A42-BBB6-B0D5691C601B}">
      <dgm:prSet phldrT="[Texto]" custT="1"/>
      <dgm:spPr/>
      <dgm:t>
        <a:bodyPr/>
        <a:lstStyle/>
        <a:p>
          <a:pPr marL="0" indent="0" algn="just"/>
          <a:endParaRPr lang="en-US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6822F2-644C-44AA-8BA5-91E8479487C2}" type="parTrans" cxnId="{1FD40144-35A1-4B58-B441-3060407E3E15}">
      <dgm:prSet/>
      <dgm:spPr/>
      <dgm:t>
        <a:bodyPr/>
        <a:lstStyle/>
        <a:p>
          <a:endParaRPr lang="es-MX"/>
        </a:p>
      </dgm:t>
    </dgm:pt>
    <dgm:pt modelId="{46ADE224-13A2-4EAF-ABD2-C86BE9969890}" type="sibTrans" cxnId="{1FD40144-35A1-4B58-B441-3060407E3E15}">
      <dgm:prSet/>
      <dgm:spPr/>
      <dgm:t>
        <a:bodyPr/>
        <a:lstStyle/>
        <a:p>
          <a:endParaRPr lang="es-MX"/>
        </a:p>
      </dgm:t>
    </dgm:pt>
    <dgm:pt modelId="{55E38E91-A678-4DD2-9577-77A55E57D423}">
      <dgm:prSet phldrT="[Texto]"/>
      <dgm:spPr/>
      <dgm:t>
        <a:bodyPr/>
        <a:lstStyle/>
        <a:p>
          <a:r>
            <a:rPr lang="en-US" b="1" noProof="0" dirty="0" smtClean="0">
              <a:latin typeface="Arial" panose="020B0604020202020204" pitchFamily="34" charset="0"/>
              <a:cs typeface="Arial" panose="020B0604020202020204" pitchFamily="34" charset="0"/>
            </a:rPr>
            <a:t>Implementation </a:t>
          </a:r>
          <a:endParaRPr lang="en-US" b="1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28BAB5-CA8C-4D29-97F8-C20BA10AEB4E}" type="parTrans" cxnId="{7DF37C35-78C5-4C5D-8669-F763501DF9F0}">
      <dgm:prSet/>
      <dgm:spPr/>
      <dgm:t>
        <a:bodyPr/>
        <a:lstStyle/>
        <a:p>
          <a:endParaRPr lang="es-MX"/>
        </a:p>
      </dgm:t>
    </dgm:pt>
    <dgm:pt modelId="{57034821-D765-4E89-BF51-2EC0DCD3D8B2}" type="sibTrans" cxnId="{7DF37C35-78C5-4C5D-8669-F763501DF9F0}">
      <dgm:prSet/>
      <dgm:spPr/>
      <dgm:t>
        <a:bodyPr/>
        <a:lstStyle/>
        <a:p>
          <a:endParaRPr lang="es-MX"/>
        </a:p>
      </dgm:t>
    </dgm:pt>
    <dgm:pt modelId="{9E8F6441-F163-465A-B6CD-8D1B53DC5CF6}">
      <dgm:prSet/>
      <dgm:spPr/>
      <dgm:t>
        <a:bodyPr/>
        <a:lstStyle/>
        <a:p>
          <a:r>
            <a:rPr lang="en-US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13, 2014, Round Zero results were presented and the areas that will be up for bids in Round One were announced.</a:t>
          </a:r>
          <a:endParaRPr lang="es-MX" dirty="0"/>
        </a:p>
      </dgm:t>
    </dgm:pt>
    <dgm:pt modelId="{E6B085C4-B8C2-4266-8E71-39D615F0033F}" type="parTrans" cxnId="{BD9CCDB2-4FD1-47B3-ADC7-4CC3D8DA4640}">
      <dgm:prSet/>
      <dgm:spPr/>
      <dgm:t>
        <a:bodyPr/>
        <a:lstStyle/>
        <a:p>
          <a:endParaRPr lang="es-MX"/>
        </a:p>
      </dgm:t>
    </dgm:pt>
    <dgm:pt modelId="{4F2F6477-1AB3-4B6C-A71C-EC5558485034}" type="sibTrans" cxnId="{BD9CCDB2-4FD1-47B3-ADC7-4CC3D8DA4640}">
      <dgm:prSet/>
      <dgm:spPr/>
      <dgm:t>
        <a:bodyPr/>
        <a:lstStyle/>
        <a:p>
          <a:endParaRPr lang="es-MX"/>
        </a:p>
      </dgm:t>
    </dgm:pt>
    <dgm:pt modelId="{3162ACCD-3024-4449-9B20-45A2BBC6C4A2}">
      <dgm:prSet/>
      <dgm:spPr/>
      <dgm:t>
        <a:bodyPr/>
        <a:lstStyle/>
        <a:p>
          <a:r>
            <a:rPr lang="en-US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28 CENACE and CENAGAS were created and their directors appointed.</a:t>
          </a:r>
          <a:endParaRPr lang="en-US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5010A9-D558-433F-BF1F-0E6F38B544B6}" type="parTrans" cxnId="{24A98B66-DE33-47AA-8A61-8A88724640B6}">
      <dgm:prSet/>
      <dgm:spPr/>
      <dgm:t>
        <a:bodyPr/>
        <a:lstStyle/>
        <a:p>
          <a:endParaRPr lang="es-MX"/>
        </a:p>
      </dgm:t>
    </dgm:pt>
    <dgm:pt modelId="{41ADF971-1F7A-43EC-A785-86A59FD805EF}" type="sibTrans" cxnId="{24A98B66-DE33-47AA-8A61-8A88724640B6}">
      <dgm:prSet/>
      <dgm:spPr/>
      <dgm:t>
        <a:bodyPr/>
        <a:lstStyle/>
        <a:p>
          <a:endParaRPr lang="es-MX"/>
        </a:p>
      </dgm:t>
    </dgm:pt>
    <dgm:pt modelId="{50B0454C-9A2D-1541-92CF-ADC6D5E9A618}">
      <dgm:prSet phldrT="[Texto]" custT="1"/>
      <dgm:spPr/>
      <dgm:t>
        <a:bodyPr/>
        <a:lstStyle/>
        <a:p>
          <a:pPr marL="0" indent="0" algn="just"/>
          <a:r>
            <a:rPr lang="en-US" sz="1200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12, 2014, the new legal framework (9 new laws and 12 modifications to existing ones) was enacted the day after its publication in the Official Gazette. </a:t>
          </a:r>
          <a:endParaRPr lang="en-US" sz="1200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61EE17B-3970-8E4D-AD91-B7040B7C4667}" type="parTrans" cxnId="{D57D233A-6549-B449-9682-5D3B326DC74B}">
      <dgm:prSet/>
      <dgm:spPr/>
      <dgm:t>
        <a:bodyPr/>
        <a:lstStyle/>
        <a:p>
          <a:endParaRPr lang="en-US"/>
        </a:p>
      </dgm:t>
    </dgm:pt>
    <dgm:pt modelId="{4078DEC9-2AE1-E048-B114-87802C3665EE}" type="sibTrans" cxnId="{D57D233A-6549-B449-9682-5D3B326DC74B}">
      <dgm:prSet/>
      <dgm:spPr/>
      <dgm:t>
        <a:bodyPr/>
        <a:lstStyle/>
        <a:p>
          <a:endParaRPr lang="en-US"/>
        </a:p>
      </dgm:t>
    </dgm:pt>
    <dgm:pt modelId="{6F168038-00D5-6D41-B48E-90AE8DBB6F39}">
      <dgm:prSet/>
      <dgm:spPr/>
      <dgm:t>
        <a:bodyPr/>
        <a:lstStyle/>
        <a:p>
          <a:r>
            <a:rPr lang="en-US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September 18: The Independent Counselors of PEMEX, CFE and the Mexican Oil Fund, as well as the new Commissioners of the CRE and CFE were ratified by the Senate.</a:t>
          </a:r>
          <a:endParaRPr lang="en-US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7B12FC-77E6-A84F-B0A5-238B60FE753F}" type="parTrans" cxnId="{C6AFF168-B6D0-904C-B197-6B90BB593543}">
      <dgm:prSet/>
      <dgm:spPr/>
      <dgm:t>
        <a:bodyPr/>
        <a:lstStyle/>
        <a:p>
          <a:endParaRPr lang="en-US"/>
        </a:p>
      </dgm:t>
    </dgm:pt>
    <dgm:pt modelId="{3CC58824-64B7-1147-A8C3-B062A947FF52}" type="sibTrans" cxnId="{C6AFF168-B6D0-904C-B197-6B90BB593543}">
      <dgm:prSet/>
      <dgm:spPr/>
      <dgm:t>
        <a:bodyPr/>
        <a:lstStyle/>
        <a:p>
          <a:endParaRPr lang="en-US"/>
        </a:p>
      </dgm:t>
    </dgm:pt>
    <dgm:pt modelId="{FF89F8A0-0CDA-7945-B566-6102E7CC8B4E}">
      <dgm:prSet/>
      <dgm:spPr/>
      <dgm:t>
        <a:bodyPr/>
        <a:lstStyle/>
        <a:p>
          <a:r>
            <a:rPr lang="en-US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September 28: CENACE’S Board of Directors was installed.</a:t>
          </a:r>
          <a:endParaRPr lang="en-US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FE113-C80E-0B4C-A6D4-BE24781BA8EE}" type="parTrans" cxnId="{9F326B11-6F15-7348-9595-1659C27A7477}">
      <dgm:prSet/>
      <dgm:spPr/>
      <dgm:t>
        <a:bodyPr/>
        <a:lstStyle/>
        <a:p>
          <a:endParaRPr lang="en-US"/>
        </a:p>
      </dgm:t>
    </dgm:pt>
    <dgm:pt modelId="{AA232871-0965-454B-9B84-1199F5242EAF}" type="sibTrans" cxnId="{9F326B11-6F15-7348-9595-1659C27A7477}">
      <dgm:prSet/>
      <dgm:spPr/>
      <dgm:t>
        <a:bodyPr/>
        <a:lstStyle/>
        <a:p>
          <a:endParaRPr lang="en-US"/>
        </a:p>
      </dgm:t>
    </dgm:pt>
    <dgm:pt modelId="{53471A37-54B4-0F4F-A4FD-AE5C55ED155F}">
      <dgm:prSet/>
      <dgm:spPr/>
      <dgm:t>
        <a:bodyPr/>
        <a:lstStyle/>
        <a:p>
          <a:r>
            <a:rPr lang="en-US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September 30:The funds for the Energy Sector were established</a:t>
          </a:r>
          <a:endParaRPr lang="en-US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589039-C951-B84B-AEFF-56AFBD7EB189}" type="parTrans" cxnId="{8BA73564-40BE-A546-AC21-49352C00E1E8}">
      <dgm:prSet/>
      <dgm:spPr/>
      <dgm:t>
        <a:bodyPr/>
        <a:lstStyle/>
        <a:p>
          <a:endParaRPr lang="en-US"/>
        </a:p>
      </dgm:t>
    </dgm:pt>
    <dgm:pt modelId="{33868192-C8FB-7545-8C56-4649FC899133}" type="sibTrans" cxnId="{8BA73564-40BE-A546-AC21-49352C00E1E8}">
      <dgm:prSet/>
      <dgm:spPr/>
      <dgm:t>
        <a:bodyPr/>
        <a:lstStyle/>
        <a:p>
          <a:endParaRPr lang="en-US"/>
        </a:p>
      </dgm:t>
    </dgm:pt>
    <dgm:pt modelId="{EC124B9F-C1A1-374F-8C19-985C35F61C65}">
      <dgm:prSet/>
      <dgm:spPr/>
      <dgm:t>
        <a:bodyPr/>
        <a:lstStyle/>
        <a:p>
          <a:r>
            <a:rPr lang="en-US" b="0" noProof="0" dirty="0" smtClean="0">
              <a:latin typeface="Arial" panose="020B0604020202020204" pitchFamily="34" charset="0"/>
              <a:cs typeface="Arial" panose="020B0604020202020204" pitchFamily="34" charset="0"/>
            </a:rPr>
            <a:t>October 7: Pemex’s Board of Directors was installed</a:t>
          </a:r>
          <a:endParaRPr lang="en-US" b="0" noProof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7B50069-97DA-D64B-BA7E-F728C1FFBAB2}" type="parTrans" cxnId="{DD291C47-B159-6044-83C8-24D1A7C15323}">
      <dgm:prSet/>
      <dgm:spPr/>
      <dgm:t>
        <a:bodyPr/>
        <a:lstStyle/>
        <a:p>
          <a:endParaRPr lang="en-US"/>
        </a:p>
      </dgm:t>
    </dgm:pt>
    <dgm:pt modelId="{F87B181A-94FF-E447-AB7E-10E07FC408C4}" type="sibTrans" cxnId="{DD291C47-B159-6044-83C8-24D1A7C15323}">
      <dgm:prSet/>
      <dgm:spPr/>
      <dgm:t>
        <a:bodyPr/>
        <a:lstStyle/>
        <a:p>
          <a:endParaRPr lang="en-US"/>
        </a:p>
      </dgm:t>
    </dgm:pt>
    <dgm:pt modelId="{DB2FBAF8-5494-4FDA-8CBD-57DF79CF4033}" type="pres">
      <dgm:prSet presAssocID="{2C63886A-EB5B-48A2-9694-3BA3D8FB946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C41B117E-F399-48ED-BBB9-B3C8FB9BE0C8}" type="pres">
      <dgm:prSet presAssocID="{497AA6F6-59FB-42D5-8364-7F056B562055}" presName="composite" presStyleCnt="0"/>
      <dgm:spPr/>
      <dgm:t>
        <a:bodyPr/>
        <a:lstStyle/>
        <a:p>
          <a:endParaRPr lang="en-GB"/>
        </a:p>
      </dgm:t>
    </dgm:pt>
    <dgm:pt modelId="{B20CB064-2C01-4043-821F-5426E9404005}" type="pres">
      <dgm:prSet presAssocID="{497AA6F6-59FB-42D5-8364-7F056B562055}" presName="parentText" presStyleLbl="alignNode1" presStyleIdx="0" presStyleCnt="3" custScaleX="108876" custLinFactNeighborY="7744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23771F1-1152-4580-ACE4-B174F44E4DB0}" type="pres">
      <dgm:prSet presAssocID="{497AA6F6-59FB-42D5-8364-7F056B562055}" presName="descendantText" presStyleLbl="alignAcc1" presStyleIdx="0" presStyleCnt="3" custScaleX="96512" custLinFactNeighborX="0" custLinFactNeighborY="15799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CC8B8F6-1652-47D5-9E88-CAB587009A85}" type="pres">
      <dgm:prSet presAssocID="{0627A276-F3E9-4CF0-80B7-8AB3C69FCAA7}" presName="sp" presStyleCnt="0"/>
      <dgm:spPr/>
      <dgm:t>
        <a:bodyPr/>
        <a:lstStyle/>
        <a:p>
          <a:endParaRPr lang="en-GB"/>
        </a:p>
      </dgm:t>
    </dgm:pt>
    <dgm:pt modelId="{CB266BB2-5EDE-4E3A-8A34-4DC4E947C0F8}" type="pres">
      <dgm:prSet presAssocID="{72E1780D-E240-40FF-AA2D-58B58EC92115}" presName="composite" presStyleCnt="0"/>
      <dgm:spPr/>
      <dgm:t>
        <a:bodyPr/>
        <a:lstStyle/>
        <a:p>
          <a:endParaRPr lang="en-GB"/>
        </a:p>
      </dgm:t>
    </dgm:pt>
    <dgm:pt modelId="{ECF2C47A-2892-4F01-B0B4-C4757F666694}" type="pres">
      <dgm:prSet presAssocID="{72E1780D-E240-40FF-AA2D-58B58EC92115}" presName="parentText" presStyleLbl="alignNode1" presStyleIdx="1" presStyleCnt="3" custScaleX="108876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5F00415-863C-4D85-BD26-F02E06F540E8}" type="pres">
      <dgm:prSet presAssocID="{72E1780D-E240-40FF-AA2D-58B58EC92115}" presName="descendantText" presStyleLbl="alignAcc1" presStyleIdx="1" presStyleCnt="3" custScaleX="9821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B2F92A-2FCB-43E2-8C95-67C3ADB54F1F}" type="pres">
      <dgm:prSet presAssocID="{718F830F-CD0D-4C1D-97EB-6301DD69BC9F}" presName="sp" presStyleCnt="0"/>
      <dgm:spPr/>
      <dgm:t>
        <a:bodyPr/>
        <a:lstStyle/>
        <a:p>
          <a:endParaRPr lang="en-GB"/>
        </a:p>
      </dgm:t>
    </dgm:pt>
    <dgm:pt modelId="{D05090E0-C04C-4B93-81C3-28B3C56451B9}" type="pres">
      <dgm:prSet presAssocID="{55E38E91-A678-4DD2-9577-77A55E57D423}" presName="composite" presStyleCnt="0"/>
      <dgm:spPr/>
    </dgm:pt>
    <dgm:pt modelId="{B0A72052-9107-41A8-A93B-A743D337F0F4}" type="pres">
      <dgm:prSet presAssocID="{55E38E91-A678-4DD2-9577-77A55E57D423}" presName="parentText" presStyleLbl="alignNode1" presStyleIdx="2" presStyleCnt="3" custScaleX="108876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C71006B6-3445-46DB-81C8-7D4A57D9B258}" type="pres">
      <dgm:prSet presAssocID="{55E38E91-A678-4DD2-9577-77A55E57D423}" presName="descendantText" presStyleLbl="alignAcc1" presStyleIdx="2" presStyleCnt="3" custScaleY="15929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422C062B-6E41-4498-8881-801F8CC394E8}" srcId="{2C63886A-EB5B-48A2-9694-3BA3D8FB946E}" destId="{497AA6F6-59FB-42D5-8364-7F056B562055}" srcOrd="0" destOrd="0" parTransId="{C57ACAF9-07EA-4EB3-A867-377C3CF04925}" sibTransId="{0627A276-F3E9-4CF0-80B7-8AB3C69FCAA7}"/>
    <dgm:cxn modelId="{3834D506-67B5-0343-88D7-E4643141D388}" type="presOf" srcId="{FF89F8A0-0CDA-7945-B566-6102E7CC8B4E}" destId="{C71006B6-3445-46DB-81C8-7D4A57D9B258}" srcOrd="0" destOrd="3" presId="urn:microsoft.com/office/officeart/2005/8/layout/chevron2"/>
    <dgm:cxn modelId="{9F326B11-6F15-7348-9595-1659C27A7477}" srcId="{55E38E91-A678-4DD2-9577-77A55E57D423}" destId="{FF89F8A0-0CDA-7945-B566-6102E7CC8B4E}" srcOrd="3" destOrd="0" parTransId="{FEBFE113-C80E-0B4C-A6D4-BE24781BA8EE}" sibTransId="{AA232871-0965-454B-9B84-1199F5242EAF}"/>
    <dgm:cxn modelId="{4EAD365F-3D34-1C4A-8377-6832F0CEC577}" type="presOf" srcId="{53471A37-54B4-0F4F-A4FD-AE5C55ED155F}" destId="{C71006B6-3445-46DB-81C8-7D4A57D9B258}" srcOrd="0" destOrd="4" presId="urn:microsoft.com/office/officeart/2005/8/layout/chevron2"/>
    <dgm:cxn modelId="{63C55564-1147-4E91-9654-873909124CC0}" type="presOf" srcId="{9046198C-84F1-423F-90B8-33201F397900}" destId="{95F00415-863C-4D85-BD26-F02E06F540E8}" srcOrd="0" destOrd="0" presId="urn:microsoft.com/office/officeart/2005/8/layout/chevron2"/>
    <dgm:cxn modelId="{C1BF59AF-FCD3-442F-9407-475F9D6E28BF}" type="presOf" srcId="{25735C51-5C45-4A42-BBB6-B0D5691C601B}" destId="{95F00415-863C-4D85-BD26-F02E06F540E8}" srcOrd="0" destOrd="3" presId="urn:microsoft.com/office/officeart/2005/8/layout/chevron2"/>
    <dgm:cxn modelId="{8BA73564-40BE-A546-AC21-49352C00E1E8}" srcId="{55E38E91-A678-4DD2-9577-77A55E57D423}" destId="{53471A37-54B4-0F4F-A4FD-AE5C55ED155F}" srcOrd="4" destOrd="0" parTransId="{EA589039-C951-B84B-AEFF-56AFBD7EB189}" sibTransId="{33868192-C8FB-7545-8C56-4649FC899133}"/>
    <dgm:cxn modelId="{0B4AE750-0402-4908-883E-4AB73D90BE26}" type="presOf" srcId="{55E38E91-A678-4DD2-9577-77A55E57D423}" destId="{B0A72052-9107-41A8-A93B-A743D337F0F4}" srcOrd="0" destOrd="0" presId="urn:microsoft.com/office/officeart/2005/8/layout/chevron2"/>
    <dgm:cxn modelId="{18EEA7EE-75D3-4372-A8BC-9EA0F55166FC}" type="presOf" srcId="{2B0783E2-0C49-44E5-939D-54EB0A632AB1}" destId="{023771F1-1152-4580-ACE4-B174F44E4DB0}" srcOrd="0" destOrd="4" presId="urn:microsoft.com/office/officeart/2005/8/layout/chevron2"/>
    <dgm:cxn modelId="{24A98B66-DE33-47AA-8A61-8A88724640B6}" srcId="{55E38E91-A678-4DD2-9577-77A55E57D423}" destId="{3162ACCD-3024-4449-9B20-45A2BBC6C4A2}" srcOrd="1" destOrd="0" parTransId="{DB5010A9-D558-433F-BF1F-0E6F38B544B6}" sibTransId="{41ADF971-1F7A-43EC-A785-86A59FD805EF}"/>
    <dgm:cxn modelId="{C51260F0-9CBD-484D-9B5D-8AEB7FB053A8}" srcId="{72E1780D-E240-40FF-AA2D-58B58EC92115}" destId="{9046198C-84F1-423F-90B8-33201F397900}" srcOrd="0" destOrd="0" parTransId="{9A330B7E-FCB0-40C3-80D3-BFFB0ACFBAFF}" sibTransId="{641C5658-3B87-401F-ADC3-57319B7CA7D8}"/>
    <dgm:cxn modelId="{DD291C47-B159-6044-83C8-24D1A7C15323}" srcId="{55E38E91-A678-4DD2-9577-77A55E57D423}" destId="{EC124B9F-C1A1-374F-8C19-985C35F61C65}" srcOrd="5" destOrd="0" parTransId="{47B50069-97DA-D64B-BA7E-F728C1FFBAB2}" sibTransId="{F87B181A-94FF-E447-AB7E-10E07FC408C4}"/>
    <dgm:cxn modelId="{90DA38AF-3061-4C21-8ABA-A786DDBD0A3A}" type="presOf" srcId="{407552BE-5210-4B8A-A9AA-D11B735AE45E}" destId="{023771F1-1152-4580-ACE4-B174F44E4DB0}" srcOrd="0" destOrd="1" presId="urn:microsoft.com/office/officeart/2005/8/layout/chevron2"/>
    <dgm:cxn modelId="{7DF37C35-78C5-4C5D-8669-F763501DF9F0}" srcId="{2C63886A-EB5B-48A2-9694-3BA3D8FB946E}" destId="{55E38E91-A678-4DD2-9577-77A55E57D423}" srcOrd="2" destOrd="0" parTransId="{F328BAB5-CA8C-4D29-97F8-C20BA10AEB4E}" sibTransId="{57034821-D765-4E89-BF51-2EC0DCD3D8B2}"/>
    <dgm:cxn modelId="{0BDD0395-A5B7-4570-923B-F7759277E137}" srcId="{497AA6F6-59FB-42D5-8364-7F056B562055}" destId="{59661AF9-8C30-4107-BBCD-A80A47A8AA7F}" srcOrd="5" destOrd="0" parTransId="{9EB887DA-E254-41C7-9922-42905473527D}" sibTransId="{C96FC873-305F-43FC-BE4B-810BB15B2F2F}"/>
    <dgm:cxn modelId="{EE840703-E244-4797-BC40-AA4D6AFA9F2A}" type="presOf" srcId="{3162ACCD-3024-4449-9B20-45A2BBC6C4A2}" destId="{C71006B6-3445-46DB-81C8-7D4A57D9B258}" srcOrd="0" destOrd="1" presId="urn:microsoft.com/office/officeart/2005/8/layout/chevron2"/>
    <dgm:cxn modelId="{0A92B5EC-C8CD-47A1-B0CD-FC0895B02227}" srcId="{497AA6F6-59FB-42D5-8364-7F056B562055}" destId="{5AADEBA1-07B9-4EA3-BE0F-86EEC9A0E4EF}" srcOrd="0" destOrd="0" parTransId="{CE14639E-BAF3-424B-851F-7719B5892434}" sibTransId="{AFE958B3-E9E8-4F6C-A728-B07E96D82A85}"/>
    <dgm:cxn modelId="{D57D233A-6549-B449-9682-5D3B326DC74B}" srcId="{EE40C963-A29B-4252-B138-C670725F5B4C}" destId="{50B0454C-9A2D-1541-92CF-ADC6D5E9A618}" srcOrd="3" destOrd="0" parTransId="{261EE17B-3970-8E4D-AD91-B7040B7C4667}" sibTransId="{4078DEC9-2AE1-E048-B114-87802C3665EE}"/>
    <dgm:cxn modelId="{6DBAB22A-FA2E-4B44-BA4C-20A58A9C03E4}" srcId="{497AA6F6-59FB-42D5-8364-7F056B562055}" destId="{8AFF2C6A-B05C-4A78-A90B-216887224E90}" srcOrd="2" destOrd="0" parTransId="{8B062826-2AF4-4F5A-B9F0-958E61912507}" sibTransId="{83DA1E60-29AA-43F7-82F0-852766CF173A}"/>
    <dgm:cxn modelId="{F8DBC244-C1A0-46A9-A8A1-A88F578C91BF}" type="presOf" srcId="{B65DE163-481F-44B4-8AB9-EEA23D24571C}" destId="{95F00415-863C-4D85-BD26-F02E06F540E8}" srcOrd="0" destOrd="4" presId="urn:microsoft.com/office/officeart/2005/8/layout/chevron2"/>
    <dgm:cxn modelId="{AD6A7957-DF11-4E5B-89DF-BCDA8EA54B09}" type="presOf" srcId="{7613E0E9-4101-40D9-8A07-879A71E9E9EF}" destId="{023771F1-1152-4580-ACE4-B174F44E4DB0}" srcOrd="0" destOrd="6" presId="urn:microsoft.com/office/officeart/2005/8/layout/chevron2"/>
    <dgm:cxn modelId="{0E4556D1-641C-4A35-89E1-91E0350EE474}" type="presOf" srcId="{EE40C963-A29B-4252-B138-C670725F5B4C}" destId="{95F00415-863C-4D85-BD26-F02E06F540E8}" srcOrd="0" destOrd="1" presId="urn:microsoft.com/office/officeart/2005/8/layout/chevron2"/>
    <dgm:cxn modelId="{316A41B2-B329-4B2F-AD7E-1D9B908ADDAF}" srcId="{497AA6F6-59FB-42D5-8364-7F056B562055}" destId="{407552BE-5210-4B8A-A9AA-D11B735AE45E}" srcOrd="1" destOrd="0" parTransId="{C77449FF-190A-494E-B8AB-5B40B8C44FC5}" sibTransId="{DE9CE4BF-97E8-4EDB-944A-80DA2B1F1C4B}"/>
    <dgm:cxn modelId="{2378496B-B6B1-403B-8F48-E4D6095A5038}" type="presOf" srcId="{5AADEBA1-07B9-4EA3-BE0F-86EEC9A0E4EF}" destId="{023771F1-1152-4580-ACE4-B174F44E4DB0}" srcOrd="0" destOrd="0" presId="urn:microsoft.com/office/officeart/2005/8/layout/chevron2"/>
    <dgm:cxn modelId="{E943156B-9448-4490-AA0F-076854A1B463}" srcId="{EE40C963-A29B-4252-B138-C670725F5B4C}" destId="{B65DE163-481F-44B4-8AB9-EEA23D24571C}" srcOrd="2" destOrd="0" parTransId="{69A7147D-86B0-4F4C-B612-7AEAD9BE8DC8}" sibTransId="{D06C20A1-EC9D-4839-A05E-0555E51B21E9}"/>
    <dgm:cxn modelId="{EF3C9333-80E5-4603-948A-720F83B6FC80}" srcId="{EE40C963-A29B-4252-B138-C670725F5B4C}" destId="{97D4C61D-E88C-49D8-A3D9-3FF4B70E21B0}" srcOrd="0" destOrd="0" parTransId="{FA9CD779-0BF7-4AB8-95EC-459EDDEA3F7F}" sibTransId="{39AEAA66-86D9-449D-A17F-80C8C74198CA}"/>
    <dgm:cxn modelId="{A7C0F880-C729-40AC-9CB4-270D3F6BAC53}" srcId="{72E1780D-E240-40FF-AA2D-58B58EC92115}" destId="{EE40C963-A29B-4252-B138-C670725F5B4C}" srcOrd="1" destOrd="0" parTransId="{ED90D0FA-E78E-4486-BE30-78F65C03BAFA}" sibTransId="{B8F3240A-FD22-4983-86E3-791B875A86CF}"/>
    <dgm:cxn modelId="{E5B63034-FD2F-46DA-81EA-09D0EB6D5539}" type="presOf" srcId="{72E1780D-E240-40FF-AA2D-58B58EC92115}" destId="{ECF2C47A-2892-4F01-B0B4-C4757F666694}" srcOrd="0" destOrd="0" presId="urn:microsoft.com/office/officeart/2005/8/layout/chevron2"/>
    <dgm:cxn modelId="{C6AFF168-B6D0-904C-B197-6B90BB593543}" srcId="{55E38E91-A678-4DD2-9577-77A55E57D423}" destId="{6F168038-00D5-6D41-B48E-90AE8DBB6F39}" srcOrd="2" destOrd="0" parTransId="{BD7B12FC-77E6-A84F-B0A5-238B60FE753F}" sibTransId="{3CC58824-64B7-1147-A8C3-B062A947FF52}"/>
    <dgm:cxn modelId="{27111984-8B7F-4673-9810-B7153BFB5581}" srcId="{497AA6F6-59FB-42D5-8364-7F056B562055}" destId="{C674E4C3-5A8A-46C5-8EEB-5BD0039F1CFA}" srcOrd="3" destOrd="0" parTransId="{7D9BB793-A839-4EA9-8AD4-CF24773A9EB0}" sibTransId="{0F5BB7CD-2977-42FA-988C-345637C3FCC5}"/>
    <dgm:cxn modelId="{059A2072-52F7-4155-8EA5-1300599A4110}" type="presOf" srcId="{C674E4C3-5A8A-46C5-8EEB-5BD0039F1CFA}" destId="{023771F1-1152-4580-ACE4-B174F44E4DB0}" srcOrd="0" destOrd="3" presId="urn:microsoft.com/office/officeart/2005/8/layout/chevron2"/>
    <dgm:cxn modelId="{67C73351-73BE-6C44-8DC7-0FD3BFCC80A7}" type="presOf" srcId="{EC124B9F-C1A1-374F-8C19-985C35F61C65}" destId="{C71006B6-3445-46DB-81C8-7D4A57D9B258}" srcOrd="0" destOrd="5" presId="urn:microsoft.com/office/officeart/2005/8/layout/chevron2"/>
    <dgm:cxn modelId="{8595E6F2-9983-4170-A177-97F412A4381B}" srcId="{497AA6F6-59FB-42D5-8364-7F056B562055}" destId="{7613E0E9-4101-40D9-8A07-879A71E9E9EF}" srcOrd="6" destOrd="0" parTransId="{27348BA2-6530-4EA1-92CA-ED505B16C132}" sibTransId="{8A1ED1B7-5A69-46D8-80FB-D7BE07E7C033}"/>
    <dgm:cxn modelId="{BD9CCDB2-4FD1-47B3-ADC7-4CC3D8DA4640}" srcId="{55E38E91-A678-4DD2-9577-77A55E57D423}" destId="{9E8F6441-F163-465A-B6CD-8D1B53DC5CF6}" srcOrd="0" destOrd="0" parTransId="{E6B085C4-B8C2-4266-8E71-39D615F0033F}" sibTransId="{4F2F6477-1AB3-4B6C-A71C-EC5558485034}"/>
    <dgm:cxn modelId="{A587E8BF-72FA-1A4E-83BA-DC1CE8F427FF}" type="presOf" srcId="{50B0454C-9A2D-1541-92CF-ADC6D5E9A618}" destId="{95F00415-863C-4D85-BD26-F02E06F540E8}" srcOrd="0" destOrd="5" presId="urn:microsoft.com/office/officeart/2005/8/layout/chevron2"/>
    <dgm:cxn modelId="{B4D26839-23CA-41A9-8CB1-607B2049DBAD}" srcId="{2C63886A-EB5B-48A2-9694-3BA3D8FB946E}" destId="{72E1780D-E240-40FF-AA2D-58B58EC92115}" srcOrd="1" destOrd="0" parTransId="{FE592813-BF26-4D99-B78F-6372E955FBF3}" sibTransId="{718F830F-CD0D-4C1D-97EB-6301DD69BC9F}"/>
    <dgm:cxn modelId="{216C23D6-9524-4ACF-829C-D6B7AC46E12A}" type="presOf" srcId="{59661AF9-8C30-4107-BBCD-A80A47A8AA7F}" destId="{023771F1-1152-4580-ACE4-B174F44E4DB0}" srcOrd="0" destOrd="5" presId="urn:microsoft.com/office/officeart/2005/8/layout/chevron2"/>
    <dgm:cxn modelId="{B20FC7E2-E992-164A-930B-1EEA4D9E9E1A}" type="presOf" srcId="{6F168038-00D5-6D41-B48E-90AE8DBB6F39}" destId="{C71006B6-3445-46DB-81C8-7D4A57D9B258}" srcOrd="0" destOrd="2" presId="urn:microsoft.com/office/officeart/2005/8/layout/chevron2"/>
    <dgm:cxn modelId="{16F506C9-4E10-484D-9580-B82F22D31CFE}" type="presOf" srcId="{8AFF2C6A-B05C-4A78-A90B-216887224E90}" destId="{023771F1-1152-4580-ACE4-B174F44E4DB0}" srcOrd="0" destOrd="2" presId="urn:microsoft.com/office/officeart/2005/8/layout/chevron2"/>
    <dgm:cxn modelId="{09A98229-C84F-4657-AAAE-EFA44E3B65EF}" type="presOf" srcId="{97D4C61D-E88C-49D8-A3D9-3FF4B70E21B0}" destId="{95F00415-863C-4D85-BD26-F02E06F540E8}" srcOrd="0" destOrd="2" presId="urn:microsoft.com/office/officeart/2005/8/layout/chevron2"/>
    <dgm:cxn modelId="{1FD40144-35A1-4B58-B441-3060407E3E15}" srcId="{EE40C963-A29B-4252-B138-C670725F5B4C}" destId="{25735C51-5C45-4A42-BBB6-B0D5691C601B}" srcOrd="1" destOrd="0" parTransId="{8B6822F2-644C-44AA-8BA5-91E8479487C2}" sibTransId="{46ADE224-13A2-4EAF-ABD2-C86BE9969890}"/>
    <dgm:cxn modelId="{7E7CF324-B1B0-4669-AE09-C9AC6D8F1C10}" srcId="{497AA6F6-59FB-42D5-8364-7F056B562055}" destId="{2B0783E2-0C49-44E5-939D-54EB0A632AB1}" srcOrd="4" destOrd="0" parTransId="{B06AF1F4-545A-4B71-94F5-679F34FC3D14}" sibTransId="{D3F59305-F722-43A0-8863-6B8633558EA4}"/>
    <dgm:cxn modelId="{A09965B3-D909-47FA-BA9D-B344AF09D74A}" type="presOf" srcId="{2C63886A-EB5B-48A2-9694-3BA3D8FB946E}" destId="{DB2FBAF8-5494-4FDA-8CBD-57DF79CF4033}" srcOrd="0" destOrd="0" presId="urn:microsoft.com/office/officeart/2005/8/layout/chevron2"/>
    <dgm:cxn modelId="{15B5BE02-23A9-4444-B889-DCEB394D732F}" type="presOf" srcId="{497AA6F6-59FB-42D5-8364-7F056B562055}" destId="{B20CB064-2C01-4043-821F-5426E9404005}" srcOrd="0" destOrd="0" presId="urn:microsoft.com/office/officeart/2005/8/layout/chevron2"/>
    <dgm:cxn modelId="{B6F31C8E-EAE9-4C2E-8ED8-CB9E6CDA188A}" type="presOf" srcId="{9E8F6441-F163-465A-B6CD-8D1B53DC5CF6}" destId="{C71006B6-3445-46DB-81C8-7D4A57D9B258}" srcOrd="0" destOrd="0" presId="urn:microsoft.com/office/officeart/2005/8/layout/chevron2"/>
    <dgm:cxn modelId="{B239D19B-1911-49A5-8BC4-F33BCDA4674B}" type="presParOf" srcId="{DB2FBAF8-5494-4FDA-8CBD-57DF79CF4033}" destId="{C41B117E-F399-48ED-BBB9-B3C8FB9BE0C8}" srcOrd="0" destOrd="0" presId="urn:microsoft.com/office/officeart/2005/8/layout/chevron2"/>
    <dgm:cxn modelId="{62877403-9CAC-4D8E-A951-DE83B7422691}" type="presParOf" srcId="{C41B117E-F399-48ED-BBB9-B3C8FB9BE0C8}" destId="{B20CB064-2C01-4043-821F-5426E9404005}" srcOrd="0" destOrd="0" presId="urn:microsoft.com/office/officeart/2005/8/layout/chevron2"/>
    <dgm:cxn modelId="{403EF81F-25C6-4FB2-898A-F43F5667916C}" type="presParOf" srcId="{C41B117E-F399-48ED-BBB9-B3C8FB9BE0C8}" destId="{023771F1-1152-4580-ACE4-B174F44E4DB0}" srcOrd="1" destOrd="0" presId="urn:microsoft.com/office/officeart/2005/8/layout/chevron2"/>
    <dgm:cxn modelId="{D80DBACF-46A1-42F3-ABF8-0C6804F5F5D6}" type="presParOf" srcId="{DB2FBAF8-5494-4FDA-8CBD-57DF79CF4033}" destId="{9CC8B8F6-1652-47D5-9E88-CAB587009A85}" srcOrd="1" destOrd="0" presId="urn:microsoft.com/office/officeart/2005/8/layout/chevron2"/>
    <dgm:cxn modelId="{4D951F9A-8231-4C00-9607-03DE35C63943}" type="presParOf" srcId="{DB2FBAF8-5494-4FDA-8CBD-57DF79CF4033}" destId="{CB266BB2-5EDE-4E3A-8A34-4DC4E947C0F8}" srcOrd="2" destOrd="0" presId="urn:microsoft.com/office/officeart/2005/8/layout/chevron2"/>
    <dgm:cxn modelId="{FBB16080-E8E3-44A4-BEAA-F12DD035AC47}" type="presParOf" srcId="{CB266BB2-5EDE-4E3A-8A34-4DC4E947C0F8}" destId="{ECF2C47A-2892-4F01-B0B4-C4757F666694}" srcOrd="0" destOrd="0" presId="urn:microsoft.com/office/officeart/2005/8/layout/chevron2"/>
    <dgm:cxn modelId="{DD39B190-061D-4F3F-A808-B8282A3E9DD7}" type="presParOf" srcId="{CB266BB2-5EDE-4E3A-8A34-4DC4E947C0F8}" destId="{95F00415-863C-4D85-BD26-F02E06F540E8}" srcOrd="1" destOrd="0" presId="urn:microsoft.com/office/officeart/2005/8/layout/chevron2"/>
    <dgm:cxn modelId="{5CAD0F8B-4925-4AEC-BDCD-34B6AAC571DF}" type="presParOf" srcId="{DB2FBAF8-5494-4FDA-8CBD-57DF79CF4033}" destId="{E6B2F92A-2FCB-43E2-8C95-67C3ADB54F1F}" srcOrd="3" destOrd="0" presId="urn:microsoft.com/office/officeart/2005/8/layout/chevron2"/>
    <dgm:cxn modelId="{EAA71FF2-EB22-4CD8-88B6-9B81BA63323B}" type="presParOf" srcId="{DB2FBAF8-5494-4FDA-8CBD-57DF79CF4033}" destId="{D05090E0-C04C-4B93-81C3-28B3C56451B9}" srcOrd="4" destOrd="0" presId="urn:microsoft.com/office/officeart/2005/8/layout/chevron2"/>
    <dgm:cxn modelId="{FF972A44-8691-4A7F-A077-4CAA22DF2183}" type="presParOf" srcId="{D05090E0-C04C-4B93-81C3-28B3C56451B9}" destId="{B0A72052-9107-41A8-A93B-A743D337F0F4}" srcOrd="0" destOrd="0" presId="urn:microsoft.com/office/officeart/2005/8/layout/chevron2"/>
    <dgm:cxn modelId="{8C6670E6-8143-4B53-9EC1-E6758E69324D}" type="presParOf" srcId="{D05090E0-C04C-4B93-81C3-28B3C56451B9}" destId="{C71006B6-3445-46DB-81C8-7D4A57D9B258}" srcOrd="1" destOrd="0" presId="urn:microsoft.com/office/officeart/2005/8/layout/chevron2"/>
  </dgm:cxnLst>
  <dgm:bg>
    <a:effectLst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A23C9-866E-403B-8E69-91E807A7303F}" type="doc">
      <dgm:prSet loTypeId="urn:microsoft.com/office/officeart/2009/3/layout/CircleRelationship" loCatId="relationship" qsTypeId="urn:microsoft.com/office/officeart/2005/8/quickstyle/simple4" qsCatId="simple" csTypeId="urn:microsoft.com/office/officeart/2005/8/colors/accent3_3" csCatId="accent3" phldr="1"/>
      <dgm:spPr/>
      <dgm:t>
        <a:bodyPr/>
        <a:lstStyle/>
        <a:p>
          <a:endParaRPr lang="es-MX"/>
        </a:p>
      </dgm:t>
    </dgm:pt>
    <dgm:pt modelId="{557628EE-C53A-410A-B747-CA912EF3B8A7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MX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0D1077-45A7-4C5D-A3D5-EF928337D8A8}" type="parTrans" cxnId="{ACB4FBEC-EEA9-4F84-8ACB-BEC94DF0F0B5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151AA7-B7BE-49EB-8405-E81AE370D7A1}" type="sibTrans" cxnId="{ACB4FBEC-EEA9-4F84-8ACB-BEC94DF0F0B5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EBB9099-D472-4040-B480-F5961B3BD696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noProof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New and reinforced regulatory agencies</a:t>
          </a:r>
          <a:endParaRPr lang="es-MX" sz="1100" b="1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85B76C-2EF5-4E69-B48C-CB638AD4250C}" type="parTrans" cxnId="{89AE9EE0-2C1F-4735-9C56-1AB28C8CD506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4A775B7-228F-4E56-8AEF-CDDDB1CF3673}" type="sibTrans" cxnId="{89AE9EE0-2C1F-4735-9C56-1AB28C8CD506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245B13D-7FD7-486E-8ECB-94234D40DC79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State Productive Enterprises </a:t>
          </a:r>
          <a:endParaRPr lang="es-MX" sz="1100" b="1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1510035-E7EE-42F7-9582-379E96311950}" type="parTrans" cxnId="{59B5905C-EA59-4F89-8DF4-E56C57BD4A0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378D4BE-C26B-4D3B-97EB-7184B73D7331}" type="sibTrans" cxnId="{59B5905C-EA59-4F89-8DF4-E56C57BD4A0D}">
      <dgm:prSet/>
      <dgm:spPr/>
      <dgm:t>
        <a:bodyPr/>
        <a:lstStyle/>
        <a:p>
          <a:endParaRPr lang="es-MX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6B0613-31A9-4028-B212-6E41EB6DB362}">
      <dgm:prSet phldrT="[Texto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>
        <a:noFill/>
        <a:ln>
          <a:noFill/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en-US" sz="1100" b="1" noProof="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Technical bodies in charge of creating new markets</a:t>
          </a:r>
          <a:endParaRPr lang="es-MX" sz="1100" b="1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FC6E03-254B-4F3B-A458-653203E9C24C}" type="parTrans" cxnId="{2662AF92-15EB-4817-9B2E-CECE877193F4}">
      <dgm:prSet/>
      <dgm:spPr/>
      <dgm:t>
        <a:bodyPr/>
        <a:lstStyle/>
        <a:p>
          <a:endParaRPr lang="es-MX"/>
        </a:p>
      </dgm:t>
    </dgm:pt>
    <dgm:pt modelId="{FF81C574-C02A-4C2C-B0E8-3AF37325FB30}" type="sibTrans" cxnId="{2662AF92-15EB-4817-9B2E-CECE877193F4}">
      <dgm:prSet/>
      <dgm:spPr/>
      <dgm:t>
        <a:bodyPr/>
        <a:lstStyle/>
        <a:p>
          <a:endParaRPr lang="es-MX"/>
        </a:p>
      </dgm:t>
    </dgm:pt>
    <dgm:pt modelId="{157A2301-F12A-458D-9D7A-D7C4DBA7EE52}" type="pres">
      <dgm:prSet presAssocID="{C6EA23C9-866E-403B-8E69-91E807A7303F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es-MX"/>
        </a:p>
      </dgm:t>
    </dgm:pt>
    <dgm:pt modelId="{363A5FA3-F062-4CF9-83DE-095739CEE552}" type="pres">
      <dgm:prSet presAssocID="{557628EE-C53A-410A-B747-CA912EF3B8A7}" presName="Parent" presStyleLbl="node0" presStyleIdx="0" presStyleCnt="1" custScaleX="57781" custScaleY="56160" custLinFactNeighborX="14357" custLinFactNeighborY="-3620">
        <dgm:presLayoutVars>
          <dgm:chMax val="5"/>
          <dgm:chPref val="5"/>
        </dgm:presLayoutVars>
      </dgm:prSet>
      <dgm:spPr/>
      <dgm:t>
        <a:bodyPr/>
        <a:lstStyle/>
        <a:p>
          <a:endParaRPr lang="es-MX"/>
        </a:p>
      </dgm:t>
    </dgm:pt>
    <dgm:pt modelId="{715794F1-5B44-4C09-BA1F-CB51C592B2D5}" type="pres">
      <dgm:prSet presAssocID="{557628EE-C53A-410A-B747-CA912EF3B8A7}" presName="Accent1" presStyleLbl="node1" presStyleIdx="0" presStyleCnt="15"/>
      <dgm:spPr/>
    </dgm:pt>
    <dgm:pt modelId="{6CF70558-1338-4810-AAF8-A694D857B5A5}" type="pres">
      <dgm:prSet presAssocID="{557628EE-C53A-410A-B747-CA912EF3B8A7}" presName="Accent2" presStyleLbl="node1" presStyleIdx="1" presStyleCnt="15" custLinFactX="800000" custLinFactY="200000" custLinFactNeighborX="860136" custLinFactNeighborY="202050"/>
      <dgm:spPr/>
      <dgm:t>
        <a:bodyPr/>
        <a:lstStyle/>
        <a:p>
          <a:endParaRPr lang="es-MX"/>
        </a:p>
      </dgm:t>
    </dgm:pt>
    <dgm:pt modelId="{E14042C1-0969-40E6-9A46-E23C4F88563E}" type="pres">
      <dgm:prSet presAssocID="{557628EE-C53A-410A-B747-CA912EF3B8A7}" presName="Accent3" presStyleLbl="node1" presStyleIdx="2" presStyleCnt="15" custLinFactX="321205" custLinFactY="500000" custLinFactNeighborX="400000" custLinFactNeighborY="580232"/>
      <dgm:spPr/>
      <dgm:t>
        <a:bodyPr/>
        <a:lstStyle/>
        <a:p>
          <a:endParaRPr lang="es-MX"/>
        </a:p>
      </dgm:t>
    </dgm:pt>
    <dgm:pt modelId="{FD56FD2A-9616-40B2-B4FC-17C96321BC15}" type="pres">
      <dgm:prSet presAssocID="{557628EE-C53A-410A-B747-CA912EF3B8A7}" presName="Accent4" presStyleLbl="node1" presStyleIdx="3" presStyleCnt="15" custLinFactX="400000" custLinFactY="90333" custLinFactNeighborX="458781" custLinFactNeighborY="100000"/>
      <dgm:spPr/>
      <dgm:t>
        <a:bodyPr/>
        <a:lstStyle/>
        <a:p>
          <a:endParaRPr lang="es-MX"/>
        </a:p>
      </dgm:t>
    </dgm:pt>
    <dgm:pt modelId="{3E67FDE3-95B4-4F57-B9E5-21FBC438174E}" type="pres">
      <dgm:prSet presAssocID="{557628EE-C53A-410A-B747-CA912EF3B8A7}" presName="Accent5" presStyleLbl="node1" presStyleIdx="4" presStyleCnt="15" custLinFactX="800000" custLinFactY="700000" custLinFactNeighborX="862871" custLinFactNeighborY="711679"/>
      <dgm:spPr/>
      <dgm:t>
        <a:bodyPr/>
        <a:lstStyle/>
        <a:p>
          <a:endParaRPr lang="es-MX"/>
        </a:p>
      </dgm:t>
    </dgm:pt>
    <dgm:pt modelId="{18795348-51D5-4B76-9BD0-915CEDC6D7CF}" type="pres">
      <dgm:prSet presAssocID="{557628EE-C53A-410A-B747-CA912EF3B8A7}" presName="Accent6" presStyleLbl="node1" presStyleIdx="5" presStyleCnt="15" custLinFactX="951169" custLinFactY="400000" custLinFactNeighborX="1000000" custLinFactNeighborY="406274"/>
      <dgm:spPr/>
      <dgm:t>
        <a:bodyPr/>
        <a:lstStyle/>
        <a:p>
          <a:endParaRPr lang="es-MX"/>
        </a:p>
      </dgm:t>
    </dgm:pt>
    <dgm:pt modelId="{A0F81AE4-176F-409E-B141-08C21B720995}" type="pres">
      <dgm:prSet presAssocID="{8EBB9099-D472-4040-B480-F5961B3BD696}" presName="Child1" presStyleLbl="node1" presStyleIdx="6" presStyleCnt="15" custScaleX="73995" custScaleY="64603" custLinFactNeighborX="92525" custLinFactNeighborY="2695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B39A3CBC-1CF2-4326-A2C1-4EC57AFC469C}" type="pres">
      <dgm:prSet presAssocID="{8EBB9099-D472-4040-B480-F5961B3BD696}" presName="Accent7" presStyleCnt="0"/>
      <dgm:spPr/>
    </dgm:pt>
    <dgm:pt modelId="{5930DECA-BAC2-4D75-8BE5-8302A7771BBD}" type="pres">
      <dgm:prSet presAssocID="{8EBB9099-D472-4040-B480-F5961B3BD696}" presName="AccentHold1" presStyleLbl="node1" presStyleIdx="7" presStyleCnt="15" custLinFactX="500000" custLinFactY="494891" custLinFactNeighborX="557490" custLinFactNeighborY="500000"/>
      <dgm:spPr/>
      <dgm:t>
        <a:bodyPr/>
        <a:lstStyle/>
        <a:p>
          <a:endParaRPr lang="es-MX"/>
        </a:p>
      </dgm:t>
    </dgm:pt>
    <dgm:pt modelId="{C4C38ACA-D4E7-45FA-A73A-F57FCC2DCC7A}" type="pres">
      <dgm:prSet presAssocID="{8EBB9099-D472-4040-B480-F5961B3BD696}" presName="Accent8" presStyleCnt="0"/>
      <dgm:spPr/>
    </dgm:pt>
    <dgm:pt modelId="{24C48D8A-92F6-46C4-B5ED-129044BF2716}" type="pres">
      <dgm:prSet presAssocID="{8EBB9099-D472-4040-B480-F5961B3BD696}" presName="AccentHold2" presStyleLbl="node1" presStyleIdx="8" presStyleCnt="15" custLinFactX="427742" custLinFactY="100000" custLinFactNeighborX="500000" custLinFactNeighborY="135075"/>
      <dgm:spPr/>
      <dgm:t>
        <a:bodyPr/>
        <a:lstStyle/>
        <a:p>
          <a:endParaRPr lang="es-MX"/>
        </a:p>
      </dgm:t>
    </dgm:pt>
    <dgm:pt modelId="{B6BE090F-5F21-4F9B-A520-9F1732926F4A}" type="pres">
      <dgm:prSet presAssocID="{A76B0613-31A9-4028-B212-6E41EB6DB362}" presName="Child2" presStyleLbl="node1" presStyleIdx="9" presStyleCnt="15" custScaleX="86446" custScaleY="74322" custLinFactX="-420" custLinFactY="57143" custLinFactNeighborX="-100000" custLinFactNeighborY="100000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54B16ABA-741E-404F-9E47-406E8F5309DF}" type="pres">
      <dgm:prSet presAssocID="{A76B0613-31A9-4028-B212-6E41EB6DB362}" presName="Accent9" presStyleCnt="0"/>
      <dgm:spPr/>
    </dgm:pt>
    <dgm:pt modelId="{37C52AAF-387B-45E0-B4F6-8D20FA8BFBEB}" type="pres">
      <dgm:prSet presAssocID="{A76B0613-31A9-4028-B212-6E41EB6DB362}" presName="AccentHold1" presStyleLbl="node1" presStyleIdx="10" presStyleCnt="15" custLinFactX="313372" custLinFactY="386131" custLinFactNeighborX="400000" custLinFactNeighborY="400000"/>
      <dgm:spPr/>
    </dgm:pt>
    <dgm:pt modelId="{883F7471-7274-4986-B015-FA031A88B17C}" type="pres">
      <dgm:prSet presAssocID="{A76B0613-31A9-4028-B212-6E41EB6DB362}" presName="Accent10" presStyleCnt="0"/>
      <dgm:spPr/>
    </dgm:pt>
    <dgm:pt modelId="{A1ADBCA0-4D4E-4B94-82CA-DC0C65C39400}" type="pres">
      <dgm:prSet presAssocID="{A76B0613-31A9-4028-B212-6E41EB6DB362}" presName="AccentHold2" presStyleLbl="node1" presStyleIdx="11" presStyleCnt="15" custLinFactX="1200000" custLinFactY="177668" custLinFactNeighborX="1264412" custLinFactNeighborY="200000"/>
      <dgm:spPr/>
    </dgm:pt>
    <dgm:pt modelId="{2264B8D7-0BA5-4EAF-A07B-D4C5A5C6D088}" type="pres">
      <dgm:prSet presAssocID="{A76B0613-31A9-4028-B212-6E41EB6DB362}" presName="Accent11" presStyleCnt="0"/>
      <dgm:spPr/>
    </dgm:pt>
    <dgm:pt modelId="{4957AFA4-CBDC-4697-9772-786785D8D843}" type="pres">
      <dgm:prSet presAssocID="{A76B0613-31A9-4028-B212-6E41EB6DB362}" presName="AccentHold3" presStyleLbl="node1" presStyleIdx="12" presStyleCnt="15" custLinFactX="713651" custLinFactY="200000" custLinFactNeighborX="800000" custLinFactNeighborY="287263"/>
      <dgm:spPr/>
    </dgm:pt>
    <dgm:pt modelId="{80B389DF-5087-4E11-A4CA-85643204DA7E}" type="pres">
      <dgm:prSet presAssocID="{6245B13D-7FD7-486E-8ECB-94234D40DC79}" presName="Child3" presStyleLbl="node1" presStyleIdx="13" presStyleCnt="15" custScaleX="112146" custScaleY="41330" custLinFactX="-2674" custLinFactNeighborX="-100000" custLinFactNeighborY="-78441">
        <dgm:presLayoutVars>
          <dgm:chMax val="0"/>
          <dgm:chPref val="0"/>
        </dgm:presLayoutVars>
      </dgm:prSet>
      <dgm:spPr/>
      <dgm:t>
        <a:bodyPr/>
        <a:lstStyle/>
        <a:p>
          <a:endParaRPr lang="es-MX"/>
        </a:p>
      </dgm:t>
    </dgm:pt>
    <dgm:pt modelId="{384B9524-24E9-4D6A-ADDD-9B5F90722D50}" type="pres">
      <dgm:prSet presAssocID="{6245B13D-7FD7-486E-8ECB-94234D40DC79}" presName="Accent12" presStyleCnt="0"/>
      <dgm:spPr/>
    </dgm:pt>
    <dgm:pt modelId="{DFF40917-F0AA-4666-A6FD-D93D81C42277}" type="pres">
      <dgm:prSet presAssocID="{6245B13D-7FD7-486E-8ECB-94234D40DC79}" presName="AccentHold1" presStyleLbl="node1" presStyleIdx="14" presStyleCnt="15" custLinFactX="332691" custLinFactY="300000" custLinFactNeighborX="400000" custLinFactNeighborY="322003"/>
      <dgm:spPr/>
      <dgm:t>
        <a:bodyPr/>
        <a:lstStyle/>
        <a:p>
          <a:endParaRPr lang="es-MX"/>
        </a:p>
      </dgm:t>
    </dgm:pt>
  </dgm:ptLst>
  <dgm:cxnLst>
    <dgm:cxn modelId="{ACB4FBEC-EEA9-4F84-8ACB-BEC94DF0F0B5}" srcId="{C6EA23C9-866E-403B-8E69-91E807A7303F}" destId="{557628EE-C53A-410A-B747-CA912EF3B8A7}" srcOrd="0" destOrd="0" parTransId="{8A0D1077-45A7-4C5D-A3D5-EF928337D8A8}" sibTransId="{E1151AA7-B7BE-49EB-8405-E81AE370D7A1}"/>
    <dgm:cxn modelId="{2CF12470-BEC5-4B73-B0CB-B9663E0CD5E4}" type="presOf" srcId="{557628EE-C53A-410A-B747-CA912EF3B8A7}" destId="{363A5FA3-F062-4CF9-83DE-095739CEE552}" srcOrd="0" destOrd="0" presId="urn:microsoft.com/office/officeart/2009/3/layout/CircleRelationship"/>
    <dgm:cxn modelId="{2662AF92-15EB-4817-9B2E-CECE877193F4}" srcId="{557628EE-C53A-410A-B747-CA912EF3B8A7}" destId="{A76B0613-31A9-4028-B212-6E41EB6DB362}" srcOrd="1" destOrd="0" parTransId="{C8FC6E03-254B-4F3B-A458-653203E9C24C}" sibTransId="{FF81C574-C02A-4C2C-B0E8-3AF37325FB30}"/>
    <dgm:cxn modelId="{59B5905C-EA59-4F89-8DF4-E56C57BD4A0D}" srcId="{557628EE-C53A-410A-B747-CA912EF3B8A7}" destId="{6245B13D-7FD7-486E-8ECB-94234D40DC79}" srcOrd="2" destOrd="0" parTransId="{E1510035-E7EE-42F7-9582-379E96311950}" sibTransId="{1378D4BE-C26B-4D3B-97EB-7184B73D7331}"/>
    <dgm:cxn modelId="{4FD4A5B4-163B-4FA8-89A3-2822519B868F}" type="presOf" srcId="{C6EA23C9-866E-403B-8E69-91E807A7303F}" destId="{157A2301-F12A-458D-9D7A-D7C4DBA7EE52}" srcOrd="0" destOrd="0" presId="urn:microsoft.com/office/officeart/2009/3/layout/CircleRelationship"/>
    <dgm:cxn modelId="{7C03C6E9-9013-47A0-9864-5CE6C281DB14}" type="presOf" srcId="{6245B13D-7FD7-486E-8ECB-94234D40DC79}" destId="{80B389DF-5087-4E11-A4CA-85643204DA7E}" srcOrd="0" destOrd="0" presId="urn:microsoft.com/office/officeart/2009/3/layout/CircleRelationship"/>
    <dgm:cxn modelId="{DA705344-2F6B-4DB6-9087-DD351BDD9018}" type="presOf" srcId="{A76B0613-31A9-4028-B212-6E41EB6DB362}" destId="{B6BE090F-5F21-4F9B-A520-9F1732926F4A}" srcOrd="0" destOrd="0" presId="urn:microsoft.com/office/officeart/2009/3/layout/CircleRelationship"/>
    <dgm:cxn modelId="{195E9E66-524C-4F47-83D6-367E96DEA7B0}" type="presOf" srcId="{8EBB9099-D472-4040-B480-F5961B3BD696}" destId="{A0F81AE4-176F-409E-B141-08C21B720995}" srcOrd="0" destOrd="0" presId="urn:microsoft.com/office/officeart/2009/3/layout/CircleRelationship"/>
    <dgm:cxn modelId="{89AE9EE0-2C1F-4735-9C56-1AB28C8CD506}" srcId="{557628EE-C53A-410A-B747-CA912EF3B8A7}" destId="{8EBB9099-D472-4040-B480-F5961B3BD696}" srcOrd="0" destOrd="0" parTransId="{4385B76C-2EF5-4E69-B48C-CB638AD4250C}" sibTransId="{84A775B7-228F-4E56-8AEF-CDDDB1CF3673}"/>
    <dgm:cxn modelId="{946F916A-B7E1-469A-98F4-0403765B0639}" type="presParOf" srcId="{157A2301-F12A-458D-9D7A-D7C4DBA7EE52}" destId="{363A5FA3-F062-4CF9-83DE-095739CEE552}" srcOrd="0" destOrd="0" presId="urn:microsoft.com/office/officeart/2009/3/layout/CircleRelationship"/>
    <dgm:cxn modelId="{F388C230-B8C4-4F4F-AD96-58C861AC9452}" type="presParOf" srcId="{157A2301-F12A-458D-9D7A-D7C4DBA7EE52}" destId="{715794F1-5B44-4C09-BA1F-CB51C592B2D5}" srcOrd="1" destOrd="0" presId="urn:microsoft.com/office/officeart/2009/3/layout/CircleRelationship"/>
    <dgm:cxn modelId="{C0AE1158-083B-4796-AE89-78B5854D266B}" type="presParOf" srcId="{157A2301-F12A-458D-9D7A-D7C4DBA7EE52}" destId="{6CF70558-1338-4810-AAF8-A694D857B5A5}" srcOrd="2" destOrd="0" presId="urn:microsoft.com/office/officeart/2009/3/layout/CircleRelationship"/>
    <dgm:cxn modelId="{555C50B1-C697-420E-8223-354ABFE9B4E2}" type="presParOf" srcId="{157A2301-F12A-458D-9D7A-D7C4DBA7EE52}" destId="{E14042C1-0969-40E6-9A46-E23C4F88563E}" srcOrd="3" destOrd="0" presId="urn:microsoft.com/office/officeart/2009/3/layout/CircleRelationship"/>
    <dgm:cxn modelId="{A27F1009-5B42-47BF-8ECC-D4FA6BC16460}" type="presParOf" srcId="{157A2301-F12A-458D-9D7A-D7C4DBA7EE52}" destId="{FD56FD2A-9616-40B2-B4FC-17C96321BC15}" srcOrd="4" destOrd="0" presId="urn:microsoft.com/office/officeart/2009/3/layout/CircleRelationship"/>
    <dgm:cxn modelId="{69F3F876-B7F5-4AD2-A1CA-CEA71B787A2F}" type="presParOf" srcId="{157A2301-F12A-458D-9D7A-D7C4DBA7EE52}" destId="{3E67FDE3-95B4-4F57-B9E5-21FBC438174E}" srcOrd="5" destOrd="0" presId="urn:microsoft.com/office/officeart/2009/3/layout/CircleRelationship"/>
    <dgm:cxn modelId="{7B79E79B-1961-420B-A855-FF5FDADF4427}" type="presParOf" srcId="{157A2301-F12A-458D-9D7A-D7C4DBA7EE52}" destId="{18795348-51D5-4B76-9BD0-915CEDC6D7CF}" srcOrd="6" destOrd="0" presId="urn:microsoft.com/office/officeart/2009/3/layout/CircleRelationship"/>
    <dgm:cxn modelId="{DF1A07AD-D5EC-4A76-B5CF-2C2B09983D27}" type="presParOf" srcId="{157A2301-F12A-458D-9D7A-D7C4DBA7EE52}" destId="{A0F81AE4-176F-409E-B141-08C21B720995}" srcOrd="7" destOrd="0" presId="urn:microsoft.com/office/officeart/2009/3/layout/CircleRelationship"/>
    <dgm:cxn modelId="{0C4BEBC4-F64D-4233-95AD-804352EB74FD}" type="presParOf" srcId="{157A2301-F12A-458D-9D7A-D7C4DBA7EE52}" destId="{B39A3CBC-1CF2-4326-A2C1-4EC57AFC469C}" srcOrd="8" destOrd="0" presId="urn:microsoft.com/office/officeart/2009/3/layout/CircleRelationship"/>
    <dgm:cxn modelId="{D286FDBB-D88C-4D9C-BC76-6D567AEACD5F}" type="presParOf" srcId="{B39A3CBC-1CF2-4326-A2C1-4EC57AFC469C}" destId="{5930DECA-BAC2-4D75-8BE5-8302A7771BBD}" srcOrd="0" destOrd="0" presId="urn:microsoft.com/office/officeart/2009/3/layout/CircleRelationship"/>
    <dgm:cxn modelId="{45AFE239-3B99-4ECE-83F3-97BB5169CC80}" type="presParOf" srcId="{157A2301-F12A-458D-9D7A-D7C4DBA7EE52}" destId="{C4C38ACA-D4E7-45FA-A73A-F57FCC2DCC7A}" srcOrd="9" destOrd="0" presId="urn:microsoft.com/office/officeart/2009/3/layout/CircleRelationship"/>
    <dgm:cxn modelId="{80E8BF26-9476-42FE-AE31-29931E6E9BF6}" type="presParOf" srcId="{C4C38ACA-D4E7-45FA-A73A-F57FCC2DCC7A}" destId="{24C48D8A-92F6-46C4-B5ED-129044BF2716}" srcOrd="0" destOrd="0" presId="urn:microsoft.com/office/officeart/2009/3/layout/CircleRelationship"/>
    <dgm:cxn modelId="{2B826522-62C6-453C-A24A-C6BEE23E175E}" type="presParOf" srcId="{157A2301-F12A-458D-9D7A-D7C4DBA7EE52}" destId="{B6BE090F-5F21-4F9B-A520-9F1732926F4A}" srcOrd="10" destOrd="0" presId="urn:microsoft.com/office/officeart/2009/3/layout/CircleRelationship"/>
    <dgm:cxn modelId="{FAC6CBD0-98EC-483F-9395-CB1E75DDB0E3}" type="presParOf" srcId="{157A2301-F12A-458D-9D7A-D7C4DBA7EE52}" destId="{54B16ABA-741E-404F-9E47-406E8F5309DF}" srcOrd="11" destOrd="0" presId="urn:microsoft.com/office/officeart/2009/3/layout/CircleRelationship"/>
    <dgm:cxn modelId="{45E3EB73-331A-46E2-8A90-A23AE04AE289}" type="presParOf" srcId="{54B16ABA-741E-404F-9E47-406E8F5309DF}" destId="{37C52AAF-387B-45E0-B4F6-8D20FA8BFBEB}" srcOrd="0" destOrd="0" presId="urn:microsoft.com/office/officeart/2009/3/layout/CircleRelationship"/>
    <dgm:cxn modelId="{8FE9217A-3EC2-465E-86B2-3D213D813237}" type="presParOf" srcId="{157A2301-F12A-458D-9D7A-D7C4DBA7EE52}" destId="{883F7471-7274-4986-B015-FA031A88B17C}" srcOrd="12" destOrd="0" presId="urn:microsoft.com/office/officeart/2009/3/layout/CircleRelationship"/>
    <dgm:cxn modelId="{31CA81E8-1C1A-45E9-AFF8-EEF86FF18983}" type="presParOf" srcId="{883F7471-7274-4986-B015-FA031A88B17C}" destId="{A1ADBCA0-4D4E-4B94-82CA-DC0C65C39400}" srcOrd="0" destOrd="0" presId="urn:microsoft.com/office/officeart/2009/3/layout/CircleRelationship"/>
    <dgm:cxn modelId="{D8A5BD02-29BB-4007-AA6C-8E49A49D0CD9}" type="presParOf" srcId="{157A2301-F12A-458D-9D7A-D7C4DBA7EE52}" destId="{2264B8D7-0BA5-4EAF-A07B-D4C5A5C6D088}" srcOrd="13" destOrd="0" presId="urn:microsoft.com/office/officeart/2009/3/layout/CircleRelationship"/>
    <dgm:cxn modelId="{756C94EC-65FB-4B25-853D-601AEB012465}" type="presParOf" srcId="{2264B8D7-0BA5-4EAF-A07B-D4C5A5C6D088}" destId="{4957AFA4-CBDC-4697-9772-786785D8D843}" srcOrd="0" destOrd="0" presId="urn:microsoft.com/office/officeart/2009/3/layout/CircleRelationship"/>
    <dgm:cxn modelId="{1C4E166E-5DDD-4BBD-9144-175D80498355}" type="presParOf" srcId="{157A2301-F12A-458D-9D7A-D7C4DBA7EE52}" destId="{80B389DF-5087-4E11-A4CA-85643204DA7E}" srcOrd="14" destOrd="0" presId="urn:microsoft.com/office/officeart/2009/3/layout/CircleRelationship"/>
    <dgm:cxn modelId="{72F9E68E-082C-4750-BA35-8A0346A6642F}" type="presParOf" srcId="{157A2301-F12A-458D-9D7A-D7C4DBA7EE52}" destId="{384B9524-24E9-4D6A-ADDD-9B5F90722D50}" srcOrd="15" destOrd="0" presId="urn:microsoft.com/office/officeart/2009/3/layout/CircleRelationship"/>
    <dgm:cxn modelId="{D14DCD05-6305-48A1-89CD-A71C8E55B7ED}" type="presParOf" srcId="{384B9524-24E9-4D6A-ADDD-9B5F90722D50}" destId="{DFF40917-F0AA-4666-A6FD-D93D81C42277}" srcOrd="0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5BA2DA-5014-47A8-89BA-187CECE5C9B9}" type="doc">
      <dgm:prSet loTypeId="urn:microsoft.com/office/officeart/2005/8/layout/gear1" loCatId="process" qsTypeId="urn:microsoft.com/office/officeart/2005/8/quickstyle/simple2" qsCatId="simple" csTypeId="urn:microsoft.com/office/officeart/2005/8/colors/accent3_1" csCatId="accent3" phldr="1"/>
      <dgm:spPr/>
    </dgm:pt>
    <dgm:pt modelId="{E107D722-FB21-4C48-8A3D-8CD575D6787F}">
      <dgm:prSet phldrT="[Texto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Public Trust for the Promotion and Development of the National Energy Industry Suppliers and Contractors </a:t>
          </a:r>
          <a:endParaRPr lang="en-US" noProof="0" dirty="0">
            <a:solidFill>
              <a:schemeClr val="tx1"/>
            </a:solidFill>
          </a:endParaRPr>
        </a:p>
      </dgm:t>
    </dgm:pt>
    <dgm:pt modelId="{3B66DB9A-7FD1-45D8-A708-B1A7795E346C}" type="parTrans" cxnId="{4B264872-F940-4625-A2BF-F62436A24FE8}">
      <dgm:prSet/>
      <dgm:spPr/>
      <dgm:t>
        <a:bodyPr/>
        <a:lstStyle/>
        <a:p>
          <a:endParaRPr lang="es-MX"/>
        </a:p>
      </dgm:t>
    </dgm:pt>
    <dgm:pt modelId="{BDB6C79F-A952-4362-8FE2-271EBFEC8D47}" type="sibTrans" cxnId="{4B264872-F940-4625-A2BF-F62436A24FE8}">
      <dgm:prSet/>
      <dgm:spPr/>
      <dgm:t>
        <a:bodyPr/>
        <a:lstStyle/>
        <a:p>
          <a:endParaRPr lang="es-MX"/>
        </a:p>
      </dgm:t>
    </dgm:pt>
    <dgm:pt modelId="{46DF76D9-66DC-407E-B5A1-48781BD731F6}">
      <dgm:prSet phldrT="[Texto]"/>
      <dgm:spPr/>
      <dgm:t>
        <a:bodyPr/>
        <a:lstStyle/>
        <a:p>
          <a:r>
            <a:rPr lang="en-US" noProof="0" dirty="0" smtClean="0">
              <a:solidFill>
                <a:schemeClr val="tx1"/>
              </a:solidFill>
            </a:rPr>
            <a:t>Strategy to promote value chains</a:t>
          </a:r>
          <a:endParaRPr lang="en-US" noProof="0" dirty="0">
            <a:solidFill>
              <a:schemeClr val="tx1"/>
            </a:solidFill>
          </a:endParaRPr>
        </a:p>
      </dgm:t>
    </dgm:pt>
    <dgm:pt modelId="{C7CC63B7-EA99-4437-A3A3-9B33FB19019D}" type="parTrans" cxnId="{AFB81C2A-6212-4660-A38F-869A021AD3CC}">
      <dgm:prSet/>
      <dgm:spPr/>
      <dgm:t>
        <a:bodyPr/>
        <a:lstStyle/>
        <a:p>
          <a:endParaRPr lang="es-MX"/>
        </a:p>
      </dgm:t>
    </dgm:pt>
    <dgm:pt modelId="{31D33953-E30D-4701-8293-4F2FD26CBFC8}" type="sibTrans" cxnId="{AFB81C2A-6212-4660-A38F-869A021AD3CC}">
      <dgm:prSet/>
      <dgm:spPr/>
      <dgm:t>
        <a:bodyPr/>
        <a:lstStyle/>
        <a:p>
          <a:endParaRPr lang="es-MX"/>
        </a:p>
      </dgm:t>
    </dgm:pt>
    <dgm:pt modelId="{726C818F-3426-4DCF-871F-F86F186EA5CA}">
      <dgm:prSet phldrT="[Texto]"/>
      <dgm:spPr/>
      <dgm:t>
        <a:bodyPr/>
        <a:lstStyle/>
        <a:p>
          <a:r>
            <a:rPr lang="en-US" noProof="0" dirty="0" smtClean="0"/>
            <a:t>National Content</a:t>
          </a:r>
          <a:endParaRPr lang="en-US" noProof="0" dirty="0"/>
        </a:p>
      </dgm:t>
    </dgm:pt>
    <dgm:pt modelId="{D4AC4BF2-190B-48FA-9C3C-7E2671445810}" type="parTrans" cxnId="{97845C7A-F888-468C-83A7-B8A8872058DD}">
      <dgm:prSet/>
      <dgm:spPr/>
      <dgm:t>
        <a:bodyPr/>
        <a:lstStyle/>
        <a:p>
          <a:endParaRPr lang="es-MX"/>
        </a:p>
      </dgm:t>
    </dgm:pt>
    <dgm:pt modelId="{BBE3935E-9B9D-4610-8432-A39A877B3742}" type="sibTrans" cxnId="{97845C7A-F888-468C-83A7-B8A8872058DD}">
      <dgm:prSet/>
      <dgm:spPr/>
      <dgm:t>
        <a:bodyPr/>
        <a:lstStyle/>
        <a:p>
          <a:endParaRPr lang="es-MX"/>
        </a:p>
      </dgm:t>
    </dgm:pt>
    <dgm:pt modelId="{D813C7E5-59AA-4331-A2C2-70C32F17F4A0}" type="pres">
      <dgm:prSet presAssocID="{705BA2DA-5014-47A8-89BA-187CECE5C9B9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ABD0A08A-8EDE-4F03-B699-1E9998418DD1}" type="pres">
      <dgm:prSet presAssocID="{E107D722-FB21-4C48-8A3D-8CD575D6787F}" presName="gear1" presStyleLbl="node1" presStyleIdx="0" presStyleCnt="3" custLinFactNeighborX="862" custLinFactNeighborY="7464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E86F219-3911-47F8-AA39-0B9B8FC0806F}" type="pres">
      <dgm:prSet presAssocID="{E107D722-FB21-4C48-8A3D-8CD575D6787F}" presName="gear1srcNode" presStyleLbl="node1" presStyleIdx="0" presStyleCnt="3"/>
      <dgm:spPr/>
      <dgm:t>
        <a:bodyPr/>
        <a:lstStyle/>
        <a:p>
          <a:endParaRPr lang="es-MX"/>
        </a:p>
      </dgm:t>
    </dgm:pt>
    <dgm:pt modelId="{01C2D0DB-ECF9-4E2F-83AE-440B0851CBD3}" type="pres">
      <dgm:prSet presAssocID="{E107D722-FB21-4C48-8A3D-8CD575D6787F}" presName="gear1dstNode" presStyleLbl="node1" presStyleIdx="0" presStyleCnt="3"/>
      <dgm:spPr/>
      <dgm:t>
        <a:bodyPr/>
        <a:lstStyle/>
        <a:p>
          <a:endParaRPr lang="es-MX"/>
        </a:p>
      </dgm:t>
    </dgm:pt>
    <dgm:pt modelId="{832C2662-B84F-4E94-A0FF-E802F581CC75}" type="pres">
      <dgm:prSet presAssocID="{46DF76D9-66DC-407E-B5A1-48781BD731F6}" presName="gear2" presStyleLbl="node1" presStyleIdx="1" presStyleCnt="3" custLinFactNeighborX="6945" custLinFactNeighborY="4009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09F7829-1771-47B0-B59F-9DC28A65D640}" type="pres">
      <dgm:prSet presAssocID="{46DF76D9-66DC-407E-B5A1-48781BD731F6}" presName="gear2srcNode" presStyleLbl="node1" presStyleIdx="1" presStyleCnt="3"/>
      <dgm:spPr/>
      <dgm:t>
        <a:bodyPr/>
        <a:lstStyle/>
        <a:p>
          <a:endParaRPr lang="es-MX"/>
        </a:p>
      </dgm:t>
    </dgm:pt>
    <dgm:pt modelId="{EE6461B6-2A24-4D0F-80EC-72F69981E529}" type="pres">
      <dgm:prSet presAssocID="{46DF76D9-66DC-407E-B5A1-48781BD731F6}" presName="gear2dstNode" presStyleLbl="node1" presStyleIdx="1" presStyleCnt="3"/>
      <dgm:spPr/>
      <dgm:t>
        <a:bodyPr/>
        <a:lstStyle/>
        <a:p>
          <a:endParaRPr lang="es-MX"/>
        </a:p>
      </dgm:t>
    </dgm:pt>
    <dgm:pt modelId="{A2CC9E5F-50B2-4684-BC7B-EF5492A3E529}" type="pres">
      <dgm:prSet presAssocID="{726C818F-3426-4DCF-871F-F86F186EA5CA}" presName="gear3" presStyleLbl="node1" presStyleIdx="2" presStyleCnt="3" custLinFactNeighborX="6488" custLinFactNeighborY="-2108"/>
      <dgm:spPr/>
      <dgm:t>
        <a:bodyPr/>
        <a:lstStyle/>
        <a:p>
          <a:endParaRPr lang="es-MX"/>
        </a:p>
      </dgm:t>
    </dgm:pt>
    <dgm:pt modelId="{1EA2CDE2-F85A-4A80-A9CB-F4693EBDBD18}" type="pres">
      <dgm:prSet presAssocID="{726C818F-3426-4DCF-871F-F86F186EA5CA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C6C130A-F6F8-4282-9BC0-DDC3A5989059}" type="pres">
      <dgm:prSet presAssocID="{726C818F-3426-4DCF-871F-F86F186EA5CA}" presName="gear3srcNode" presStyleLbl="node1" presStyleIdx="2" presStyleCnt="3"/>
      <dgm:spPr/>
      <dgm:t>
        <a:bodyPr/>
        <a:lstStyle/>
        <a:p>
          <a:endParaRPr lang="es-MX"/>
        </a:p>
      </dgm:t>
    </dgm:pt>
    <dgm:pt modelId="{2CE52CB6-5680-4BA7-BECF-DEA85DBEBD3B}" type="pres">
      <dgm:prSet presAssocID="{726C818F-3426-4DCF-871F-F86F186EA5CA}" presName="gear3dstNode" presStyleLbl="node1" presStyleIdx="2" presStyleCnt="3"/>
      <dgm:spPr/>
      <dgm:t>
        <a:bodyPr/>
        <a:lstStyle/>
        <a:p>
          <a:endParaRPr lang="es-MX"/>
        </a:p>
      </dgm:t>
    </dgm:pt>
    <dgm:pt modelId="{3F948F23-1EB9-48D2-AA11-5284A66C5A49}" type="pres">
      <dgm:prSet presAssocID="{BDB6C79F-A952-4362-8FE2-271EBFEC8D47}" presName="connector1" presStyleLbl="sibTrans2D1" presStyleIdx="0" presStyleCnt="3" custLinFactNeighborX="-5784" custLinFactNeighborY="6578"/>
      <dgm:spPr/>
      <dgm:t>
        <a:bodyPr/>
        <a:lstStyle/>
        <a:p>
          <a:endParaRPr lang="es-MX"/>
        </a:p>
      </dgm:t>
    </dgm:pt>
    <dgm:pt modelId="{E384D223-1717-4165-BEBD-33EFD690C540}" type="pres">
      <dgm:prSet presAssocID="{31D33953-E30D-4701-8293-4F2FD26CBFC8}" presName="connector2" presStyleLbl="sibTrans2D1" presStyleIdx="1" presStyleCnt="3" custLinFactNeighborX="7232" custLinFactNeighborY="4408"/>
      <dgm:spPr/>
      <dgm:t>
        <a:bodyPr/>
        <a:lstStyle/>
        <a:p>
          <a:endParaRPr lang="es-MX"/>
        </a:p>
      </dgm:t>
    </dgm:pt>
    <dgm:pt modelId="{B3DB9526-A838-4F5A-BF66-99B673935ABB}" type="pres">
      <dgm:prSet presAssocID="{BBE3935E-9B9D-4610-8432-A39A877B3742}" presName="connector3" presStyleLbl="sibTrans2D1" presStyleIdx="2" presStyleCnt="3" custLinFactNeighborX="3380" custLinFactNeighborY="154"/>
      <dgm:spPr/>
      <dgm:t>
        <a:bodyPr/>
        <a:lstStyle/>
        <a:p>
          <a:endParaRPr lang="es-MX"/>
        </a:p>
      </dgm:t>
    </dgm:pt>
  </dgm:ptLst>
  <dgm:cxnLst>
    <dgm:cxn modelId="{31CA14E2-3FF1-4FD3-AE6B-55857EF77DB9}" type="presOf" srcId="{BBE3935E-9B9D-4610-8432-A39A877B3742}" destId="{B3DB9526-A838-4F5A-BF66-99B673935ABB}" srcOrd="0" destOrd="0" presId="urn:microsoft.com/office/officeart/2005/8/layout/gear1"/>
    <dgm:cxn modelId="{BB448E5B-C30C-4666-B27C-D0B242EA4A2F}" type="presOf" srcId="{726C818F-3426-4DCF-871F-F86F186EA5CA}" destId="{A2CC9E5F-50B2-4684-BC7B-EF5492A3E529}" srcOrd="0" destOrd="0" presId="urn:microsoft.com/office/officeart/2005/8/layout/gear1"/>
    <dgm:cxn modelId="{A4CA279D-B34A-4451-8BCE-59AE4558C849}" type="presOf" srcId="{46DF76D9-66DC-407E-B5A1-48781BD731F6}" destId="{EE6461B6-2A24-4D0F-80EC-72F69981E529}" srcOrd="2" destOrd="0" presId="urn:microsoft.com/office/officeart/2005/8/layout/gear1"/>
    <dgm:cxn modelId="{10442F01-E622-4FA6-AFF1-05F57B7650BF}" type="presOf" srcId="{726C818F-3426-4DCF-871F-F86F186EA5CA}" destId="{2CE52CB6-5680-4BA7-BECF-DEA85DBEBD3B}" srcOrd="3" destOrd="0" presId="urn:microsoft.com/office/officeart/2005/8/layout/gear1"/>
    <dgm:cxn modelId="{AFB81C2A-6212-4660-A38F-869A021AD3CC}" srcId="{705BA2DA-5014-47A8-89BA-187CECE5C9B9}" destId="{46DF76D9-66DC-407E-B5A1-48781BD731F6}" srcOrd="1" destOrd="0" parTransId="{C7CC63B7-EA99-4437-A3A3-9B33FB19019D}" sibTransId="{31D33953-E30D-4701-8293-4F2FD26CBFC8}"/>
    <dgm:cxn modelId="{09A4BF43-A548-4C5C-B87D-5C988BD77997}" type="presOf" srcId="{E107D722-FB21-4C48-8A3D-8CD575D6787F}" destId="{01C2D0DB-ECF9-4E2F-83AE-440B0851CBD3}" srcOrd="2" destOrd="0" presId="urn:microsoft.com/office/officeart/2005/8/layout/gear1"/>
    <dgm:cxn modelId="{54C39DB1-896D-4FAA-A1A2-0F0B05B68B0D}" type="presOf" srcId="{31D33953-E30D-4701-8293-4F2FD26CBFC8}" destId="{E384D223-1717-4165-BEBD-33EFD690C540}" srcOrd="0" destOrd="0" presId="urn:microsoft.com/office/officeart/2005/8/layout/gear1"/>
    <dgm:cxn modelId="{93C915AA-B183-4DDF-9E62-50F71B77488C}" type="presOf" srcId="{726C818F-3426-4DCF-871F-F86F186EA5CA}" destId="{1EA2CDE2-F85A-4A80-A9CB-F4693EBDBD18}" srcOrd="1" destOrd="0" presId="urn:microsoft.com/office/officeart/2005/8/layout/gear1"/>
    <dgm:cxn modelId="{06C8BCF2-F688-4343-A7EE-602C5C09889F}" type="presOf" srcId="{726C818F-3426-4DCF-871F-F86F186EA5CA}" destId="{3C6C130A-F6F8-4282-9BC0-DDC3A5989059}" srcOrd="2" destOrd="0" presId="urn:microsoft.com/office/officeart/2005/8/layout/gear1"/>
    <dgm:cxn modelId="{E5DCE6E0-1D58-449D-8DD9-ABC04158E54B}" type="presOf" srcId="{BDB6C79F-A952-4362-8FE2-271EBFEC8D47}" destId="{3F948F23-1EB9-48D2-AA11-5284A66C5A49}" srcOrd="0" destOrd="0" presId="urn:microsoft.com/office/officeart/2005/8/layout/gear1"/>
    <dgm:cxn modelId="{B707E849-07E9-4819-AA95-EB3730571C9E}" type="presOf" srcId="{46DF76D9-66DC-407E-B5A1-48781BD731F6}" destId="{509F7829-1771-47B0-B59F-9DC28A65D640}" srcOrd="1" destOrd="0" presId="urn:microsoft.com/office/officeart/2005/8/layout/gear1"/>
    <dgm:cxn modelId="{0EC63D49-F1A6-4786-A6AF-9B5566F6EBAD}" type="presOf" srcId="{E107D722-FB21-4C48-8A3D-8CD575D6787F}" destId="{5E86F219-3911-47F8-AA39-0B9B8FC0806F}" srcOrd="1" destOrd="0" presId="urn:microsoft.com/office/officeart/2005/8/layout/gear1"/>
    <dgm:cxn modelId="{97845C7A-F888-468C-83A7-B8A8872058DD}" srcId="{705BA2DA-5014-47A8-89BA-187CECE5C9B9}" destId="{726C818F-3426-4DCF-871F-F86F186EA5CA}" srcOrd="2" destOrd="0" parTransId="{D4AC4BF2-190B-48FA-9C3C-7E2671445810}" sibTransId="{BBE3935E-9B9D-4610-8432-A39A877B3742}"/>
    <dgm:cxn modelId="{6029EC78-66A6-45E3-A975-2B566277FDE5}" type="presOf" srcId="{705BA2DA-5014-47A8-89BA-187CECE5C9B9}" destId="{D813C7E5-59AA-4331-A2C2-70C32F17F4A0}" srcOrd="0" destOrd="0" presId="urn:microsoft.com/office/officeart/2005/8/layout/gear1"/>
    <dgm:cxn modelId="{28FF1598-0BD3-45A7-B6B1-E0D9AD737D63}" type="presOf" srcId="{E107D722-FB21-4C48-8A3D-8CD575D6787F}" destId="{ABD0A08A-8EDE-4F03-B699-1E9998418DD1}" srcOrd="0" destOrd="0" presId="urn:microsoft.com/office/officeart/2005/8/layout/gear1"/>
    <dgm:cxn modelId="{4B264872-F940-4625-A2BF-F62436A24FE8}" srcId="{705BA2DA-5014-47A8-89BA-187CECE5C9B9}" destId="{E107D722-FB21-4C48-8A3D-8CD575D6787F}" srcOrd="0" destOrd="0" parTransId="{3B66DB9A-7FD1-45D8-A708-B1A7795E346C}" sibTransId="{BDB6C79F-A952-4362-8FE2-271EBFEC8D47}"/>
    <dgm:cxn modelId="{F133DB60-8B2E-45DE-A300-38F684202776}" type="presOf" srcId="{46DF76D9-66DC-407E-B5A1-48781BD731F6}" destId="{832C2662-B84F-4E94-A0FF-E802F581CC75}" srcOrd="0" destOrd="0" presId="urn:microsoft.com/office/officeart/2005/8/layout/gear1"/>
    <dgm:cxn modelId="{2094BFA2-3EBE-4810-A779-5B866A138CB3}" type="presParOf" srcId="{D813C7E5-59AA-4331-A2C2-70C32F17F4A0}" destId="{ABD0A08A-8EDE-4F03-B699-1E9998418DD1}" srcOrd="0" destOrd="0" presId="urn:microsoft.com/office/officeart/2005/8/layout/gear1"/>
    <dgm:cxn modelId="{00B08B9F-BA5F-4937-B41D-E6FC03935963}" type="presParOf" srcId="{D813C7E5-59AA-4331-A2C2-70C32F17F4A0}" destId="{5E86F219-3911-47F8-AA39-0B9B8FC0806F}" srcOrd="1" destOrd="0" presId="urn:microsoft.com/office/officeart/2005/8/layout/gear1"/>
    <dgm:cxn modelId="{8E8D74E6-2D52-4DBD-A4E4-FE97D5EBDDE3}" type="presParOf" srcId="{D813C7E5-59AA-4331-A2C2-70C32F17F4A0}" destId="{01C2D0DB-ECF9-4E2F-83AE-440B0851CBD3}" srcOrd="2" destOrd="0" presId="urn:microsoft.com/office/officeart/2005/8/layout/gear1"/>
    <dgm:cxn modelId="{8349F244-7CD4-43A5-B4EB-BBE333B23C84}" type="presParOf" srcId="{D813C7E5-59AA-4331-A2C2-70C32F17F4A0}" destId="{832C2662-B84F-4E94-A0FF-E802F581CC75}" srcOrd="3" destOrd="0" presId="urn:microsoft.com/office/officeart/2005/8/layout/gear1"/>
    <dgm:cxn modelId="{F637C811-63CD-4F84-B12C-7A82A849010C}" type="presParOf" srcId="{D813C7E5-59AA-4331-A2C2-70C32F17F4A0}" destId="{509F7829-1771-47B0-B59F-9DC28A65D640}" srcOrd="4" destOrd="0" presId="urn:microsoft.com/office/officeart/2005/8/layout/gear1"/>
    <dgm:cxn modelId="{B68B07ED-4C61-4890-8932-6E84F23F779E}" type="presParOf" srcId="{D813C7E5-59AA-4331-A2C2-70C32F17F4A0}" destId="{EE6461B6-2A24-4D0F-80EC-72F69981E529}" srcOrd="5" destOrd="0" presId="urn:microsoft.com/office/officeart/2005/8/layout/gear1"/>
    <dgm:cxn modelId="{3C1E1890-57D4-41B6-989A-BFB89AEDF3BE}" type="presParOf" srcId="{D813C7E5-59AA-4331-A2C2-70C32F17F4A0}" destId="{A2CC9E5F-50B2-4684-BC7B-EF5492A3E529}" srcOrd="6" destOrd="0" presId="urn:microsoft.com/office/officeart/2005/8/layout/gear1"/>
    <dgm:cxn modelId="{A68557C2-1CB6-4A95-AC47-6B29555C5094}" type="presParOf" srcId="{D813C7E5-59AA-4331-A2C2-70C32F17F4A0}" destId="{1EA2CDE2-F85A-4A80-A9CB-F4693EBDBD18}" srcOrd="7" destOrd="0" presId="urn:microsoft.com/office/officeart/2005/8/layout/gear1"/>
    <dgm:cxn modelId="{F705866E-8F90-4CDE-9B83-C0A008D8501D}" type="presParOf" srcId="{D813C7E5-59AA-4331-A2C2-70C32F17F4A0}" destId="{3C6C130A-F6F8-4282-9BC0-DDC3A5989059}" srcOrd="8" destOrd="0" presId="urn:microsoft.com/office/officeart/2005/8/layout/gear1"/>
    <dgm:cxn modelId="{B83D0011-9A5A-4A7E-8E36-E611197362DF}" type="presParOf" srcId="{D813C7E5-59AA-4331-A2C2-70C32F17F4A0}" destId="{2CE52CB6-5680-4BA7-BECF-DEA85DBEBD3B}" srcOrd="9" destOrd="0" presId="urn:microsoft.com/office/officeart/2005/8/layout/gear1"/>
    <dgm:cxn modelId="{A23A2F5C-653C-4265-8880-042101F7165B}" type="presParOf" srcId="{D813C7E5-59AA-4331-A2C2-70C32F17F4A0}" destId="{3F948F23-1EB9-48D2-AA11-5284A66C5A49}" srcOrd="10" destOrd="0" presId="urn:microsoft.com/office/officeart/2005/8/layout/gear1"/>
    <dgm:cxn modelId="{BCD2CDF1-7375-4CF1-A1AA-16C9B13D2D52}" type="presParOf" srcId="{D813C7E5-59AA-4331-A2C2-70C32F17F4A0}" destId="{E384D223-1717-4165-BEBD-33EFD690C540}" srcOrd="11" destOrd="0" presId="urn:microsoft.com/office/officeart/2005/8/layout/gear1"/>
    <dgm:cxn modelId="{B331A342-AAAB-4ED6-90C9-ADD28FFF2282}" type="presParOf" srcId="{D813C7E5-59AA-4331-A2C2-70C32F17F4A0}" destId="{B3DB9526-A838-4F5A-BF66-99B673935AB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AD2299-8CA2-4FD7-91C8-68EA307CF272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D465316B-E49D-4CCB-B946-19AA563BE381}">
      <dgm:prSet phldrT="[Texto]" custT="1"/>
      <dgm:spPr/>
      <dgm:t>
        <a:bodyPr/>
        <a:lstStyle/>
        <a:p>
          <a:r>
            <a:rPr lang="en-US" sz="1000" b="1" noProof="0" dirty="0" smtClean="0">
              <a:latin typeface="Arial" pitchFamily="34" charset="0"/>
              <a:cs typeface="Arial" pitchFamily="34" charset="0"/>
            </a:rPr>
            <a:t>Immediate</a:t>
          </a:r>
          <a:endParaRPr lang="en-US" sz="1000" b="1" noProof="0" dirty="0">
            <a:latin typeface="Arial" pitchFamily="34" charset="0"/>
            <a:cs typeface="Arial" pitchFamily="34" charset="0"/>
          </a:endParaRPr>
        </a:p>
      </dgm:t>
    </dgm:pt>
    <dgm:pt modelId="{76C6FC14-4F32-427B-B098-88F17BDCF5A9}" type="parTrans" cxnId="{28E06169-5C77-4C22-82CB-378B3552FF0C}">
      <dgm:prSet/>
      <dgm:spPr/>
      <dgm:t>
        <a:bodyPr/>
        <a:lstStyle/>
        <a:p>
          <a:endParaRPr lang="en-US" noProof="0" dirty="0"/>
        </a:p>
      </dgm:t>
    </dgm:pt>
    <dgm:pt modelId="{8A9849C5-78A3-4EB6-8A9A-F084E5ED05E5}" type="sibTrans" cxnId="{28E06169-5C77-4C22-82CB-378B3552FF0C}">
      <dgm:prSet/>
      <dgm:spPr/>
      <dgm:t>
        <a:bodyPr/>
        <a:lstStyle/>
        <a:p>
          <a:endParaRPr lang="en-US" noProof="0" dirty="0"/>
        </a:p>
      </dgm:t>
    </dgm:pt>
    <dgm:pt modelId="{D76A79AA-C76D-4AA9-8BEB-37A6277230FF}">
      <dgm:prSet phldrT="[Texto]" custT="1"/>
      <dgm:spPr/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Start working on Round1.</a:t>
          </a:r>
          <a:endParaRPr lang="en-US" sz="1200" noProof="0" dirty="0">
            <a:latin typeface="Arial" pitchFamily="34" charset="0"/>
            <a:cs typeface="Arial" pitchFamily="34" charset="0"/>
          </a:endParaRPr>
        </a:p>
      </dgm:t>
    </dgm:pt>
    <dgm:pt modelId="{0B7CF312-D35A-4902-9485-7D963B4EDFC8}" type="parTrans" cxnId="{9477C698-B0C1-44C3-8298-02022100B53D}">
      <dgm:prSet/>
      <dgm:spPr/>
      <dgm:t>
        <a:bodyPr/>
        <a:lstStyle/>
        <a:p>
          <a:endParaRPr lang="en-US" noProof="0" dirty="0"/>
        </a:p>
      </dgm:t>
    </dgm:pt>
    <dgm:pt modelId="{787BD98D-CD67-4A31-8869-4CA6090D46FB}" type="sibTrans" cxnId="{9477C698-B0C1-44C3-8298-02022100B53D}">
      <dgm:prSet/>
      <dgm:spPr/>
      <dgm:t>
        <a:bodyPr/>
        <a:lstStyle/>
        <a:p>
          <a:endParaRPr lang="en-US" noProof="0" dirty="0"/>
        </a:p>
      </dgm:t>
    </dgm:pt>
    <dgm:pt modelId="{01DFD5E1-2C3C-4399-9F02-58A95A70BBFA}">
      <dgm:prSet phldrT="[Texto]" custT="1"/>
      <dgm:spPr/>
      <dgm:t>
        <a:bodyPr/>
        <a:lstStyle/>
        <a:p>
          <a:r>
            <a:rPr lang="en-US" sz="1000" b="1" noProof="0" dirty="0" smtClean="0">
              <a:latin typeface="Arial" pitchFamily="34" charset="0"/>
              <a:cs typeface="Arial" pitchFamily="34" charset="0"/>
            </a:rPr>
            <a:t>August, 2014</a:t>
          </a:r>
          <a:endParaRPr lang="en-US" sz="1000" b="1" noProof="0" dirty="0">
            <a:latin typeface="Arial" pitchFamily="34" charset="0"/>
            <a:cs typeface="Arial" pitchFamily="34" charset="0"/>
          </a:endParaRPr>
        </a:p>
      </dgm:t>
    </dgm:pt>
    <dgm:pt modelId="{DB1F224B-D245-4017-A12D-79B6F08AE8F4}" type="parTrans" cxnId="{7C306D65-9FAE-472C-AC83-212A81A8C469}">
      <dgm:prSet/>
      <dgm:spPr/>
      <dgm:t>
        <a:bodyPr/>
        <a:lstStyle/>
        <a:p>
          <a:endParaRPr lang="en-US" noProof="0" dirty="0"/>
        </a:p>
      </dgm:t>
    </dgm:pt>
    <dgm:pt modelId="{BAC0F3EF-D4AE-4639-947E-14B3705A82AB}" type="sibTrans" cxnId="{7C306D65-9FAE-472C-AC83-212A81A8C469}">
      <dgm:prSet/>
      <dgm:spPr/>
      <dgm:t>
        <a:bodyPr/>
        <a:lstStyle/>
        <a:p>
          <a:endParaRPr lang="en-US" noProof="0" dirty="0"/>
        </a:p>
      </dgm:t>
    </dgm:pt>
    <dgm:pt modelId="{B26FA662-4C67-4F5D-8191-0CD4324A9F5D}">
      <dgm:prSet phldrT="[Texto]" custT="1"/>
      <dgm:spPr/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Issue the decrees for the creation of CENACE and CENAGAS. </a:t>
          </a:r>
          <a:endParaRPr lang="en-US" sz="1200" noProof="0" dirty="0">
            <a:latin typeface="Arial" pitchFamily="34" charset="0"/>
            <a:cs typeface="Arial" pitchFamily="34" charset="0"/>
          </a:endParaRPr>
        </a:p>
      </dgm:t>
    </dgm:pt>
    <dgm:pt modelId="{52E5890B-9C90-4857-AEEC-EA91A38855EC}" type="parTrans" cxnId="{E6732B1B-88DD-4EE8-B8B7-2BEA1D9145DB}">
      <dgm:prSet/>
      <dgm:spPr/>
      <dgm:t>
        <a:bodyPr/>
        <a:lstStyle/>
        <a:p>
          <a:endParaRPr lang="en-US" noProof="0" dirty="0"/>
        </a:p>
      </dgm:t>
    </dgm:pt>
    <dgm:pt modelId="{2806E753-3B5F-4D66-95CE-CBEACAC7F09D}" type="sibTrans" cxnId="{E6732B1B-88DD-4EE8-B8B7-2BEA1D9145DB}">
      <dgm:prSet/>
      <dgm:spPr/>
      <dgm:t>
        <a:bodyPr/>
        <a:lstStyle/>
        <a:p>
          <a:endParaRPr lang="en-US" noProof="0" dirty="0"/>
        </a:p>
      </dgm:t>
    </dgm:pt>
    <dgm:pt modelId="{6DA1C434-3C82-4D02-9381-4DF1B51992D2}">
      <dgm:prSet phldrT="[Texto]" custT="1"/>
      <dgm:spPr/>
      <dgm:t>
        <a:bodyPr/>
        <a:lstStyle/>
        <a:p>
          <a:r>
            <a:rPr lang="en-US" sz="1000" b="1" noProof="0" dirty="0" smtClean="0">
              <a:latin typeface="Arial" pitchFamily="34" charset="0"/>
              <a:cs typeface="Arial" pitchFamily="34" charset="0"/>
            </a:rPr>
            <a:t>September, 2014</a:t>
          </a:r>
          <a:endParaRPr lang="en-US" sz="1000" b="1" noProof="0" dirty="0">
            <a:latin typeface="Arial" pitchFamily="34" charset="0"/>
            <a:cs typeface="Arial" pitchFamily="34" charset="0"/>
          </a:endParaRPr>
        </a:p>
      </dgm:t>
    </dgm:pt>
    <dgm:pt modelId="{77C04C59-5FE3-4FBD-B0E1-44D95E1FFBDA}" type="parTrans" cxnId="{E2E4FFE5-3417-431E-9A3C-5B3D31570CE5}">
      <dgm:prSet/>
      <dgm:spPr/>
      <dgm:t>
        <a:bodyPr/>
        <a:lstStyle/>
        <a:p>
          <a:endParaRPr lang="en-US" noProof="0" dirty="0"/>
        </a:p>
      </dgm:t>
    </dgm:pt>
    <dgm:pt modelId="{DEABFC51-2DE0-4AD2-B8B4-1090129B10DA}" type="sibTrans" cxnId="{E2E4FFE5-3417-431E-9A3C-5B3D31570CE5}">
      <dgm:prSet/>
      <dgm:spPr/>
      <dgm:t>
        <a:bodyPr/>
        <a:lstStyle/>
        <a:p>
          <a:endParaRPr lang="en-US" noProof="0" dirty="0"/>
        </a:p>
      </dgm:t>
    </dgm:pt>
    <dgm:pt modelId="{2894833B-E074-422A-BED0-C5C1F2120705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Put into action the newly created </a:t>
          </a:r>
          <a:r>
            <a:rPr lang="en-US" sz="1200" dirty="0" smtClean="0">
              <a:latin typeface="Arial" pitchFamily="34" charset="0"/>
              <a:cs typeface="Arial" pitchFamily="34" charset="0"/>
            </a:rPr>
            <a:t>National Agency for Industrial Safety and Environmental Protection of the Hydrocarbons Sector.</a:t>
          </a:r>
          <a:endParaRPr lang="en-US" sz="1200" noProof="0" dirty="0">
            <a:latin typeface="Arial" pitchFamily="34" charset="0"/>
            <a:cs typeface="Arial" pitchFamily="34" charset="0"/>
          </a:endParaRPr>
        </a:p>
      </dgm:t>
    </dgm:pt>
    <dgm:pt modelId="{D07C0C44-0AD4-4055-BE99-2EDCA5D4ECFA}" type="parTrans" cxnId="{CC103E7E-9FCB-4B85-B60D-9E42FC75863A}">
      <dgm:prSet/>
      <dgm:spPr/>
      <dgm:t>
        <a:bodyPr/>
        <a:lstStyle/>
        <a:p>
          <a:endParaRPr lang="en-US" noProof="0" dirty="0"/>
        </a:p>
      </dgm:t>
    </dgm:pt>
    <dgm:pt modelId="{E4A1C509-DBB7-4AC4-9DE8-612AF729E9B3}" type="sibTrans" cxnId="{CC103E7E-9FCB-4B85-B60D-9E42FC75863A}">
      <dgm:prSet/>
      <dgm:spPr/>
      <dgm:t>
        <a:bodyPr/>
        <a:lstStyle/>
        <a:p>
          <a:endParaRPr lang="en-US" noProof="0" dirty="0"/>
        </a:p>
      </dgm:t>
    </dgm:pt>
    <dgm:pt modelId="{DD209EF1-5801-42AC-A04A-084D20120CC3}">
      <dgm:prSet phldrT="[Texto]"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000" b="1" noProof="0" dirty="0" smtClean="0">
              <a:latin typeface="Arial" pitchFamily="34" charset="0"/>
              <a:cs typeface="Arial" pitchFamily="34" charset="0"/>
            </a:rPr>
            <a:t>October, 2014</a:t>
          </a:r>
          <a:endParaRPr lang="en-US" sz="1000" b="1" noProof="0" dirty="0">
            <a:latin typeface="Arial" pitchFamily="34" charset="0"/>
            <a:cs typeface="Arial" pitchFamily="34" charset="0"/>
          </a:endParaRPr>
        </a:p>
      </dgm:t>
    </dgm:pt>
    <dgm:pt modelId="{B819AC83-94EA-4AB5-97A9-535F0300BFE2}" type="parTrans" cxnId="{20FC7B81-43E8-4CEF-B4C9-37ABB7A97B27}">
      <dgm:prSet/>
      <dgm:spPr/>
      <dgm:t>
        <a:bodyPr/>
        <a:lstStyle/>
        <a:p>
          <a:endParaRPr lang="en-US" noProof="0" dirty="0"/>
        </a:p>
      </dgm:t>
    </dgm:pt>
    <dgm:pt modelId="{BED295C0-87AB-4566-A45C-49D181725AE5}" type="sibTrans" cxnId="{20FC7B81-43E8-4CEF-B4C9-37ABB7A97B27}">
      <dgm:prSet/>
      <dgm:spPr/>
      <dgm:t>
        <a:bodyPr/>
        <a:lstStyle/>
        <a:p>
          <a:endParaRPr lang="en-US" noProof="0" dirty="0"/>
        </a:p>
      </dgm:t>
    </dgm:pt>
    <dgm:pt modelId="{05B81DEF-D216-4661-980B-67FEEC4546EA}">
      <dgm:prSet phldrT="[Texto]" custT="1"/>
      <dgm:spPr>
        <a:solidFill>
          <a:schemeClr val="accent2"/>
        </a:solidFill>
        <a:ln>
          <a:solidFill>
            <a:srgbClr val="C00000"/>
          </a:solidFill>
        </a:ln>
      </dgm:spPr>
      <dgm:t>
        <a:bodyPr/>
        <a:lstStyle/>
        <a:p>
          <a:r>
            <a:rPr lang="en-US" sz="1000" b="1" noProof="0" dirty="0" smtClean="0">
              <a:latin typeface="Arial" pitchFamily="34" charset="0"/>
              <a:cs typeface="Arial" pitchFamily="34" charset="0"/>
            </a:rPr>
            <a:t>November, 2014</a:t>
          </a:r>
          <a:endParaRPr lang="en-US" sz="1000" b="1" noProof="0" dirty="0">
            <a:latin typeface="Arial" pitchFamily="34" charset="0"/>
            <a:cs typeface="Arial" pitchFamily="34" charset="0"/>
          </a:endParaRPr>
        </a:p>
      </dgm:t>
    </dgm:pt>
    <dgm:pt modelId="{A47ECE8A-9B89-40A3-B45F-E276E0DF8C27}" type="parTrans" cxnId="{F9B483E1-D0E3-4046-AE8C-9FB03C5C8387}">
      <dgm:prSet/>
      <dgm:spPr/>
      <dgm:t>
        <a:bodyPr/>
        <a:lstStyle/>
        <a:p>
          <a:endParaRPr lang="en-US" noProof="0" dirty="0"/>
        </a:p>
      </dgm:t>
    </dgm:pt>
    <dgm:pt modelId="{6E5450D1-7B87-4F2E-BB3F-06B6FCD98650}" type="sibTrans" cxnId="{F9B483E1-D0E3-4046-AE8C-9FB03C5C8387}">
      <dgm:prSet/>
      <dgm:spPr/>
      <dgm:t>
        <a:bodyPr/>
        <a:lstStyle/>
        <a:p>
          <a:endParaRPr lang="en-US" noProof="0" dirty="0"/>
        </a:p>
      </dgm:t>
    </dgm:pt>
    <dgm:pt modelId="{3BB8EDFD-244C-46FD-B939-4D7705C588DF}">
      <dgm:prSet phldrT="[Texto]" custT="1"/>
      <dgm:spPr/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Accelerate Round 0.</a:t>
          </a:r>
          <a:endParaRPr lang="en-US" sz="1200" noProof="0" dirty="0">
            <a:latin typeface="Arial" pitchFamily="34" charset="0"/>
            <a:cs typeface="Arial" pitchFamily="34" charset="0"/>
          </a:endParaRPr>
        </a:p>
      </dgm:t>
    </dgm:pt>
    <dgm:pt modelId="{09021CF1-B9BF-4669-A917-DBCDF8916DF0}" type="parTrans" cxnId="{986BF344-848C-458F-BB69-AFB7F4C4F364}">
      <dgm:prSet/>
      <dgm:spPr/>
      <dgm:t>
        <a:bodyPr/>
        <a:lstStyle/>
        <a:p>
          <a:endParaRPr lang="en-US" noProof="0" dirty="0"/>
        </a:p>
      </dgm:t>
    </dgm:pt>
    <dgm:pt modelId="{0ECA603B-40A6-4B77-9C3D-04F78AF8BC51}" type="sibTrans" cxnId="{986BF344-848C-458F-BB69-AFB7F4C4F364}">
      <dgm:prSet/>
      <dgm:spPr/>
      <dgm:t>
        <a:bodyPr/>
        <a:lstStyle/>
        <a:p>
          <a:endParaRPr lang="en-US" noProof="0" dirty="0"/>
        </a:p>
      </dgm:t>
    </dgm:pt>
    <dgm:pt modelId="{CB287220-2EBC-4954-A75B-C394CA74C653}">
      <dgm:prSet custT="1"/>
      <dgm:spPr/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Send the candidacies of CNH and CRE commissioners, Pemex and CFE independent counselors, and independent members of the Mexican Oil fund to the Senate. </a:t>
          </a:r>
        </a:p>
      </dgm:t>
    </dgm:pt>
    <dgm:pt modelId="{CAEB836F-EFFE-4E79-B255-4907BA924EF0}" type="parTrans" cxnId="{9348D898-D627-4B02-9854-3C162431F06C}">
      <dgm:prSet/>
      <dgm:spPr/>
      <dgm:t>
        <a:bodyPr/>
        <a:lstStyle/>
        <a:p>
          <a:endParaRPr lang="en-US" noProof="0" dirty="0"/>
        </a:p>
      </dgm:t>
    </dgm:pt>
    <dgm:pt modelId="{DEE6A4B9-FF4A-4B82-A9A9-FAE650E678D0}" type="sibTrans" cxnId="{9348D898-D627-4B02-9854-3C162431F06C}">
      <dgm:prSet/>
      <dgm:spPr/>
      <dgm:t>
        <a:bodyPr/>
        <a:lstStyle/>
        <a:p>
          <a:endParaRPr lang="en-US" noProof="0" dirty="0"/>
        </a:p>
      </dgm:t>
    </dgm:pt>
    <dgm:pt modelId="{4AC62B48-2495-49DF-BD5A-BC6DFD3431A9}">
      <dgm:prSet phldrT="[Texto]" custT="1"/>
      <dgm:spPr/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Create the Mexican Oil Fund for Stability and Development. </a:t>
          </a:r>
          <a:endParaRPr lang="en-US" sz="1200" noProof="0" dirty="0">
            <a:latin typeface="Arial" pitchFamily="34" charset="0"/>
            <a:cs typeface="Arial" pitchFamily="34" charset="0"/>
          </a:endParaRPr>
        </a:p>
      </dgm:t>
    </dgm:pt>
    <dgm:pt modelId="{08C9E9CD-98EB-486A-9559-D75D7E67B7FA}" type="parTrans" cxnId="{61330B1D-30B8-454E-B38D-399DD53DF6C9}">
      <dgm:prSet/>
      <dgm:spPr/>
      <dgm:t>
        <a:bodyPr/>
        <a:lstStyle/>
        <a:p>
          <a:endParaRPr lang="en-US" noProof="0" dirty="0"/>
        </a:p>
      </dgm:t>
    </dgm:pt>
    <dgm:pt modelId="{A5CBA958-7577-44BB-B57F-45FF37185862}" type="sibTrans" cxnId="{61330B1D-30B8-454E-B38D-399DD53DF6C9}">
      <dgm:prSet/>
      <dgm:spPr/>
      <dgm:t>
        <a:bodyPr/>
        <a:lstStyle/>
        <a:p>
          <a:endParaRPr lang="en-US" noProof="0" dirty="0"/>
        </a:p>
      </dgm:t>
    </dgm:pt>
    <dgm:pt modelId="{68DA64C5-C4A0-46D0-8BC0-C79B688A2877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Publish all the regulations related to the Secondary Laws of the Energy Reform. </a:t>
          </a:r>
          <a:endParaRPr lang="en-US" sz="1200" noProof="0" dirty="0">
            <a:latin typeface="Arial" pitchFamily="34" charset="0"/>
            <a:cs typeface="Arial" pitchFamily="34" charset="0"/>
          </a:endParaRPr>
        </a:p>
      </dgm:t>
    </dgm:pt>
    <dgm:pt modelId="{C1153C95-6BB9-4269-94B4-B26F86910408}" type="parTrans" cxnId="{EAECCD03-9377-4521-BEB7-823C398454C0}">
      <dgm:prSet/>
      <dgm:spPr/>
      <dgm:t>
        <a:bodyPr/>
        <a:lstStyle/>
        <a:p>
          <a:endParaRPr lang="en-US" noProof="0" dirty="0"/>
        </a:p>
      </dgm:t>
    </dgm:pt>
    <dgm:pt modelId="{43675560-AA49-40D1-A6C8-7947453AE870}" type="sibTrans" cxnId="{EAECCD03-9377-4521-BEB7-823C398454C0}">
      <dgm:prSet/>
      <dgm:spPr/>
      <dgm:t>
        <a:bodyPr/>
        <a:lstStyle/>
        <a:p>
          <a:endParaRPr lang="en-US" noProof="0" dirty="0"/>
        </a:p>
      </dgm:t>
    </dgm:pt>
    <dgm:pt modelId="{742B5DD9-8C8C-4E31-9CCA-D002CCD6699F}">
      <dgm:prSet phldrT="[Texto]" custT="1"/>
      <dgm:spPr/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Present the Strategic Program for the Development of Human Resources in the Industry, to be defined by SENER, SEP and CONACYT. The Program will include scholarships. </a:t>
          </a:r>
          <a:endParaRPr lang="en-US" sz="1200" noProof="0" dirty="0">
            <a:latin typeface="Arial" pitchFamily="34" charset="0"/>
            <a:cs typeface="Arial" pitchFamily="34" charset="0"/>
          </a:endParaRPr>
        </a:p>
      </dgm:t>
    </dgm:pt>
    <dgm:pt modelId="{48BF743F-EF84-4157-AA97-034D49850D68}" type="parTrans" cxnId="{4332C7C6-48CA-4900-AD1C-E353AFD39245}">
      <dgm:prSet/>
      <dgm:spPr/>
      <dgm:t>
        <a:bodyPr/>
        <a:lstStyle/>
        <a:p>
          <a:endParaRPr lang="en-US" noProof="0" dirty="0"/>
        </a:p>
      </dgm:t>
    </dgm:pt>
    <dgm:pt modelId="{6198A0C1-692E-4569-BC9D-65CBC0E54BDF}" type="sibTrans" cxnId="{4332C7C6-48CA-4900-AD1C-E353AFD39245}">
      <dgm:prSet/>
      <dgm:spPr/>
      <dgm:t>
        <a:bodyPr/>
        <a:lstStyle/>
        <a:p>
          <a:endParaRPr lang="en-US" noProof="0" dirty="0"/>
        </a:p>
      </dgm:t>
    </dgm:pt>
    <dgm:pt modelId="{C1C3AF16-64D7-47DD-8962-DF08F72DC367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Present the decree for the restructuring and modernization of the Mexican Petroleum Institute. </a:t>
          </a:r>
          <a:endParaRPr lang="en-US" sz="1200" noProof="0" dirty="0">
            <a:latin typeface="Arial" pitchFamily="34" charset="0"/>
            <a:cs typeface="Arial" pitchFamily="34" charset="0"/>
          </a:endParaRPr>
        </a:p>
      </dgm:t>
    </dgm:pt>
    <dgm:pt modelId="{369CE592-1B72-4A08-BD7D-3312DC83E624}" type="parTrans" cxnId="{EB11490D-9B89-42F0-8F9F-4E643DFACF5C}">
      <dgm:prSet/>
      <dgm:spPr/>
      <dgm:t>
        <a:bodyPr/>
        <a:lstStyle/>
        <a:p>
          <a:endParaRPr lang="en-US" noProof="0" dirty="0"/>
        </a:p>
      </dgm:t>
    </dgm:pt>
    <dgm:pt modelId="{0EE10263-BA43-4FFD-AA00-B8CB22CD5980}" type="sibTrans" cxnId="{EB11490D-9B89-42F0-8F9F-4E643DFACF5C}">
      <dgm:prSet/>
      <dgm:spPr/>
      <dgm:t>
        <a:bodyPr/>
        <a:lstStyle/>
        <a:p>
          <a:endParaRPr lang="en-US" noProof="0" dirty="0"/>
        </a:p>
      </dgm:t>
    </dgm:pt>
    <dgm:pt modelId="{56E5B36E-3FBA-429B-9874-B8E194315C1E}">
      <dgm:prSet phldrT="[Texto]" custT="1"/>
      <dgm:spPr>
        <a:ln>
          <a:solidFill>
            <a:srgbClr val="C00000"/>
          </a:solidFill>
        </a:ln>
      </dgm:spPr>
      <dgm:t>
        <a:bodyPr/>
        <a:lstStyle/>
        <a:p>
          <a:r>
            <a:rPr lang="en-US" sz="1200" noProof="0" dirty="0" smtClean="0">
              <a:latin typeface="Arial" pitchFamily="34" charset="0"/>
              <a:cs typeface="Arial" pitchFamily="34" charset="0"/>
            </a:rPr>
            <a:t>Publish the methodology for the emission of Clean Energy Certificates (CLEs).</a:t>
          </a:r>
          <a:endParaRPr lang="en-US" sz="1200" noProof="0" dirty="0">
            <a:latin typeface="Arial" pitchFamily="34" charset="0"/>
            <a:cs typeface="Arial" pitchFamily="34" charset="0"/>
          </a:endParaRPr>
        </a:p>
      </dgm:t>
    </dgm:pt>
    <dgm:pt modelId="{C81A18A4-645C-4445-829A-A1DE1AFA4AE5}" type="parTrans" cxnId="{62257902-04C1-4E61-8BD2-5E1FDA57FB32}">
      <dgm:prSet/>
      <dgm:spPr/>
      <dgm:t>
        <a:bodyPr/>
        <a:lstStyle/>
        <a:p>
          <a:endParaRPr lang="en-US" noProof="0" dirty="0"/>
        </a:p>
      </dgm:t>
    </dgm:pt>
    <dgm:pt modelId="{9B1E3CA6-865D-4C82-92F0-7843BA69EDA7}" type="sibTrans" cxnId="{62257902-04C1-4E61-8BD2-5E1FDA57FB32}">
      <dgm:prSet/>
      <dgm:spPr/>
      <dgm:t>
        <a:bodyPr/>
        <a:lstStyle/>
        <a:p>
          <a:endParaRPr lang="en-US" noProof="0" dirty="0"/>
        </a:p>
      </dgm:t>
    </dgm:pt>
    <dgm:pt modelId="{A109EDB2-CA2E-4CF6-BE13-F922F51C81ED}" type="pres">
      <dgm:prSet presAssocID="{31AD2299-8CA2-4FD7-91C8-68EA307CF27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C7782034-9722-4938-9919-F1C1CC9A9EE2}" type="pres">
      <dgm:prSet presAssocID="{D465316B-E49D-4CCB-B946-19AA563BE381}" presName="composite" presStyleCnt="0"/>
      <dgm:spPr/>
      <dgm:t>
        <a:bodyPr/>
        <a:lstStyle/>
        <a:p>
          <a:endParaRPr lang="es-MX"/>
        </a:p>
      </dgm:t>
    </dgm:pt>
    <dgm:pt modelId="{FF6F2E9E-0602-4A9A-8DEF-DB8F96FB9A4B}" type="pres">
      <dgm:prSet presAssocID="{D465316B-E49D-4CCB-B946-19AA563BE381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0FECA21-389B-45EE-912B-B1F60ECE13C9}" type="pres">
      <dgm:prSet presAssocID="{D465316B-E49D-4CCB-B946-19AA563BE381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70C5D8-BD0F-40CC-BC06-69A60CD68B1C}" type="pres">
      <dgm:prSet presAssocID="{8A9849C5-78A3-4EB6-8A9A-F084E5ED05E5}" presName="sp" presStyleCnt="0"/>
      <dgm:spPr/>
      <dgm:t>
        <a:bodyPr/>
        <a:lstStyle/>
        <a:p>
          <a:endParaRPr lang="es-MX"/>
        </a:p>
      </dgm:t>
    </dgm:pt>
    <dgm:pt modelId="{B471F942-1BC7-4C6A-A528-D655264C9CC8}" type="pres">
      <dgm:prSet presAssocID="{01DFD5E1-2C3C-4399-9F02-58A95A70BBFA}" presName="composite" presStyleCnt="0"/>
      <dgm:spPr/>
      <dgm:t>
        <a:bodyPr/>
        <a:lstStyle/>
        <a:p>
          <a:endParaRPr lang="es-MX"/>
        </a:p>
      </dgm:t>
    </dgm:pt>
    <dgm:pt modelId="{E47FB0A3-4BEC-47E1-9BAA-12C1E83D7AB9}" type="pres">
      <dgm:prSet presAssocID="{01DFD5E1-2C3C-4399-9F02-58A95A70BBFA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8326381-4512-4797-A957-277440663809}" type="pres">
      <dgm:prSet presAssocID="{01DFD5E1-2C3C-4399-9F02-58A95A70BBFA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1159B98-C1FA-4EF5-A956-E04D7E864C8C}" type="pres">
      <dgm:prSet presAssocID="{BAC0F3EF-D4AE-4639-947E-14B3705A82AB}" presName="sp" presStyleCnt="0"/>
      <dgm:spPr/>
      <dgm:t>
        <a:bodyPr/>
        <a:lstStyle/>
        <a:p>
          <a:endParaRPr lang="es-MX"/>
        </a:p>
      </dgm:t>
    </dgm:pt>
    <dgm:pt modelId="{B3AFED13-80E8-421D-ABF7-07E547574B03}" type="pres">
      <dgm:prSet presAssocID="{6DA1C434-3C82-4D02-9381-4DF1B51992D2}" presName="composite" presStyleCnt="0"/>
      <dgm:spPr/>
      <dgm:t>
        <a:bodyPr/>
        <a:lstStyle/>
        <a:p>
          <a:endParaRPr lang="es-MX"/>
        </a:p>
      </dgm:t>
    </dgm:pt>
    <dgm:pt modelId="{50C48258-53C2-4E31-B5EC-DECC2EE81960}" type="pres">
      <dgm:prSet presAssocID="{6DA1C434-3C82-4D02-9381-4DF1B51992D2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F83F94D5-B0B1-4B56-AF19-3AE45234E317}" type="pres">
      <dgm:prSet presAssocID="{6DA1C434-3C82-4D02-9381-4DF1B51992D2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389CD52-6006-4661-BEC3-6417615029AB}" type="pres">
      <dgm:prSet presAssocID="{DEABFC51-2DE0-4AD2-B8B4-1090129B10DA}" presName="sp" presStyleCnt="0"/>
      <dgm:spPr/>
      <dgm:t>
        <a:bodyPr/>
        <a:lstStyle/>
        <a:p>
          <a:endParaRPr lang="es-MX"/>
        </a:p>
      </dgm:t>
    </dgm:pt>
    <dgm:pt modelId="{4A47ECB7-6EB7-4131-BC5D-4540ECFCF9FC}" type="pres">
      <dgm:prSet presAssocID="{DD209EF1-5801-42AC-A04A-084D20120CC3}" presName="composite" presStyleCnt="0"/>
      <dgm:spPr/>
      <dgm:t>
        <a:bodyPr/>
        <a:lstStyle/>
        <a:p>
          <a:endParaRPr lang="es-MX"/>
        </a:p>
      </dgm:t>
    </dgm:pt>
    <dgm:pt modelId="{C46D4343-AF31-4A28-8967-DC05009792E3}" type="pres">
      <dgm:prSet presAssocID="{DD209EF1-5801-42AC-A04A-084D20120CC3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FB527CC-6484-40DC-8F0D-4E40A891D05B}" type="pres">
      <dgm:prSet presAssocID="{DD209EF1-5801-42AC-A04A-084D20120CC3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D36579DD-8A21-4A25-A056-9D70A9CF43E7}" type="pres">
      <dgm:prSet presAssocID="{BED295C0-87AB-4566-A45C-49D181725AE5}" presName="sp" presStyleCnt="0"/>
      <dgm:spPr/>
      <dgm:t>
        <a:bodyPr/>
        <a:lstStyle/>
        <a:p>
          <a:endParaRPr lang="es-MX"/>
        </a:p>
      </dgm:t>
    </dgm:pt>
    <dgm:pt modelId="{CBD0CDB4-A2A4-4B50-ABA7-5DAD5FF3CF37}" type="pres">
      <dgm:prSet presAssocID="{05B81DEF-D216-4661-980B-67FEEC4546EA}" presName="composite" presStyleCnt="0"/>
      <dgm:spPr/>
      <dgm:t>
        <a:bodyPr/>
        <a:lstStyle/>
        <a:p>
          <a:endParaRPr lang="es-MX"/>
        </a:p>
      </dgm:t>
    </dgm:pt>
    <dgm:pt modelId="{AAC71767-0205-499D-99B8-A416A948606A}" type="pres">
      <dgm:prSet presAssocID="{05B81DEF-D216-4661-980B-67FEEC4546EA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E59FE36-C5BD-4455-8E16-4DA2C1FA2188}" type="pres">
      <dgm:prSet presAssocID="{05B81DEF-D216-4661-980B-67FEEC4546EA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B11490D-9B89-42F0-8F9F-4E643DFACF5C}" srcId="{DD209EF1-5801-42AC-A04A-084D20120CC3}" destId="{C1C3AF16-64D7-47DD-8962-DF08F72DC367}" srcOrd="1" destOrd="0" parTransId="{369CE592-1B72-4A08-BD7D-3312DC83E624}" sibTransId="{0EE10263-BA43-4FFD-AA00-B8CB22CD5980}"/>
    <dgm:cxn modelId="{9348D898-D627-4B02-9854-3C162431F06C}" srcId="{01DFD5E1-2C3C-4399-9F02-58A95A70BBFA}" destId="{CB287220-2EBC-4954-A75B-C394CA74C653}" srcOrd="1" destOrd="0" parTransId="{CAEB836F-EFFE-4E79-B255-4907BA924EF0}" sibTransId="{DEE6A4B9-FF4A-4B82-A9A9-FAE650E678D0}"/>
    <dgm:cxn modelId="{20FC7B81-43E8-4CEF-B4C9-37ABB7A97B27}" srcId="{31AD2299-8CA2-4FD7-91C8-68EA307CF272}" destId="{DD209EF1-5801-42AC-A04A-084D20120CC3}" srcOrd="3" destOrd="0" parTransId="{B819AC83-94EA-4AB5-97A9-535F0300BFE2}" sibTransId="{BED295C0-87AB-4566-A45C-49D181725AE5}"/>
    <dgm:cxn modelId="{281836C3-2D9A-4C69-8996-662B72FF0CDA}" type="presOf" srcId="{68DA64C5-C4A0-46D0-8BC0-C79B688A2877}" destId="{EFB527CC-6484-40DC-8F0D-4E40A891D05B}" srcOrd="0" destOrd="0" presId="urn:microsoft.com/office/officeart/2005/8/layout/chevron2"/>
    <dgm:cxn modelId="{4332C7C6-48CA-4900-AD1C-E353AFD39245}" srcId="{6DA1C434-3C82-4D02-9381-4DF1B51992D2}" destId="{742B5DD9-8C8C-4E31-9CCA-D002CCD6699F}" srcOrd="1" destOrd="0" parTransId="{48BF743F-EF84-4157-AA97-034D49850D68}" sibTransId="{6198A0C1-692E-4569-BC9D-65CBC0E54BDF}"/>
    <dgm:cxn modelId="{6262F52A-3C69-4DD8-BA61-4DD88FD91CE8}" type="presOf" srcId="{6DA1C434-3C82-4D02-9381-4DF1B51992D2}" destId="{50C48258-53C2-4E31-B5EC-DECC2EE81960}" srcOrd="0" destOrd="0" presId="urn:microsoft.com/office/officeart/2005/8/layout/chevron2"/>
    <dgm:cxn modelId="{E6732B1B-88DD-4EE8-B8B7-2BEA1D9145DB}" srcId="{01DFD5E1-2C3C-4399-9F02-58A95A70BBFA}" destId="{B26FA662-4C67-4F5D-8191-0CD4324A9F5D}" srcOrd="0" destOrd="0" parTransId="{52E5890B-9C90-4857-AEEC-EA91A38855EC}" sibTransId="{2806E753-3B5F-4D66-95CE-CBEACAC7F09D}"/>
    <dgm:cxn modelId="{8FD4B4AA-F408-42BD-A62A-A46F274EEF77}" type="presOf" srcId="{01DFD5E1-2C3C-4399-9F02-58A95A70BBFA}" destId="{E47FB0A3-4BEC-47E1-9BAA-12C1E83D7AB9}" srcOrd="0" destOrd="0" presId="urn:microsoft.com/office/officeart/2005/8/layout/chevron2"/>
    <dgm:cxn modelId="{8D3E0447-2732-4F0B-B98A-754CA630012A}" type="presOf" srcId="{D465316B-E49D-4CCB-B946-19AA563BE381}" destId="{FF6F2E9E-0602-4A9A-8DEF-DB8F96FB9A4B}" srcOrd="0" destOrd="0" presId="urn:microsoft.com/office/officeart/2005/8/layout/chevron2"/>
    <dgm:cxn modelId="{640BFE9F-2FC6-4430-8639-A0E491CB8A31}" type="presOf" srcId="{D76A79AA-C76D-4AA9-8BEB-37A6277230FF}" destId="{E0FECA21-389B-45EE-912B-B1F60ECE13C9}" srcOrd="0" destOrd="1" presId="urn:microsoft.com/office/officeart/2005/8/layout/chevron2"/>
    <dgm:cxn modelId="{CCACB6DD-2EF2-42EE-B3A6-31C18CC06ADE}" type="presOf" srcId="{742B5DD9-8C8C-4E31-9CCA-D002CCD6699F}" destId="{F83F94D5-B0B1-4B56-AF19-3AE45234E317}" srcOrd="0" destOrd="1" presId="urn:microsoft.com/office/officeart/2005/8/layout/chevron2"/>
    <dgm:cxn modelId="{EAECCD03-9377-4521-BEB7-823C398454C0}" srcId="{DD209EF1-5801-42AC-A04A-084D20120CC3}" destId="{68DA64C5-C4A0-46D0-8BC0-C79B688A2877}" srcOrd="0" destOrd="0" parTransId="{C1153C95-6BB9-4269-94B4-B26F86910408}" sibTransId="{43675560-AA49-40D1-A6C8-7947453AE870}"/>
    <dgm:cxn modelId="{28E06169-5C77-4C22-82CB-378B3552FF0C}" srcId="{31AD2299-8CA2-4FD7-91C8-68EA307CF272}" destId="{D465316B-E49D-4CCB-B946-19AA563BE381}" srcOrd="0" destOrd="0" parTransId="{76C6FC14-4F32-427B-B098-88F17BDCF5A9}" sibTransId="{8A9849C5-78A3-4EB6-8A9A-F084E5ED05E5}"/>
    <dgm:cxn modelId="{19D08D36-DFC3-4D75-9C14-1E522548BAD9}" type="presOf" srcId="{4AC62B48-2495-49DF-BD5A-BC6DFD3431A9}" destId="{F83F94D5-B0B1-4B56-AF19-3AE45234E317}" srcOrd="0" destOrd="0" presId="urn:microsoft.com/office/officeart/2005/8/layout/chevron2"/>
    <dgm:cxn modelId="{73390E27-903A-4CF8-916C-F1869BACF820}" type="presOf" srcId="{CB287220-2EBC-4954-A75B-C394CA74C653}" destId="{58326381-4512-4797-A957-277440663809}" srcOrd="0" destOrd="1" presId="urn:microsoft.com/office/officeart/2005/8/layout/chevron2"/>
    <dgm:cxn modelId="{6F2072ED-D112-4F4A-BBFD-C2DA50D5D3DD}" type="presOf" srcId="{C1C3AF16-64D7-47DD-8962-DF08F72DC367}" destId="{EFB527CC-6484-40DC-8F0D-4E40A891D05B}" srcOrd="0" destOrd="1" presId="urn:microsoft.com/office/officeart/2005/8/layout/chevron2"/>
    <dgm:cxn modelId="{61330B1D-30B8-454E-B38D-399DD53DF6C9}" srcId="{6DA1C434-3C82-4D02-9381-4DF1B51992D2}" destId="{4AC62B48-2495-49DF-BD5A-BC6DFD3431A9}" srcOrd="0" destOrd="0" parTransId="{08C9E9CD-98EB-486A-9559-D75D7E67B7FA}" sibTransId="{A5CBA958-7577-44BB-B57F-45FF37185862}"/>
    <dgm:cxn modelId="{F9B483E1-D0E3-4046-AE8C-9FB03C5C8387}" srcId="{31AD2299-8CA2-4FD7-91C8-68EA307CF272}" destId="{05B81DEF-D216-4661-980B-67FEEC4546EA}" srcOrd="4" destOrd="0" parTransId="{A47ECE8A-9B89-40A3-B45F-E276E0DF8C27}" sibTransId="{6E5450D1-7B87-4F2E-BB3F-06B6FCD98650}"/>
    <dgm:cxn modelId="{4B1B7988-97AD-4D14-BACB-0FF074EFDEB1}" type="presOf" srcId="{DD209EF1-5801-42AC-A04A-084D20120CC3}" destId="{C46D4343-AF31-4A28-8967-DC05009792E3}" srcOrd="0" destOrd="0" presId="urn:microsoft.com/office/officeart/2005/8/layout/chevron2"/>
    <dgm:cxn modelId="{E862B8B3-7B85-48C8-A424-DCF5177A61C4}" type="presOf" srcId="{56E5B36E-3FBA-429B-9874-B8E194315C1E}" destId="{EFB527CC-6484-40DC-8F0D-4E40A891D05B}" srcOrd="0" destOrd="2" presId="urn:microsoft.com/office/officeart/2005/8/layout/chevron2"/>
    <dgm:cxn modelId="{16D1A46B-84AE-4289-98FF-EBC91F11DBCB}" type="presOf" srcId="{B26FA662-4C67-4F5D-8191-0CD4324A9F5D}" destId="{58326381-4512-4797-A957-277440663809}" srcOrd="0" destOrd="0" presId="urn:microsoft.com/office/officeart/2005/8/layout/chevron2"/>
    <dgm:cxn modelId="{CC103E7E-9FCB-4B85-B60D-9E42FC75863A}" srcId="{05B81DEF-D216-4661-980B-67FEEC4546EA}" destId="{2894833B-E074-422A-BED0-C5C1F2120705}" srcOrd="0" destOrd="0" parTransId="{D07C0C44-0AD4-4055-BE99-2EDCA5D4ECFA}" sibTransId="{E4A1C509-DBB7-4AC4-9DE8-612AF729E9B3}"/>
    <dgm:cxn modelId="{22255585-BA3E-4C1B-9BB8-8C699A95D6C7}" type="presOf" srcId="{05B81DEF-D216-4661-980B-67FEEC4546EA}" destId="{AAC71767-0205-499D-99B8-A416A948606A}" srcOrd="0" destOrd="0" presId="urn:microsoft.com/office/officeart/2005/8/layout/chevron2"/>
    <dgm:cxn modelId="{7C306D65-9FAE-472C-AC83-212A81A8C469}" srcId="{31AD2299-8CA2-4FD7-91C8-68EA307CF272}" destId="{01DFD5E1-2C3C-4399-9F02-58A95A70BBFA}" srcOrd="1" destOrd="0" parTransId="{DB1F224B-D245-4017-A12D-79B6F08AE8F4}" sibTransId="{BAC0F3EF-D4AE-4639-947E-14B3705A82AB}"/>
    <dgm:cxn modelId="{986BF344-848C-458F-BB69-AFB7F4C4F364}" srcId="{D465316B-E49D-4CCB-B946-19AA563BE381}" destId="{3BB8EDFD-244C-46FD-B939-4D7705C588DF}" srcOrd="0" destOrd="0" parTransId="{09021CF1-B9BF-4669-A917-DBCDF8916DF0}" sibTransId="{0ECA603B-40A6-4B77-9C3D-04F78AF8BC51}"/>
    <dgm:cxn modelId="{F7081500-6AC4-4F00-BE8B-C93CA42CE01E}" type="presOf" srcId="{3BB8EDFD-244C-46FD-B939-4D7705C588DF}" destId="{E0FECA21-389B-45EE-912B-B1F60ECE13C9}" srcOrd="0" destOrd="0" presId="urn:microsoft.com/office/officeart/2005/8/layout/chevron2"/>
    <dgm:cxn modelId="{B7DCA47C-C0DD-404E-A2DD-055083D4CC64}" type="presOf" srcId="{2894833B-E074-422A-BED0-C5C1F2120705}" destId="{FE59FE36-C5BD-4455-8E16-4DA2C1FA2188}" srcOrd="0" destOrd="0" presId="urn:microsoft.com/office/officeart/2005/8/layout/chevron2"/>
    <dgm:cxn modelId="{E2E4FFE5-3417-431E-9A3C-5B3D31570CE5}" srcId="{31AD2299-8CA2-4FD7-91C8-68EA307CF272}" destId="{6DA1C434-3C82-4D02-9381-4DF1B51992D2}" srcOrd="2" destOrd="0" parTransId="{77C04C59-5FE3-4FBD-B0E1-44D95E1FFBDA}" sibTransId="{DEABFC51-2DE0-4AD2-B8B4-1090129B10DA}"/>
    <dgm:cxn modelId="{62257902-04C1-4E61-8BD2-5E1FDA57FB32}" srcId="{DD209EF1-5801-42AC-A04A-084D20120CC3}" destId="{56E5B36E-3FBA-429B-9874-B8E194315C1E}" srcOrd="2" destOrd="0" parTransId="{C81A18A4-645C-4445-829A-A1DE1AFA4AE5}" sibTransId="{9B1E3CA6-865D-4C82-92F0-7843BA69EDA7}"/>
    <dgm:cxn modelId="{B48DE5A3-63DA-406E-8BDA-06102B5F3C71}" type="presOf" srcId="{31AD2299-8CA2-4FD7-91C8-68EA307CF272}" destId="{A109EDB2-CA2E-4CF6-BE13-F922F51C81ED}" srcOrd="0" destOrd="0" presId="urn:microsoft.com/office/officeart/2005/8/layout/chevron2"/>
    <dgm:cxn modelId="{9477C698-B0C1-44C3-8298-02022100B53D}" srcId="{D465316B-E49D-4CCB-B946-19AA563BE381}" destId="{D76A79AA-C76D-4AA9-8BEB-37A6277230FF}" srcOrd="1" destOrd="0" parTransId="{0B7CF312-D35A-4902-9485-7D963B4EDFC8}" sibTransId="{787BD98D-CD67-4A31-8869-4CA6090D46FB}"/>
    <dgm:cxn modelId="{96505322-5A55-4F55-966A-876B8F9FB64F}" type="presParOf" srcId="{A109EDB2-CA2E-4CF6-BE13-F922F51C81ED}" destId="{C7782034-9722-4938-9919-F1C1CC9A9EE2}" srcOrd="0" destOrd="0" presId="urn:microsoft.com/office/officeart/2005/8/layout/chevron2"/>
    <dgm:cxn modelId="{4DB7568F-866B-4288-B1C5-C50F5427FC27}" type="presParOf" srcId="{C7782034-9722-4938-9919-F1C1CC9A9EE2}" destId="{FF6F2E9E-0602-4A9A-8DEF-DB8F96FB9A4B}" srcOrd="0" destOrd="0" presId="urn:microsoft.com/office/officeart/2005/8/layout/chevron2"/>
    <dgm:cxn modelId="{D7C4A527-BA77-4CE7-A7E4-30C84236CD36}" type="presParOf" srcId="{C7782034-9722-4938-9919-F1C1CC9A9EE2}" destId="{E0FECA21-389B-45EE-912B-B1F60ECE13C9}" srcOrd="1" destOrd="0" presId="urn:microsoft.com/office/officeart/2005/8/layout/chevron2"/>
    <dgm:cxn modelId="{B4C32374-736A-4178-A9C0-E973983A4B99}" type="presParOf" srcId="{A109EDB2-CA2E-4CF6-BE13-F922F51C81ED}" destId="{7F70C5D8-BD0F-40CC-BC06-69A60CD68B1C}" srcOrd="1" destOrd="0" presId="urn:microsoft.com/office/officeart/2005/8/layout/chevron2"/>
    <dgm:cxn modelId="{587DD993-9F3A-4279-B869-95ADFAD4CAF2}" type="presParOf" srcId="{A109EDB2-CA2E-4CF6-BE13-F922F51C81ED}" destId="{B471F942-1BC7-4C6A-A528-D655264C9CC8}" srcOrd="2" destOrd="0" presId="urn:microsoft.com/office/officeart/2005/8/layout/chevron2"/>
    <dgm:cxn modelId="{1D1AB3BF-C002-4EF4-BED0-7EC983E59877}" type="presParOf" srcId="{B471F942-1BC7-4C6A-A528-D655264C9CC8}" destId="{E47FB0A3-4BEC-47E1-9BAA-12C1E83D7AB9}" srcOrd="0" destOrd="0" presId="urn:microsoft.com/office/officeart/2005/8/layout/chevron2"/>
    <dgm:cxn modelId="{9A84A5C4-350F-4EB0-913F-C0E8DD64159B}" type="presParOf" srcId="{B471F942-1BC7-4C6A-A528-D655264C9CC8}" destId="{58326381-4512-4797-A957-277440663809}" srcOrd="1" destOrd="0" presId="urn:microsoft.com/office/officeart/2005/8/layout/chevron2"/>
    <dgm:cxn modelId="{79F32C50-CB87-4C42-A0FF-E831CF1EF360}" type="presParOf" srcId="{A109EDB2-CA2E-4CF6-BE13-F922F51C81ED}" destId="{E1159B98-C1FA-4EF5-A956-E04D7E864C8C}" srcOrd="3" destOrd="0" presId="urn:microsoft.com/office/officeart/2005/8/layout/chevron2"/>
    <dgm:cxn modelId="{C4E96011-33AF-4E2A-BF8A-F271371420FB}" type="presParOf" srcId="{A109EDB2-CA2E-4CF6-BE13-F922F51C81ED}" destId="{B3AFED13-80E8-421D-ABF7-07E547574B03}" srcOrd="4" destOrd="0" presId="urn:microsoft.com/office/officeart/2005/8/layout/chevron2"/>
    <dgm:cxn modelId="{796419F4-E374-4539-9591-1B6E11C22963}" type="presParOf" srcId="{B3AFED13-80E8-421D-ABF7-07E547574B03}" destId="{50C48258-53C2-4E31-B5EC-DECC2EE81960}" srcOrd="0" destOrd="0" presId="urn:microsoft.com/office/officeart/2005/8/layout/chevron2"/>
    <dgm:cxn modelId="{27F1CD26-E6BA-401E-95DF-4F4649680D35}" type="presParOf" srcId="{B3AFED13-80E8-421D-ABF7-07E547574B03}" destId="{F83F94D5-B0B1-4B56-AF19-3AE45234E317}" srcOrd="1" destOrd="0" presId="urn:microsoft.com/office/officeart/2005/8/layout/chevron2"/>
    <dgm:cxn modelId="{9B4D2DA8-FFE8-406A-BED0-319CEE0CD9AE}" type="presParOf" srcId="{A109EDB2-CA2E-4CF6-BE13-F922F51C81ED}" destId="{1389CD52-6006-4661-BEC3-6417615029AB}" srcOrd="5" destOrd="0" presId="urn:microsoft.com/office/officeart/2005/8/layout/chevron2"/>
    <dgm:cxn modelId="{B816D58C-AD17-4680-924C-D489D10CB504}" type="presParOf" srcId="{A109EDB2-CA2E-4CF6-BE13-F922F51C81ED}" destId="{4A47ECB7-6EB7-4131-BC5D-4540ECFCF9FC}" srcOrd="6" destOrd="0" presId="urn:microsoft.com/office/officeart/2005/8/layout/chevron2"/>
    <dgm:cxn modelId="{49F873AC-C070-4934-BCD4-372728B98252}" type="presParOf" srcId="{4A47ECB7-6EB7-4131-BC5D-4540ECFCF9FC}" destId="{C46D4343-AF31-4A28-8967-DC05009792E3}" srcOrd="0" destOrd="0" presId="urn:microsoft.com/office/officeart/2005/8/layout/chevron2"/>
    <dgm:cxn modelId="{91BF2387-1179-4BF7-B6CA-B8B544074100}" type="presParOf" srcId="{4A47ECB7-6EB7-4131-BC5D-4540ECFCF9FC}" destId="{EFB527CC-6484-40DC-8F0D-4E40A891D05B}" srcOrd="1" destOrd="0" presId="urn:microsoft.com/office/officeart/2005/8/layout/chevron2"/>
    <dgm:cxn modelId="{79301C52-9FB2-4459-8E92-C9F79158FDDD}" type="presParOf" srcId="{A109EDB2-CA2E-4CF6-BE13-F922F51C81ED}" destId="{D36579DD-8A21-4A25-A056-9D70A9CF43E7}" srcOrd="7" destOrd="0" presId="urn:microsoft.com/office/officeart/2005/8/layout/chevron2"/>
    <dgm:cxn modelId="{1E1987D6-45B7-4B59-934C-D1EF372D70B7}" type="presParOf" srcId="{A109EDB2-CA2E-4CF6-BE13-F922F51C81ED}" destId="{CBD0CDB4-A2A4-4B50-ABA7-5DAD5FF3CF37}" srcOrd="8" destOrd="0" presId="urn:microsoft.com/office/officeart/2005/8/layout/chevron2"/>
    <dgm:cxn modelId="{A578930D-B551-405D-8A57-93F892F9B96B}" type="presParOf" srcId="{CBD0CDB4-A2A4-4B50-ABA7-5DAD5FF3CF37}" destId="{AAC71767-0205-499D-99B8-A416A948606A}" srcOrd="0" destOrd="0" presId="urn:microsoft.com/office/officeart/2005/8/layout/chevron2"/>
    <dgm:cxn modelId="{D2B9FD09-BBA3-4355-AD87-BB7D1B724676}" type="presParOf" srcId="{CBD0CDB4-A2A4-4B50-ABA7-5DAD5FF3CF37}" destId="{FE59FE36-C5BD-4455-8E16-4DA2C1FA218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0CB064-2C01-4043-821F-5426E9404005}">
      <dsp:nvSpPr>
        <dsp:cNvPr id="0" name=""/>
        <dsp:cNvSpPr/>
      </dsp:nvSpPr>
      <dsp:spPr>
        <a:xfrm rot="5400000">
          <a:off x="-259009" y="396603"/>
          <a:ext cx="1926194" cy="14680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Constitutional Reform</a:t>
          </a:r>
          <a:endParaRPr lang="en-US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29919" y="901520"/>
        <a:ext cx="1468014" cy="458180"/>
      </dsp:txXfrm>
    </dsp:sp>
    <dsp:sp modelId="{023771F1-1152-4580-ACE4-B174F44E4DB0}">
      <dsp:nvSpPr>
        <dsp:cNvPr id="0" name=""/>
        <dsp:cNvSpPr/>
      </dsp:nvSpPr>
      <dsp:spPr>
        <a:xfrm rot="5400000">
          <a:off x="4398554" y="-2676958"/>
          <a:ext cx="1252026" cy="703825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14, 2013, the Executive Office presented a Constitutional Reform proposal.</a:t>
          </a:r>
          <a:endParaRPr lang="en-US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The Congress debated and approved the Constitutional Reform.</a:t>
          </a:r>
          <a:endParaRPr lang="en-US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24 State Congresses approved the Reform.</a:t>
          </a:r>
          <a:endParaRPr lang="en-US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noProof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On December 20, 2013, the Constitutional Reform was enacted.</a:t>
          </a:r>
          <a:endParaRPr lang="en-US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505439" y="277276"/>
        <a:ext cx="6977138" cy="1129788"/>
      </dsp:txXfrm>
    </dsp:sp>
    <dsp:sp modelId="{ECF2C47A-2892-4F01-B0B4-C4757F666694}">
      <dsp:nvSpPr>
        <dsp:cNvPr id="0" name=""/>
        <dsp:cNvSpPr/>
      </dsp:nvSpPr>
      <dsp:spPr>
        <a:xfrm rot="5400000">
          <a:off x="-259009" y="1996728"/>
          <a:ext cx="1926194" cy="14680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Secondary Legislation </a:t>
          </a:r>
          <a:endParaRPr lang="en-US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29919" y="2501645"/>
        <a:ext cx="1468014" cy="458180"/>
      </dsp:txXfrm>
    </dsp:sp>
    <dsp:sp modelId="{95F00415-863C-4D85-BD26-F02E06F540E8}">
      <dsp:nvSpPr>
        <dsp:cNvPr id="0" name=""/>
        <dsp:cNvSpPr/>
      </dsp:nvSpPr>
      <dsp:spPr>
        <a:xfrm rot="5400000">
          <a:off x="4398554" y="-1187500"/>
          <a:ext cx="1252026" cy="71623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April 30, 2014, the Executive presented 9 energy bills to the Congress. </a:t>
          </a:r>
        </a:p>
        <a:p>
          <a:pPr marL="0" lvl="1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noProof="0" dirty="0" smtClean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2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In a special session the Congress approved the proposed secondary legislation. </a:t>
          </a:r>
          <a:endParaRPr lang="en-US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2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2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11, 2014, the Executive enacted the secondary legislation. </a:t>
          </a:r>
          <a:endParaRPr lang="en-US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lvl="2" indent="0" algn="just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2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12, 2014, the new legal framework (9 new laws and 12 modifications to existing ones) was enacted the day after its publication in the Official Gazette. </a:t>
          </a:r>
          <a:endParaRPr lang="en-US" sz="12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443416" y="1828757"/>
        <a:ext cx="7101185" cy="1129788"/>
      </dsp:txXfrm>
    </dsp:sp>
    <dsp:sp modelId="{B0A72052-9107-41A8-A93B-A743D337F0F4}">
      <dsp:nvSpPr>
        <dsp:cNvPr id="0" name=""/>
        <dsp:cNvSpPr/>
      </dsp:nvSpPr>
      <dsp:spPr>
        <a:xfrm rot="5400000">
          <a:off x="-259009" y="4117194"/>
          <a:ext cx="1926194" cy="14680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Implementation </a:t>
          </a:r>
          <a:endParaRPr lang="en-US" sz="1400" b="1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-29919" y="4622111"/>
        <a:ext cx="1468014" cy="458180"/>
      </dsp:txXfrm>
    </dsp:sp>
    <dsp:sp modelId="{C71006B6-3445-46DB-81C8-7D4A57D9B258}">
      <dsp:nvSpPr>
        <dsp:cNvPr id="0" name=""/>
        <dsp:cNvSpPr/>
      </dsp:nvSpPr>
      <dsp:spPr>
        <a:xfrm rot="5400000">
          <a:off x="4027378" y="867805"/>
          <a:ext cx="1994378" cy="729262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456" tIns="8255" rIns="8255" bIns="8255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13, 2014, Round Zero results were presented and the areas that will be up for bids in Round One were announced.</a:t>
          </a:r>
          <a:endParaRPr lang="es-MX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On August 28 CENACE and CENAGAS were created and their directors appointed.</a:t>
          </a:r>
          <a:endParaRPr lang="en-US" sz="13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September 18: The Independent Counselors of PEMEX, CFE and the Mexican Oil Fund, as well as the new Commissioners of the CRE and CFE were ratified by the Senate.</a:t>
          </a:r>
          <a:endParaRPr lang="en-US" sz="13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September 28: CENACE’S Board of Directors was installed.</a:t>
          </a:r>
          <a:endParaRPr lang="en-US" sz="13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September 30:The funds for the Energy Sector were established</a:t>
          </a:r>
          <a:endParaRPr lang="en-US" sz="13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300" b="0" kern="1200" noProof="0" dirty="0" smtClean="0">
              <a:latin typeface="Arial" panose="020B0604020202020204" pitchFamily="34" charset="0"/>
              <a:cs typeface="Arial" panose="020B0604020202020204" pitchFamily="34" charset="0"/>
            </a:rPr>
            <a:t>October 7: Pemex’s Board of Directors was installed</a:t>
          </a:r>
          <a:endParaRPr lang="en-US" sz="1300" b="0" kern="1200" noProof="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1378256" y="3614285"/>
        <a:ext cx="7195265" cy="17996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3A5FA3-F062-4CF9-83DE-095739CEE552}">
      <dsp:nvSpPr>
        <dsp:cNvPr id="0" name=""/>
        <dsp:cNvSpPr/>
      </dsp:nvSpPr>
      <dsp:spPr>
        <a:xfrm>
          <a:off x="2509657" y="984764"/>
          <a:ext cx="2092235" cy="203376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MX" sz="65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816058" y="1282602"/>
        <a:ext cx="1479433" cy="1438091"/>
      </dsp:txXfrm>
    </dsp:sp>
    <dsp:sp modelId="{715794F1-5B44-4C09-BA1F-CB51C592B2D5}">
      <dsp:nvSpPr>
        <dsp:cNvPr id="0" name=""/>
        <dsp:cNvSpPr/>
      </dsp:nvSpPr>
      <dsp:spPr>
        <a:xfrm>
          <a:off x="3291793" y="157058"/>
          <a:ext cx="402578" cy="40275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CF70558-1338-4810-AAF8-A694D857B5A5}">
      <dsp:nvSpPr>
        <dsp:cNvPr id="0" name=""/>
        <dsp:cNvSpPr/>
      </dsp:nvSpPr>
      <dsp:spPr>
        <a:xfrm>
          <a:off x="7135733" y="4252792"/>
          <a:ext cx="291906" cy="29191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5636"/>
                <a:satOff val="-102"/>
                <a:lumOff val="17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5636"/>
                <a:satOff val="-102"/>
                <a:lumOff val="17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5636"/>
                <a:satOff val="-102"/>
                <a:lumOff val="17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4042C1-0969-40E6-9A46-E23C4F88563E}">
      <dsp:nvSpPr>
        <dsp:cNvPr id="0" name=""/>
        <dsp:cNvSpPr/>
      </dsp:nvSpPr>
      <dsp:spPr>
        <a:xfrm>
          <a:off x="7135733" y="4252792"/>
          <a:ext cx="291906" cy="29191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31273"/>
                <a:satOff val="-204"/>
                <a:lumOff val="3508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31273"/>
                <a:satOff val="-204"/>
                <a:lumOff val="3508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31273"/>
                <a:satOff val="-204"/>
                <a:lumOff val="350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56FD2A-9616-40B2-B4FC-17C96321BC15}">
      <dsp:nvSpPr>
        <dsp:cNvPr id="0" name=""/>
        <dsp:cNvSpPr/>
      </dsp:nvSpPr>
      <dsp:spPr>
        <a:xfrm>
          <a:off x="7025061" y="4141951"/>
          <a:ext cx="402578" cy="40275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46909"/>
                <a:satOff val="-307"/>
                <a:lumOff val="526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46909"/>
                <a:satOff val="-307"/>
                <a:lumOff val="526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46909"/>
                <a:satOff val="-307"/>
                <a:lumOff val="526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E67FDE3-95B4-4F57-B9E5-21FBC438174E}">
      <dsp:nvSpPr>
        <dsp:cNvPr id="0" name=""/>
        <dsp:cNvSpPr/>
      </dsp:nvSpPr>
      <dsp:spPr>
        <a:xfrm>
          <a:off x="7135733" y="4252792"/>
          <a:ext cx="291906" cy="29191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62545"/>
                <a:satOff val="-409"/>
                <a:lumOff val="7015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62545"/>
                <a:satOff val="-409"/>
                <a:lumOff val="7015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62545"/>
                <a:satOff val="-409"/>
                <a:lumOff val="701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795348-51D5-4B76-9BD0-915CEDC6D7CF}">
      <dsp:nvSpPr>
        <dsp:cNvPr id="0" name=""/>
        <dsp:cNvSpPr/>
      </dsp:nvSpPr>
      <dsp:spPr>
        <a:xfrm>
          <a:off x="7135733" y="4252792"/>
          <a:ext cx="291906" cy="29191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78182"/>
                <a:satOff val="-511"/>
                <a:lumOff val="876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78182"/>
                <a:satOff val="-511"/>
                <a:lumOff val="876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78182"/>
                <a:satOff val="-511"/>
                <a:lumOff val="876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0F81AE4-176F-409E-B141-08C21B720995}">
      <dsp:nvSpPr>
        <dsp:cNvPr id="0" name=""/>
        <dsp:cNvSpPr/>
      </dsp:nvSpPr>
      <dsp:spPr>
        <a:xfrm>
          <a:off x="1646983" y="1632837"/>
          <a:ext cx="1089323" cy="950840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New and reinforced regulatory agencies</a:t>
          </a:r>
          <a:endParaRPr lang="es-MX" sz="1100" b="1" kern="1200" dirty="0">
            <a:solidFill>
              <a:schemeClr val="accent6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806511" y="1772084"/>
        <a:ext cx="770267" cy="672346"/>
      </dsp:txXfrm>
    </dsp:sp>
    <dsp:sp modelId="{5930DECA-BAC2-4D75-8BE5-8302A7771BBD}">
      <dsp:nvSpPr>
        <dsp:cNvPr id="0" name=""/>
        <dsp:cNvSpPr/>
      </dsp:nvSpPr>
      <dsp:spPr>
        <a:xfrm>
          <a:off x="7025061" y="4141951"/>
          <a:ext cx="402578" cy="40275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09454"/>
                <a:satOff val="-716"/>
                <a:lumOff val="12277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09454"/>
                <a:satOff val="-716"/>
                <a:lumOff val="12277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09454"/>
                <a:satOff val="-716"/>
                <a:lumOff val="122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4C48D8A-92F6-46C4-B5ED-129044BF2716}">
      <dsp:nvSpPr>
        <dsp:cNvPr id="0" name=""/>
        <dsp:cNvSpPr/>
      </dsp:nvSpPr>
      <dsp:spPr>
        <a:xfrm>
          <a:off x="6699731" y="3816619"/>
          <a:ext cx="727908" cy="728083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25091"/>
                <a:satOff val="-818"/>
                <a:lumOff val="14031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25091"/>
                <a:satOff val="-818"/>
                <a:lumOff val="14031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25091"/>
                <a:satOff val="-818"/>
                <a:lumOff val="140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BE090F-5F21-4F9B-A520-9F1732926F4A}">
      <dsp:nvSpPr>
        <dsp:cNvPr id="0" name=""/>
        <dsp:cNvSpPr/>
      </dsp:nvSpPr>
      <dsp:spPr>
        <a:xfrm>
          <a:off x="3839950" y="2784960"/>
          <a:ext cx="1272621" cy="109388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Technical bodies in charge of creating new markets</a:t>
          </a:r>
          <a:endParaRPr lang="es-MX" sz="1100" b="1" kern="1200" dirty="0">
            <a:solidFill>
              <a:schemeClr val="accent4">
                <a:lumMod val="7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26321" y="2945156"/>
        <a:ext cx="899879" cy="773494"/>
      </dsp:txXfrm>
    </dsp:sp>
    <dsp:sp modelId="{37C52AAF-387B-45E0-B4F6-8D20FA8BFBEB}">
      <dsp:nvSpPr>
        <dsp:cNvPr id="0" name=""/>
        <dsp:cNvSpPr/>
      </dsp:nvSpPr>
      <dsp:spPr>
        <a:xfrm>
          <a:off x="7025061" y="4141951"/>
          <a:ext cx="402578" cy="402751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56364"/>
                <a:satOff val="-1022"/>
                <a:lumOff val="17539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56364"/>
                <a:satOff val="-1022"/>
                <a:lumOff val="17539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56364"/>
                <a:satOff val="-1022"/>
                <a:lumOff val="1753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1ADBCA0-4D4E-4B94-82CA-DC0C65C39400}">
      <dsp:nvSpPr>
        <dsp:cNvPr id="0" name=""/>
        <dsp:cNvSpPr/>
      </dsp:nvSpPr>
      <dsp:spPr>
        <a:xfrm>
          <a:off x="7135733" y="4252792"/>
          <a:ext cx="291906" cy="29191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72000"/>
                <a:satOff val="-1124"/>
                <a:lumOff val="19292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72000"/>
                <a:satOff val="-1124"/>
                <a:lumOff val="19292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72000"/>
                <a:satOff val="-1124"/>
                <a:lumOff val="1929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57AFA4-CBDC-4697-9772-786785D8D843}">
      <dsp:nvSpPr>
        <dsp:cNvPr id="0" name=""/>
        <dsp:cNvSpPr/>
      </dsp:nvSpPr>
      <dsp:spPr>
        <a:xfrm>
          <a:off x="7135733" y="4252792"/>
          <a:ext cx="291906" cy="29191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187636"/>
                <a:satOff val="-1227"/>
                <a:lumOff val="21046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187636"/>
                <a:satOff val="-1227"/>
                <a:lumOff val="21046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187636"/>
                <a:satOff val="-1227"/>
                <a:lumOff val="2104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0B389DF-5087-4E11-A4CA-85643204DA7E}">
      <dsp:nvSpPr>
        <dsp:cNvPr id="0" name=""/>
        <dsp:cNvSpPr/>
      </dsp:nvSpPr>
      <dsp:spPr>
        <a:xfrm>
          <a:off x="4309851" y="2104652"/>
          <a:ext cx="1650966" cy="608303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noProof="0" dirty="0" smtClean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State Productive Enterprises </a:t>
          </a:r>
          <a:endParaRPr lang="es-MX" sz="1100" b="1" kern="1200" dirty="0">
            <a:solidFill>
              <a:schemeClr val="tx1">
                <a:lumMod val="65000"/>
                <a:lumOff val="35000"/>
              </a:schemeClr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51629" y="2193736"/>
        <a:ext cx="1167410" cy="430135"/>
      </dsp:txXfrm>
    </dsp:sp>
    <dsp:sp modelId="{DFF40917-F0AA-4666-A6FD-D93D81C42277}">
      <dsp:nvSpPr>
        <dsp:cNvPr id="0" name=""/>
        <dsp:cNvSpPr/>
      </dsp:nvSpPr>
      <dsp:spPr>
        <a:xfrm>
          <a:off x="7135733" y="4252792"/>
          <a:ext cx="291906" cy="291910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hueOff val="218909"/>
                <a:satOff val="-1431"/>
                <a:lumOff val="24554"/>
                <a:alphaOff val="0"/>
                <a:shade val="51000"/>
                <a:satMod val="130000"/>
              </a:schemeClr>
            </a:gs>
            <a:gs pos="80000">
              <a:schemeClr val="accent3">
                <a:shade val="80000"/>
                <a:hueOff val="218909"/>
                <a:satOff val="-1431"/>
                <a:lumOff val="24554"/>
                <a:alphaOff val="0"/>
                <a:shade val="93000"/>
                <a:satMod val="130000"/>
              </a:schemeClr>
            </a:gs>
            <a:gs pos="100000">
              <a:schemeClr val="accent3">
                <a:shade val="80000"/>
                <a:hueOff val="218909"/>
                <a:satOff val="-1431"/>
                <a:lumOff val="245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0.28174</cdr:x>
      <cdr:y>0.37341</cdr:y>
    </cdr:from>
    <cdr:to>
      <cdr:x>0.56285</cdr:x>
      <cdr:y>0.47166</cdr:y>
    </cdr:to>
    <cdr:sp macro="" textlink="">
      <cdr:nvSpPr>
        <cdr:cNvPr id="2" name="1 CuadroTexto"/>
        <cdr:cNvSpPr txBox="1"/>
      </cdr:nvSpPr>
      <cdr:spPr>
        <a:xfrm xmlns:a="http://schemas.openxmlformats.org/drawingml/2006/main">
          <a:off x="1441665" y="1448988"/>
          <a:ext cx="1438435" cy="381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MX" sz="1000" b="1" dirty="0" smtClean="0">
              <a:latin typeface="Arial"/>
              <a:cs typeface="Arial"/>
            </a:rPr>
            <a:t>Fuel </a:t>
          </a:r>
          <a:r>
            <a:rPr lang="es-MX" sz="1000" b="1" dirty="0" err="1" smtClean="0">
              <a:latin typeface="Arial"/>
              <a:cs typeface="Arial"/>
            </a:rPr>
            <a:t>Oil</a:t>
          </a:r>
          <a:endParaRPr lang="es-MX" sz="1000" b="1" dirty="0"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0.53448</cdr:x>
      <cdr:y>0.17778</cdr:y>
    </cdr:from>
    <cdr:to>
      <cdr:x>0.77385</cdr:x>
      <cdr:y>0.27604</cdr:y>
    </cdr:to>
    <cdr:sp macro="" textlink="">
      <cdr:nvSpPr>
        <cdr:cNvPr id="3" name="1 CuadroTexto"/>
        <cdr:cNvSpPr txBox="1"/>
      </cdr:nvSpPr>
      <cdr:spPr>
        <a:xfrm xmlns:a="http://schemas.openxmlformats.org/drawingml/2006/main">
          <a:off x="2232248" y="576064"/>
          <a:ext cx="999721" cy="31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000" b="1" dirty="0" smtClean="0">
              <a:solidFill>
                <a:srgbClr val="006600"/>
              </a:solidFill>
              <a:latin typeface="Arial"/>
              <a:cs typeface="Arial"/>
            </a:rPr>
            <a:t>New CCGT</a:t>
          </a:r>
          <a:endParaRPr lang="es-MX" sz="1000" b="1" dirty="0">
            <a:solidFill>
              <a:srgbClr val="006600"/>
            </a:solidFill>
            <a:latin typeface="Arial"/>
            <a:cs typeface="Arial"/>
          </a:endParaRPr>
        </a:p>
      </cdr:txBody>
    </cdr:sp>
  </cdr:relSizeAnchor>
  <cdr:relSizeAnchor xmlns:cdr="http://schemas.openxmlformats.org/drawingml/2006/chartDrawing">
    <cdr:from>
      <cdr:x>0.68966</cdr:x>
      <cdr:y>0.53333</cdr:y>
    </cdr:from>
    <cdr:to>
      <cdr:x>0.96552</cdr:x>
      <cdr:y>0.63159</cdr:y>
    </cdr:to>
    <cdr:sp macro="" textlink="">
      <cdr:nvSpPr>
        <cdr:cNvPr id="4" name="1 CuadroTexto"/>
        <cdr:cNvSpPr txBox="1"/>
      </cdr:nvSpPr>
      <cdr:spPr>
        <a:xfrm xmlns:a="http://schemas.openxmlformats.org/drawingml/2006/main">
          <a:off x="2880320" y="1728192"/>
          <a:ext cx="1152128" cy="3183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s-MX" sz="1000" b="1" dirty="0" smtClean="0">
              <a:solidFill>
                <a:srgbClr val="FFC000"/>
              </a:solidFill>
              <a:latin typeface="Arial"/>
              <a:cs typeface="Arial"/>
            </a:rPr>
            <a:t>Gas (</a:t>
          </a:r>
          <a:r>
            <a:rPr lang="es-MX" sz="1000" b="1" dirty="0" err="1" smtClean="0">
              <a:solidFill>
                <a:srgbClr val="FFC000"/>
              </a:solidFill>
              <a:latin typeface="Arial"/>
              <a:cs typeface="Arial"/>
            </a:rPr>
            <a:t>Switch</a:t>
          </a:r>
          <a:r>
            <a:rPr lang="es-MX" sz="1000" b="1" dirty="0" smtClean="0">
              <a:solidFill>
                <a:srgbClr val="FFC000"/>
              </a:solidFill>
              <a:latin typeface="Arial"/>
              <a:cs typeface="Arial"/>
            </a:rPr>
            <a:t> </a:t>
          </a:r>
          <a:r>
            <a:rPr lang="es-MX" sz="1000" b="1" dirty="0" err="1" smtClean="0">
              <a:solidFill>
                <a:srgbClr val="FFC000"/>
              </a:solidFill>
              <a:latin typeface="Arial"/>
              <a:cs typeface="Arial"/>
            </a:rPr>
            <a:t>from</a:t>
          </a:r>
          <a:r>
            <a:rPr lang="es-MX" sz="1000" b="1" dirty="0" smtClean="0">
              <a:solidFill>
                <a:srgbClr val="FFC000"/>
              </a:solidFill>
              <a:latin typeface="Arial"/>
              <a:cs typeface="Arial"/>
            </a:rPr>
            <a:t> fuel </a:t>
          </a:r>
          <a:r>
            <a:rPr lang="es-MX" sz="1000" b="1" dirty="0" err="1" smtClean="0">
              <a:solidFill>
                <a:srgbClr val="FFC000"/>
              </a:solidFill>
              <a:latin typeface="Arial"/>
              <a:cs typeface="Arial"/>
            </a:rPr>
            <a:t>oil</a:t>
          </a:r>
          <a:r>
            <a:rPr lang="es-MX" sz="1000" b="1" dirty="0" smtClean="0">
              <a:solidFill>
                <a:srgbClr val="FFC000"/>
              </a:solidFill>
              <a:latin typeface="Arial"/>
              <a:cs typeface="Arial"/>
            </a:rPr>
            <a:t>)</a:t>
          </a:r>
          <a:endParaRPr lang="es-MX" sz="1000" b="1" dirty="0">
            <a:solidFill>
              <a:srgbClr val="FFC000"/>
            </a:solidFill>
            <a:latin typeface="Arial"/>
            <a:cs typeface="Arial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4026" tIns="47015" rIns="94026" bIns="47015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42" y="0"/>
            <a:ext cx="3037840" cy="464820"/>
          </a:xfrm>
          <a:prstGeom prst="rect">
            <a:avLst/>
          </a:prstGeom>
        </p:spPr>
        <p:txBody>
          <a:bodyPr vert="horz" lIns="94026" tIns="47015" rIns="94026" bIns="47015" rtlCol="0"/>
          <a:lstStyle>
            <a:lvl1pPr algn="r">
              <a:defRPr sz="1200"/>
            </a:lvl1pPr>
          </a:lstStyle>
          <a:p>
            <a:fld id="{31876145-315D-4D6C-AC78-9A54EAE34A41}" type="datetimeFigureOut">
              <a:rPr lang="en-US" smtClean="0"/>
              <a:pPr/>
              <a:t>12/10/2014</a:t>
            </a:fld>
            <a:endParaRPr lang="en-U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26" tIns="47015" rIns="94026" bIns="47015" rtlCol="0" anchor="ctr"/>
          <a:lstStyle/>
          <a:p>
            <a:endParaRPr lang="en-U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3"/>
            <a:ext cx="5608320" cy="4183380"/>
          </a:xfrm>
          <a:prstGeom prst="rect">
            <a:avLst/>
          </a:prstGeom>
        </p:spPr>
        <p:txBody>
          <a:bodyPr vert="horz" lIns="94026" tIns="47015" rIns="94026" bIns="47015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8829970"/>
            <a:ext cx="3037840" cy="464820"/>
          </a:xfrm>
          <a:prstGeom prst="rect">
            <a:avLst/>
          </a:prstGeom>
        </p:spPr>
        <p:txBody>
          <a:bodyPr vert="horz" lIns="94026" tIns="47015" rIns="94026" bIns="47015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42" y="8829970"/>
            <a:ext cx="3037840" cy="464820"/>
          </a:xfrm>
          <a:prstGeom prst="rect">
            <a:avLst/>
          </a:prstGeom>
        </p:spPr>
        <p:txBody>
          <a:bodyPr vert="horz" lIns="94026" tIns="47015" rIns="94026" bIns="47015" rtlCol="0" anchor="b"/>
          <a:lstStyle>
            <a:lvl1pPr algn="r">
              <a:defRPr sz="1200"/>
            </a:lvl1pPr>
          </a:lstStyle>
          <a:p>
            <a:fld id="{5042BCA8-4703-4968-B838-45218C63C6F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892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MX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8A87FBD-6431-4EFC-9226-24829366715F}" type="slidenum">
              <a:rPr lang="es-MX" altLang="es-MX"/>
              <a:pPr/>
              <a:t>1</a:t>
            </a:fld>
            <a:endParaRPr lang="es-MX" altLang="es-MX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960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4499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5155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88825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55766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81984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142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9842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87169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8152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63984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A984-0916-4F22-9ED2-6214A3C6AC0E}" type="slidenum">
              <a:rPr lang="es-MX" smtClean="0"/>
              <a:pPr/>
              <a:t>23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99178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F2A984-0916-4F22-9ED2-6214A3C6AC0E}" type="slidenum">
              <a:rPr lang="es-MX" smtClean="0"/>
              <a:pPr/>
              <a:t>24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9917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414" indent="-184414">
              <a:spcAft>
                <a:spcPts val="611"/>
              </a:spcAft>
            </a:pP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0106-E1AE-4057-B800-29141072CC63}" type="slidenum">
              <a:rPr lang="es-MX" smtClean="0"/>
              <a:pPr/>
              <a:t>27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75686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00056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4393" indent="-184393">
              <a:spcAft>
                <a:spcPts val="611"/>
              </a:spcAft>
            </a:pPr>
            <a:endParaRPr lang="es-MX" sz="1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60106-E1AE-4057-B800-29141072CC63}" type="slidenum">
              <a:rPr lang="es-MX" smtClean="0"/>
              <a:pPr/>
              <a:t>30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467568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553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s-MX" dirty="0" smtClean="0"/>
          </a:p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7931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96383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72800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807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570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s-MX" dirty="0" smtClean="0"/>
          </a:p>
        </p:txBody>
      </p:sp>
      <p:sp>
        <p:nvSpPr>
          <p:cNvPr id="45060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fld id="{48A87FBD-6431-4EFC-9226-24829366715F}" type="slidenum">
              <a:rPr lang="es-MX" altLang="es-MX"/>
              <a:pPr/>
              <a:t>50</a:t>
            </a:fld>
            <a:endParaRPr lang="es-MX" altLang="es-MX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115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31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00056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s-MX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0005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s-MX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0000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2BCA8-4703-4968-B838-45218C63C6F7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6112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67FDA-D759-4994-88C4-4B89BBA3FF98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3304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A4A2C0-2298-40F5-BB8E-B16D1E7E2088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279823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DAFBB-195F-4826-9671-F6D56C2119C1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996578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0" y="6172200"/>
            <a:ext cx="9144000" cy="685800"/>
          </a:xfrm>
          <a:prstGeom prst="rect">
            <a:avLst/>
          </a:prstGeom>
          <a:solidFill>
            <a:srgbClr val="E0E0E0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2" descr="image00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0"/>
            <a:ext cx="2363787" cy="76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14348" y="267905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/>
                </a:solidFill>
                <a:latin typeface="Trajan Pro" pitchFamily="18" charset="0"/>
                <a:cs typeface="Arial" pitchFamily="34" charset="0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s-ES" dirty="0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 dirty="0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B47B23-7E5B-4D41-B144-D6EC330DEAB6}" type="slidenum">
              <a:rPr lang="es-MX" altLang="es-MX"/>
              <a:pPr>
                <a:defRPr/>
              </a:pPr>
              <a:t>‹#›</a:t>
            </a:fld>
            <a:endParaRPr lang="es-MX" altLang="es-MX" dirty="0"/>
          </a:p>
        </p:txBody>
      </p:sp>
      <p:cxnSp>
        <p:nvCxnSpPr>
          <p:cNvPr id="14" name="Straight Connector 15"/>
          <p:cNvCxnSpPr>
            <a:cxnSpLocks noChangeShapeType="1"/>
          </p:cNvCxnSpPr>
          <p:nvPr userDrawn="1"/>
        </p:nvCxnSpPr>
        <p:spPr bwMode="auto">
          <a:xfrm flipV="1">
            <a:off x="-36513" y="4581127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7"/>
          <p:cNvCxnSpPr>
            <a:cxnSpLocks noChangeShapeType="1"/>
          </p:cNvCxnSpPr>
          <p:nvPr userDrawn="1"/>
        </p:nvCxnSpPr>
        <p:spPr bwMode="auto">
          <a:xfrm>
            <a:off x="5260067" y="4565252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9814187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92D0B-0A6C-4446-9427-D53CB0848A1A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2044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E9802-060C-4284-A89E-CE719480BC86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2454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9C9EF-DB8E-4FFB-966B-DA1C546CE347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0269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601F45-0165-4496-A389-0F5F0FC851C1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76802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062B-7AF0-452E-A5AF-3A70CBF3BC2F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94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BEBEF-A06B-4898-BFED-914032199000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08176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0794E3-D950-4D9D-97A2-B6C788CC994F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5183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42A-89E8-4724-93F9-86F871BD5F68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38657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93716-855D-49E6-881E-3D2614236714}" type="datetime1">
              <a:rPr lang="es-MX" smtClean="0"/>
              <a:pPr/>
              <a:t>10/12/2014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48DC0C-3CAC-4247-9191-962E4E530128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91453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2" r:id="rId12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9.png"/><Relationship Id="rId5" Type="http://schemas.openxmlformats.org/officeDocument/2006/relationships/image" Target="../media/image18.emf"/><Relationship Id="rId10" Type="http://schemas.openxmlformats.org/officeDocument/2006/relationships/image" Target="../media/image22.jpeg"/><Relationship Id="rId4" Type="http://schemas.openxmlformats.org/officeDocument/2006/relationships/notesSlide" Target="../notesSlides/notesSlide22.xml"/><Relationship Id="rId9" Type="http://schemas.openxmlformats.org/officeDocument/2006/relationships/image" Target="../media/image21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pn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24.xml"/><Relationship Id="rId16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png"/><Relationship Id="rId5" Type="http://schemas.openxmlformats.org/officeDocument/2006/relationships/image" Target="../media/image28.jpeg"/><Relationship Id="rId15" Type="http://schemas.openxmlformats.org/officeDocument/2006/relationships/image" Target="../media/image38.png"/><Relationship Id="rId10" Type="http://schemas.openxmlformats.org/officeDocument/2006/relationships/image" Target="../media/image33.jpeg"/><Relationship Id="rId4" Type="http://schemas.openxmlformats.org/officeDocument/2006/relationships/image" Target="../media/image27.png"/><Relationship Id="rId9" Type="http://schemas.openxmlformats.org/officeDocument/2006/relationships/image" Target="../media/image32.jpeg"/><Relationship Id="rId1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5" Type="http://schemas.openxmlformats.org/officeDocument/2006/relationships/image" Target="../media/image44.emf"/><Relationship Id="rId4" Type="http://schemas.openxmlformats.org/officeDocument/2006/relationships/image" Target="../media/image43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5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9.emf"/><Relationship Id="rId18" Type="http://schemas.openxmlformats.org/officeDocument/2006/relationships/image" Target="../media/image74.emf"/><Relationship Id="rId26" Type="http://schemas.openxmlformats.org/officeDocument/2006/relationships/image" Target="../media/image82.emf"/><Relationship Id="rId39" Type="http://schemas.openxmlformats.org/officeDocument/2006/relationships/image" Target="../media/image95.emf"/><Relationship Id="rId21" Type="http://schemas.openxmlformats.org/officeDocument/2006/relationships/image" Target="../media/image77.emf"/><Relationship Id="rId34" Type="http://schemas.openxmlformats.org/officeDocument/2006/relationships/image" Target="../media/image90.emf"/><Relationship Id="rId42" Type="http://schemas.openxmlformats.org/officeDocument/2006/relationships/image" Target="../media/image98.emf"/><Relationship Id="rId47" Type="http://schemas.openxmlformats.org/officeDocument/2006/relationships/image" Target="../media/image103.emf"/><Relationship Id="rId50" Type="http://schemas.openxmlformats.org/officeDocument/2006/relationships/image" Target="../media/image106.emf"/><Relationship Id="rId55" Type="http://schemas.openxmlformats.org/officeDocument/2006/relationships/image" Target="../media/image111.emf"/><Relationship Id="rId63" Type="http://schemas.openxmlformats.org/officeDocument/2006/relationships/image" Target="../media/image119.emf"/><Relationship Id="rId68" Type="http://schemas.openxmlformats.org/officeDocument/2006/relationships/image" Target="../media/image124.emf"/><Relationship Id="rId76" Type="http://schemas.openxmlformats.org/officeDocument/2006/relationships/image" Target="../media/image132.emf"/><Relationship Id="rId84" Type="http://schemas.openxmlformats.org/officeDocument/2006/relationships/image" Target="../media/image140.emf"/><Relationship Id="rId89" Type="http://schemas.openxmlformats.org/officeDocument/2006/relationships/image" Target="../media/image145.emf"/><Relationship Id="rId7" Type="http://schemas.openxmlformats.org/officeDocument/2006/relationships/image" Target="../media/image63.emf"/><Relationship Id="rId71" Type="http://schemas.openxmlformats.org/officeDocument/2006/relationships/image" Target="../media/image127.emf"/><Relationship Id="rId2" Type="http://schemas.openxmlformats.org/officeDocument/2006/relationships/image" Target="../media/image58.emf"/><Relationship Id="rId16" Type="http://schemas.openxmlformats.org/officeDocument/2006/relationships/image" Target="../media/image72.emf"/><Relationship Id="rId29" Type="http://schemas.openxmlformats.org/officeDocument/2006/relationships/image" Target="../media/image85.emf"/><Relationship Id="rId11" Type="http://schemas.openxmlformats.org/officeDocument/2006/relationships/image" Target="../media/image67.emf"/><Relationship Id="rId24" Type="http://schemas.openxmlformats.org/officeDocument/2006/relationships/image" Target="../media/image80.emf"/><Relationship Id="rId32" Type="http://schemas.openxmlformats.org/officeDocument/2006/relationships/image" Target="../media/image88.emf"/><Relationship Id="rId37" Type="http://schemas.openxmlformats.org/officeDocument/2006/relationships/image" Target="../media/image93.emf"/><Relationship Id="rId40" Type="http://schemas.openxmlformats.org/officeDocument/2006/relationships/image" Target="../media/image96.emf"/><Relationship Id="rId45" Type="http://schemas.openxmlformats.org/officeDocument/2006/relationships/image" Target="../media/image101.emf"/><Relationship Id="rId53" Type="http://schemas.openxmlformats.org/officeDocument/2006/relationships/image" Target="../media/image109.emf"/><Relationship Id="rId58" Type="http://schemas.openxmlformats.org/officeDocument/2006/relationships/image" Target="../media/image114.emf"/><Relationship Id="rId66" Type="http://schemas.openxmlformats.org/officeDocument/2006/relationships/image" Target="../media/image122.emf"/><Relationship Id="rId74" Type="http://schemas.openxmlformats.org/officeDocument/2006/relationships/image" Target="../media/image130.emf"/><Relationship Id="rId79" Type="http://schemas.openxmlformats.org/officeDocument/2006/relationships/image" Target="../media/image135.emf"/><Relationship Id="rId87" Type="http://schemas.openxmlformats.org/officeDocument/2006/relationships/image" Target="../media/image143.emf"/><Relationship Id="rId5" Type="http://schemas.openxmlformats.org/officeDocument/2006/relationships/image" Target="../media/image61.emf"/><Relationship Id="rId61" Type="http://schemas.openxmlformats.org/officeDocument/2006/relationships/image" Target="../media/image117.emf"/><Relationship Id="rId82" Type="http://schemas.openxmlformats.org/officeDocument/2006/relationships/image" Target="../media/image138.emf"/><Relationship Id="rId19" Type="http://schemas.openxmlformats.org/officeDocument/2006/relationships/image" Target="../media/image75.emf"/><Relationship Id="rId4" Type="http://schemas.openxmlformats.org/officeDocument/2006/relationships/image" Target="../media/image60.emf"/><Relationship Id="rId9" Type="http://schemas.openxmlformats.org/officeDocument/2006/relationships/image" Target="../media/image65.emf"/><Relationship Id="rId14" Type="http://schemas.openxmlformats.org/officeDocument/2006/relationships/image" Target="../media/image70.emf"/><Relationship Id="rId22" Type="http://schemas.openxmlformats.org/officeDocument/2006/relationships/image" Target="../media/image78.emf"/><Relationship Id="rId27" Type="http://schemas.openxmlformats.org/officeDocument/2006/relationships/image" Target="../media/image83.emf"/><Relationship Id="rId30" Type="http://schemas.openxmlformats.org/officeDocument/2006/relationships/image" Target="../media/image86.emf"/><Relationship Id="rId35" Type="http://schemas.openxmlformats.org/officeDocument/2006/relationships/image" Target="../media/image91.emf"/><Relationship Id="rId43" Type="http://schemas.openxmlformats.org/officeDocument/2006/relationships/image" Target="../media/image99.emf"/><Relationship Id="rId48" Type="http://schemas.openxmlformats.org/officeDocument/2006/relationships/image" Target="../media/image104.emf"/><Relationship Id="rId56" Type="http://schemas.openxmlformats.org/officeDocument/2006/relationships/image" Target="../media/image112.emf"/><Relationship Id="rId64" Type="http://schemas.openxmlformats.org/officeDocument/2006/relationships/image" Target="../media/image120.emf"/><Relationship Id="rId69" Type="http://schemas.openxmlformats.org/officeDocument/2006/relationships/image" Target="../media/image125.emf"/><Relationship Id="rId77" Type="http://schemas.openxmlformats.org/officeDocument/2006/relationships/image" Target="../media/image133.emf"/><Relationship Id="rId8" Type="http://schemas.openxmlformats.org/officeDocument/2006/relationships/image" Target="../media/image64.emf"/><Relationship Id="rId51" Type="http://schemas.openxmlformats.org/officeDocument/2006/relationships/image" Target="../media/image107.emf"/><Relationship Id="rId72" Type="http://schemas.openxmlformats.org/officeDocument/2006/relationships/image" Target="../media/image128.emf"/><Relationship Id="rId80" Type="http://schemas.openxmlformats.org/officeDocument/2006/relationships/image" Target="../media/image136.emf"/><Relationship Id="rId85" Type="http://schemas.openxmlformats.org/officeDocument/2006/relationships/image" Target="../media/image141.emf"/><Relationship Id="rId3" Type="http://schemas.openxmlformats.org/officeDocument/2006/relationships/image" Target="../media/image59.emf"/><Relationship Id="rId12" Type="http://schemas.openxmlformats.org/officeDocument/2006/relationships/image" Target="../media/image68.emf"/><Relationship Id="rId17" Type="http://schemas.openxmlformats.org/officeDocument/2006/relationships/image" Target="../media/image73.emf"/><Relationship Id="rId25" Type="http://schemas.openxmlformats.org/officeDocument/2006/relationships/image" Target="../media/image81.emf"/><Relationship Id="rId33" Type="http://schemas.openxmlformats.org/officeDocument/2006/relationships/image" Target="../media/image89.emf"/><Relationship Id="rId38" Type="http://schemas.openxmlformats.org/officeDocument/2006/relationships/image" Target="../media/image94.emf"/><Relationship Id="rId46" Type="http://schemas.openxmlformats.org/officeDocument/2006/relationships/image" Target="../media/image102.emf"/><Relationship Id="rId59" Type="http://schemas.openxmlformats.org/officeDocument/2006/relationships/image" Target="../media/image115.emf"/><Relationship Id="rId67" Type="http://schemas.openxmlformats.org/officeDocument/2006/relationships/image" Target="../media/image123.emf"/><Relationship Id="rId20" Type="http://schemas.openxmlformats.org/officeDocument/2006/relationships/image" Target="../media/image76.emf"/><Relationship Id="rId41" Type="http://schemas.openxmlformats.org/officeDocument/2006/relationships/image" Target="../media/image97.emf"/><Relationship Id="rId54" Type="http://schemas.openxmlformats.org/officeDocument/2006/relationships/image" Target="../media/image110.emf"/><Relationship Id="rId62" Type="http://schemas.openxmlformats.org/officeDocument/2006/relationships/image" Target="../media/image118.emf"/><Relationship Id="rId70" Type="http://schemas.openxmlformats.org/officeDocument/2006/relationships/image" Target="../media/image126.emf"/><Relationship Id="rId75" Type="http://schemas.openxmlformats.org/officeDocument/2006/relationships/image" Target="../media/image131.emf"/><Relationship Id="rId83" Type="http://schemas.openxmlformats.org/officeDocument/2006/relationships/image" Target="../media/image139.emf"/><Relationship Id="rId88" Type="http://schemas.openxmlformats.org/officeDocument/2006/relationships/image" Target="../media/image14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emf"/><Relationship Id="rId15" Type="http://schemas.openxmlformats.org/officeDocument/2006/relationships/image" Target="../media/image71.emf"/><Relationship Id="rId23" Type="http://schemas.openxmlformats.org/officeDocument/2006/relationships/image" Target="../media/image79.emf"/><Relationship Id="rId28" Type="http://schemas.openxmlformats.org/officeDocument/2006/relationships/image" Target="../media/image84.emf"/><Relationship Id="rId36" Type="http://schemas.openxmlformats.org/officeDocument/2006/relationships/image" Target="../media/image92.emf"/><Relationship Id="rId49" Type="http://schemas.openxmlformats.org/officeDocument/2006/relationships/image" Target="../media/image105.emf"/><Relationship Id="rId57" Type="http://schemas.openxmlformats.org/officeDocument/2006/relationships/image" Target="../media/image113.emf"/><Relationship Id="rId10" Type="http://schemas.openxmlformats.org/officeDocument/2006/relationships/image" Target="../media/image66.emf"/><Relationship Id="rId31" Type="http://schemas.openxmlformats.org/officeDocument/2006/relationships/image" Target="../media/image87.emf"/><Relationship Id="rId44" Type="http://schemas.openxmlformats.org/officeDocument/2006/relationships/image" Target="../media/image100.emf"/><Relationship Id="rId52" Type="http://schemas.openxmlformats.org/officeDocument/2006/relationships/image" Target="../media/image108.emf"/><Relationship Id="rId60" Type="http://schemas.openxmlformats.org/officeDocument/2006/relationships/image" Target="../media/image116.emf"/><Relationship Id="rId65" Type="http://schemas.openxmlformats.org/officeDocument/2006/relationships/image" Target="../media/image121.emf"/><Relationship Id="rId73" Type="http://schemas.openxmlformats.org/officeDocument/2006/relationships/image" Target="../media/image129.emf"/><Relationship Id="rId78" Type="http://schemas.openxmlformats.org/officeDocument/2006/relationships/image" Target="../media/image134.emf"/><Relationship Id="rId81" Type="http://schemas.openxmlformats.org/officeDocument/2006/relationships/image" Target="../media/image137.emf"/><Relationship Id="rId86" Type="http://schemas.openxmlformats.org/officeDocument/2006/relationships/image" Target="../media/image142.emf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eformaenergetica.gob.mx/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energia.gob.mx/webSener/rondacero/index.html" TargetMode="External"/><Relationship Id="rId5" Type="http://schemas.openxmlformats.org/officeDocument/2006/relationships/hyperlink" Target="http://www.energia.gob.mx/webSener/leyes_Secundarias/index.html" TargetMode="External"/><Relationship Id="rId4" Type="http://schemas.openxmlformats.org/officeDocument/2006/relationships/hyperlink" Target="http://www.sener.gob.mx/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8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3 Título"/>
          <p:cNvSpPr>
            <a:spLocks noGrp="1"/>
          </p:cNvSpPr>
          <p:nvPr>
            <p:ph type="ctrTitle"/>
          </p:nvPr>
        </p:nvSpPr>
        <p:spPr>
          <a:xfrm>
            <a:off x="179388" y="2492896"/>
            <a:ext cx="8856662" cy="2046089"/>
          </a:xfrm>
        </p:spPr>
        <p:txBody>
          <a:bodyPr>
            <a:normAutofit fontScale="90000"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altLang="ja-JP" dirty="0">
                <a:latin typeface="Arial" pitchFamily="34" charset="0"/>
              </a:rPr>
              <a:t>Mexico’s New Energy Model:</a:t>
            </a:r>
            <a:br>
              <a:rPr lang="en-US" altLang="ja-JP" dirty="0">
                <a:latin typeface="Arial" pitchFamily="34" charset="0"/>
              </a:rPr>
            </a:br>
            <a:r>
              <a:rPr lang="en-US" altLang="ja-JP" dirty="0">
                <a:latin typeface="Arial" pitchFamily="34" charset="0"/>
              </a:rPr>
              <a:t/>
            </a:r>
            <a:br>
              <a:rPr lang="en-US" altLang="ja-JP" dirty="0">
                <a:latin typeface="Arial" pitchFamily="34" charset="0"/>
              </a:rPr>
            </a:br>
            <a:r>
              <a:rPr lang="en-US" altLang="ja-JP" dirty="0" smtClean="0">
                <a:latin typeface="Arial" pitchFamily="34" charset="0"/>
              </a:rPr>
              <a:t>Key Elements of the Reform</a:t>
            </a:r>
            <a:r>
              <a:rPr lang="en-US" altLang="ja-JP" sz="4900" dirty="0" smtClean="0">
                <a:latin typeface="Arial" pitchFamily="34" charset="0"/>
              </a:rPr>
              <a:t/>
            </a:r>
            <a:br>
              <a:rPr lang="en-US" altLang="ja-JP" sz="4900" dirty="0" smtClean="0">
                <a:latin typeface="Arial" pitchFamily="34" charset="0"/>
              </a:rPr>
            </a:br>
            <a:r>
              <a:rPr lang="en-US" altLang="ja-JP" sz="3100" dirty="0" smtClean="0">
                <a:latin typeface="Arial" pitchFamily="34" charset="0"/>
              </a:rPr>
              <a:t/>
            </a:r>
            <a:br>
              <a:rPr lang="en-US" altLang="ja-JP" sz="3100" dirty="0" smtClean="0">
                <a:latin typeface="Arial" pitchFamily="34" charset="0"/>
              </a:rPr>
            </a:br>
            <a:r>
              <a:rPr lang="en-US" altLang="ja-JP" sz="2200" dirty="0" smtClean="0">
                <a:latin typeface="Arial" pitchFamily="34" charset="0"/>
              </a:rPr>
              <a:t>October, 2014</a:t>
            </a:r>
            <a:r>
              <a:rPr lang="en-US" altLang="ja-JP" sz="3100" dirty="0" smtClean="0">
                <a:latin typeface="Arial" pitchFamily="34" charset="0"/>
              </a:rPr>
              <a:t/>
            </a:r>
            <a:br>
              <a:rPr lang="en-US" altLang="ja-JP" sz="3100" dirty="0" smtClean="0">
                <a:latin typeface="Arial" pitchFamily="34" charset="0"/>
              </a:rPr>
            </a:br>
            <a:r>
              <a:rPr lang="en-US" altLang="ja-JP" sz="2800" dirty="0" smtClean="0">
                <a:latin typeface="Arial" pitchFamily="34" charset="0"/>
              </a:rPr>
              <a:t> </a:t>
            </a:r>
            <a:br>
              <a:rPr lang="en-US" altLang="ja-JP" sz="2800" dirty="0" smtClean="0">
                <a:latin typeface="Arial" pitchFamily="34" charset="0"/>
              </a:rPr>
            </a:br>
            <a:endParaRPr lang="en-US" altLang="es-MX" sz="2500" b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19459" name="2 Subtítulo"/>
          <p:cNvSpPr txBox="1">
            <a:spLocks/>
          </p:cNvSpPr>
          <p:nvPr/>
        </p:nvSpPr>
        <p:spPr bwMode="auto">
          <a:xfrm>
            <a:off x="1331913" y="4581525"/>
            <a:ext cx="6400800" cy="40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342900" indent="-342900" algn="ctr">
              <a:spcBef>
                <a:spcPct val="20000"/>
              </a:spcBef>
            </a:pPr>
            <a:endParaRPr lang="en-US" altLang="es-MX" sz="2500" dirty="0" smtClean="0">
              <a:latin typeface="Arial" pitchFamily="34" charset="0"/>
            </a:endParaRPr>
          </a:p>
          <a:p>
            <a:pPr marL="342900" indent="-342900" algn="ctr">
              <a:spcBef>
                <a:spcPct val="20000"/>
              </a:spcBef>
            </a:pPr>
            <a:endParaRPr lang="en-US" altLang="es-MX" sz="2500" dirty="0">
              <a:latin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26174" y="6896"/>
            <a:ext cx="33123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AutoShape 2" descr="data:image/jpeg;base64,/9j/4AAQSkZJRgABAQAAAQABAAD/2wCEAAkGBwgHBhUQExASFhITFBgXGBgWDA8ZHRcYFhsaGB8YFRgZKCgiGBolGxUXITEkJSotLi4vGCIzODMsNygtLiwBCgoKDg0MFA8QGCslHB0sNywrLC4sLDcrLiwwLDcrOCsrKzcyNy4sLCs3NzgrKyw3KzcrMisrKywuLCsrKysrN//AABEIAOEA4QMBIgACEQEDEQH/xAAbAAEBAAMBAQEAAAAAAAAAAAAAAQQFBgMCB//EAEUQAAICAQEEBAkJBQcFAQAAAAABAhEDBAUSITEGQVFhExYiVXGBkZSxFDJCYnKhwdHhRVJzwtI0NUNEgqKyIyYzg5IV/8QAGAEBAQEBAQAAAAAAAAAAAAAAAAECAwT/xAAkEQEAAQIHAAEFAAAAAAAAAAAAAQNRAhESFKGx0TEEEzJBYf/aAAwDAQACEQMRAD8A/b7FkAFsWQAWxZABbFkAFsWQAWxZABbFkAFsWQAWxZABbFkAFsWQAWxZABbFkAFsWQAWwQgEBLFgUEsWBQSxYFBLFgUEsWBQSxYFBLFgUEsWBQSxYFBLFgUEsWBQSxYFBLFgUEsWBQSwB8ggAoIAKCACggAoIAKCACggAoIAKCACggAoIAKCACggAoIAKU+QBAQAUEAFBABQQAUEAFBABQQAUEAFBABQQAUEAFBABQQAUEAFBCAAQAUEAFPmc444OTaSXFttJL0spzPTfLkjpscFe7Jyb73GqX3v2FGyl0i2XH/EbS61iyNe2jP0upw6vApwlvRfJ0+r0nxosmm1Gii8dPG1SVKq7GvwPnZ2kjodNuLlvSa7lKTaXqToD5z7V0WmnU57r+tjyK67LXFeg8nt7ZS/x4f7vyNZ03/sWP7b+BsNg4MM9jYrhF+T1wT62Bm6PWafW43LHLeinV01x4Pr9KPrPqsOnnFSkk5vdjfW+y+o+NHpMejjJRSSlNypKkrrgvYaPppGWTDiilbc2ku11yQHSnzkmscG3dLsi39y4s5zo3t3w1YMr8tcIyf0vqy+t8fTz6QDBW2NA8m6sly/dWPJf/zVmZkyxx4953XdCTfsSs0GnivHXJ/Cv7oI6Eg1725sxOnmiq7VJfgR7f2Wv8aPqjN/BHNxjF9M6rh4V9XczqtXs/TarFuuEVxTTUI2qd8CjKyTWODbul2RbfsXFmBLbmzIOnmSa5pxmmvSqNgcdqkn03/1w/4RA6LFtvZmaVLPC+9tfE2BoulGz8GbZssm6lOCtNJcVfFPtVDohmyZtkVLjuTcV6KTr1WwN6CAgoIAKCACkAAgIAKCACmHtXZ+PaWjeOXB84uuT7TLMV6tLaSwuuOPfXfTpr2cQONxZdodHdbTXB81b3ZrtT/HmjttDq8Wt0sckeUl7H1p96Zh9IcOHNsjJvV5MXJPskuVenl6zF6HwnDZNvlKba9FJfFMo8em39ix/bfwZdkYtsS2Xj3MmFR3eCeOV13s+em39jx/bfwNnsBp7GxfY/FgemyJameivK7nvzT5V5MnHh3cDX9JXWr0v8ZfGJuI5oT1EodcVFv/AFXS9Pk/ejRdKnWp038S/vgB89JdheHvNiXl85RX0vrL63x9PO9HNu/Kaw5X5f0ZP6Xc/rfH08+i6zm+kWwvCt5sS8vnKK6/rR+t8fTzDIwr/vGf8Ffym9OS6MarLrdsuc+Mlh3b7aceL7zrAOIzLNLpa1BpT8I6ck2rrrRvc8dt4pQcsuJweSCluQadOSXC/SaaLXjn/wC1/CjspyUINvgkrfoQH0cXtLL4Dpg5bspVKDqKtvyI8l1s7DDkWbDGSupRTV8+KviclqWvHVfxIf8ACKAytsbYhrYLTKM8byNKUssN3djfZ6Ub/Q6THodLHHHlH731t+swekOyltLScF/1IcY9/bF+n4mF0Z2w8q+T5H5ceEW+tL6L+sgOjBAQUEAFBABQQAQEBRQQAU1+0tkYNoZYzcpxnFUpQlTXX+JngDVPYePM14XNmyJfRlk4etI2kIRxwSSSSVJJckuwoAwNobIwbQknknkaV0lKKSvspd3WY0OjumxRqOXPFdizV+BuABibN2dh2dGSi5Nydtykm2eOu2Ng1808k8rq68qCq+yl3L2GxAHxhxyxRpzlLvlu39yR6EAGJh2dp8O0JZoqpSjTS5PinddvAypxcoUm13qrXou0UAafJ0a0OXI5OWVybtvwkbt8b5DJ0d0+SNPNqGux5rX3o3ACPncrFuptcKTVcPRZq59H9LPU+Fc8u/vKW9vxu118u42wCvnFBwhTk5d73b+5JGBrth6HW5t9qUZ9bjKr73395sQB5abBLBCnknP7bi2vWkm/WexABQQAUEAFBAB8ZYvJCt5rvVX6rs1+bZOTL/m9VH7OXEv5TZAjM4Yn5aSXR7JL9oa/3nF/QeUujOZv+8df7zD+k6AE0wx9nBbmXNvorlf7R1/vK/Inipm85a/3n9DpQNMM7enbtzXipm85a/3n9B4qZvOWv95/Q6UDTBt6du3NeKmbzlr/AHn9B4qZvOWv95/Q6UDTBt6du3NeKmbzlr/ef0Hipm85a/3n9DpQNMG3p27c14qZvOWv95/Q6PHHweNK26SVvm6633n0CxEQ3gp4cH4wtnNZeiubJlcv/wBHXK23S1KpW7pcOR0gD0Uq2Onnon5/kOZ8Us3nPX+8r8h4pZvOev8AeV+R0wGUO29r34jxzPilm856/wB5X5DxSzec9f7yvyOmAyg3te/EeOZ8Us3nPX+8r8h4pZvOev8AeV+R0wGUG9r34jxzPilm856/3lfkF0Sy+ctoe9L8jpgMoN7XvxHjnV0XzJ/3lr/eYf0nrHo5lX7R1/vGL+g3oJlDM/V1Z/fEeNVh2Nkxf53WS+1lwv8AkNjgxPDCt+Uu+Tjf3JHoCuWOpixfPUAADCAAqAAAAADAza+WPwvBJ44ykotSuSXKSfJp8uHLgei1U5ZYwVb0lJ24ySSju9T4t3JHpk0mHInab3lKLucuUuLS7LpcuwstNikld3F2nvytcK4PnVdQGNq9bl0s0moNuMpc2rcXFKK7HLeXrPV6mfy6WNJcIxd7sn87eVNrgvm/efctLhm+KvyZR4ybtS4tO+d0hDS4oZN5b10l/wCSbtRurt8eb9oHlHVzXhHLdrHLd61bcYyXPlxmkector5Njn5KU207fCLjGTfFdjg0ZS0+JTbp25Kb8p8ZJJXXoS9hPkmBZN6uO85/Ol85rdbrvTftA8oaic9RBNbt4nka3uT8lU+3533H3oNXHWY26pxlVXfB8U/XFr12uoLQ6dKqdbrj8+XCMmm4rjy4I9ligsznXlNJPi+KV1w5dbAw5a7JDDKbinGGRxdN3Slu7y7e2j202onmzzi0vJk4/NlxquN8uvkfUdJhV8HxlvU5ya3ru65c+J9Y8GPFNtX5TbflSq3116gPOGplLWShwqNfRlxuO9z5I8tLtD5QoLd3ZtpSi+q4ykmu2L3eD/FUZK0+NZXLjcqvy5caVcuXILT4VKL3eMFUXxtKqq/QBhraGT5F4Sl86Krdmuc9y7fPt4Hrj1ksjhFKNzc6d2t2DreXbdrh393H0WiwLDuU92063581Le7f3uJXpMDldU97e4Skqk+bVcr6659YHlPUNzgrT3sji3Fv6KlL+Wmj702shn1M4fu8uK4rin6KlFr2dp9LSYVXB+TJzXlS+dK7f+5+0sdPijKLS4wi4x8p8nXB9vzVz7APYAAAAAAAAAAQAAAAAAAAAAAAAAAAAAAAAAAAAAAAAAAAAAAAAAAE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AutoShape 4" descr="data:image/jpeg;base64,/9j/4AAQSkZJRgABAQAAAQABAAD/2wCEAAkGBwgHBhUQExASFhITFBgXGBgWDA8ZHRcYFhsaGB8YFRgZKCgiGBolGxUXITEkJSotLi4vGCIzODMsNygtLiwBCgoKDg0MFA8QGCslHB0sNywrLC4sLDcrLiwwLDcrOCsrKzcyNy4sLCs3NzgrKyw3KzcrMisrKywuLCsrKysrN//AABEIAOEA4QMBIgACEQEDEQH/xAAbAAEBAAMBAQEAAAAAAAAAAAAAAQQFBgMCB//EAEUQAAICAQEEBAkJBQcFAQAAAAABAhEDBAUSITEGQVFhExYiVXGBkZSxFDJCYnKhwdHhRVJzwtI0NUNEgqKyIyYzg5IV/8QAGAEBAQEBAQAAAAAAAAAAAAAAAAECAwT/xAAkEQEAAQIHAAEFAAAAAAAAAAAAAQNRAhESFKGx0TEEEzJBYf/aAAwDAQACEQMRAD8A/b7FkAFsWQAWxZABbFkAFsWQAWxZABbFkAFsWQAWxZABbFkAFsWQAWxZABbFkAFsWQAWwQgEBLFgUEsWBQSxYFBLFgUEsWBQSxYFBLFgUEsWBQSxYFBLFgUEsWBQSxYFBLFgUEsWBQSwB8ggAoIAKCACggAoIAKCACggAoIAKCACggAoIAKCACggAoIAKU+QBAQAUEAFBABQQAUEAFBABQQAUEAFBABQQAUEAFBABQQAUEAFBCAAQAUEAFPmc444OTaSXFttJL0spzPTfLkjpscFe7Jyb73GqX3v2FGyl0i2XH/EbS61iyNe2jP0upw6vApwlvRfJ0+r0nxosmm1Gii8dPG1SVKq7GvwPnZ2kjodNuLlvSa7lKTaXqToD5z7V0WmnU57r+tjyK67LXFeg8nt7ZS/x4f7vyNZ03/sWP7b+BsNg4MM9jYrhF+T1wT62Bm6PWafW43LHLeinV01x4Pr9KPrPqsOnnFSkk5vdjfW+y+o+NHpMejjJRSSlNypKkrrgvYaPppGWTDiilbc2ku11yQHSnzkmscG3dLsi39y4s5zo3t3w1YMr8tcIyf0vqy+t8fTz6QDBW2NA8m6sly/dWPJf/zVmZkyxx4953XdCTfsSs0GnivHXJ/Cv7oI6Eg1725sxOnmiq7VJfgR7f2Wv8aPqjN/BHNxjF9M6rh4V9XczqtXs/TarFuuEVxTTUI2qd8CjKyTWODbul2RbfsXFmBLbmzIOnmSa5pxmmvSqNgcdqkn03/1w/4RA6LFtvZmaVLPC+9tfE2BoulGz8GbZssm6lOCtNJcVfFPtVDohmyZtkVLjuTcV6KTr1WwN6CAgoIAKCACkAAgIAKCACmHtXZ+PaWjeOXB84uuT7TLMV6tLaSwuuOPfXfTpr2cQONxZdodHdbTXB81b3ZrtT/HmjttDq8Wt0sckeUl7H1p96Zh9IcOHNsjJvV5MXJPskuVenl6zF6HwnDZNvlKba9FJfFMo8em39ix/bfwZdkYtsS2Xj3MmFR3eCeOV13s+em39jx/bfwNnsBp7GxfY/FgemyJameivK7nvzT5V5MnHh3cDX9JXWr0v8ZfGJuI5oT1EodcVFv/AFXS9Pk/ejRdKnWp038S/vgB89JdheHvNiXl85RX0vrL63x9PO9HNu/Kaw5X5f0ZP6Xc/rfH08+i6zm+kWwvCt5sS8vnKK6/rR+t8fTzDIwr/vGf8Ffym9OS6MarLrdsuc+Mlh3b7aceL7zrAOIzLNLpa1BpT8I6ck2rrrRvc8dt4pQcsuJweSCluQadOSXC/SaaLXjn/wC1/CjspyUINvgkrfoQH0cXtLL4Dpg5bspVKDqKtvyI8l1s7DDkWbDGSupRTV8+KviclqWvHVfxIf8ACKAytsbYhrYLTKM8byNKUssN3djfZ6Ub/Q6THodLHHHlH731t+swekOyltLScF/1IcY9/bF+n4mF0Z2w8q+T5H5ceEW+tL6L+sgOjBAQUEAFBABQQAQEBRQQAU1+0tkYNoZYzcpxnFUpQlTXX+JngDVPYePM14XNmyJfRlk4etI2kIRxwSSSSVJJckuwoAwNobIwbQknknkaV0lKKSvspd3WY0OjumxRqOXPFdizV+BuABibN2dh2dGSi5Nydtykm2eOu2Ng1808k8rq68qCq+yl3L2GxAHxhxyxRpzlLvlu39yR6EAGJh2dp8O0JZoqpSjTS5PinddvAypxcoUm13qrXou0UAafJ0a0OXI5OWVybtvwkbt8b5DJ0d0+SNPNqGux5rX3o3ACPncrFuptcKTVcPRZq59H9LPU+Fc8u/vKW9vxu118u42wCvnFBwhTk5d73b+5JGBrth6HW5t9qUZ9bjKr73395sQB5abBLBCnknP7bi2vWkm/WexABQQAUEAFBAB8ZYvJCt5rvVX6rs1+bZOTL/m9VH7OXEv5TZAjM4Yn5aSXR7JL9oa/3nF/QeUujOZv+8df7zD+k6AE0wx9nBbmXNvorlf7R1/vK/Inipm85a/3n9DpQNMM7enbtzXipm85a/3n9B4qZvOWv95/Q6UDTBt6du3NeKmbzlr/AHn9B4qZvOWv95/Q6UDTBt6du3NeKmbzlr/ef0Hipm85a/3n9DpQNMG3p27c14qZvOWv95/Q6PHHweNK26SVvm6633n0CxEQ3gp4cH4wtnNZeiubJlcv/wBHXK23S1KpW7pcOR0gD0Uq2Onnon5/kOZ8Us3nPX+8r8h4pZvOev8AeV+R0wGUO29r34jxzPilm856/wB5X5DxSzec9f7yvyOmAyg3te/EeOZ8Us3nPX+8r8h4pZvOev8AeV+R0wGUG9r34jxzPilm856/3lfkF0Sy+ctoe9L8jpgMoN7XvxHjnV0XzJ/3lr/eYf0nrHo5lX7R1/vGL+g3oJlDM/V1Z/fEeNVh2Nkxf53WS+1lwv8AkNjgxPDCt+Uu+Tjf3JHoCuWOpixfPUAADCAAqAAAAADAza+WPwvBJ44ykotSuSXKSfJp8uHLgei1U5ZYwVb0lJ24ySSju9T4t3JHpk0mHInab3lKLucuUuLS7LpcuwstNikld3F2nvytcK4PnVdQGNq9bl0s0moNuMpc2rcXFKK7HLeXrPV6mfy6WNJcIxd7sn87eVNrgvm/efctLhm+KvyZR4ybtS4tO+d0hDS4oZN5b10l/wCSbtRurt8eb9oHlHVzXhHLdrHLd61bcYyXPlxmkector5Njn5KU207fCLjGTfFdjg0ZS0+JTbp25Kb8p8ZJJXXoS9hPkmBZN6uO85/Ol85rdbrvTftA8oaic9RBNbt4nka3uT8lU+3533H3oNXHWY26pxlVXfB8U/XFr12uoLQ6dKqdbrj8+XCMmm4rjy4I9ligsznXlNJPi+KV1w5dbAw5a7JDDKbinGGRxdN3Slu7y7e2j202onmzzi0vJk4/NlxquN8uvkfUdJhV8HxlvU5ya3ru65c+J9Y8GPFNtX5TbflSq3116gPOGplLWShwqNfRlxuO9z5I8tLtD5QoLd3ZtpSi+q4ykmu2L3eD/FUZK0+NZXLjcqvy5caVcuXILT4VKL3eMFUXxtKqq/QBhraGT5F4Sl86Krdmuc9y7fPt4Hrj1ksjhFKNzc6d2t2DreXbdrh393H0WiwLDuU92063581Le7f3uJXpMDldU97e4Skqk+bVcr6659YHlPUNzgrT3sji3Fv6KlL+Wmj702shn1M4fu8uK4rin6KlFr2dp9LSYVXB+TJzXlS+dK7f+5+0sdPijKLS4wi4x8p8nXB9vzVz7APYAAAAAAAAAAQAAAAAAAAAAAAAAAAAAAAAAAAAAAAAAAAAAAAAAAEAAAAAAAAAAAAAAAAAAAAAAAAAAAAAAAAAAAAAAAAAAAAAAAAAAAAAAAAAAAAAAAAAAAAAAAAAAAAAAAAAAAAAAAAAAAAAAAAAAAAAAAAAAAAAAAAAAAAAAAAAAAAAAAAAAAAAAAAAAAAAAAAAAAAAAAAAAAAAAAAAAAAAAAAAAAAAAAAAAAAAAAAAAAAAAAAAAAAAAA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1" name="Imagen 1" descr="logoSENER_hoz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573" y="162172"/>
            <a:ext cx="2520280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437892" y="4755862"/>
            <a:ext cx="418884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8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Ministry of Energy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92843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TRANSPARENCY AND ACCOUNTABILITY </a:t>
            </a:r>
            <a:endParaRPr lang="en-US" dirty="0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10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3203848" y="1052736"/>
            <a:ext cx="5616624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2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Institutional checks and balances framework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SENER, CNH, SHCP and the Mexican Petroleum Fund).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Bidding rounds’ procedures. The results will be announced in public sessions. 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Contracts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all the related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payments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publicly available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External auditing systems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to guarantee an effective cost recovery.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 their Sessions, Agreements and Orders will be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published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Commissioners will not be allowed to intervene in cases where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conflicts of interest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might arise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At least two commissioners must be present at the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meetings between the regulators and regulated parties,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meeting records must be disclosed.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Ethics Code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(prohibiting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Commissioners and Staff from accepting any and all per diem allowances, travel tickets, or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gifts)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Publish their information according to the Mexican Stock Market Act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,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disclosing the financial situation of the State Owned Productive Enterprises, its affiliates and subsidiaries. </a:t>
            </a: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" name="35 Conector recto"/>
          <p:cNvCxnSpPr/>
          <p:nvPr/>
        </p:nvCxnSpPr>
        <p:spPr>
          <a:xfrm>
            <a:off x="3131840" y="3429000"/>
            <a:ext cx="60121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36 Conector recto"/>
          <p:cNvCxnSpPr/>
          <p:nvPr/>
        </p:nvCxnSpPr>
        <p:spPr>
          <a:xfrm>
            <a:off x="3131840" y="5373216"/>
            <a:ext cx="60121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37 Conector recto"/>
          <p:cNvCxnSpPr/>
          <p:nvPr/>
        </p:nvCxnSpPr>
        <p:spPr>
          <a:xfrm>
            <a:off x="3131840" y="1268760"/>
            <a:ext cx="6012160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Pentágono"/>
          <p:cNvSpPr/>
          <p:nvPr/>
        </p:nvSpPr>
        <p:spPr>
          <a:xfrm>
            <a:off x="611560" y="1988840"/>
            <a:ext cx="2520280" cy="576064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Exploration and Production Bids </a:t>
            </a:r>
            <a:r>
              <a:rPr lang="en-US" sz="12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and </a:t>
            </a:r>
            <a:r>
              <a:rPr lang="en-US" sz="12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Contracts</a:t>
            </a:r>
            <a:endParaRPr lang="en-US" sz="12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17 Pentágono"/>
          <p:cNvSpPr/>
          <p:nvPr/>
        </p:nvSpPr>
        <p:spPr>
          <a:xfrm>
            <a:off x="611560" y="3933056"/>
            <a:ext cx="2520280" cy="576064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Coordinated Regulatory Agencies </a:t>
            </a:r>
          </a:p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(CNH y CRE)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18 Pentágono"/>
          <p:cNvSpPr/>
          <p:nvPr/>
        </p:nvSpPr>
        <p:spPr>
          <a:xfrm>
            <a:off x="611560" y="5517232"/>
            <a:ext cx="2520280" cy="576064"/>
          </a:xfrm>
          <a:prstGeom prst="homePlate">
            <a:avLst/>
          </a:prstGeom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State-Owned Productive Enterprises </a:t>
            </a:r>
            <a:endParaRPr lang="en-US" sz="11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00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755576" y="1772816"/>
            <a:ext cx="5976664" cy="36004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11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/>
        </p:nvSpPr>
        <p:spPr>
          <a:xfrm>
            <a:off x="714348" y="1268760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NEW INSTITUTIONAL ENVIRONMENT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EXPLORATION AND EXTRACTION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INDUSTRIAL TRANSFORMATION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NATURAL GAS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ELECTRIC </a:t>
            </a:r>
            <a:r>
              <a:rPr lang="es-MX" sz="1800" b="1" dirty="0">
                <a:latin typeface="Arial" panose="020B0604020202020204" pitchFamily="34" charset="0"/>
              </a:rPr>
              <a:t>INDUSTRY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CLEAN ENERGY AND GEOTHERMAL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LAND OWNERS RIGHTS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INVESTMENTS AND BENEFITS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SCHEDULES </a:t>
            </a:r>
          </a:p>
        </p:txBody>
      </p:sp>
    </p:spTree>
    <p:extLst>
      <p:ext uri="{BB962C8B-B14F-4D97-AF65-F5344CB8AC3E}">
        <p14:creationId xmlns:p14="http://schemas.microsoft.com/office/powerpoint/2010/main" val="387951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Pentágono"/>
          <p:cNvSpPr/>
          <p:nvPr/>
        </p:nvSpPr>
        <p:spPr>
          <a:xfrm>
            <a:off x="0" y="15875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12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ENTITLEMENTS AND CONTRACTS</a:t>
            </a:r>
            <a:endParaRPr lang="en-US" dirty="0"/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7 Rectángulo"/>
          <p:cNvSpPr/>
          <p:nvPr/>
        </p:nvSpPr>
        <p:spPr>
          <a:xfrm>
            <a:off x="583151" y="2569111"/>
            <a:ext cx="7825720" cy="25160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signed with State Owned Productive Enterprises (SOPE), with SOPE in association with private companies, or with private companies. 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Administrative termination due to force majeure.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International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arbitration will follow Mexican legislation and will be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carried out in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Spanish.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Mining concessioners will be able to obtain a contract (without the need of a bidding process) t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 extract Coal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Bed Methane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contained in carbon mines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already in production.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Booking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of expected profits for accounting and financial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purposes,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only if they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clearly state that all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hydrocarbons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contained in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subsoil are owned by Mexico.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 can choose to participate directly in specific E&amp;E contracts for three main reasons: (1) when fields coexist (2) to promote technological transfer, and (3) when the State has an economic interest.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23528" y="2204864"/>
            <a:ext cx="482536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Exploration and Extraction Contracts (Round 1)</a:t>
            </a:r>
          </a:p>
        </p:txBody>
      </p:sp>
      <p:sp>
        <p:nvSpPr>
          <p:cNvPr id="10" name="9 Rectángulo"/>
          <p:cNvSpPr/>
          <p:nvPr/>
        </p:nvSpPr>
        <p:spPr>
          <a:xfrm>
            <a:off x="539552" y="5578931"/>
            <a:ext cx="7825720" cy="94641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Pemex will have a direct 20% participation in contracts related to areas where trans-boundary reservoirs are located. The purpose is to ensure that the State is part of these projects and to promote the technology transfer between Pemex and private companies.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5089" y="5290899"/>
            <a:ext cx="4171206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Trans-boundary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 Reservoirs</a:t>
            </a:r>
            <a:endParaRPr lang="en-US" sz="1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562704" y="1599183"/>
            <a:ext cx="782572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exceptionally awarded to Pemex to allow the State to participate in strategic projects.  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303081" y="1244376"/>
            <a:ext cx="2489784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Entitlements (Round 0) </a:t>
            </a:r>
          </a:p>
        </p:txBody>
      </p:sp>
    </p:spTree>
    <p:extLst>
      <p:ext uri="{BB962C8B-B14F-4D97-AF65-F5344CB8AC3E}">
        <p14:creationId xmlns:p14="http://schemas.microsoft.com/office/powerpoint/2010/main" val="9857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</p:spPr>
        <p:txBody>
          <a:bodyPr>
            <a:normAutofit/>
          </a:bodyPr>
          <a:lstStyle/>
          <a:p>
            <a:pPr algn="just"/>
            <a:r>
              <a:rPr lang="es-MX" sz="2200" b="1" dirty="0" smtClean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DISTRIBUTION OF FACULTIES IN THE CONTRACTUAL PROCESS</a:t>
            </a:r>
            <a:endParaRPr lang="en-US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13</a:t>
            </a:fld>
            <a:endParaRPr lang="es-MX" dirty="0"/>
          </a:p>
        </p:txBody>
      </p:sp>
      <p:grpSp>
        <p:nvGrpSpPr>
          <p:cNvPr id="5" name="Group 4"/>
          <p:cNvGrpSpPr/>
          <p:nvPr/>
        </p:nvGrpSpPr>
        <p:grpSpPr>
          <a:xfrm>
            <a:off x="755576" y="836712"/>
            <a:ext cx="1872208" cy="1872207"/>
            <a:chOff x="2509657" y="984764"/>
            <a:chExt cx="2092235" cy="2033767"/>
          </a:xfrm>
        </p:grpSpPr>
        <p:sp>
          <p:nvSpPr>
            <p:cNvPr id="6" name="Oval 5"/>
            <p:cNvSpPr/>
            <p:nvPr/>
          </p:nvSpPr>
          <p:spPr>
            <a:xfrm>
              <a:off x="2509657" y="984764"/>
              <a:ext cx="2092235" cy="2033767"/>
            </a:xfrm>
            <a:prstGeom prst="ellipse">
              <a:avLst/>
            </a:prstGeom>
            <a:blipFill rotWithShape="0">
              <a:blip r:embed="rId6"/>
              <a:stretch>
                <a:fillRect/>
              </a:stretch>
            </a:blipFill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Oval 4"/>
            <p:cNvSpPr/>
            <p:nvPr/>
          </p:nvSpPr>
          <p:spPr>
            <a:xfrm>
              <a:off x="2816058" y="1282602"/>
              <a:ext cx="1479433" cy="143809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47650" tIns="247650" rIns="247650" bIns="247650" numCol="1" spcCol="1270" anchor="ctr" anchorCtr="0">
              <a:noAutofit/>
            </a:bodyPr>
            <a:lstStyle/>
            <a:p>
              <a:pPr lvl="0" algn="ctr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MX" sz="6500" kern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35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908720"/>
            <a:ext cx="1872208" cy="1851742"/>
          </a:xfrm>
          <a:prstGeom prst="rect">
            <a:avLst/>
          </a:prstGeom>
        </p:spPr>
      </p:pic>
      <p:pic>
        <p:nvPicPr>
          <p:cNvPr id="10" name="3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836712"/>
            <a:ext cx="1872208" cy="1872206"/>
          </a:xfrm>
          <a:prstGeom prst="rect">
            <a:avLst/>
          </a:prstGeom>
        </p:spPr>
      </p:pic>
      <p:cxnSp>
        <p:nvCxnSpPr>
          <p:cNvPr id="14" name="Straight Connector 15"/>
          <p:cNvCxnSpPr>
            <a:cxnSpLocks noChangeShapeType="1"/>
          </p:cNvCxnSpPr>
          <p:nvPr/>
        </p:nvCxnSpPr>
        <p:spPr bwMode="auto">
          <a:xfrm flipV="1">
            <a:off x="-36513" y="908719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Straight Connector 15"/>
          <p:cNvCxnSpPr>
            <a:cxnSpLocks noChangeShapeType="1"/>
          </p:cNvCxnSpPr>
          <p:nvPr/>
        </p:nvCxnSpPr>
        <p:spPr bwMode="auto">
          <a:xfrm flipV="1">
            <a:off x="5292724" y="836712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" name="Text Placeholder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179512" y="2564904"/>
            <a:ext cx="2808312" cy="403244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indent="-285750">
              <a:buFont typeface="Wingdings" charset="2"/>
              <a:buChar char="§"/>
            </a:pPr>
            <a:endParaRPr lang="en-US" b="0" dirty="0" smtClean="0"/>
          </a:p>
          <a:p>
            <a:pPr marL="285750" indent="-285750" algn="just">
              <a:buFont typeface="Wingdings" charset="2"/>
              <a:buChar char="§"/>
            </a:pPr>
            <a:r>
              <a:rPr lang="en-US" b="0" dirty="0" smtClean="0"/>
              <a:t>Selection </a:t>
            </a:r>
            <a:r>
              <a:rPr lang="en-US" b="0" dirty="0"/>
              <a:t>of Areas with Assistance of CNH. PEMEX and privates can nominate them</a:t>
            </a:r>
            <a:r>
              <a:rPr lang="en-US" b="0" dirty="0" smtClean="0"/>
              <a:t>.</a:t>
            </a:r>
          </a:p>
          <a:p>
            <a:pPr algn="just"/>
            <a:endParaRPr lang="en-US" b="0" dirty="0"/>
          </a:p>
          <a:p>
            <a:pPr marL="285750" indent="-285750" algn="just">
              <a:buFont typeface="Arial"/>
              <a:buChar char="•"/>
            </a:pPr>
            <a:r>
              <a:rPr lang="en-US" b="0" dirty="0"/>
              <a:t>Awards and revokes </a:t>
            </a:r>
            <a:r>
              <a:rPr lang="en-US" b="0" dirty="0" smtClean="0"/>
              <a:t>assignations.</a:t>
            </a:r>
          </a:p>
          <a:p>
            <a:pPr algn="just"/>
            <a:endParaRPr lang="en-US" b="0" dirty="0"/>
          </a:p>
          <a:p>
            <a:pPr marL="285750" indent="-285750" algn="just">
              <a:buFont typeface="Arial"/>
              <a:buChar char="•"/>
            </a:pPr>
            <a:r>
              <a:rPr lang="en-US" b="0" dirty="0"/>
              <a:t>Establishes the applicable type of contract</a:t>
            </a:r>
            <a:r>
              <a:rPr lang="en-US" b="0" dirty="0" smtClean="0"/>
              <a:t>.</a:t>
            </a:r>
          </a:p>
          <a:p>
            <a:pPr algn="just"/>
            <a:endParaRPr lang="en-US" b="0" dirty="0"/>
          </a:p>
          <a:p>
            <a:pPr marL="285750" indent="-285750" algn="just">
              <a:buFont typeface="Arial"/>
              <a:buChar char="•"/>
            </a:pPr>
            <a:r>
              <a:rPr lang="en-US" b="0" dirty="0"/>
              <a:t>Designs the contracts and establishes the bidding terms (with opinion from </a:t>
            </a:r>
            <a:r>
              <a:rPr lang="en-US" b="0" dirty="0" smtClean="0"/>
              <a:t>COFECE for pre qualification </a:t>
            </a:r>
            <a:r>
              <a:rPr lang="en-US" b="0" dirty="0"/>
              <a:t>and </a:t>
            </a:r>
            <a:r>
              <a:rPr lang="en-US" b="0" dirty="0" smtClean="0"/>
              <a:t>adjudication </a:t>
            </a:r>
            <a:r>
              <a:rPr lang="en-US" b="0" dirty="0"/>
              <a:t>mechanisms</a:t>
            </a:r>
            <a:r>
              <a:rPr lang="en-US" sz="1600" b="0" dirty="0"/>
              <a:t>.</a:t>
            </a:r>
          </a:p>
        </p:txBody>
      </p:sp>
      <p:sp>
        <p:nvSpPr>
          <p:cNvPr id="18" name="Text Placeholder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347864" y="2564904"/>
            <a:ext cx="2520280" cy="2520280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algn="just"/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Establishes </a:t>
            </a:r>
            <a:r>
              <a:rPr lang="en-US" b="0" dirty="0"/>
              <a:t>the fiscal terms of the contracts and biddings.</a:t>
            </a:r>
          </a:p>
          <a:p>
            <a:endParaRPr lang="en-US" b="0" dirty="0" smtClean="0"/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Determines </a:t>
            </a:r>
            <a:r>
              <a:rPr lang="en-US" b="0" dirty="0"/>
              <a:t>the adjudication </a:t>
            </a:r>
            <a:r>
              <a:rPr lang="en-US" b="0" dirty="0" smtClean="0"/>
              <a:t>variables.</a:t>
            </a:r>
            <a:endParaRPr lang="en-US" b="0" dirty="0"/>
          </a:p>
          <a:p>
            <a:endParaRPr lang="en-US" b="0" dirty="0" smtClean="0"/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Supervises </a:t>
            </a:r>
            <a:r>
              <a:rPr lang="en-US" b="0" dirty="0"/>
              <a:t>the costs accountability</a:t>
            </a:r>
          </a:p>
        </p:txBody>
      </p:sp>
      <p:sp>
        <p:nvSpPr>
          <p:cNvPr id="20" name="Text Placeholder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6228184" y="2564904"/>
            <a:ext cx="2520280" cy="4104456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indent="-285750">
              <a:buFont typeface="Arial"/>
              <a:buChar char="•"/>
            </a:pPr>
            <a:r>
              <a:rPr lang="en-US" b="0" dirty="0" smtClean="0"/>
              <a:t>Conducts </a:t>
            </a:r>
            <a:r>
              <a:rPr lang="en-US" b="0" dirty="0"/>
              <a:t>the bidding </a:t>
            </a:r>
            <a:r>
              <a:rPr lang="en-US" b="0" dirty="0" smtClean="0"/>
              <a:t>contracts</a:t>
            </a:r>
          </a:p>
          <a:p>
            <a:pPr marL="285750" indent="-285750">
              <a:buFont typeface="Arial"/>
              <a:buChar char="•"/>
            </a:pPr>
            <a:endParaRPr lang="en-US" b="0" dirty="0" smtClean="0"/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Subscribes</a:t>
            </a:r>
            <a:r>
              <a:rPr lang="en-US" b="0" dirty="0"/>
              <a:t>, administers and supervises </a:t>
            </a:r>
            <a:r>
              <a:rPr lang="en-US" b="0" dirty="0" smtClean="0"/>
              <a:t>contracts</a:t>
            </a:r>
          </a:p>
          <a:p>
            <a:pPr marL="285750" indent="-285750">
              <a:buFont typeface="Arial"/>
              <a:buChar char="•"/>
            </a:pPr>
            <a:endParaRPr lang="en-US" b="0" dirty="0" smtClean="0"/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Authorizes </a:t>
            </a:r>
            <a:r>
              <a:rPr lang="en-US" b="0" dirty="0"/>
              <a:t>dwell </a:t>
            </a:r>
            <a:r>
              <a:rPr lang="en-US" b="0" dirty="0" smtClean="0"/>
              <a:t>perforations</a:t>
            </a:r>
          </a:p>
          <a:p>
            <a:pPr marL="285750" indent="-285750">
              <a:buFont typeface="Arial"/>
              <a:buChar char="•"/>
            </a:pPr>
            <a:endParaRPr lang="en-US" b="0" dirty="0" smtClean="0"/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Authorizes </a:t>
            </a:r>
            <a:r>
              <a:rPr lang="en-US" b="0" dirty="0"/>
              <a:t>and supervises exploration and development </a:t>
            </a:r>
            <a:r>
              <a:rPr lang="en-US" b="0" dirty="0" smtClean="0"/>
              <a:t>plans</a:t>
            </a:r>
          </a:p>
          <a:p>
            <a:pPr marL="285750" indent="-285750">
              <a:buFont typeface="Arial"/>
              <a:buChar char="•"/>
            </a:pPr>
            <a:endParaRPr lang="en-US" b="0" dirty="0"/>
          </a:p>
          <a:p>
            <a:pPr marL="285750" indent="-285750">
              <a:buFont typeface="Arial"/>
              <a:buChar char="•"/>
            </a:pPr>
            <a:r>
              <a:rPr lang="en-US" b="0" dirty="0"/>
              <a:t>Authorizes seismic </a:t>
            </a:r>
            <a:r>
              <a:rPr lang="en-US" b="0" dirty="0" smtClean="0"/>
              <a:t>studies</a:t>
            </a:r>
          </a:p>
          <a:p>
            <a:pPr marL="285750" indent="-285750">
              <a:buFont typeface="Arial"/>
              <a:buChar char="•"/>
            </a:pPr>
            <a:endParaRPr lang="en-US" b="0" dirty="0" smtClean="0"/>
          </a:p>
          <a:p>
            <a:pPr marL="285750" indent="-285750">
              <a:buFont typeface="Arial"/>
              <a:buChar char="•"/>
            </a:pPr>
            <a:r>
              <a:rPr lang="en-US" b="0" dirty="0" smtClean="0"/>
              <a:t>Administers </a:t>
            </a:r>
            <a:r>
              <a:rPr lang="en-US" b="0" dirty="0"/>
              <a:t>the sector’s </a:t>
            </a:r>
            <a:r>
              <a:rPr lang="en-US" b="0" dirty="0" smtClean="0"/>
              <a:t>data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9210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14</a:t>
            </a:fld>
            <a:endParaRPr lang="es-MX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8243076"/>
              </p:ext>
            </p:extLst>
          </p:nvPr>
        </p:nvGraphicFramePr>
        <p:xfrm>
          <a:off x="251520" y="1772817"/>
          <a:ext cx="6840760" cy="2463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560"/>
                <a:gridCol w="1043744"/>
                <a:gridCol w="1152128"/>
                <a:gridCol w="1008112"/>
                <a:gridCol w="864096"/>
                <a:gridCol w="1080120"/>
              </a:tblGrid>
              <a:tr h="240462">
                <a:tc gridSpan="6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Arial"/>
                          <a:cs typeface="Arial"/>
                        </a:rPr>
                        <a:t>Reserves and prospective resources assigned</a:t>
                      </a:r>
                      <a:r>
                        <a:rPr lang="en-US" sz="1400" b="1" baseline="0" dirty="0" smtClean="0">
                          <a:latin typeface="Arial"/>
                          <a:cs typeface="Arial"/>
                        </a:rPr>
                        <a:t> to Pemex</a:t>
                      </a:r>
                      <a:endParaRPr lang="en-US" sz="14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895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895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895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solidFill>
                      <a:srgbClr val="78953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8953D"/>
                    </a:solidFill>
                  </a:tcPr>
                </a:tc>
              </a:tr>
              <a:tr h="420051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Type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Volume (mmbpce)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Percentage Assigned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Percentage</a:t>
                      </a:r>
                      <a:r>
                        <a:rPr lang="en-US" sz="1200" b="1" baseline="0" dirty="0" smtClean="0">
                          <a:latin typeface="Arial"/>
                          <a:cs typeface="Arial"/>
                        </a:rPr>
                        <a:t> of the Total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Surface (km2)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Production</a:t>
                      </a:r>
                    </a:p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years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</a:tr>
              <a:tr h="29753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2P Reserves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20,589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100%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83%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17,010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15.5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4256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Prospective Resources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22,126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67%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21%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72,897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9753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Conventional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18,222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70.9%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64,489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8969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Unconventional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5,225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58.8%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/>
                          <a:cs typeface="Arial"/>
                        </a:rPr>
                        <a:t>8,408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216416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Total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78953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42,715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b="1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89,907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/>
                          <a:cs typeface="Arial"/>
                        </a:rPr>
                        <a:t>20.5</a:t>
                      </a:r>
                      <a:endParaRPr lang="en-US" sz="1200" b="1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0" y="908720"/>
            <a:ext cx="8648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As a result from Round 0, PEMEX was awarded with a balanced and diversified portfolio of </a:t>
            </a:r>
          </a:p>
          <a:p>
            <a:r>
              <a:rPr lang="en-US" dirty="0" smtClean="0"/>
              <a:t>assignations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1050" y="4272677"/>
            <a:ext cx="499367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PEMEX could produce at least 2.5mbpd for the </a:t>
            </a:r>
          </a:p>
          <a:p>
            <a:pPr algn="just"/>
            <a:r>
              <a:rPr lang="en-US" sz="1600" dirty="0"/>
              <a:t> </a:t>
            </a:r>
            <a:r>
              <a:rPr lang="en-US" sz="1600" dirty="0" smtClean="0"/>
              <a:t>      next 20.5 years.</a:t>
            </a:r>
          </a:p>
          <a:p>
            <a:pPr marL="285750" indent="-285750" algn="just">
              <a:buFont typeface="Arial"/>
              <a:buChar char="•"/>
            </a:pPr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PEMEX can now participate in bidding contract rounds</a:t>
            </a:r>
          </a:p>
          <a:p>
            <a:pPr algn="just"/>
            <a:r>
              <a:rPr lang="en-US" sz="1600" dirty="0"/>
              <a:t> </a:t>
            </a:r>
            <a:r>
              <a:rPr lang="en-US" sz="1600" dirty="0" smtClean="0"/>
              <a:t>    </a:t>
            </a:r>
            <a:r>
              <a:rPr lang="en-US" sz="1600" dirty="0"/>
              <a:t> </a:t>
            </a:r>
            <a:r>
              <a:rPr lang="en-US" sz="1600" dirty="0" smtClean="0"/>
              <a:t>that Mexico signs, or receive from </a:t>
            </a:r>
            <a:r>
              <a:rPr lang="en-US" sz="1600" dirty="0"/>
              <a:t>i</a:t>
            </a:r>
            <a:r>
              <a:rPr lang="en-US" sz="1600" dirty="0" smtClean="0"/>
              <a:t>t, additional</a:t>
            </a:r>
          </a:p>
          <a:p>
            <a:pPr algn="just"/>
            <a:r>
              <a:rPr lang="en-US" sz="1600" dirty="0" smtClean="0"/>
              <a:t>       assignations in the future (exception)</a:t>
            </a:r>
          </a:p>
          <a:p>
            <a:pPr algn="just"/>
            <a:endParaRPr lang="en-US" sz="1600" dirty="0" smtClean="0"/>
          </a:p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PEMEX will be strengthened with the competition </a:t>
            </a:r>
          </a:p>
          <a:p>
            <a:pPr algn="just"/>
            <a:r>
              <a:rPr lang="en-US" sz="1600" dirty="0"/>
              <a:t> </a:t>
            </a:r>
            <a:r>
              <a:rPr lang="en-US" sz="1600" dirty="0" smtClean="0"/>
              <a:t>     and collaboration with other companies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2" name="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348880"/>
            <a:ext cx="1420773" cy="13681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5" y="4388492"/>
            <a:ext cx="3888432" cy="2138365"/>
          </a:xfrm>
          <a:prstGeom prst="rect">
            <a:avLst/>
          </a:prstGeom>
        </p:spPr>
      </p:pic>
      <p:sp>
        <p:nvSpPr>
          <p:cNvPr id="15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6"/>
          <p:cNvCxnSpPr>
            <a:cxnSpLocks noChangeShapeType="1"/>
          </p:cNvCxnSpPr>
          <p:nvPr/>
        </p:nvCxnSpPr>
        <p:spPr bwMode="auto">
          <a:xfrm flipV="1">
            <a:off x="5292724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14 CuadroTexto"/>
          <p:cNvSpPr txBox="1"/>
          <p:nvPr/>
        </p:nvSpPr>
        <p:spPr>
          <a:xfrm>
            <a:off x="0" y="260648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 smtClean="0"/>
              <a:t>ROUND 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339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15</a:t>
            </a:fld>
            <a:endParaRPr lang="es-MX" dirty="0"/>
          </a:p>
        </p:txBody>
      </p:sp>
      <p:cxnSp>
        <p:nvCxnSpPr>
          <p:cNvPr id="5" name="Straight Connector 15"/>
          <p:cNvCxnSpPr>
            <a:cxnSpLocks noChangeShapeType="1"/>
          </p:cNvCxnSpPr>
          <p:nvPr/>
        </p:nvCxnSpPr>
        <p:spPr bwMode="auto">
          <a:xfrm flipV="1">
            <a:off x="0" y="764704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179512" y="1124744"/>
            <a:ext cx="84249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Rou</a:t>
            </a:r>
            <a:r>
              <a:rPr lang="en-US" sz="1400" dirty="0">
                <a:latin typeface="Arial"/>
                <a:cs typeface="Arial"/>
              </a:rPr>
              <a:t>nd’s 1 proposal consists in a balanced portfolio of areas and </a:t>
            </a:r>
            <a:r>
              <a:rPr lang="en-US" sz="1400" dirty="0" smtClean="0">
                <a:latin typeface="Arial"/>
                <a:cs typeface="Arial"/>
              </a:rPr>
              <a:t>blocks </a:t>
            </a:r>
            <a:r>
              <a:rPr lang="en-US" sz="1400" dirty="0">
                <a:latin typeface="Arial"/>
                <a:cs typeface="Arial"/>
              </a:rPr>
              <a:t>of diverse characteristics, that range from </a:t>
            </a:r>
            <a:r>
              <a:rPr lang="en-US" sz="1400" dirty="0" smtClean="0">
                <a:latin typeface="Arial"/>
                <a:cs typeface="Arial"/>
              </a:rPr>
              <a:t>opportunities </a:t>
            </a:r>
            <a:r>
              <a:rPr lang="en-US" sz="1400" dirty="0">
                <a:latin typeface="Arial"/>
                <a:cs typeface="Arial"/>
              </a:rPr>
              <a:t>of exploration in areas that are currently under production, to other areas </a:t>
            </a:r>
            <a:r>
              <a:rPr lang="en-US" sz="1400" dirty="0" smtClean="0">
                <a:latin typeface="Arial"/>
                <a:cs typeface="Arial"/>
              </a:rPr>
              <a:t>relatively </a:t>
            </a:r>
            <a:r>
              <a:rPr lang="en-US" sz="1400" dirty="0">
                <a:latin typeface="Arial"/>
                <a:cs typeface="Arial"/>
              </a:rPr>
              <a:t>little explores in prospective resources. It also contemplates a high prospective potential in unconventional deposits.</a:t>
            </a:r>
          </a:p>
        </p:txBody>
      </p:sp>
      <p:sp>
        <p:nvSpPr>
          <p:cNvPr id="8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0" name="14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 smtClean="0"/>
              <a:t>ROUND 1</a:t>
            </a:r>
            <a:endParaRPr lang="es-MX" dirty="0"/>
          </a:p>
        </p:txBody>
      </p: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 flipV="1">
            <a:off x="-75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12 CuadroTexto"/>
          <p:cNvSpPr txBox="1"/>
          <p:nvPr/>
        </p:nvSpPr>
        <p:spPr>
          <a:xfrm>
            <a:off x="467544" y="2276872"/>
            <a:ext cx="2520280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Round 1 in Numbers </a:t>
            </a:r>
          </a:p>
        </p:txBody>
      </p:sp>
      <p:sp>
        <p:nvSpPr>
          <p:cNvPr id="14" name="7 Rectángulo"/>
          <p:cNvSpPr/>
          <p:nvPr/>
        </p:nvSpPr>
        <p:spPr>
          <a:xfrm>
            <a:off x="251520" y="2636912"/>
            <a:ext cx="4104456" cy="4031873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171450" indent="-171450" algn="just">
              <a:buFont typeface="Wingdings" charset="2"/>
              <a:buChar char="§"/>
            </a:pPr>
            <a:r>
              <a:rPr lang="en-US" sz="1600" dirty="0"/>
              <a:t>109 blocks  for exploration and 60 for extraction of hydrocarbons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Wingdings" charset="2"/>
              <a:buChar char="§"/>
            </a:pPr>
            <a:r>
              <a:rPr lang="en-US" sz="1600" dirty="0"/>
              <a:t>28,500 km2 of surface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Wingdings" charset="2"/>
              <a:buChar char="§"/>
            </a:pPr>
            <a:r>
              <a:rPr lang="en-US" sz="1600" dirty="0"/>
              <a:t>Represents an </a:t>
            </a:r>
            <a:r>
              <a:rPr lang="en-US" sz="1600" dirty="0" smtClean="0"/>
              <a:t>approximate </a:t>
            </a:r>
            <a:r>
              <a:rPr lang="en-US" sz="1600" dirty="0"/>
              <a:t>annual investment of </a:t>
            </a:r>
            <a:r>
              <a:rPr lang="en-US" sz="1600" dirty="0" smtClean="0"/>
              <a:t>$8,525mdd </a:t>
            </a:r>
            <a:r>
              <a:rPr lang="en-US" sz="1600" dirty="0"/>
              <a:t>between 2015 and 2018. </a:t>
            </a:r>
            <a:r>
              <a:rPr lang="en-US" sz="1600" dirty="0" smtClean="0"/>
              <a:t>Considering </a:t>
            </a:r>
            <a:r>
              <a:rPr lang="en-US" sz="1600" dirty="0"/>
              <a:t>the associations with PEMEX, an annual investment of </a:t>
            </a:r>
            <a:r>
              <a:rPr lang="en-US" sz="1600" dirty="0" smtClean="0"/>
              <a:t>$12,625 </a:t>
            </a:r>
            <a:r>
              <a:rPr lang="en-US" sz="1600" dirty="0"/>
              <a:t>mdd is expected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Wingdings" charset="2"/>
              <a:buChar char="§"/>
            </a:pPr>
            <a:r>
              <a:rPr lang="en-US" sz="1600" dirty="0"/>
              <a:t>Includes around 4,000 mmbpce of total </a:t>
            </a:r>
            <a:r>
              <a:rPr lang="en-US" sz="1600" dirty="0" smtClean="0"/>
              <a:t>reserves.</a:t>
            </a:r>
          </a:p>
          <a:p>
            <a:pPr algn="just"/>
            <a:endParaRPr lang="en-US" sz="1600" dirty="0"/>
          </a:p>
          <a:p>
            <a:pPr marL="285750" indent="-285750" algn="just">
              <a:buFont typeface="Wingdings" charset="2"/>
              <a:buChar char="§"/>
            </a:pPr>
            <a:r>
              <a:rPr lang="en-US" sz="1600" dirty="0"/>
              <a:t>Prospective potential of 1,600 mmbpce in deep waters</a:t>
            </a:r>
          </a:p>
        </p:txBody>
      </p:sp>
      <p:cxnSp>
        <p:nvCxnSpPr>
          <p:cNvPr id="15" name="Straight Connector 15"/>
          <p:cNvCxnSpPr>
            <a:cxnSpLocks noChangeShapeType="1"/>
          </p:cNvCxnSpPr>
          <p:nvPr/>
        </p:nvCxnSpPr>
        <p:spPr bwMode="auto">
          <a:xfrm flipV="1">
            <a:off x="5292724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709" y="2420888"/>
            <a:ext cx="4518152" cy="4104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534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-24340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2400" b="1" dirty="0" smtClean="0">
                <a:solidFill>
                  <a:srgbClr val="78953D"/>
                </a:solidFill>
              </a:rPr>
              <a:t>Key Indicators – Round 1 and “Farm-outs”</a:t>
            </a:r>
            <a:endParaRPr lang="en-US" sz="2400" b="1" dirty="0">
              <a:solidFill>
                <a:srgbClr val="78953D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3827021"/>
              </p:ext>
            </p:extLst>
          </p:nvPr>
        </p:nvGraphicFramePr>
        <p:xfrm>
          <a:off x="251520" y="1052736"/>
          <a:ext cx="8568954" cy="205405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28159"/>
                <a:gridCol w="1428159"/>
                <a:gridCol w="1428159"/>
                <a:gridCol w="1428159"/>
                <a:gridCol w="1428159"/>
                <a:gridCol w="1428159"/>
              </a:tblGrid>
              <a:tr h="5628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Blocks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Surface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Volume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Estimated </a:t>
                      </a:r>
                      <a:r>
                        <a:rPr lang="en-US" sz="1200" dirty="0" smtClean="0"/>
                        <a:t>Investments in</a:t>
                      </a:r>
                      <a:r>
                        <a:rPr lang="en-US" sz="1200" baseline="0" dirty="0" smtClean="0"/>
                        <a:t> 4 years 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Estimated</a:t>
                      </a:r>
                      <a:r>
                        <a:rPr lang="en-US" sz="1200" baseline="0" dirty="0" smtClean="0"/>
                        <a:t> annual investments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424639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Exploration (prospective)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109 (91%)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25,903km2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14,606 </a:t>
                      </a:r>
                      <a:r>
                        <a:rPr lang="en-US" sz="1200" dirty="0" err="1" smtClean="0"/>
                        <a:t>mmbpc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19,000 mdd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4,750 mdd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562806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Production</a:t>
                      </a:r>
                      <a:r>
                        <a:rPr lang="en-US" sz="1200" baseline="0" dirty="0" smtClean="0"/>
                        <a:t> (2P Reserves)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60</a:t>
                      </a:r>
                      <a:r>
                        <a:rPr lang="en-US" sz="1200" baseline="0" dirty="0" smtClean="0"/>
                        <a:t> (9%)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2,597kn2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3,782 </a:t>
                      </a:r>
                      <a:r>
                        <a:rPr lang="en-US" sz="1200" dirty="0" err="1" smtClean="0"/>
                        <a:t>mmbpc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15,100 mdd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3,750 mdd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9396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169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28,500km2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18,388mmbpc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34,100 mdd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8,525 mdd</a:t>
                      </a:r>
                      <a:endParaRPr lang="en-US" sz="12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16</a:t>
            </a:fld>
            <a:endParaRPr lang="es-MX" dirty="0"/>
          </a:p>
        </p:txBody>
      </p:sp>
      <p:cxnSp>
        <p:nvCxnSpPr>
          <p:cNvPr id="5" name="Straight Connector 15"/>
          <p:cNvCxnSpPr>
            <a:cxnSpLocks noChangeShapeType="1"/>
          </p:cNvCxnSpPr>
          <p:nvPr/>
        </p:nvCxnSpPr>
        <p:spPr bwMode="auto">
          <a:xfrm flipV="1">
            <a:off x="0" y="692696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" name="Straight Connector 15"/>
          <p:cNvCxnSpPr>
            <a:cxnSpLocks noChangeShapeType="1"/>
          </p:cNvCxnSpPr>
          <p:nvPr/>
        </p:nvCxnSpPr>
        <p:spPr bwMode="auto">
          <a:xfrm flipV="1">
            <a:off x="5292724" y="692696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467544" y="692696"/>
            <a:ext cx="9795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Round 1	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3140968"/>
            <a:ext cx="84249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sz="1600" b="1" dirty="0" smtClean="0"/>
              <a:t>Farm-outs </a:t>
            </a:r>
            <a:r>
              <a:rPr lang="en-US" sz="1600" dirty="0" smtClean="0"/>
              <a:t>are the the </a:t>
            </a:r>
            <a:r>
              <a:rPr lang="en-US" sz="1600" b="1" dirty="0" smtClean="0"/>
              <a:t>migration process from assignations to contracts</a:t>
            </a:r>
            <a:r>
              <a:rPr lang="en-US" sz="1600" dirty="0" smtClean="0"/>
              <a:t>, as part of Round 1. For these cases, Pemex will seek one or more partners to participate jointly in the new contract</a:t>
            </a:r>
            <a:endParaRPr lang="en-US" sz="16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186128"/>
              </p:ext>
            </p:extLst>
          </p:nvPr>
        </p:nvGraphicFramePr>
        <p:xfrm>
          <a:off x="251519" y="4365104"/>
          <a:ext cx="8496945" cy="157450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99389"/>
                <a:gridCol w="1699389"/>
                <a:gridCol w="1699389"/>
                <a:gridCol w="1699389"/>
                <a:gridCol w="1699389"/>
              </a:tblGrid>
              <a:tr h="666811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Blocks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Type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Volume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Estimated 4 year investment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Estimated annual investment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  <a:tr h="359052">
                <a:tc rowSpan="3">
                  <a:txBody>
                    <a:bodyPr/>
                    <a:lstStyle/>
                    <a:p>
                      <a:r>
                        <a:rPr lang="en-US" sz="1200" dirty="0" smtClean="0"/>
                        <a:t>14 fields (10 contracts)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Reserves 2P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1,557 </a:t>
                      </a:r>
                      <a:r>
                        <a:rPr lang="en-US" sz="1200" dirty="0" err="1" smtClean="0"/>
                        <a:t>mmbpc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/>
                </a:tc>
              </a:tr>
              <a:tr h="19827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Prospective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2,664 </a:t>
                      </a:r>
                      <a:r>
                        <a:rPr lang="en-US" sz="1200" dirty="0" err="1" smtClean="0"/>
                        <a:t>mmbpc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>
                        <a:latin typeface="+mj-lt"/>
                      </a:endParaRPr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Total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4,221 </a:t>
                      </a:r>
                      <a:r>
                        <a:rPr lang="en-US" sz="1200" dirty="0" err="1" smtClean="0"/>
                        <a:t>mmbpc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16,400 mdd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4,100 mdd</a:t>
                      </a:r>
                      <a:endParaRPr lang="en-US" sz="1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323528" y="6021288"/>
            <a:ext cx="8274849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/>
              <a:buChar char="•"/>
            </a:pPr>
            <a:r>
              <a:rPr lang="en-US" sz="1600" dirty="0" smtClean="0"/>
              <a:t>The estimated total investment for Round 1 and Farm-outs is </a:t>
            </a:r>
            <a:r>
              <a:rPr lang="en-US" sz="1600" b="1" dirty="0" smtClean="0"/>
              <a:t>12.6 billion dollars a year, that is, 50.5 billion dollars from 2015-2018</a:t>
            </a:r>
            <a:r>
              <a:rPr lang="en-US" sz="1600" dirty="0" smtClean="0"/>
              <a:t>.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364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 NATIONAL CONTENT</a:t>
            </a:r>
            <a:endParaRPr lang="en-US" dirty="0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17 CuadroTexto"/>
          <p:cNvSpPr txBox="1"/>
          <p:nvPr/>
        </p:nvSpPr>
        <p:spPr>
          <a:xfrm>
            <a:off x="251520" y="1124744"/>
            <a:ext cx="8219256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1200"/>
              </a:spcAft>
            </a:pPr>
            <a:r>
              <a:rPr lang="en-US" sz="13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Entitlements and Contracts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251520" y="3491716"/>
            <a:ext cx="842603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300"/>
              </a:spcBef>
              <a:spcAft>
                <a:spcPts val="1200"/>
              </a:spcAft>
            </a:pPr>
            <a:r>
              <a:rPr lang="en-US" sz="13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development and direct investment promotion strategy</a:t>
            </a:r>
            <a:endParaRPr lang="en-US" sz="13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107504" y="1666314"/>
            <a:ext cx="281519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content requirements for entitlements and contracts must be met throughout the duration of the projects.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366120" y="1700808"/>
            <a:ext cx="235800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goal is to achieve a 35% share of national content, on average, by 2025, excluding </a:t>
            </a:r>
            <a:r>
              <a:rPr lang="en-US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deepwater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6249371" y="1673513"/>
            <a:ext cx="2599167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Ministry of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Economy will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be responsible of enforcing the national content rule, and CNH will impose sanctions in case of non-compliance.</a:t>
            </a:r>
          </a:p>
        </p:txBody>
      </p:sp>
      <p:cxnSp>
        <p:nvCxnSpPr>
          <p:cNvPr id="23" name="22 Conector recto"/>
          <p:cNvCxnSpPr/>
          <p:nvPr/>
        </p:nvCxnSpPr>
        <p:spPr>
          <a:xfrm>
            <a:off x="3066711" y="1620440"/>
            <a:ext cx="0" cy="14485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23 CuadroTexto"/>
          <p:cNvSpPr txBox="1"/>
          <p:nvPr/>
        </p:nvSpPr>
        <p:spPr>
          <a:xfrm>
            <a:off x="539552" y="4007966"/>
            <a:ext cx="3826776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specialized unit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the Ministry of Economy  will be in charge of defining the methodology to measure and supervise the compliance with the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required national content percentages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545728" y="5373216"/>
            <a:ext cx="382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Advisory Council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chaired by the Ministry of Economy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composed by SENER, CNH, CRE, and industry and academy representatives will be established. </a:t>
            </a:r>
          </a:p>
        </p:txBody>
      </p:sp>
      <p:sp>
        <p:nvSpPr>
          <p:cNvPr id="26" name="25 CuadroTexto"/>
          <p:cNvSpPr txBox="1"/>
          <p:nvPr/>
        </p:nvSpPr>
        <p:spPr>
          <a:xfrm>
            <a:off x="4860032" y="4007966"/>
            <a:ext cx="3816424" cy="6924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 Public Trust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for the Promotion and Development of the National Energy Industry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Suppliers and Contractors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created.</a:t>
            </a:r>
          </a:p>
        </p:txBody>
      </p:sp>
      <p:sp>
        <p:nvSpPr>
          <p:cNvPr id="27" name="26 CuadroTexto"/>
          <p:cNvSpPr txBox="1"/>
          <p:nvPr/>
        </p:nvSpPr>
        <p:spPr>
          <a:xfrm>
            <a:off x="4860032" y="5517232"/>
            <a:ext cx="377785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training programs and the certification of related companies. </a:t>
            </a:r>
          </a:p>
        </p:txBody>
      </p:sp>
      <p:cxnSp>
        <p:nvCxnSpPr>
          <p:cNvPr id="28" name="27 Conector recto"/>
          <p:cNvCxnSpPr/>
          <p:nvPr/>
        </p:nvCxnSpPr>
        <p:spPr>
          <a:xfrm>
            <a:off x="6084168" y="1666314"/>
            <a:ext cx="0" cy="144852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4572000" y="3935958"/>
            <a:ext cx="0" cy="255116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29 Conector recto"/>
          <p:cNvCxnSpPr/>
          <p:nvPr/>
        </p:nvCxnSpPr>
        <p:spPr>
          <a:xfrm>
            <a:off x="251520" y="5229200"/>
            <a:ext cx="8597018" cy="0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17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2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608351" y="5504745"/>
            <a:ext cx="3428145" cy="1092607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the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strategic guidance of the State, public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policies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will be implemented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emulate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success stories of the auto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electronic, and air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space industries in </a:t>
            </a:r>
            <a:r>
              <a:rPr lang="en-US" sz="1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oil </a:t>
            </a:r>
            <a:r>
              <a:rPr lang="en-US" sz="13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gas industry .</a:t>
            </a:r>
            <a:endParaRPr lang="en-US" sz="1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395535" y="1700808"/>
            <a:ext cx="4968553" cy="23314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Mexican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companies that offer similar conditions regarding prices, quality,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and lead times will be preferred.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strategy to develop local supply chains will be created. </a:t>
            </a:r>
          </a:p>
          <a:p>
            <a:pPr marL="285750" indent="-285750"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Public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Trust for the Promotion and Development of National Energy Industry Suppliers and Contractors will be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established.</a:t>
            </a:r>
          </a:p>
          <a:p>
            <a:pPr marL="285750" indent="-285750" algn="just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Special funds to guarantee universal electrical service and the development of human resources will be created. </a:t>
            </a:r>
          </a:p>
        </p:txBody>
      </p:sp>
      <p:sp>
        <p:nvSpPr>
          <p:cNvPr id="14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VALUE CHAINS </a:t>
            </a:r>
            <a:endParaRPr lang="en-US" dirty="0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18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val="3890234216"/>
              </p:ext>
            </p:extLst>
          </p:nvPr>
        </p:nvGraphicFramePr>
        <p:xfrm>
          <a:off x="5148064" y="1268759"/>
          <a:ext cx="3744416" cy="42522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467543" y="4596224"/>
            <a:ext cx="4896545" cy="186204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construction of Los Ramones Face II Pipeline (from Nuevo León to Guanajuato) will employ over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6,000 people. </a:t>
            </a: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For every person employed in the intermediate petrochemical industry,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8 more jobs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are created in the </a:t>
            </a:r>
            <a:r>
              <a:rPr lang="en-US" sz="13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final production chain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14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manufacturing industry.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251520" y="1048089"/>
            <a:ext cx="8496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Mexican government will promote the development of regional and local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value chains</a:t>
            </a:r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179512" y="1506270"/>
            <a:ext cx="1359668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251520" y="4437112"/>
            <a:ext cx="994183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</a:t>
            </a:r>
          </a:p>
        </p:txBody>
      </p:sp>
    </p:spTree>
    <p:extLst>
      <p:ext uri="{BB962C8B-B14F-4D97-AF65-F5344CB8AC3E}">
        <p14:creationId xmlns:p14="http://schemas.microsoft.com/office/powerpoint/2010/main" val="140677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MEXICAN PETROLEUM FUND FOR STABILIZATION AND DEVELOPMENT </a:t>
            </a:r>
            <a:endParaRPr lang="en-US" dirty="0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19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69349" y="4311531"/>
            <a:ext cx="7825720" cy="2185214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635000" lvl="1" indent="-171450" algn="just"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5000" lvl="1" indent="-171450" algn="just"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Fund will receive 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State’s revenue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derived from leases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contracts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(excluding taxes such as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Income Tax, VAT, etc.).</a:t>
            </a:r>
          </a:p>
          <a:p>
            <a:pPr marL="635000" lvl="1" indent="-171450" algn="just"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Fund will receive all the cash payments related to the entitlements, contracts and licenses. </a:t>
            </a:r>
          </a:p>
          <a:p>
            <a:pPr marL="635000" lvl="1" indent="-171450" algn="just"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 the case of production sharing and profit sharing contracts, the State will receive payments in kind (oil and gas). So following the Fund’s instructions, the CNH will hire a trader to sell this oil and/or gas through a bidding process. </a:t>
            </a:r>
          </a:p>
          <a:p>
            <a:pPr marL="635000" lvl="1" indent="-171450" algn="just">
              <a:spcAft>
                <a:spcPts val="1200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Manage the account and pay the contractors. 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467544" y="4023499"/>
            <a:ext cx="117532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Roles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79512" y="1052736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 algn="just">
              <a:spcBef>
                <a:spcPts val="300"/>
              </a:spcBef>
              <a:spcAft>
                <a:spcPts val="300"/>
              </a:spcAft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will manage oil revenues through a fund hosted by Mexico´s Central Bank, named the </a:t>
            </a:r>
            <a:r>
              <a:rPr lang="en-US" sz="20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Mexican Petroleum Fund for Stabilization and </a:t>
            </a: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Development.</a:t>
            </a:r>
          </a:p>
        </p:txBody>
      </p:sp>
      <p:sp>
        <p:nvSpPr>
          <p:cNvPr id="11" name="10 Rectángulo"/>
          <p:cNvSpPr/>
          <p:nvPr/>
        </p:nvSpPr>
        <p:spPr>
          <a:xfrm>
            <a:off x="562703" y="2492896"/>
            <a:ext cx="8257769" cy="106182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463550" lvl="1" algn="just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SzPct val="100000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Two representatives of the Federal Government: The Minister of Finance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presiding) and the Energy Minister. 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Governor of Mexico´s Central Bank</a:t>
            </a:r>
          </a:p>
          <a:p>
            <a:pPr marL="628650" lvl="1" indent="-1714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Four independent members proposed by the Executive and ratified by the Senate.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60899" y="2204864"/>
            <a:ext cx="2234073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Committee</a:t>
            </a:r>
          </a:p>
        </p:txBody>
      </p:sp>
    </p:spTree>
    <p:extLst>
      <p:ext uri="{BB962C8B-B14F-4D97-AF65-F5344CB8AC3E}">
        <p14:creationId xmlns:p14="http://schemas.microsoft.com/office/powerpoint/2010/main" val="400428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MAIN ASPECTS OF THE ENERGY REFORMS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2" name="11 Rectángulo"/>
          <p:cNvSpPr/>
          <p:nvPr/>
        </p:nvSpPr>
        <p:spPr>
          <a:xfrm>
            <a:off x="4788024" y="2155556"/>
            <a:ext cx="3562175" cy="1805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1950" lvl="2" indent="-276225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75000"/>
              <a:buBlip>
                <a:blip r:embed="rId3"/>
              </a:buBlip>
              <a:defRPr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 new wholesale electricity market is created. </a:t>
            </a: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Equal conditions for public and private companies. </a:t>
            </a: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More market participants will result in  competitive prices.</a:t>
            </a:r>
          </a:p>
        </p:txBody>
      </p:sp>
      <p:sp>
        <p:nvSpPr>
          <p:cNvPr id="13" name="12 CuadroTexto"/>
          <p:cNvSpPr txBox="1"/>
          <p:nvPr/>
        </p:nvSpPr>
        <p:spPr>
          <a:xfrm>
            <a:off x="4520079" y="1912476"/>
            <a:ext cx="982961" cy="2923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179512" y="1023700"/>
            <a:ext cx="878497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Energy Reform, the most transcendent one in eight decades, grants Mexico a new energy Model. </a:t>
            </a:r>
            <a:endParaRPr lang="en-US" sz="19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77391" y="2132856"/>
            <a:ext cx="2990553" cy="180511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75000"/>
              <a:buBlip>
                <a:blip r:embed="rId3"/>
              </a:buBlip>
              <a:defRPr/>
            </a:pPr>
            <a:endParaRPr lang="en-US" sz="1300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Attract new capital and state of the art technology. </a:t>
            </a: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Access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to deep-water  and non-conventional  reservoirs.</a:t>
            </a: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Increase natural gas and oil supply. 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755576" y="1912476"/>
            <a:ext cx="1364476" cy="2923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</a:t>
            </a:r>
          </a:p>
        </p:txBody>
      </p:sp>
      <p:sp>
        <p:nvSpPr>
          <p:cNvPr id="17" name="16 Rectángulo"/>
          <p:cNvSpPr/>
          <p:nvPr/>
        </p:nvSpPr>
        <p:spPr>
          <a:xfrm>
            <a:off x="1619672" y="4869160"/>
            <a:ext cx="6264696" cy="1405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61950" lvl="2" indent="-276225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75000"/>
              <a:buBlip>
                <a:blip r:embed="rId3"/>
              </a:buBlip>
              <a:defRPr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Environmental protection and promotion of clean energy. </a:t>
            </a: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Extractive activities in protected areas are forbidden. </a:t>
            </a: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Informed participation of host communities, and fair distribution of the economic benefits derived from energy projects.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1363315" y="4648780"/>
            <a:ext cx="3156763" cy="2923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3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and Human Rights</a:t>
            </a:r>
          </a:p>
        </p:txBody>
      </p:sp>
    </p:spTree>
    <p:extLst>
      <p:ext uri="{BB962C8B-B14F-4D97-AF65-F5344CB8AC3E}">
        <p14:creationId xmlns:p14="http://schemas.microsoft.com/office/powerpoint/2010/main" val="319754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MEXICAN PETROLEUM FUND FOR STABILIZATION AND DEVELOPMENT 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20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10 CuadroTexto"/>
          <p:cNvSpPr txBox="1">
            <a:spLocks noChangeArrowheads="1"/>
          </p:cNvSpPr>
          <p:nvPr/>
        </p:nvSpPr>
        <p:spPr bwMode="auto">
          <a:xfrm>
            <a:off x="251521" y="3737358"/>
            <a:ext cx="1800199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  <a:headEnd/>
            <a:tailEnd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Public Budget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s-MX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(Constant at 4.7% of GDP, including  income tax)</a:t>
            </a:r>
            <a:endParaRPr lang="en-US" altLang="es-MX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 bwMode="auto">
          <a:xfrm>
            <a:off x="2483768" y="3837329"/>
            <a:ext cx="2736304" cy="461665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just"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When savings exceed 3% of GDP, the surplus will be used as fallows: </a:t>
            </a:r>
          </a:p>
        </p:txBody>
      </p:sp>
      <p:sp>
        <p:nvSpPr>
          <p:cNvPr id="10" name="9 CuadroTexto"/>
          <p:cNvSpPr txBox="1"/>
          <p:nvPr/>
        </p:nvSpPr>
        <p:spPr bwMode="auto">
          <a:xfrm>
            <a:off x="683568" y="5046276"/>
            <a:ext cx="936104" cy="830997"/>
          </a:xfrm>
          <a:prstGeom prst="rect">
            <a:avLst/>
          </a:prstGeom>
          <a:gradFill flip="none" rotWithShape="1">
            <a:gsLst>
              <a:gs pos="0">
                <a:schemeClr val="accent2">
                  <a:shade val="30000"/>
                  <a:satMod val="115000"/>
                </a:schemeClr>
              </a:gs>
              <a:gs pos="50000">
                <a:schemeClr val="accent2">
                  <a:shade val="67500"/>
                  <a:satMod val="115000"/>
                </a:schemeClr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18900000" scaled="1"/>
            <a:tileRect/>
          </a:gra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endParaRPr lang="en-US" sz="1200" kern="0" dirty="0" smtClean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Long term savings</a:t>
            </a:r>
          </a:p>
          <a:p>
            <a:pPr algn="ctr">
              <a:defRPr/>
            </a:pPr>
            <a:endParaRPr lang="en-US" sz="12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 bwMode="auto">
          <a:xfrm>
            <a:off x="6228185" y="3356993"/>
            <a:ext cx="2232247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Universal Pension System </a:t>
            </a:r>
            <a:endParaRPr lang="en-US" sz="1200" kern="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 bwMode="auto">
          <a:xfrm>
            <a:off x="6228825" y="5234372"/>
            <a:ext cx="2232248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Scholarships, connectivity projects and the development of regional industries </a:t>
            </a:r>
          </a:p>
        </p:txBody>
      </p:sp>
      <p:sp>
        <p:nvSpPr>
          <p:cNvPr id="13" name="12 CuadroTexto"/>
          <p:cNvSpPr txBox="1"/>
          <p:nvPr/>
        </p:nvSpPr>
        <p:spPr bwMode="auto">
          <a:xfrm>
            <a:off x="6228185" y="3809366"/>
            <a:ext cx="2232248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Science , technology and renewable energy projects</a:t>
            </a:r>
          </a:p>
        </p:txBody>
      </p:sp>
      <p:sp>
        <p:nvSpPr>
          <p:cNvPr id="19" name="18 CuadroTexto"/>
          <p:cNvSpPr txBox="1"/>
          <p:nvPr/>
        </p:nvSpPr>
        <p:spPr bwMode="auto">
          <a:xfrm>
            <a:off x="6228184" y="4438854"/>
            <a:ext cx="2232249" cy="646331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1200" kern="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As an investment tool for oil and infrastructure development  projects</a:t>
            </a:r>
          </a:p>
        </p:txBody>
      </p:sp>
      <p:cxnSp>
        <p:nvCxnSpPr>
          <p:cNvPr id="20" name="19 Conector recto de flecha"/>
          <p:cNvCxnSpPr/>
          <p:nvPr/>
        </p:nvCxnSpPr>
        <p:spPr>
          <a:xfrm>
            <a:off x="1187624" y="4617133"/>
            <a:ext cx="0" cy="396044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sys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/>
          <p:nvPr/>
        </p:nvCxnSpPr>
        <p:spPr>
          <a:xfrm flipH="1" flipV="1">
            <a:off x="2624386" y="4470499"/>
            <a:ext cx="3398" cy="794958"/>
          </a:xfrm>
          <a:prstGeom prst="straightConnector1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/>
        </p:nvSpPr>
        <p:spPr>
          <a:xfrm>
            <a:off x="2339752" y="5445225"/>
            <a:ext cx="1636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 least 40% of the annual increase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3923928" y="4839544"/>
            <a:ext cx="15538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Up to 60% of the annual increase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3131840" y="4470497"/>
            <a:ext cx="0" cy="98576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5" name="24 Conector recto de flecha"/>
          <p:cNvCxnSpPr/>
          <p:nvPr/>
        </p:nvCxnSpPr>
        <p:spPr>
          <a:xfrm flipH="1">
            <a:off x="1691680" y="5594757"/>
            <a:ext cx="782005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6" name="25 Abrir corchete"/>
          <p:cNvSpPr/>
          <p:nvPr/>
        </p:nvSpPr>
        <p:spPr>
          <a:xfrm>
            <a:off x="5899720" y="3356993"/>
            <a:ext cx="184448" cy="2520280"/>
          </a:xfrm>
          <a:prstGeom prst="leftBracket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7" name="26 Conector recto de flecha"/>
          <p:cNvCxnSpPr/>
          <p:nvPr/>
        </p:nvCxnSpPr>
        <p:spPr>
          <a:xfrm>
            <a:off x="5220072" y="4941169"/>
            <a:ext cx="576064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27 Rectángulo"/>
          <p:cNvSpPr/>
          <p:nvPr/>
        </p:nvSpPr>
        <p:spPr>
          <a:xfrm>
            <a:off x="251521" y="3649589"/>
            <a:ext cx="216023" cy="211460"/>
          </a:xfrm>
          <a:prstGeom prst="rect">
            <a:avLst/>
          </a:prstGeom>
          <a:solidFill>
            <a:srgbClr val="8EB1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683568" y="5053997"/>
            <a:ext cx="216023" cy="211460"/>
          </a:xfrm>
          <a:prstGeom prst="rect">
            <a:avLst/>
          </a:prstGeom>
          <a:solidFill>
            <a:srgbClr val="8EB1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5004048" y="4190449"/>
            <a:ext cx="216023" cy="211460"/>
          </a:xfrm>
          <a:prstGeom prst="rect">
            <a:avLst/>
          </a:prstGeom>
          <a:solidFill>
            <a:srgbClr val="8EB1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endParaRPr lang="en-US" sz="1400" b="1" dirty="0">
              <a:solidFill>
                <a:schemeClr val="tx1"/>
              </a:solidFill>
            </a:endParaRPr>
          </a:p>
        </p:txBody>
      </p:sp>
      <p:cxnSp>
        <p:nvCxnSpPr>
          <p:cNvPr id="32" name="31 Conector recto"/>
          <p:cNvCxnSpPr/>
          <p:nvPr/>
        </p:nvCxnSpPr>
        <p:spPr>
          <a:xfrm flipH="1">
            <a:off x="1691680" y="5265457"/>
            <a:ext cx="936104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3" name="32 Conector recto"/>
          <p:cNvCxnSpPr/>
          <p:nvPr/>
        </p:nvCxnSpPr>
        <p:spPr>
          <a:xfrm>
            <a:off x="4644008" y="4468471"/>
            <a:ext cx="1" cy="40069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33 Rectángulo"/>
          <p:cNvSpPr/>
          <p:nvPr/>
        </p:nvSpPr>
        <p:spPr>
          <a:xfrm>
            <a:off x="8532440" y="3356992"/>
            <a:ext cx="504056" cy="29259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8519155" y="3710228"/>
            <a:ext cx="504056" cy="65313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36" name="35 Rectángulo"/>
          <p:cNvSpPr/>
          <p:nvPr/>
        </p:nvSpPr>
        <p:spPr>
          <a:xfrm>
            <a:off x="8532440" y="4410533"/>
            <a:ext cx="504056" cy="6746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30%</a:t>
            </a:r>
          </a:p>
        </p:txBody>
      </p:sp>
      <p:sp>
        <p:nvSpPr>
          <p:cNvPr id="37" name="36 Rectángulo"/>
          <p:cNvSpPr/>
          <p:nvPr/>
        </p:nvSpPr>
        <p:spPr>
          <a:xfrm>
            <a:off x="8532440" y="5144773"/>
            <a:ext cx="504056" cy="6746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 smtClean="0">
                <a:solidFill>
                  <a:schemeClr val="tx1"/>
                </a:solidFill>
              </a:rPr>
              <a:t>10%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359750" y="1192103"/>
            <a:ext cx="82449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Its first objective will be to provide funds for the federal budget for up to 4.7% of GDP.</a:t>
            </a: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remaining income will be invested in long term savings, until they reach 3% of GDP.</a:t>
            </a: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After reaching this threshold, 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60% of the surplus will be used for specific items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(in shares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determined by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law)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and the remaining 40%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destined for long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term savings. </a:t>
            </a:r>
          </a:p>
        </p:txBody>
      </p:sp>
      <p:sp>
        <p:nvSpPr>
          <p:cNvPr id="39" name="38 Rectángulo"/>
          <p:cNvSpPr/>
          <p:nvPr/>
        </p:nvSpPr>
        <p:spPr>
          <a:xfrm>
            <a:off x="323528" y="1268760"/>
            <a:ext cx="216023" cy="211460"/>
          </a:xfrm>
          <a:prstGeom prst="rect">
            <a:avLst/>
          </a:prstGeom>
          <a:solidFill>
            <a:srgbClr val="8EB1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1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59750" y="1934612"/>
            <a:ext cx="216023" cy="216023"/>
          </a:xfrm>
          <a:prstGeom prst="rect">
            <a:avLst/>
          </a:prstGeom>
          <a:solidFill>
            <a:srgbClr val="8EB1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2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73090" y="2564904"/>
            <a:ext cx="216023" cy="288032"/>
          </a:xfrm>
          <a:prstGeom prst="rect">
            <a:avLst/>
          </a:prstGeom>
          <a:solidFill>
            <a:srgbClr val="8EB14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3</a:t>
            </a:r>
            <a:endParaRPr lang="en-US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4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NEW TAX REGIME </a:t>
            </a:r>
            <a:endParaRPr lang="en-US" dirty="0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21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37 Rectángulo"/>
          <p:cNvSpPr/>
          <p:nvPr/>
        </p:nvSpPr>
        <p:spPr>
          <a:xfrm>
            <a:off x="5652120" y="2429648"/>
            <a:ext cx="2818656" cy="135421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marL="0" lvl="2">
              <a:spcBef>
                <a:spcPts val="300"/>
              </a:spcBef>
              <a:spcAft>
                <a:spcPts val="300"/>
              </a:spcAft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CFE will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no longer pay the current 9% tax on its net fixed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assets. </a:t>
            </a:r>
          </a:p>
          <a:p>
            <a:pPr marL="171450" indent="-171450"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It will only pay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the applicable Income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Tax, just as any other company </a:t>
            </a:r>
          </a:p>
        </p:txBody>
      </p:sp>
      <p:sp>
        <p:nvSpPr>
          <p:cNvPr id="45" name="37 Rectángulo"/>
          <p:cNvSpPr/>
          <p:nvPr/>
        </p:nvSpPr>
        <p:spPr>
          <a:xfrm>
            <a:off x="5580112" y="4352378"/>
            <a:ext cx="3396568" cy="1277273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lvl="2">
              <a:spcBef>
                <a:spcPts val="300"/>
              </a:spcBef>
              <a:spcAft>
                <a:spcPts val="300"/>
              </a:spcAft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0" lvl="2">
              <a:spcBef>
                <a:spcPts val="300"/>
              </a:spcBef>
              <a:spcAft>
                <a:spcPts val="300"/>
              </a:spcAf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government may assume a share of the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liabilities related to the pensions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and retirement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funds of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both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companies’ workforces,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provided that in the next year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they change their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current pension system.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764704"/>
            <a:ext cx="856895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spcBef>
                <a:spcPts val="300"/>
              </a:spcBef>
              <a:spcAft>
                <a:spcPts val="300"/>
              </a:spcAft>
            </a:pPr>
            <a:endParaRPr lang="en-US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2" algn="just">
              <a:spcBef>
                <a:spcPts val="300"/>
              </a:spcBef>
              <a:spcAft>
                <a:spcPts val="300"/>
              </a:spcAft>
            </a:pPr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State Owned Productive Enterprises will benefit from the new tax regime and become more competitive.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610915" y="2407560"/>
            <a:ext cx="4177109" cy="36009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lvl="1">
              <a:spcAft>
                <a:spcPts val="1200"/>
              </a:spcAft>
              <a:buClr>
                <a:schemeClr val="accent2"/>
              </a:buClr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u="sng" dirty="0" smtClean="0">
                <a:latin typeface="Arial" pitchFamily="34" charset="0"/>
                <a:cs typeface="Arial" pitchFamily="34" charset="0"/>
              </a:rPr>
              <a:t>Each year, Pemex will save approximately 6.9 billion USD* in taxes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Instead of paying 9 separate fees, it will pay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 fees and an income tax.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The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net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income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tax rate is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reduced </a:t>
            </a:r>
            <a:r>
              <a:rPr lang="en-US" sz="1200" b="1" dirty="0">
                <a:latin typeface="Arial" pitchFamily="34" charset="0"/>
                <a:cs typeface="Arial" pitchFamily="34" charset="0"/>
              </a:rPr>
              <a:t>from 71.5% to 65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%.</a:t>
            </a: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itchFamily="34" charset="0"/>
                <a:cs typeface="Arial" pitchFamily="34" charset="0"/>
              </a:rPr>
              <a:t>Higher tax deductibility of the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extraction real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costs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1) 12.5%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for land and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shallow water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fields​​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; 2) up to 60% of the value of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nonconventional oil, such as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Chicontepec and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deepwater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latin typeface="Arial" pitchFamily="34" charset="0"/>
              <a:cs typeface="Arial" pitchFamily="34" charset="0"/>
            </a:endParaRP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If Pemex chooses to convert its entitlements into contracts, the same tax structure applicable to the contracts signed under the new legislation will apply. </a:t>
            </a:r>
          </a:p>
          <a:p>
            <a:pPr marL="171450" lvl="1" indent="-171450">
              <a:spcAft>
                <a:spcPts val="12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3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260" y="1969519"/>
            <a:ext cx="987420" cy="950849"/>
          </a:xfrm>
          <a:prstGeom prst="rect">
            <a:avLst/>
          </a:prstGeom>
        </p:spPr>
      </p:pic>
      <p:sp>
        <p:nvSpPr>
          <p:cNvPr id="18" name="17 CuadroTexto"/>
          <p:cNvSpPr txBox="1"/>
          <p:nvPr/>
        </p:nvSpPr>
        <p:spPr>
          <a:xfrm>
            <a:off x="5724128" y="4085832"/>
            <a:ext cx="325255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Labor Force related Liabilities </a:t>
            </a:r>
          </a:p>
        </p:txBody>
      </p:sp>
      <p:pic>
        <p:nvPicPr>
          <p:cNvPr id="42" name="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24" y="1916832"/>
            <a:ext cx="987420" cy="950849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755576" y="6381328"/>
            <a:ext cx="28328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000" dirty="0" smtClean="0"/>
              <a:t>* </a:t>
            </a:r>
            <a:r>
              <a:rPr lang="es-MX" sz="1000" dirty="0" err="1" smtClean="0"/>
              <a:t>Considering</a:t>
            </a:r>
            <a:r>
              <a:rPr lang="es-MX" sz="1000" dirty="0" smtClean="0"/>
              <a:t> </a:t>
            </a:r>
            <a:r>
              <a:rPr lang="es-MX" sz="1000" dirty="0" err="1" smtClean="0"/>
              <a:t>an</a:t>
            </a:r>
            <a:r>
              <a:rPr lang="es-MX" sz="1000" dirty="0" smtClean="0"/>
              <a:t> </a:t>
            </a:r>
            <a:r>
              <a:rPr lang="es-MX" sz="1000" dirty="0" err="1" smtClean="0"/>
              <a:t>exchange</a:t>
            </a:r>
            <a:r>
              <a:rPr lang="es-MX" sz="1000" dirty="0" smtClean="0"/>
              <a:t> </a:t>
            </a:r>
            <a:r>
              <a:rPr lang="es-MX" sz="1000" dirty="0" err="1" smtClean="0"/>
              <a:t>rate</a:t>
            </a:r>
            <a:r>
              <a:rPr lang="es-MX" sz="1000" dirty="0" smtClean="0"/>
              <a:t> of 13.06 MXN/USD</a:t>
            </a:r>
            <a:endParaRPr lang="es-MX" sz="1000" dirty="0"/>
          </a:p>
        </p:txBody>
      </p:sp>
    </p:spTree>
    <p:extLst>
      <p:ext uri="{BB962C8B-B14F-4D97-AF65-F5344CB8AC3E}">
        <p14:creationId xmlns:p14="http://schemas.microsoft.com/office/powerpoint/2010/main" val="111685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675132" y="2132856"/>
            <a:ext cx="5976664" cy="36004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22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/>
        </p:nvSpPr>
        <p:spPr>
          <a:xfrm>
            <a:off x="714348" y="1268760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NEW INSTITUTIONAL ENVIRONMENT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EXPLORATION AND EXTRACTION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INDUSTRIAL </a:t>
            </a:r>
            <a:r>
              <a:rPr lang="es-MX" sz="1800" b="1" dirty="0">
                <a:latin typeface="Arial" panose="020B0604020202020204" pitchFamily="34" charset="0"/>
              </a:rPr>
              <a:t>TRANSFORMATION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NATURAL GAS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ELECTRIC </a:t>
            </a:r>
            <a:r>
              <a:rPr lang="es-MX" sz="1800" b="1" dirty="0">
                <a:latin typeface="Arial" panose="020B0604020202020204" pitchFamily="34" charset="0"/>
              </a:rPr>
              <a:t>INDUSTRY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CLEAN ENERGY AND GEOTHERMAL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LAND OWNERS RIGHTS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INVESTMENTS AND BENEFITS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SCHEDULES </a:t>
            </a:r>
          </a:p>
        </p:txBody>
      </p:sp>
    </p:spTree>
    <p:extLst>
      <p:ext uri="{BB962C8B-B14F-4D97-AF65-F5344CB8AC3E}">
        <p14:creationId xmlns:p14="http://schemas.microsoft.com/office/powerpoint/2010/main" val="1476183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32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0" y="188640"/>
            <a:ext cx="9118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THE NEW MODEL FOR HYDROCARBONS TRANSFORMATION, TRANSPORT, STORAGE, AND DISTRIBUTION</a:t>
            </a:r>
          </a:p>
        </p:txBody>
      </p:sp>
      <p:cxnSp>
        <p:nvCxnSpPr>
          <p:cNvPr id="35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23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51520" y="1124744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bg1">
                  <a:lumMod val="50000"/>
                </a:schemeClr>
              </a:buClr>
              <a:buSzPct val="100000"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Hydrocarbons Act established a new industrial framework regarding hydrocarbons’ logistics, which includes the following activities: </a:t>
            </a:r>
          </a:p>
          <a:p>
            <a:pPr algn="just"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 algn="just"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Industrial transformation </a:t>
            </a:r>
            <a:endParaRPr lang="en-US" sz="1200" strike="sngStrike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indent="-285750" algn="just">
              <a:buClr>
                <a:schemeClr val="accent2"/>
              </a:buClr>
              <a:buSzPct val="100000"/>
              <a:buFont typeface="Wingdings" pitchFamily="2" charset="2"/>
              <a:buChar char="ü"/>
              <a:defRPr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Transport, storage, and distribution</a:t>
            </a:r>
          </a:p>
          <a:p>
            <a:pPr algn="just">
              <a:buClr>
                <a:schemeClr val="bg1">
                  <a:lumMod val="50000"/>
                </a:schemeClr>
              </a:buClr>
              <a:buSzPct val="100000"/>
              <a:defRPr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583150" y="2780928"/>
            <a:ext cx="7877281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buClr>
                <a:schemeClr val="bg1">
                  <a:lumMod val="50000"/>
                </a:schemeClr>
              </a:buClr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and open competition in the provision of goods and services </a:t>
            </a: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Clear separation of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all industrial activities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and identification of each participant role.</a:t>
            </a:r>
          </a:p>
          <a:p>
            <a:pPr algn="just">
              <a:buClr>
                <a:schemeClr val="accent2"/>
              </a:buClr>
              <a:buSzPct val="120000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Open access</a:t>
            </a:r>
          </a:p>
          <a:p>
            <a:pPr algn="just">
              <a:buClr>
                <a:schemeClr val="accent2"/>
              </a:buClr>
              <a:buSzPct val="120000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Competitive pricing in benefit of the end users 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425269" y="2492896"/>
            <a:ext cx="2775119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Model Objectives</a:t>
            </a:r>
          </a:p>
        </p:txBody>
      </p:sp>
      <p:sp>
        <p:nvSpPr>
          <p:cNvPr id="13" name="12 Rectángulo"/>
          <p:cNvSpPr/>
          <p:nvPr/>
        </p:nvSpPr>
        <p:spPr>
          <a:xfrm>
            <a:off x="634712" y="4963999"/>
            <a:ext cx="7825720" cy="164660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All hydrocarbon related activities require permits.  </a:t>
            </a: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National Center for Gas Control (CENAGAS) will be in charge of operating the national pipeline and storage infrastructure system. </a:t>
            </a: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gradual liberalization of the gasoline, diesel and LPG retail sector. </a:t>
            </a:r>
          </a:p>
          <a:p>
            <a:pPr algn="just">
              <a:buClr>
                <a:schemeClr val="accent2"/>
              </a:buClr>
              <a:buSzPct val="120000"/>
            </a:pP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24810" y="4746630"/>
            <a:ext cx="164500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Features</a:t>
            </a:r>
          </a:p>
        </p:txBody>
      </p:sp>
      <p:pic>
        <p:nvPicPr>
          <p:cNvPr id="11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3368" y="2335135"/>
            <a:ext cx="947880" cy="93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31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36712"/>
            <a:ext cx="4990636" cy="574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13 CuadroTexto"/>
          <p:cNvSpPr txBox="1"/>
          <p:nvPr/>
        </p:nvSpPr>
        <p:spPr>
          <a:xfrm>
            <a:off x="110190" y="6246604"/>
            <a:ext cx="1005425" cy="5078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dirty="0" smtClean="0">
                <a:latin typeface="Segoe UI Semibold" panose="020B0702040204020203" pitchFamily="34" charset="0"/>
                <a:cs typeface="Arial" panose="020B0604020202020204" pitchFamily="34" charset="0"/>
              </a:rPr>
              <a:t>Permits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32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33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NEW OIL MODEL </a:t>
            </a:r>
            <a:endParaRPr lang="en-US" dirty="0"/>
          </a:p>
        </p:txBody>
      </p:sp>
      <p:cxnSp>
        <p:nvCxnSpPr>
          <p:cNvPr id="35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6" name="Straight Connector 17"/>
          <p:cNvCxnSpPr>
            <a:cxnSpLocks noChangeShapeType="1"/>
          </p:cNvCxnSpPr>
          <p:nvPr/>
        </p:nvCxnSpPr>
        <p:spPr bwMode="auto">
          <a:xfrm>
            <a:off x="5292725" y="89536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24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148064" y="1124744"/>
            <a:ext cx="3888432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15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SENER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will establish the public policy to ensure the adequate supply of oil products. </a:t>
            </a:r>
          </a:p>
          <a:p>
            <a:pPr algn="just">
              <a:lnSpc>
                <a:spcPct val="120000"/>
              </a:lnSpc>
            </a:pPr>
            <a:endParaRPr lang="en-US" sz="11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20000"/>
              </a:lnSpc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Issues permits for:</a:t>
            </a:r>
          </a:p>
          <a:p>
            <a:pPr marL="171450" indent="-171450" algn="just">
              <a:lnSpc>
                <a:spcPct val="12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Oil refining</a:t>
            </a:r>
          </a:p>
          <a:p>
            <a:pPr marL="171450" indent="-171450" algn="just">
              <a:lnSpc>
                <a:spcPct val="12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Natural gas treatment</a:t>
            </a:r>
          </a:p>
          <a:p>
            <a:pPr marL="171450" indent="-171450" algn="just">
              <a:lnSpc>
                <a:spcPct val="120000"/>
              </a:lnSpc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Oil products imports/exports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5148064" y="3181019"/>
            <a:ext cx="3779912" cy="331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600"/>
              </a:spcAft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11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CRE</a:t>
            </a:r>
            <a:r>
              <a:rPr lang="en-US" sz="1110" dirty="0" smtClean="0">
                <a:latin typeface="Arial" panose="020B0604020202020204" pitchFamily="34" charset="0"/>
                <a:cs typeface="Arial" panose="020B0604020202020204" pitchFamily="34" charset="0"/>
              </a:rPr>
              <a:t>  issues regulation to avoid unfair discrimination </a:t>
            </a: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and guarantee open access to the pipeline system and storage infrastructure. 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It sets fees for regulated activities. 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It determines the criteria for infrastructure to qualify as self use.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150" dirty="0">
                <a:latin typeface="Arial" panose="020B0604020202020204" pitchFamily="34" charset="0"/>
                <a:cs typeface="Arial" panose="020B0604020202020204" pitchFamily="34" charset="0"/>
              </a:rPr>
              <a:t>Regulates end use retail activities if effective competitive markets don’t exist, in agreement with the Federal Commission for Economic Competition (COFECE</a:t>
            </a: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pPr marL="171450" indent="-171450"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It issues permits for the sales, 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    transportation, storage and distribution of </a:t>
            </a:r>
          </a:p>
          <a:p>
            <a:pPr>
              <a:lnSpc>
                <a:spcPct val="120000"/>
              </a:lnSpc>
              <a:spcAft>
                <a:spcPts val="600"/>
              </a:spcAft>
              <a:buClr>
                <a:srgbClr val="C00000"/>
              </a:buClr>
            </a:pPr>
            <a:r>
              <a:rPr lang="en-US" sz="1150" dirty="0" smtClean="0">
                <a:latin typeface="Arial" panose="020B0604020202020204" pitchFamily="34" charset="0"/>
                <a:cs typeface="Arial" panose="020B0604020202020204" pitchFamily="34" charset="0"/>
              </a:rPr>
              <a:t>     hydrocarbons and its products, and retail.  </a:t>
            </a:r>
            <a:endParaRPr lang="en-US" sz="1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5220072" y="980728"/>
            <a:ext cx="3528392" cy="2616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Industry Regulation 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671" y="1700808"/>
            <a:ext cx="966793" cy="930986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367" y="5238610"/>
            <a:ext cx="1038801" cy="1000326"/>
          </a:xfrm>
          <a:prstGeom prst="rect">
            <a:avLst/>
          </a:prstGeom>
        </p:spPr>
      </p:pic>
      <p:cxnSp>
        <p:nvCxnSpPr>
          <p:cNvPr id="11" name="10 Conector recto"/>
          <p:cNvCxnSpPr/>
          <p:nvPr/>
        </p:nvCxnSpPr>
        <p:spPr>
          <a:xfrm>
            <a:off x="5220072" y="3212976"/>
            <a:ext cx="3707904" cy="0"/>
          </a:xfrm>
          <a:prstGeom prst="line">
            <a:avLst/>
          </a:prstGeom>
          <a:ln w="25400">
            <a:solidFill>
              <a:schemeClr val="accent3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12 CuadroTexto"/>
          <p:cNvSpPr txBox="1"/>
          <p:nvPr/>
        </p:nvSpPr>
        <p:spPr>
          <a:xfrm>
            <a:off x="107504" y="5738773"/>
            <a:ext cx="936104" cy="5078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 anchor="ctr">
            <a:spAutoFit/>
          </a:bodyPr>
          <a:lstStyle/>
          <a:p>
            <a:pPr algn="ctr"/>
            <a:endParaRPr lang="en-US" sz="900" dirty="0" smtClean="0">
              <a:latin typeface="Segoe UI Semibold" panose="020B0702040204020203" pitchFamily="34" charset="0"/>
              <a:cs typeface="Aharoni" panose="02010803020104030203" pitchFamily="2" charset="-79"/>
            </a:endParaRPr>
          </a:p>
          <a:p>
            <a:pPr algn="ctr"/>
            <a:r>
              <a:rPr lang="en-US" sz="900" dirty="0" smtClean="0">
                <a:latin typeface="Segoe UI Semibold" panose="020B0702040204020203" pitchFamily="34" charset="0"/>
                <a:cs typeface="Aharoni" panose="02010803020104030203" pitchFamily="2" charset="-79"/>
              </a:rPr>
              <a:t>SENER</a:t>
            </a:r>
          </a:p>
          <a:p>
            <a:pPr algn="ctr"/>
            <a:endParaRPr lang="en-US" sz="900" dirty="0">
              <a:latin typeface="Segoe UI Semibold" panose="020B0702040204020203" pitchFamily="34" charset="0"/>
              <a:cs typeface="Aharoni" panose="02010803020104030203" pitchFamily="2" charset="-79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260" y="971436"/>
            <a:ext cx="80310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 err="1" smtClean="0"/>
              <a:t>Before</a:t>
            </a:r>
            <a:endParaRPr lang="es-MX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5496" y="2996353"/>
            <a:ext cx="864096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dirty="0" err="1" smtClean="0"/>
              <a:t>After</a:t>
            </a:r>
            <a:endParaRPr lang="es-MX" dirty="0"/>
          </a:p>
        </p:txBody>
      </p:sp>
      <p:sp>
        <p:nvSpPr>
          <p:cNvPr id="9" name="8 CuadroTexto"/>
          <p:cNvSpPr txBox="1"/>
          <p:nvPr/>
        </p:nvSpPr>
        <p:spPr>
          <a:xfrm>
            <a:off x="263770" y="1268760"/>
            <a:ext cx="48466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sz="1200" b="1" dirty="0" err="1" smtClean="0"/>
              <a:t>Production</a:t>
            </a:r>
            <a:r>
              <a:rPr lang="es-MX" sz="1200" b="1" dirty="0" smtClean="0"/>
              <a:t>    </a:t>
            </a:r>
            <a:r>
              <a:rPr lang="es-MX" sz="1200" b="1" dirty="0" err="1" smtClean="0"/>
              <a:t>Transport</a:t>
            </a:r>
            <a:r>
              <a:rPr lang="es-MX" sz="1200" b="1" dirty="0" smtClean="0"/>
              <a:t>           Storage             </a:t>
            </a:r>
            <a:r>
              <a:rPr lang="es-MX" sz="1200" b="1" dirty="0" err="1" smtClean="0"/>
              <a:t>Distribution</a:t>
            </a:r>
            <a:r>
              <a:rPr lang="es-MX" sz="1200" b="1" dirty="0" smtClean="0"/>
              <a:t>       </a:t>
            </a:r>
            <a:r>
              <a:rPr lang="es-MX" sz="1200" b="1" dirty="0" err="1" smtClean="0"/>
              <a:t>Consumption</a:t>
            </a:r>
            <a:endParaRPr lang="es-MX" sz="1200" b="1" dirty="0" smtClean="0"/>
          </a:p>
          <a:p>
            <a:r>
              <a:rPr lang="es-MX" sz="1200" b="1" dirty="0"/>
              <a:t>/</a:t>
            </a:r>
            <a:r>
              <a:rPr lang="es-MX" sz="1200" b="1" dirty="0" err="1" smtClean="0"/>
              <a:t>Imports</a:t>
            </a:r>
            <a:endParaRPr lang="es-MX" sz="1200" b="1" dirty="0" smtClean="0"/>
          </a:p>
          <a:p>
            <a:endParaRPr lang="es-MX" sz="1200" b="1" dirty="0" smtClean="0"/>
          </a:p>
        </p:txBody>
      </p:sp>
      <p:sp>
        <p:nvSpPr>
          <p:cNvPr id="12" name="11 Rectángulo"/>
          <p:cNvSpPr/>
          <p:nvPr/>
        </p:nvSpPr>
        <p:spPr>
          <a:xfrm>
            <a:off x="4427984" y="1802433"/>
            <a:ext cx="584715" cy="906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Rectángulo"/>
          <p:cNvSpPr/>
          <p:nvPr/>
        </p:nvSpPr>
        <p:spPr>
          <a:xfrm>
            <a:off x="4427983" y="4005064"/>
            <a:ext cx="584715" cy="9064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21 CuadroTexto"/>
          <p:cNvSpPr txBox="1"/>
          <p:nvPr/>
        </p:nvSpPr>
        <p:spPr>
          <a:xfrm>
            <a:off x="183111" y="3429000"/>
            <a:ext cx="484664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sz="1200" b="1" dirty="0" err="1" smtClean="0"/>
              <a:t>Production</a:t>
            </a:r>
            <a:r>
              <a:rPr lang="es-MX" sz="1200" b="1" dirty="0" smtClean="0"/>
              <a:t>    </a:t>
            </a:r>
            <a:r>
              <a:rPr lang="es-MX" sz="1200" b="1" dirty="0" err="1" smtClean="0"/>
              <a:t>Transport</a:t>
            </a:r>
            <a:r>
              <a:rPr lang="es-MX" sz="1200" b="1" dirty="0" smtClean="0"/>
              <a:t>           Storage             </a:t>
            </a:r>
            <a:r>
              <a:rPr lang="es-MX" sz="1200" b="1" dirty="0" err="1" smtClean="0"/>
              <a:t>Distribution</a:t>
            </a:r>
            <a:r>
              <a:rPr lang="es-MX" sz="1200" b="1" dirty="0" smtClean="0"/>
              <a:t>       </a:t>
            </a:r>
            <a:r>
              <a:rPr lang="es-MX" sz="1200" b="1" dirty="0" err="1" smtClean="0"/>
              <a:t>Consumption</a:t>
            </a:r>
            <a:endParaRPr lang="es-MX" sz="1200" b="1" dirty="0" smtClean="0"/>
          </a:p>
          <a:p>
            <a:r>
              <a:rPr lang="es-MX" sz="1200" b="1" dirty="0"/>
              <a:t>/</a:t>
            </a:r>
            <a:r>
              <a:rPr lang="es-MX" sz="1200" b="1" dirty="0" err="1" smtClean="0"/>
              <a:t>Imports</a:t>
            </a:r>
            <a:endParaRPr lang="es-MX" sz="1200" b="1" dirty="0" smtClean="0"/>
          </a:p>
          <a:p>
            <a:endParaRPr lang="es-MX" sz="1200" b="1" dirty="0" smtClean="0"/>
          </a:p>
        </p:txBody>
      </p:sp>
      <p:sp>
        <p:nvSpPr>
          <p:cNvPr id="23" name="22 Rectángulo"/>
          <p:cNvSpPr/>
          <p:nvPr/>
        </p:nvSpPr>
        <p:spPr>
          <a:xfrm>
            <a:off x="1234478" y="6237312"/>
            <a:ext cx="3587950" cy="31085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4" name="23 CuadroTexto"/>
          <p:cNvSpPr txBox="1"/>
          <p:nvPr/>
        </p:nvSpPr>
        <p:spPr>
          <a:xfrm>
            <a:off x="1979712" y="5373216"/>
            <a:ext cx="147587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b="1" dirty="0" smtClean="0"/>
              <a:t>Pemex and </a:t>
            </a:r>
            <a:r>
              <a:rPr lang="es-MX" sz="1000" b="1" dirty="0" err="1" smtClean="0"/>
              <a:t>Privates</a:t>
            </a:r>
            <a:endParaRPr lang="es-MX" sz="1000" b="1" dirty="0" smtClean="0"/>
          </a:p>
          <a:p>
            <a:endParaRPr lang="es-MX" sz="1200" dirty="0" smtClean="0"/>
          </a:p>
        </p:txBody>
      </p:sp>
      <p:sp>
        <p:nvSpPr>
          <p:cNvPr id="25" name="24 CuadroTexto"/>
          <p:cNvSpPr txBox="1"/>
          <p:nvPr/>
        </p:nvSpPr>
        <p:spPr>
          <a:xfrm>
            <a:off x="118640" y="4869160"/>
            <a:ext cx="1115838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b="1" dirty="0" smtClean="0"/>
              <a:t>Pemex and </a:t>
            </a:r>
            <a:r>
              <a:rPr lang="es-MX" sz="1000" b="1" dirty="0" err="1" smtClean="0"/>
              <a:t>Privates</a:t>
            </a:r>
            <a:endParaRPr lang="es-MX" sz="1000" b="1" dirty="0" smtClean="0"/>
          </a:p>
          <a:p>
            <a:endParaRPr lang="es-MX" sz="1200" dirty="0" smtClean="0"/>
          </a:p>
        </p:txBody>
      </p:sp>
      <p:sp>
        <p:nvSpPr>
          <p:cNvPr id="27" name="26 CuadroTexto"/>
          <p:cNvSpPr txBox="1"/>
          <p:nvPr/>
        </p:nvSpPr>
        <p:spPr>
          <a:xfrm>
            <a:off x="3131840" y="5849497"/>
            <a:ext cx="1115838" cy="43088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dirty="0" smtClean="0"/>
              <a:t>Agency </a:t>
            </a:r>
          </a:p>
          <a:p>
            <a:endParaRPr lang="es-MX" sz="1200" dirty="0" smtClean="0"/>
          </a:p>
        </p:txBody>
      </p:sp>
      <p:sp>
        <p:nvSpPr>
          <p:cNvPr id="28" name="27 CuadroTexto"/>
          <p:cNvSpPr txBox="1"/>
          <p:nvPr/>
        </p:nvSpPr>
        <p:spPr>
          <a:xfrm>
            <a:off x="2842941" y="2631794"/>
            <a:ext cx="971822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s-MX" sz="1000" b="1" dirty="0" smtClean="0"/>
              <a:t>Pemex and </a:t>
            </a:r>
            <a:r>
              <a:rPr lang="es-MX" sz="1000" b="1" dirty="0" err="1" smtClean="0"/>
              <a:t>Privates</a:t>
            </a:r>
            <a:endParaRPr lang="es-MX" sz="1000" b="1" dirty="0" smtClean="0"/>
          </a:p>
        </p:txBody>
      </p:sp>
      <p:sp>
        <p:nvSpPr>
          <p:cNvPr id="29" name="28 CuadroTexto"/>
          <p:cNvSpPr txBox="1"/>
          <p:nvPr/>
        </p:nvSpPr>
        <p:spPr>
          <a:xfrm>
            <a:off x="1046295" y="6237312"/>
            <a:ext cx="1005425" cy="5078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ct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dirty="0" smtClean="0">
                <a:latin typeface="Segoe UI Semibold" panose="020B0702040204020203" pitchFamily="34" charset="0"/>
                <a:cs typeface="Arial" panose="020B0604020202020204" pitchFamily="34" charset="0"/>
              </a:rPr>
              <a:t>Permits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2123729" y="6237312"/>
            <a:ext cx="1800200" cy="507831"/>
          </a:xfrm>
          <a:prstGeom prst="rect">
            <a:avLst/>
          </a:prstGeom>
        </p:spPr>
        <p:style>
          <a:lnRef idx="0">
            <a:scrgbClr r="0" g="0" b="0"/>
          </a:lnRef>
          <a:fillRef idx="1001">
            <a:schemeClr val="lt1"/>
          </a:fillRef>
          <a:effectRef idx="0">
            <a:scrgbClr r="0" g="0" b="0"/>
          </a:effectRef>
          <a:fontRef idx="major"/>
        </p:style>
        <p:txBody>
          <a:bodyPr wrap="square" rtlCol="0">
            <a:spAutoFit/>
          </a:bodyPr>
          <a:lstStyle/>
          <a:p>
            <a:pPr algn="r"/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900" dirty="0" smtClean="0">
                <a:latin typeface="Segoe UI Semibold" panose="020B0702040204020203" pitchFamily="34" charset="0"/>
                <a:cs typeface="Arial" panose="020B0604020202020204" pitchFamily="34" charset="0"/>
              </a:rPr>
              <a:t>Operational safety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r"/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358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Título"/>
          <p:cNvSpPr txBox="1">
            <a:spLocks/>
          </p:cNvSpPr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GRADUAL LIBERALIZATION </a:t>
            </a:r>
            <a:r>
              <a:rPr lang="en-US" dirty="0" smtClean="0"/>
              <a:t>OF GASOLINE AND DIESEL</a:t>
            </a:r>
            <a:endParaRPr lang="en-US" dirty="0"/>
          </a:p>
        </p:txBody>
      </p:sp>
      <p:sp>
        <p:nvSpPr>
          <p:cNvPr id="4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25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34 CuadroTexto"/>
          <p:cNvSpPr txBox="1"/>
          <p:nvPr/>
        </p:nvSpPr>
        <p:spPr>
          <a:xfrm>
            <a:off x="899592" y="1052736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Gasoline and diesel are to be sold by Pemex franchises or other brands from 2016 onwards. </a:t>
            </a: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liberalization of the gasoline and diesel retail sector will be done in stages. </a:t>
            </a:r>
          </a:p>
          <a:p>
            <a:pPr algn="just"/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Products will be sold by Pemex and other suppliers.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323529" y="3436372"/>
            <a:ext cx="1545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Controlled monthly price increases.</a:t>
            </a:r>
          </a:p>
        </p:txBody>
      </p:sp>
      <p:sp>
        <p:nvSpPr>
          <p:cNvPr id="63" name="62 CuadroTexto"/>
          <p:cNvSpPr txBox="1"/>
          <p:nvPr/>
        </p:nvSpPr>
        <p:spPr>
          <a:xfrm>
            <a:off x="2221797" y="3427207"/>
            <a:ext cx="46102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Price ceilings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for gasoline and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diesel,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set according to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inflation.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63 CuadroTexto"/>
          <p:cNvSpPr txBox="1"/>
          <p:nvPr/>
        </p:nvSpPr>
        <p:spPr>
          <a:xfrm>
            <a:off x="6868139" y="3396792"/>
            <a:ext cx="188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400"/>
              </a:spcAft>
              <a:buClr>
                <a:srgbClr val="9BBB59">
                  <a:lumMod val="50000"/>
                </a:srgbClr>
              </a:buClr>
              <a:buSzPct val="150000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Prices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by market conditions.</a:t>
            </a:r>
          </a:p>
        </p:txBody>
      </p:sp>
      <p:sp>
        <p:nvSpPr>
          <p:cNvPr id="65" name="64 CuadroTexto"/>
          <p:cNvSpPr txBox="1"/>
          <p:nvPr/>
        </p:nvSpPr>
        <p:spPr>
          <a:xfrm>
            <a:off x="827584" y="4230328"/>
            <a:ext cx="25571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9 cents (MXN) for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Magna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gasoline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65 CuadroTexto"/>
          <p:cNvSpPr txBox="1"/>
          <p:nvPr/>
        </p:nvSpPr>
        <p:spPr>
          <a:xfrm>
            <a:off x="827584" y="4595483"/>
            <a:ext cx="31388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cents (MXN) for  </a:t>
            </a:r>
            <a:r>
              <a:rPr lang="en-US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Premium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gasoline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66 CuadroTexto"/>
          <p:cNvSpPr txBox="1"/>
          <p:nvPr/>
        </p:nvSpPr>
        <p:spPr>
          <a:xfrm>
            <a:off x="827583" y="4982644"/>
            <a:ext cx="23118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cents (MXN) for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Diesel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5656135" y="4570316"/>
            <a:ext cx="25882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Open imports 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68 CuadroTexto"/>
          <p:cNvSpPr txBox="1"/>
          <p:nvPr/>
        </p:nvSpPr>
        <p:spPr>
          <a:xfrm>
            <a:off x="4211960" y="5239984"/>
            <a:ext cx="40396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sales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Pemex and different brands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69 Flecha derecha"/>
          <p:cNvSpPr/>
          <p:nvPr/>
        </p:nvSpPr>
        <p:spPr>
          <a:xfrm>
            <a:off x="5708922" y="4700898"/>
            <a:ext cx="2685830" cy="413394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 onwards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70 Flecha derecha"/>
          <p:cNvSpPr/>
          <p:nvPr/>
        </p:nvSpPr>
        <p:spPr>
          <a:xfrm>
            <a:off x="4278718" y="5370881"/>
            <a:ext cx="4110741" cy="469051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2016 onwards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71 CuadroTexto"/>
          <p:cNvSpPr txBox="1"/>
          <p:nvPr/>
        </p:nvSpPr>
        <p:spPr>
          <a:xfrm>
            <a:off x="1171135" y="6073797"/>
            <a:ext cx="2345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spcAft>
                <a:spcPts val="400"/>
              </a:spcAft>
              <a:buClr>
                <a:srgbClr val="9BBB59">
                  <a:lumMod val="50000"/>
                </a:srgbClr>
              </a:buClr>
              <a:buSzPct val="150000"/>
              <a:defRPr/>
            </a:pPr>
            <a:r>
              <a:rPr lang="en-US" sz="12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Imports </a:t>
            </a:r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exclusively by Pemex</a:t>
            </a:r>
          </a:p>
        </p:txBody>
      </p:sp>
      <p:sp>
        <p:nvSpPr>
          <p:cNvPr id="73" name="72 Flecha derecha"/>
          <p:cNvSpPr/>
          <p:nvPr/>
        </p:nvSpPr>
        <p:spPr>
          <a:xfrm>
            <a:off x="522150" y="6221200"/>
            <a:ext cx="5156365" cy="520168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2532402" y="6307527"/>
            <a:ext cx="17463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2014-2016</a:t>
            </a: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74 Rectángulo"/>
          <p:cNvSpPr/>
          <p:nvPr/>
        </p:nvSpPr>
        <p:spPr>
          <a:xfrm>
            <a:off x="539552" y="2637301"/>
            <a:ext cx="1095326" cy="276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75 Rectángulo"/>
          <p:cNvSpPr/>
          <p:nvPr/>
        </p:nvSpPr>
        <p:spPr>
          <a:xfrm>
            <a:off x="2108522" y="2637301"/>
            <a:ext cx="1095326" cy="276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76 Rectángulo"/>
          <p:cNvSpPr/>
          <p:nvPr/>
        </p:nvSpPr>
        <p:spPr>
          <a:xfrm>
            <a:off x="5708922" y="2637300"/>
            <a:ext cx="1095326" cy="276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77 Rectángulo"/>
          <p:cNvSpPr/>
          <p:nvPr/>
        </p:nvSpPr>
        <p:spPr>
          <a:xfrm>
            <a:off x="7005066" y="2637301"/>
            <a:ext cx="1095326" cy="27699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78 Flecha derecha"/>
          <p:cNvSpPr/>
          <p:nvPr/>
        </p:nvSpPr>
        <p:spPr>
          <a:xfrm>
            <a:off x="2123728" y="3079703"/>
            <a:ext cx="4708337" cy="317089"/>
          </a:xfrm>
          <a:prstGeom prst="right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79 Flecha derecha"/>
          <p:cNvSpPr/>
          <p:nvPr/>
        </p:nvSpPr>
        <p:spPr>
          <a:xfrm>
            <a:off x="539552" y="3081379"/>
            <a:ext cx="1443957" cy="317089"/>
          </a:xfrm>
          <a:prstGeom prst="right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80 Flecha derecha"/>
          <p:cNvSpPr/>
          <p:nvPr/>
        </p:nvSpPr>
        <p:spPr>
          <a:xfrm>
            <a:off x="6986467" y="3079702"/>
            <a:ext cx="1617981" cy="317089"/>
          </a:xfrm>
          <a:prstGeom prst="rightArrow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2" name="81 Conector recto"/>
          <p:cNvCxnSpPr/>
          <p:nvPr/>
        </p:nvCxnSpPr>
        <p:spPr>
          <a:xfrm>
            <a:off x="522150" y="2419095"/>
            <a:ext cx="808229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1 Cheurón"/>
          <p:cNvSpPr/>
          <p:nvPr/>
        </p:nvSpPr>
        <p:spPr>
          <a:xfrm>
            <a:off x="666166" y="1036408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5" name="84 Cheurón"/>
          <p:cNvSpPr/>
          <p:nvPr/>
        </p:nvSpPr>
        <p:spPr>
          <a:xfrm>
            <a:off x="683568" y="1468456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6" name="85 Cheurón"/>
          <p:cNvSpPr/>
          <p:nvPr/>
        </p:nvSpPr>
        <p:spPr>
          <a:xfrm>
            <a:off x="683568" y="1844824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86 Cheurón"/>
          <p:cNvSpPr/>
          <p:nvPr/>
        </p:nvSpPr>
        <p:spPr>
          <a:xfrm>
            <a:off x="611560" y="4276768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87 Cheurón"/>
          <p:cNvSpPr/>
          <p:nvPr/>
        </p:nvSpPr>
        <p:spPr>
          <a:xfrm>
            <a:off x="628962" y="4653136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88 Cheurón"/>
          <p:cNvSpPr/>
          <p:nvPr/>
        </p:nvSpPr>
        <p:spPr>
          <a:xfrm>
            <a:off x="628962" y="5013176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1" name="123 Conector recto de flecha"/>
          <p:cNvCxnSpPr/>
          <p:nvPr/>
        </p:nvCxnSpPr>
        <p:spPr>
          <a:xfrm>
            <a:off x="3419872" y="2780928"/>
            <a:ext cx="2088232" cy="0"/>
          </a:xfrm>
          <a:prstGeom prst="straightConnector1">
            <a:avLst/>
          </a:prstGeom>
          <a:ln w="19050">
            <a:prstDash val="dashDot"/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71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755576" y="2636912"/>
            <a:ext cx="5976664" cy="36004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26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/>
        </p:nvSpPr>
        <p:spPr>
          <a:xfrm>
            <a:off x="714348" y="1268760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NEW </a:t>
            </a:r>
            <a:r>
              <a:rPr lang="es-MX" sz="1800" b="1" dirty="0">
                <a:latin typeface="Arial" panose="020B0604020202020204" pitchFamily="34" charset="0"/>
              </a:rPr>
              <a:t>INSTITUTIONAL ENVIRONMENT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EXPLORATION AND EXTRACTION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INDUSTRIAL TRANSFORMATION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NATURAL GAS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ELECTRIC </a:t>
            </a:r>
            <a:r>
              <a:rPr lang="es-MX" sz="1800" b="1" dirty="0">
                <a:latin typeface="Arial" panose="020B0604020202020204" pitchFamily="34" charset="0"/>
              </a:rPr>
              <a:t>INDUSTRY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CLEAN ENERGY AND GEOTHERMAL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LAND OWNERS RIGHTS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INVESTMENTS AND BENEFITS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SCHEDULES </a:t>
            </a:r>
          </a:p>
        </p:txBody>
      </p:sp>
    </p:spTree>
    <p:extLst>
      <p:ext uri="{BB962C8B-B14F-4D97-AF65-F5344CB8AC3E}">
        <p14:creationId xmlns:p14="http://schemas.microsoft.com/office/powerpoint/2010/main" val="185630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317352" y="1213145"/>
            <a:ext cx="6206043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7556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cap="small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cap="small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33 CuadroTexto"/>
          <p:cNvSpPr txBox="1"/>
          <p:nvPr/>
        </p:nvSpPr>
        <p:spPr>
          <a:xfrm>
            <a:off x="156059" y="244913"/>
            <a:ext cx="6852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1" dirty="0">
                <a:solidFill>
                  <a:srgbClr val="78953D"/>
                </a:solidFill>
              </a:rPr>
              <a:t>New </a:t>
            </a:r>
            <a:r>
              <a:rPr lang="en-US" sz="2400" b="1" dirty="0" smtClean="0">
                <a:solidFill>
                  <a:srgbClr val="78953D"/>
                </a:solidFill>
              </a:rPr>
              <a:t>Natural Gas Industry Model</a:t>
            </a:r>
            <a:endParaRPr lang="en-US" sz="2400" b="1" dirty="0">
              <a:solidFill>
                <a:srgbClr val="78953D"/>
              </a:solidFill>
            </a:endParaRPr>
          </a:p>
        </p:txBody>
      </p:sp>
      <p:sp>
        <p:nvSpPr>
          <p:cNvPr id="3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27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36 Rectángulo"/>
          <p:cNvSpPr/>
          <p:nvPr/>
        </p:nvSpPr>
        <p:spPr>
          <a:xfrm>
            <a:off x="2051720" y="1127407"/>
            <a:ext cx="4741458" cy="2101598"/>
          </a:xfrm>
          <a:prstGeom prst="rect">
            <a:avLst/>
          </a:prstGeom>
          <a:noFill/>
          <a:ln w="22225">
            <a:solidFill>
              <a:srgbClr val="EB030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80 CuadroTexto"/>
          <p:cNvSpPr txBox="1"/>
          <p:nvPr/>
        </p:nvSpPr>
        <p:spPr>
          <a:xfrm>
            <a:off x="2914539" y="2296348"/>
            <a:ext cx="1900830" cy="511740"/>
          </a:xfrm>
          <a:prstGeom prst="rect">
            <a:avLst/>
          </a:prstGeom>
          <a:solidFill>
            <a:schemeClr val="bg1"/>
          </a:solidFill>
          <a:ln>
            <a:solidFill>
              <a:srgbClr val="80808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>
              <a:defRPr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defTabSz="82073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kern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Commercialization and Imports</a:t>
            </a:r>
            <a:endParaRPr lang="en-US" sz="1400" kern="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152 CuadroTexto"/>
          <p:cNvSpPr txBox="1"/>
          <p:nvPr/>
        </p:nvSpPr>
        <p:spPr>
          <a:xfrm>
            <a:off x="2914539" y="1212780"/>
            <a:ext cx="1900830" cy="396000"/>
          </a:xfrm>
          <a:prstGeom prst="rect">
            <a:avLst/>
          </a:prstGeom>
          <a:solidFill>
            <a:schemeClr val="bg1"/>
          </a:solidFill>
          <a:ln>
            <a:solidFill>
              <a:srgbClr val="80808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 defTabSz="820738">
              <a:defRPr sz="1400" b="1" ker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Transportation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1" name="Imagen 6"/>
          <p:cNvPicPr>
            <a:picLocks noChangeAspect="1"/>
          </p:cNvPicPr>
          <p:nvPr/>
        </p:nvPicPr>
        <p:blipFill rotWithShape="1">
          <a:blip r:embed="rId5" cstate="print"/>
          <a:srcRect r="62065"/>
          <a:stretch/>
        </p:blipFill>
        <p:spPr>
          <a:xfrm>
            <a:off x="6040414" y="2650937"/>
            <a:ext cx="640868" cy="31430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44" name="80 CuadroTexto"/>
          <p:cNvSpPr txBox="1"/>
          <p:nvPr/>
        </p:nvSpPr>
        <p:spPr>
          <a:xfrm>
            <a:off x="5805358" y="1288046"/>
            <a:ext cx="875924" cy="32073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820738">
              <a:defRPr sz="1400" b="1" ker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dirty="0" smtClean="0">
                <a:solidFill>
                  <a:prstClr val="white"/>
                </a:solidFill>
              </a:rPr>
              <a:t>CENAGAS</a:t>
            </a:r>
            <a:endParaRPr lang="en-US" sz="1050" dirty="0">
              <a:solidFill>
                <a:prstClr val="white"/>
              </a:solidFill>
            </a:endParaRPr>
          </a:p>
        </p:txBody>
      </p:sp>
      <p:pic>
        <p:nvPicPr>
          <p:cNvPr id="45" name="44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7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498709"/>
            <a:ext cx="1000710" cy="453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47" name="AutoShape 38"/>
          <p:cNvSpPr>
            <a:spLocks noChangeArrowheads="1"/>
          </p:cNvSpPr>
          <p:nvPr/>
        </p:nvSpPr>
        <p:spPr bwMode="auto">
          <a:xfrm>
            <a:off x="1581725" y="1917856"/>
            <a:ext cx="353918" cy="260350"/>
          </a:xfrm>
          <a:prstGeom prst="rightArrow">
            <a:avLst>
              <a:gd name="adj1" fmla="val 41620"/>
              <a:gd name="adj2" fmla="val 5495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rot="10800000" wrap="none" anchor="ctr"/>
          <a:lstStyle/>
          <a:p>
            <a:pPr algn="ctr" defTabSz="820738"/>
            <a:endParaRPr lang="en-US" kern="0" dirty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152 CuadroTexto"/>
          <p:cNvSpPr txBox="1"/>
          <p:nvPr/>
        </p:nvSpPr>
        <p:spPr>
          <a:xfrm>
            <a:off x="318523" y="1209437"/>
            <a:ext cx="1440161" cy="497867"/>
          </a:xfrm>
          <a:prstGeom prst="rect">
            <a:avLst/>
          </a:prstGeom>
          <a:solidFill>
            <a:schemeClr val="bg1"/>
          </a:solidFill>
          <a:ln>
            <a:solidFill>
              <a:srgbClr val="80808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 defTabSz="820738">
              <a:defRPr sz="1400" b="1" ker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Natural Gas Production</a:t>
            </a:r>
          </a:p>
        </p:txBody>
      </p:sp>
      <p:pic>
        <p:nvPicPr>
          <p:cNvPr id="49" name="48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025" y="2022905"/>
            <a:ext cx="528409" cy="512556"/>
          </a:xfrm>
          <a:prstGeom prst="rect">
            <a:avLst/>
          </a:prstGeom>
        </p:spPr>
      </p:pic>
      <p:sp>
        <p:nvSpPr>
          <p:cNvPr id="50" name="80 CuadroTexto"/>
          <p:cNvSpPr txBox="1"/>
          <p:nvPr/>
        </p:nvSpPr>
        <p:spPr>
          <a:xfrm>
            <a:off x="2541588" y="3052320"/>
            <a:ext cx="3819260" cy="288032"/>
          </a:xfrm>
          <a:prstGeom prst="rect">
            <a:avLst/>
          </a:prstGeom>
          <a:solidFill>
            <a:schemeClr val="bg1"/>
          </a:solidFill>
          <a:ln>
            <a:solidFill>
              <a:srgbClr val="80808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 defTabSz="820738">
              <a:defRPr sz="1400" b="1" ker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Independent Transmission System Operation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56 CuadroTexto"/>
          <p:cNvSpPr txBox="1"/>
          <p:nvPr/>
        </p:nvSpPr>
        <p:spPr>
          <a:xfrm>
            <a:off x="7380311" y="1645553"/>
            <a:ext cx="1463061" cy="640525"/>
          </a:xfrm>
          <a:prstGeom prst="rect">
            <a:avLst/>
          </a:prstGeom>
          <a:solidFill>
            <a:schemeClr val="bg1"/>
          </a:solidFill>
          <a:ln>
            <a:solidFill>
              <a:srgbClr val="808080"/>
            </a:solidFill>
          </a:ln>
          <a:extLst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>
            <a:defPPr>
              <a:defRPr lang="en-US"/>
            </a:defPPr>
            <a:lvl1pPr algn="ctr" defTabSz="820738">
              <a:defRPr sz="1400" b="1" kern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b="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Consumption (end users)</a:t>
            </a:r>
            <a:endParaRPr lang="en-US" b="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54 Rectángulo"/>
          <p:cNvSpPr/>
          <p:nvPr/>
        </p:nvSpPr>
        <p:spPr>
          <a:xfrm>
            <a:off x="107949" y="1052736"/>
            <a:ext cx="8907339" cy="2719164"/>
          </a:xfrm>
          <a:prstGeom prst="rect">
            <a:avLst/>
          </a:prstGeom>
          <a:noFill/>
          <a:ln w="19050" cmpd="sng">
            <a:solidFill>
              <a:srgbClr val="92D05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4" y="2855713"/>
            <a:ext cx="1248984" cy="694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7" name="56 Conector recto"/>
          <p:cNvCxnSpPr/>
          <p:nvPr/>
        </p:nvCxnSpPr>
        <p:spPr>
          <a:xfrm flipV="1">
            <a:off x="839835" y="2599843"/>
            <a:ext cx="918849" cy="629162"/>
          </a:xfrm>
          <a:prstGeom prst="line">
            <a:avLst/>
          </a:prstGeom>
          <a:ln w="158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187906"/>
            <a:ext cx="1063283" cy="59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58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7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996" y="2598741"/>
            <a:ext cx="1000710" cy="453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414" y="2155585"/>
            <a:ext cx="1063283" cy="59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Imagen 6"/>
          <p:cNvPicPr>
            <a:picLocks noChangeAspect="1"/>
          </p:cNvPicPr>
          <p:nvPr/>
        </p:nvPicPr>
        <p:blipFill rotWithShape="1">
          <a:blip r:embed="rId5" cstate="print"/>
          <a:srcRect r="62065"/>
          <a:stretch/>
        </p:blipFill>
        <p:spPr>
          <a:xfrm>
            <a:off x="8280346" y="3025555"/>
            <a:ext cx="640868" cy="314302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2" name="61 Imagen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17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928" y="2973359"/>
            <a:ext cx="1000710" cy="4535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6998" y="2451083"/>
            <a:ext cx="1205631" cy="670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AutoShape 38"/>
          <p:cNvSpPr>
            <a:spLocks noChangeArrowheads="1"/>
          </p:cNvSpPr>
          <p:nvPr/>
        </p:nvSpPr>
        <p:spPr bwMode="auto">
          <a:xfrm>
            <a:off x="6896969" y="1841656"/>
            <a:ext cx="353918" cy="260350"/>
          </a:xfrm>
          <a:prstGeom prst="rightArrow">
            <a:avLst>
              <a:gd name="adj1" fmla="val 41620"/>
              <a:gd name="adj2" fmla="val 54959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rot="10800000" wrap="none" anchor="ctr"/>
          <a:lstStyle/>
          <a:p>
            <a:pPr algn="ctr" defTabSz="820738"/>
            <a:endParaRPr lang="en-US" kern="0" dirty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67 CuadroTexto"/>
          <p:cNvSpPr txBox="1"/>
          <p:nvPr/>
        </p:nvSpPr>
        <p:spPr>
          <a:xfrm>
            <a:off x="2411760" y="1772816"/>
            <a:ext cx="302561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i="1" dirty="0" smtClean="0">
                <a:latin typeface="Arial" pitchFamily="34" charset="0"/>
                <a:cs typeface="Arial" pitchFamily="34" charset="0"/>
              </a:rPr>
              <a:t>Functional           Separation              </a:t>
            </a:r>
            <a:endParaRPr lang="en-US" sz="16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6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89" y="1778903"/>
            <a:ext cx="347513" cy="466973"/>
          </a:xfrm>
          <a:prstGeom prst="rect">
            <a:avLst/>
          </a:prstGeom>
        </p:spPr>
      </p:pic>
      <p:sp>
        <p:nvSpPr>
          <p:cNvPr id="2" name="1 Flecha arriba y abajo"/>
          <p:cNvSpPr/>
          <p:nvPr/>
        </p:nvSpPr>
        <p:spPr>
          <a:xfrm>
            <a:off x="3851920" y="1642262"/>
            <a:ext cx="216024" cy="634362"/>
          </a:xfrm>
          <a:prstGeom prst="upDownArrow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txBody>
          <a:bodyPr rot="10800000" wrap="none" anchor="ctr"/>
          <a:lstStyle/>
          <a:p>
            <a:pPr algn="ctr" defTabSz="820738"/>
            <a:endParaRPr lang="en-US" kern="0" dirty="0">
              <a:solidFill>
                <a:srgbClr val="C0504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80 CuadroTexto"/>
          <p:cNvSpPr txBox="1"/>
          <p:nvPr/>
        </p:nvSpPr>
        <p:spPr>
          <a:xfrm>
            <a:off x="3707904" y="3389560"/>
            <a:ext cx="1107465" cy="320734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>
            <a:defPPr>
              <a:defRPr lang="en-US"/>
            </a:defPPr>
            <a:lvl1pPr algn="ctr" defTabSz="820738">
              <a:defRPr sz="1400" b="1" kern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>
                <a:solidFill>
                  <a:prstClr val="white"/>
                </a:solidFill>
              </a:rPr>
              <a:t>CENAGAS</a:t>
            </a:r>
            <a:endParaRPr lang="en-US" sz="1200" dirty="0">
              <a:solidFill>
                <a:prstClr val="white"/>
              </a:solidFill>
            </a:endParaRPr>
          </a:p>
        </p:txBody>
      </p:sp>
      <p:cxnSp>
        <p:nvCxnSpPr>
          <p:cNvPr id="38" name="37 Conector recto"/>
          <p:cNvCxnSpPr/>
          <p:nvPr/>
        </p:nvCxnSpPr>
        <p:spPr>
          <a:xfrm>
            <a:off x="0" y="764704"/>
            <a:ext cx="3960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42" name="41 Conector recto"/>
          <p:cNvCxnSpPr/>
          <p:nvPr/>
        </p:nvCxnSpPr>
        <p:spPr>
          <a:xfrm>
            <a:off x="5184000" y="764704"/>
            <a:ext cx="396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35" name="Text Placeholder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4611" y="4153885"/>
            <a:ext cx="4033085" cy="24434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lvl="1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1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Enhanced energy security</a:t>
            </a:r>
          </a:p>
          <a:p>
            <a:pPr marL="285750" lvl="1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Infrastructure development</a:t>
            </a:r>
          </a:p>
          <a:p>
            <a:pPr marL="285750" lvl="1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Open access to all producers</a:t>
            </a:r>
          </a:p>
          <a:p>
            <a:pPr marL="285750" lvl="1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Guaranteed fuel supply </a:t>
            </a:r>
            <a:endParaRPr lang="en-US" sz="14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Text Placeholder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427984" y="4153885"/>
            <a:ext cx="4546858" cy="24434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lvl="1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14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1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Controls to prevent monopolistic behavior in gas transportation. </a:t>
            </a:r>
          </a:p>
          <a:p>
            <a:pPr marL="285750" lvl="1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Centralized planning, authorized by the Ministry of Energy in consultation with the Energy Regulatory Commission</a:t>
            </a:r>
          </a:p>
          <a:p>
            <a:pPr marL="285750" lvl="1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Stronger institutions </a:t>
            </a:r>
          </a:p>
          <a:p>
            <a:pPr marL="285750" lvl="1" indent="-285750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CENAGAS will tender strategic projects through open and transparent bidding processes.</a:t>
            </a:r>
          </a:p>
          <a:p>
            <a:pPr marL="0" lvl="1" indent="0" algn="just">
              <a:buClr>
                <a:srgbClr val="C00000"/>
              </a:buClr>
              <a:buSzPct val="120000"/>
              <a:buNone/>
              <a:defRPr/>
            </a:pPr>
            <a:endParaRPr lang="en-US" sz="12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45 CuadroTexto"/>
          <p:cNvSpPr txBox="1"/>
          <p:nvPr/>
        </p:nvSpPr>
        <p:spPr>
          <a:xfrm>
            <a:off x="1578972" y="3920115"/>
            <a:ext cx="122341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  <p:sp>
        <p:nvSpPr>
          <p:cNvPr id="51" name="50 CuadroTexto"/>
          <p:cNvSpPr txBox="1"/>
          <p:nvPr/>
        </p:nvSpPr>
        <p:spPr>
          <a:xfrm>
            <a:off x="6021866" y="3920115"/>
            <a:ext cx="1154483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rules</a:t>
            </a:r>
          </a:p>
        </p:txBody>
      </p:sp>
      <p:sp>
        <p:nvSpPr>
          <p:cNvPr id="54" name="53 CuadroTexto"/>
          <p:cNvSpPr txBox="1"/>
          <p:nvPr/>
        </p:nvSpPr>
        <p:spPr>
          <a:xfrm>
            <a:off x="312120" y="188640"/>
            <a:ext cx="606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sz="2400" b="1" dirty="0" smtClean="0">
                <a:solidFill>
                  <a:srgbClr val="78953D"/>
                </a:solidFill>
              </a:rPr>
              <a:t>Midstream and Downstream</a:t>
            </a:r>
            <a:endParaRPr lang="en-US" sz="2400" b="1" dirty="0">
              <a:solidFill>
                <a:srgbClr val="78953D"/>
              </a:solidFill>
            </a:endParaRPr>
          </a:p>
        </p:txBody>
      </p:sp>
      <p:cxnSp>
        <p:nvCxnSpPr>
          <p:cNvPr id="64" name="63 Conector recto"/>
          <p:cNvCxnSpPr/>
          <p:nvPr/>
        </p:nvCxnSpPr>
        <p:spPr>
          <a:xfrm>
            <a:off x="0" y="764704"/>
            <a:ext cx="3960000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66" name="65 Conector recto"/>
          <p:cNvCxnSpPr/>
          <p:nvPr/>
        </p:nvCxnSpPr>
        <p:spPr>
          <a:xfrm>
            <a:off x="5184000" y="764704"/>
            <a:ext cx="396000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1" name="7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2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3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4" name="73 Pentágono"/>
          <p:cNvSpPr/>
          <p:nvPr/>
        </p:nvSpPr>
        <p:spPr>
          <a:xfrm>
            <a:off x="0" y="220578"/>
            <a:ext cx="9144000" cy="400110"/>
          </a:xfrm>
          <a:prstGeom prst="homePlate">
            <a:avLst>
              <a:gd name="adj" fmla="val 0"/>
            </a:avLst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</a:t>
            </a:r>
            <a:r>
              <a:rPr lang="en-US" sz="20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NATURAL GAS MODEL</a:t>
            </a:r>
          </a:p>
        </p:txBody>
      </p:sp>
    </p:spTree>
    <p:extLst>
      <p:ext uri="{BB962C8B-B14F-4D97-AF65-F5344CB8AC3E}">
        <p14:creationId xmlns:p14="http://schemas.microsoft.com/office/powerpoint/2010/main" val="299182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-34592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NATURAL GAS TRANSPORT INFRASTRUCTURE PLANS (2014 – 2018)</a:t>
            </a:r>
            <a:endParaRPr lang="en-US" dirty="0"/>
          </a:p>
        </p:txBody>
      </p:sp>
      <p:cxnSp>
        <p:nvCxnSpPr>
          <p:cNvPr id="19" name="Straight Connector 15"/>
          <p:cNvCxnSpPr>
            <a:cxnSpLocks noChangeShapeType="1"/>
          </p:cNvCxnSpPr>
          <p:nvPr/>
        </p:nvCxnSpPr>
        <p:spPr bwMode="auto">
          <a:xfrm flipV="1">
            <a:off x="-36513" y="908719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7"/>
          <p:cNvCxnSpPr>
            <a:cxnSpLocks noChangeShapeType="1"/>
          </p:cNvCxnSpPr>
          <p:nvPr/>
        </p:nvCxnSpPr>
        <p:spPr bwMode="auto">
          <a:xfrm>
            <a:off x="5307667" y="907131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3" name="30 CuadroTexto"/>
          <p:cNvSpPr txBox="1"/>
          <p:nvPr/>
        </p:nvSpPr>
        <p:spPr>
          <a:xfrm>
            <a:off x="467544" y="1052736"/>
            <a:ext cx="351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Current layout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30 CuadroTexto"/>
          <p:cNvSpPr txBox="1"/>
          <p:nvPr/>
        </p:nvSpPr>
        <p:spPr>
          <a:xfrm>
            <a:off x="5004048" y="1078136"/>
            <a:ext cx="35126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2018</a:t>
            </a:r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5" y="1401213"/>
            <a:ext cx="4663671" cy="3082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401212"/>
            <a:ext cx="4800298" cy="3107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483757"/>
            <a:ext cx="3082517" cy="2307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28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Placeholder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788024" y="4913800"/>
            <a:ext cx="4033085" cy="13235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177800" lvl="1" indent="-17780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177800" lvl="1" indent="-17780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18 natural gas transport projects. </a:t>
            </a:r>
          </a:p>
          <a:p>
            <a:pPr marL="177800" lvl="1" indent="-17780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10,000 km of additional pipelines. </a:t>
            </a:r>
          </a:p>
          <a:p>
            <a:pPr marL="177800" lvl="1" indent="-17780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An expected investment of 13.3 </a:t>
            </a:r>
            <a:r>
              <a:rPr lang="en-US" sz="1200" dirty="0">
                <a:latin typeface="Arial" pitchFamily="34" charset="0"/>
                <a:cs typeface="Arial" pitchFamily="34" charset="0"/>
              </a:rPr>
              <a:t>billion USD. </a:t>
            </a:r>
            <a:endParaRPr lang="en-US" sz="1200" dirty="0" smtClean="0">
              <a:latin typeface="Arial" pitchFamily="34" charset="0"/>
              <a:cs typeface="Arial" pitchFamily="34" charset="0"/>
            </a:endParaRPr>
          </a:p>
          <a:p>
            <a:pPr marL="285750" lvl="1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1200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4499992" y="4680029"/>
            <a:ext cx="2010487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Opportunities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467544" y="4386877"/>
            <a:ext cx="3816424" cy="235449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1400" dirty="0" smtClean="0"/>
              <a:t>LNG </a:t>
            </a:r>
            <a:r>
              <a:rPr lang="es-MX" sz="1400" dirty="0" err="1" smtClean="0"/>
              <a:t>regasification</a:t>
            </a:r>
            <a:r>
              <a:rPr lang="es-MX" sz="1400" dirty="0" smtClean="0"/>
              <a:t> </a:t>
            </a:r>
            <a:r>
              <a:rPr lang="es-MX" sz="1400" dirty="0" err="1" smtClean="0"/>
              <a:t>terminals</a:t>
            </a:r>
            <a:r>
              <a:rPr lang="es-MX" sz="1400" dirty="0" smtClean="0"/>
              <a:t> 2014</a:t>
            </a:r>
          </a:p>
          <a:p>
            <a:pPr>
              <a:lnSpc>
                <a:spcPct val="150000"/>
              </a:lnSpc>
            </a:pPr>
            <a:r>
              <a:rPr lang="es-MX" sz="1400" dirty="0" err="1" smtClean="0"/>
              <a:t>Operating</a:t>
            </a:r>
            <a:r>
              <a:rPr lang="es-MX" sz="1400" dirty="0" smtClean="0"/>
              <a:t> pipelines, 2014</a:t>
            </a:r>
          </a:p>
          <a:p>
            <a:pPr>
              <a:lnSpc>
                <a:spcPct val="150000"/>
              </a:lnSpc>
            </a:pPr>
            <a:r>
              <a:rPr lang="es-MX" sz="1400" dirty="0" err="1" smtClean="0"/>
              <a:t>Operating</a:t>
            </a:r>
            <a:r>
              <a:rPr lang="es-MX" sz="1400" dirty="0" smtClean="0"/>
              <a:t> pipelines</a:t>
            </a:r>
          </a:p>
          <a:p>
            <a:pPr>
              <a:lnSpc>
                <a:spcPct val="150000"/>
              </a:lnSpc>
            </a:pPr>
            <a:r>
              <a:rPr lang="es-MX" sz="1400" dirty="0" err="1" smtClean="0"/>
              <a:t>State</a:t>
            </a:r>
            <a:r>
              <a:rPr lang="es-MX" sz="1400" dirty="0" smtClean="0"/>
              <a:t> </a:t>
            </a:r>
            <a:r>
              <a:rPr lang="es-MX" sz="1400" dirty="0" err="1" smtClean="0"/>
              <a:t>financed</a:t>
            </a:r>
            <a:r>
              <a:rPr lang="es-MX" sz="1400" dirty="0" smtClean="0"/>
              <a:t> pipelines</a:t>
            </a:r>
          </a:p>
          <a:p>
            <a:pPr>
              <a:lnSpc>
                <a:spcPct val="150000"/>
              </a:lnSpc>
            </a:pPr>
            <a:r>
              <a:rPr lang="es-MX" sz="1400" dirty="0" smtClean="0"/>
              <a:t>NG </a:t>
            </a:r>
            <a:r>
              <a:rPr lang="es-MX" sz="1400" dirty="0" err="1" smtClean="0"/>
              <a:t>liquefaction</a:t>
            </a:r>
            <a:r>
              <a:rPr lang="es-MX" sz="1400" dirty="0" smtClean="0"/>
              <a:t>/</a:t>
            </a:r>
            <a:r>
              <a:rPr lang="es-MX" sz="1400" dirty="0" err="1" smtClean="0"/>
              <a:t>compression</a:t>
            </a:r>
            <a:r>
              <a:rPr lang="es-MX" sz="1400" dirty="0" smtClean="0"/>
              <a:t> </a:t>
            </a:r>
            <a:r>
              <a:rPr lang="es-MX" sz="1400" dirty="0" err="1" smtClean="0"/>
              <a:t>plant</a:t>
            </a:r>
            <a:r>
              <a:rPr lang="es-MX" sz="1400" dirty="0" smtClean="0"/>
              <a:t> </a:t>
            </a:r>
            <a:r>
              <a:rPr lang="es-MX" sz="1400" dirty="0" err="1" smtClean="0"/>
              <a:t>proposal</a:t>
            </a:r>
            <a:endParaRPr lang="es-MX" sz="1400" dirty="0" smtClean="0"/>
          </a:p>
          <a:p>
            <a:pPr>
              <a:lnSpc>
                <a:spcPct val="150000"/>
              </a:lnSpc>
            </a:pPr>
            <a:r>
              <a:rPr lang="es-MX" sz="1400" dirty="0"/>
              <a:t>NG </a:t>
            </a:r>
            <a:r>
              <a:rPr lang="es-MX" sz="1400" dirty="0" err="1" smtClean="0"/>
              <a:t>regasification</a:t>
            </a:r>
            <a:r>
              <a:rPr lang="es-MX" sz="1400" dirty="0" smtClean="0"/>
              <a:t>/</a:t>
            </a:r>
            <a:r>
              <a:rPr lang="es-MX" sz="1400" dirty="0" err="1" smtClean="0"/>
              <a:t>decompression</a:t>
            </a:r>
            <a:r>
              <a:rPr lang="es-MX" sz="1400" dirty="0" smtClean="0"/>
              <a:t> </a:t>
            </a:r>
            <a:r>
              <a:rPr lang="es-MX" sz="1400" dirty="0" err="1" smtClean="0"/>
              <a:t>plant</a:t>
            </a:r>
            <a:r>
              <a:rPr lang="es-MX" sz="1400" dirty="0" smtClean="0"/>
              <a:t> </a:t>
            </a:r>
            <a:r>
              <a:rPr lang="es-MX" sz="1400" dirty="0" err="1" smtClean="0"/>
              <a:t>proposal</a:t>
            </a:r>
            <a:endParaRPr lang="es-MX" sz="1400" dirty="0" smtClean="0"/>
          </a:p>
          <a:p>
            <a:pPr>
              <a:lnSpc>
                <a:spcPct val="150000"/>
              </a:lnSpc>
            </a:pPr>
            <a:r>
              <a:rPr lang="es-MX" sz="1400" dirty="0" smtClean="0"/>
              <a:t>NG </a:t>
            </a:r>
            <a:r>
              <a:rPr lang="es-MX" sz="1400" dirty="0" err="1" smtClean="0"/>
              <a:t>maritime</a:t>
            </a:r>
            <a:r>
              <a:rPr lang="es-MX" sz="1400" dirty="0" smtClean="0"/>
              <a:t> </a:t>
            </a:r>
            <a:r>
              <a:rPr lang="es-MX" sz="1400" dirty="0" err="1" smtClean="0"/>
              <a:t>supply</a:t>
            </a:r>
            <a:r>
              <a:rPr lang="es-MX" sz="1400" dirty="0" smtClean="0"/>
              <a:t> </a:t>
            </a:r>
            <a:r>
              <a:rPr lang="es-MX" sz="1400" dirty="0" err="1" smtClean="0"/>
              <a:t>route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4181920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755576" y="2996952"/>
            <a:ext cx="5976664" cy="36004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29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/>
        </p:nvSpPr>
        <p:spPr>
          <a:xfrm>
            <a:off x="714348" y="1268760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NEW INSTITUTIONAL ENVIRONMENT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EXPLORATION AND </a:t>
            </a:r>
            <a:r>
              <a:rPr lang="es-MX" sz="1800" b="1" dirty="0" smtClean="0">
                <a:latin typeface="Arial" panose="020B0604020202020204" pitchFamily="34" charset="0"/>
              </a:rPr>
              <a:t>EXTRACTION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INDUSTRIAL TRANSFORMATION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NATURAL GAS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ELECTRIC </a:t>
            </a:r>
            <a:r>
              <a:rPr lang="es-MX" sz="1800" b="1" dirty="0">
                <a:latin typeface="Arial" panose="020B0604020202020204" pitchFamily="34" charset="0"/>
              </a:rPr>
              <a:t>INDUSTRY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CLEAN ENERGY AND GEOTHERMAL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LAND OWNERS RIGHTS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INVESTMENTS AND BENEFITS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SCHEDULES </a:t>
            </a:r>
          </a:p>
        </p:txBody>
      </p:sp>
    </p:spTree>
    <p:extLst>
      <p:ext uri="{BB962C8B-B14F-4D97-AF65-F5344CB8AC3E}">
        <p14:creationId xmlns:p14="http://schemas.microsoft.com/office/powerpoint/2010/main" val="245713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GUIDING PRINCIPLES</a:t>
            </a: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8 CuadroTexto"/>
          <p:cNvSpPr txBox="1"/>
          <p:nvPr/>
        </p:nvSpPr>
        <p:spPr>
          <a:xfrm>
            <a:off x="276265" y="1156682"/>
            <a:ext cx="836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777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Constitutional Reform was based on six guiding principles:</a:t>
            </a:r>
            <a:endParaRPr lang="en-US" sz="2000" i="1" dirty="0">
              <a:solidFill>
                <a:srgbClr val="777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" name="29 Grupo"/>
          <p:cNvGrpSpPr/>
          <p:nvPr/>
        </p:nvGrpSpPr>
        <p:grpSpPr>
          <a:xfrm>
            <a:off x="467544" y="1700808"/>
            <a:ext cx="7986468" cy="584775"/>
            <a:chOff x="475496" y="1619216"/>
            <a:chExt cx="7986468" cy="584775"/>
          </a:xfrm>
        </p:grpSpPr>
        <p:sp>
          <p:nvSpPr>
            <p:cNvPr id="12" name="11 Elipse"/>
            <p:cNvSpPr/>
            <p:nvPr/>
          </p:nvSpPr>
          <p:spPr>
            <a:xfrm>
              <a:off x="475496" y="1619216"/>
              <a:ext cx="568112" cy="584775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261964" y="1699935"/>
              <a:ext cx="72000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The hydrocarbons contained in the subsoil belong to the Nation. 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13 CuadroTexto"/>
            <p:cNvSpPr txBox="1"/>
            <p:nvPr/>
          </p:nvSpPr>
          <p:spPr>
            <a:xfrm>
              <a:off x="530268" y="1619216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15" name="14 Conector recto"/>
            <p:cNvCxnSpPr/>
            <p:nvPr/>
          </p:nvCxnSpPr>
          <p:spPr>
            <a:xfrm>
              <a:off x="1259632" y="1657398"/>
              <a:ext cx="0" cy="508411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15 CuadroTexto"/>
          <p:cNvSpPr txBox="1"/>
          <p:nvPr/>
        </p:nvSpPr>
        <p:spPr>
          <a:xfrm>
            <a:off x="2627784" y="27045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7" name="30 Grupo"/>
          <p:cNvGrpSpPr/>
          <p:nvPr/>
        </p:nvGrpSpPr>
        <p:grpSpPr>
          <a:xfrm>
            <a:off x="467544" y="2420888"/>
            <a:ext cx="7986468" cy="684000"/>
            <a:chOff x="475496" y="2501090"/>
            <a:chExt cx="7986468" cy="684000"/>
          </a:xfrm>
        </p:grpSpPr>
        <p:sp>
          <p:nvSpPr>
            <p:cNvPr id="18" name="17 Elipse"/>
            <p:cNvSpPr/>
            <p:nvPr/>
          </p:nvSpPr>
          <p:spPr>
            <a:xfrm>
              <a:off x="475496" y="2550703"/>
              <a:ext cx="568112" cy="584775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18 CuadroTexto"/>
            <p:cNvSpPr txBox="1"/>
            <p:nvPr/>
          </p:nvSpPr>
          <p:spPr>
            <a:xfrm>
              <a:off x="530268" y="255070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0" name="19 Conector recto"/>
            <p:cNvCxnSpPr/>
            <p:nvPr/>
          </p:nvCxnSpPr>
          <p:spPr>
            <a:xfrm>
              <a:off x="1259632" y="2501090"/>
              <a:ext cx="0" cy="68400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21 Rectángulo"/>
            <p:cNvSpPr/>
            <p:nvPr/>
          </p:nvSpPr>
          <p:spPr>
            <a:xfrm>
              <a:off x="1261964" y="2550703"/>
              <a:ext cx="72000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Free market access and direct competition </a:t>
              </a:r>
              <a:r>
                <a:rPr lang="en-US" sz="16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amongs</a:t>
              </a:r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State Owned Enterprises and private companies.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31 Grupo"/>
          <p:cNvGrpSpPr/>
          <p:nvPr/>
        </p:nvGrpSpPr>
        <p:grpSpPr>
          <a:xfrm>
            <a:off x="467544" y="3284984"/>
            <a:ext cx="7997538" cy="617910"/>
            <a:chOff x="464426" y="3799765"/>
            <a:chExt cx="7997538" cy="617910"/>
          </a:xfrm>
        </p:grpSpPr>
        <p:sp>
          <p:nvSpPr>
            <p:cNvPr id="24" name="23 Elipse"/>
            <p:cNvSpPr/>
            <p:nvPr/>
          </p:nvSpPr>
          <p:spPr>
            <a:xfrm>
              <a:off x="464426" y="3816333"/>
              <a:ext cx="568112" cy="584775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19198" y="3816333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8" name="27 Conector recto"/>
            <p:cNvCxnSpPr/>
            <p:nvPr/>
          </p:nvCxnSpPr>
          <p:spPr>
            <a:xfrm>
              <a:off x="1259632" y="3799765"/>
              <a:ext cx="0" cy="61791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28 Rectángulo"/>
            <p:cNvSpPr/>
            <p:nvPr/>
          </p:nvSpPr>
          <p:spPr>
            <a:xfrm>
              <a:off x="1261964" y="3961632"/>
              <a:ext cx="7200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Strengthening of the regulatory bodies. </a:t>
              </a:r>
            </a:p>
          </p:txBody>
        </p:sp>
      </p:grpSp>
      <p:grpSp>
        <p:nvGrpSpPr>
          <p:cNvPr id="30" name="32 Grupo"/>
          <p:cNvGrpSpPr/>
          <p:nvPr/>
        </p:nvGrpSpPr>
        <p:grpSpPr>
          <a:xfrm>
            <a:off x="467544" y="4077072"/>
            <a:ext cx="7997538" cy="617910"/>
            <a:chOff x="464426" y="4803522"/>
            <a:chExt cx="7997538" cy="617910"/>
          </a:xfrm>
        </p:grpSpPr>
        <p:sp>
          <p:nvSpPr>
            <p:cNvPr id="31" name="30 Elipse"/>
            <p:cNvSpPr/>
            <p:nvPr/>
          </p:nvSpPr>
          <p:spPr>
            <a:xfrm>
              <a:off x="464426" y="4820090"/>
              <a:ext cx="568112" cy="584775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31 CuadroTexto"/>
            <p:cNvSpPr txBox="1"/>
            <p:nvPr/>
          </p:nvSpPr>
          <p:spPr>
            <a:xfrm>
              <a:off x="519198" y="4820090"/>
              <a:ext cx="4122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3" name="32 Conector recto"/>
            <p:cNvCxnSpPr/>
            <p:nvPr/>
          </p:nvCxnSpPr>
          <p:spPr>
            <a:xfrm>
              <a:off x="1261964" y="4803522"/>
              <a:ext cx="0" cy="617910"/>
            </a:xfrm>
            <a:prstGeom prst="line">
              <a:avLst/>
            </a:prstGeom>
            <a:ln w="28575"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33 Rectángulo"/>
            <p:cNvSpPr/>
            <p:nvPr/>
          </p:nvSpPr>
          <p:spPr>
            <a:xfrm>
              <a:off x="1261964" y="4943200"/>
              <a:ext cx="720000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/>
              <a:r>
                <a:rPr lang="en-US" sz="16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Transparency and accountability.</a:t>
              </a:r>
              <a:endParaRPr lang="en-US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5" name="34 Grupo"/>
          <p:cNvGrpSpPr/>
          <p:nvPr/>
        </p:nvGrpSpPr>
        <p:grpSpPr>
          <a:xfrm>
            <a:off x="467544" y="5805264"/>
            <a:ext cx="7992088" cy="584776"/>
            <a:chOff x="467544" y="5796553"/>
            <a:chExt cx="7992088" cy="584776"/>
          </a:xfrm>
        </p:grpSpPr>
        <p:sp>
          <p:nvSpPr>
            <p:cNvPr id="36" name="35 Elipse"/>
            <p:cNvSpPr/>
            <p:nvPr/>
          </p:nvSpPr>
          <p:spPr>
            <a:xfrm>
              <a:off x="467544" y="5796553"/>
              <a:ext cx="568112" cy="584775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37" name="33 Grupo"/>
            <p:cNvGrpSpPr/>
            <p:nvPr/>
          </p:nvGrpSpPr>
          <p:grpSpPr>
            <a:xfrm>
              <a:off x="552224" y="5796553"/>
              <a:ext cx="7907408" cy="584776"/>
              <a:chOff x="552224" y="5724545"/>
              <a:chExt cx="7907408" cy="584776"/>
            </a:xfrm>
          </p:grpSpPr>
          <p:sp>
            <p:nvSpPr>
              <p:cNvPr id="38" name="37 CuadroTexto"/>
              <p:cNvSpPr txBox="1"/>
              <p:nvPr/>
            </p:nvSpPr>
            <p:spPr>
              <a:xfrm>
                <a:off x="552224" y="5724545"/>
                <a:ext cx="412893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  <p:cxnSp>
            <p:nvCxnSpPr>
              <p:cNvPr id="39" name="28 Conector recto"/>
              <p:cNvCxnSpPr/>
              <p:nvPr/>
            </p:nvCxnSpPr>
            <p:spPr>
              <a:xfrm flipH="1">
                <a:off x="1259632" y="5764932"/>
                <a:ext cx="2332" cy="50400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39 Rectángulo"/>
              <p:cNvSpPr/>
              <p:nvPr/>
            </p:nvSpPr>
            <p:spPr>
              <a:xfrm>
                <a:off x="1259632" y="5818039"/>
                <a:ext cx="7200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900"/>
                  </a:spcAft>
                </a:pP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Maximize Mexico’s revenues and its long term development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41" name="34 Grupo"/>
          <p:cNvGrpSpPr/>
          <p:nvPr/>
        </p:nvGrpSpPr>
        <p:grpSpPr>
          <a:xfrm>
            <a:off x="467544" y="4941168"/>
            <a:ext cx="7992088" cy="584775"/>
            <a:chOff x="467544" y="5796553"/>
            <a:chExt cx="7992088" cy="584775"/>
          </a:xfrm>
        </p:grpSpPr>
        <p:sp>
          <p:nvSpPr>
            <p:cNvPr id="42" name="35 Elipse"/>
            <p:cNvSpPr/>
            <p:nvPr/>
          </p:nvSpPr>
          <p:spPr>
            <a:xfrm>
              <a:off x="467544" y="5796553"/>
              <a:ext cx="568112" cy="584775"/>
            </a:xfrm>
            <a:prstGeom prst="ellipse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43" name="33 Grupo"/>
            <p:cNvGrpSpPr/>
            <p:nvPr/>
          </p:nvGrpSpPr>
          <p:grpSpPr>
            <a:xfrm>
              <a:off x="552224" y="5796553"/>
              <a:ext cx="7907408" cy="584775"/>
              <a:chOff x="552224" y="5724545"/>
              <a:chExt cx="7907408" cy="584775"/>
            </a:xfrm>
          </p:grpSpPr>
          <p:sp>
            <p:nvSpPr>
              <p:cNvPr id="44" name="37 CuadroTexto"/>
              <p:cNvSpPr txBox="1"/>
              <p:nvPr/>
            </p:nvSpPr>
            <p:spPr>
              <a:xfrm>
                <a:off x="552224" y="5724545"/>
                <a:ext cx="41229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endParaRPr lang="en-US" sz="32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45" name="28 Conector recto"/>
              <p:cNvCxnSpPr/>
              <p:nvPr/>
            </p:nvCxnSpPr>
            <p:spPr>
              <a:xfrm flipH="1">
                <a:off x="1259632" y="5764932"/>
                <a:ext cx="2332" cy="504000"/>
              </a:xfrm>
              <a:prstGeom prst="line">
                <a:avLst/>
              </a:prstGeom>
              <a:ln w="28575"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6" name="39 Rectángulo"/>
              <p:cNvSpPr/>
              <p:nvPr/>
            </p:nvSpPr>
            <p:spPr>
              <a:xfrm>
                <a:off x="1259632" y="5818039"/>
                <a:ext cx="7200000" cy="33855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spcAft>
                    <a:spcPts val="900"/>
                  </a:spcAft>
                </a:pPr>
                <a:r>
                  <a:rPr lang="en-US" sz="16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Sustainability and environmental protection.</a:t>
                </a:r>
                <a:endParaRPr lang="en-US" sz="16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76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30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5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55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ELECTRIC INDUSTRY: THE NEW MODEL</a:t>
            </a:r>
            <a:endParaRPr lang="en-US" dirty="0"/>
          </a:p>
        </p:txBody>
      </p:sp>
      <p:cxnSp>
        <p:nvCxnSpPr>
          <p:cNvPr id="64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7" name="116 Rectángulo"/>
          <p:cNvSpPr/>
          <p:nvPr/>
        </p:nvSpPr>
        <p:spPr>
          <a:xfrm>
            <a:off x="822244" y="5301208"/>
            <a:ext cx="7494172" cy="10882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14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itchFamily="34" charset="0"/>
              </a:rPr>
              <a:t>Private investment is allowed in </a:t>
            </a:r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</a:rPr>
              <a:t>the power generation sector through three schemes: independent generation, cogeneration, or contracted by CFE</a:t>
            </a:r>
            <a:r>
              <a:rPr lang="en-US" altLang="ja-JP" sz="1200" dirty="0">
                <a:solidFill>
                  <a:prstClr val="black"/>
                </a:solidFill>
                <a:latin typeface="Arial" pitchFamily="34" charset="0"/>
              </a:rPr>
              <a:t>.</a:t>
            </a:r>
          </a:p>
          <a:p>
            <a:pPr marL="285750" lvl="0" indent="-285750" algn="just">
              <a:lnSpc>
                <a:spcPct val="114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itchFamily="34" charset="0"/>
              </a:rPr>
              <a:t>Private investment is </a:t>
            </a:r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</a:rPr>
              <a:t>welcome in the transmission </a:t>
            </a:r>
            <a:r>
              <a:rPr lang="en-US" altLang="ja-JP" sz="1200" dirty="0">
                <a:solidFill>
                  <a:prstClr val="black"/>
                </a:solidFill>
                <a:latin typeface="Arial" pitchFamily="34" charset="0"/>
              </a:rPr>
              <a:t>and </a:t>
            </a:r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</a:rPr>
              <a:t>distribution sectors, contracted by </a:t>
            </a:r>
            <a:r>
              <a:rPr lang="en-US" altLang="ja-JP" sz="1200" dirty="0">
                <a:solidFill>
                  <a:prstClr val="black"/>
                </a:solidFill>
                <a:latin typeface="Arial" pitchFamily="34" charset="0"/>
              </a:rPr>
              <a:t>CFE.</a:t>
            </a:r>
          </a:p>
          <a:p>
            <a:pPr marL="285750" lvl="0" indent="-285750" algn="just">
              <a:lnSpc>
                <a:spcPct val="114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altLang="ja-JP" sz="1200" dirty="0">
                <a:solidFill>
                  <a:prstClr val="black"/>
                </a:solidFill>
                <a:latin typeface="Arial" pitchFamily="34" charset="0"/>
              </a:rPr>
              <a:t>A decentralized public entity, CENACE, </a:t>
            </a:r>
            <a:r>
              <a:rPr lang="en-US" altLang="ja-JP" sz="1200" dirty="0" smtClean="0">
                <a:solidFill>
                  <a:prstClr val="black"/>
                </a:solidFill>
                <a:latin typeface="Arial" pitchFamily="34" charset="0"/>
              </a:rPr>
              <a:t>will control dispatch and manage the </a:t>
            </a:r>
            <a:r>
              <a:rPr lang="en-US" altLang="ja-JP" sz="1200" dirty="0">
                <a:solidFill>
                  <a:prstClr val="black"/>
                </a:solidFill>
                <a:latin typeface="Arial" pitchFamily="34" charset="0"/>
              </a:rPr>
              <a:t>wholesale market. </a:t>
            </a:r>
          </a:p>
        </p:txBody>
      </p:sp>
      <p:grpSp>
        <p:nvGrpSpPr>
          <p:cNvPr id="55" name="54 Grupo"/>
          <p:cNvGrpSpPr/>
          <p:nvPr/>
        </p:nvGrpSpPr>
        <p:grpSpPr>
          <a:xfrm>
            <a:off x="755576" y="1016257"/>
            <a:ext cx="7776864" cy="3996918"/>
            <a:chOff x="179388" y="1005629"/>
            <a:chExt cx="8837612" cy="5592616"/>
          </a:xfrm>
        </p:grpSpPr>
        <p:sp>
          <p:nvSpPr>
            <p:cNvPr id="57" name="56 Rectángulo"/>
            <p:cNvSpPr/>
            <p:nvPr/>
          </p:nvSpPr>
          <p:spPr>
            <a:xfrm>
              <a:off x="3145206" y="1157427"/>
              <a:ext cx="1943967" cy="758031"/>
            </a:xfrm>
            <a:prstGeom prst="rect">
              <a:avLst/>
            </a:prstGeom>
            <a:noFill/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en-US" sz="1600" b="1" dirty="0" smtClean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rPr>
                <a:t>Independent System Operator</a:t>
              </a:r>
              <a:endParaRPr lang="en-US" sz="1600" b="1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59" name="58 Grupo"/>
            <p:cNvGrpSpPr/>
            <p:nvPr/>
          </p:nvGrpSpPr>
          <p:grpSpPr>
            <a:xfrm>
              <a:off x="179388" y="1005629"/>
              <a:ext cx="8837612" cy="5592616"/>
              <a:chOff x="179388" y="1005629"/>
              <a:chExt cx="8837612" cy="5592616"/>
            </a:xfrm>
          </p:grpSpPr>
          <p:sp>
            <p:nvSpPr>
              <p:cNvPr id="61" name="60 Rectángulo"/>
              <p:cNvSpPr/>
              <p:nvPr/>
            </p:nvSpPr>
            <p:spPr>
              <a:xfrm>
                <a:off x="317352" y="1005629"/>
                <a:ext cx="6206043" cy="4780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defTabSz="7556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cap="small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lang="en-US" cap="small" dirty="0">
                  <a:solidFill>
                    <a:schemeClr val="tx1">
                      <a:lumMod val="65000"/>
                      <a:lumOff val="3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2" name="61 Rectángulo"/>
              <p:cNvSpPr/>
              <p:nvPr/>
            </p:nvSpPr>
            <p:spPr>
              <a:xfrm>
                <a:off x="2916238" y="2102371"/>
                <a:ext cx="2303462" cy="390525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1" dirty="0" smtClean="0"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Arial" pitchFamily="34" charset="0"/>
                    <a:cs typeface="Arial" pitchFamily="34" charset="0"/>
                  </a:rPr>
                  <a:t>CENACE</a:t>
                </a:r>
                <a:endParaRPr lang="en-US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65" name="64 Conector recto"/>
              <p:cNvCxnSpPr/>
              <p:nvPr/>
            </p:nvCxnSpPr>
            <p:spPr>
              <a:xfrm flipV="1">
                <a:off x="2297113" y="3895728"/>
                <a:ext cx="1036637" cy="593722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65 Conector recto"/>
              <p:cNvCxnSpPr/>
              <p:nvPr/>
            </p:nvCxnSpPr>
            <p:spPr>
              <a:xfrm flipV="1">
                <a:off x="2298700" y="3429000"/>
                <a:ext cx="1035050" cy="3429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66 Conector recto"/>
              <p:cNvCxnSpPr/>
              <p:nvPr/>
            </p:nvCxnSpPr>
            <p:spPr>
              <a:xfrm>
                <a:off x="1870074" y="2212974"/>
                <a:ext cx="1463675" cy="549277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67 Conector recto"/>
              <p:cNvCxnSpPr/>
              <p:nvPr/>
            </p:nvCxnSpPr>
            <p:spPr>
              <a:xfrm>
                <a:off x="2297113" y="3008313"/>
                <a:ext cx="1036637" cy="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69" name="Picture 19" descr="https://encrypted-tbn2.gstatic.com/images?q=tbn:ANd9GcRYBZASLTkoxmn0FVaGcnKQ4Ivcw_mi4tX433Z7hjuSZMtlGrkHkBzXJjtb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64463" y="2135188"/>
                <a:ext cx="490537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71" name="Picture 7" descr="http://www.smartpowergeneration.com/spg/assets/img/myth_icon_1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646"/>
              <a:stretch>
                <a:fillRect/>
              </a:stretch>
            </p:blipFill>
            <p:spPr bwMode="auto">
              <a:xfrm>
                <a:off x="498475" y="1882775"/>
                <a:ext cx="417513" cy="4206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2" name="71 Rectángulo"/>
              <p:cNvSpPr/>
              <p:nvPr/>
            </p:nvSpPr>
            <p:spPr>
              <a:xfrm>
                <a:off x="539750" y="1113606"/>
                <a:ext cx="1504950" cy="433388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prstClr val="white">
                        <a:lumMod val="50000"/>
                      </a:prstClr>
                    </a:solidFill>
                    <a:latin typeface="Arial" pitchFamily="34" charset="0"/>
                    <a:cs typeface="Arial" pitchFamily="34" charset="0"/>
                  </a:rPr>
                  <a:t>Generation</a:t>
                </a:r>
                <a:endParaRPr lang="en-US" sz="16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" name="72 Rectángulo"/>
              <p:cNvSpPr/>
              <p:nvPr/>
            </p:nvSpPr>
            <p:spPr>
              <a:xfrm>
                <a:off x="7164388" y="1679575"/>
                <a:ext cx="1801812" cy="433388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Qualified users</a:t>
                </a:r>
                <a:endParaRPr lang="en-US" sz="14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117 Rectángulo"/>
              <p:cNvSpPr/>
              <p:nvPr/>
            </p:nvSpPr>
            <p:spPr>
              <a:xfrm>
                <a:off x="7216775" y="3119438"/>
                <a:ext cx="1800225" cy="4318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Basic</a:t>
                </a:r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 users</a:t>
                </a:r>
                <a:endParaRPr lang="en-US" sz="1400" dirty="0">
                  <a:solidFill>
                    <a:prstClr val="black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119" name="118 Conector recto"/>
              <p:cNvCxnSpPr/>
              <p:nvPr/>
            </p:nvCxnSpPr>
            <p:spPr>
              <a:xfrm flipV="1">
                <a:off x="6600825" y="2633663"/>
                <a:ext cx="1098550" cy="982662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119 Conector recto"/>
              <p:cNvCxnSpPr/>
              <p:nvPr/>
            </p:nvCxnSpPr>
            <p:spPr>
              <a:xfrm flipV="1">
                <a:off x="8027988" y="5026025"/>
                <a:ext cx="0" cy="1090613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120 Conector recto"/>
              <p:cNvCxnSpPr/>
              <p:nvPr/>
            </p:nvCxnSpPr>
            <p:spPr>
              <a:xfrm>
                <a:off x="1403350" y="6116638"/>
                <a:ext cx="6589713" cy="0"/>
              </a:xfrm>
              <a:prstGeom prst="line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121 Conector recto de flecha"/>
              <p:cNvCxnSpPr/>
              <p:nvPr/>
            </p:nvCxnSpPr>
            <p:spPr>
              <a:xfrm>
                <a:off x="1403350" y="5026025"/>
                <a:ext cx="0" cy="1090613"/>
              </a:xfrm>
              <a:prstGeom prst="straightConnector1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  <a:headEnd type="none" w="med" len="med"/>
                <a:tailEnd type="triangle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122 Conector recto"/>
              <p:cNvCxnSpPr/>
              <p:nvPr/>
            </p:nvCxnSpPr>
            <p:spPr>
              <a:xfrm>
                <a:off x="6623050" y="2352675"/>
                <a:ext cx="1076325" cy="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123 Conector recto"/>
              <p:cNvCxnSpPr/>
              <p:nvPr/>
            </p:nvCxnSpPr>
            <p:spPr>
              <a:xfrm flipV="1">
                <a:off x="4884738" y="2352675"/>
                <a:ext cx="1055687" cy="5969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124 Conector recto de flecha"/>
              <p:cNvCxnSpPr/>
              <p:nvPr/>
            </p:nvCxnSpPr>
            <p:spPr>
              <a:xfrm>
                <a:off x="6589713" y="3616325"/>
                <a:ext cx="1109662" cy="155575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26" name="Picture 8" descr="http://i.istockimg.com/file_thumbview_approve/4039121/2/stock-illustration-4039121-businessman-icon-in-9-colors.jp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6776" t="68399" r="69400"/>
              <a:stretch>
                <a:fillRect/>
              </a:stretch>
            </p:blipFill>
            <p:spPr bwMode="auto">
              <a:xfrm>
                <a:off x="5940425" y="2071688"/>
                <a:ext cx="682625" cy="561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7" name="Picture 37" descr="https://encrypted-tbn1.gstatic.com/images?q=tbn:ANd9GcRdyxTtmZ6UJ8BhvOaeARtiM6e_hDqJOeYoMU5-UBLRV7S7RNzeE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0425" y="3505200"/>
                <a:ext cx="681038" cy="3556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8" name="Picture 10" descr="Various sources of energy vector illustration — Imagen vectorial #9144821"/>
              <p:cNvPicPr>
                <a:picLocks noChangeAspect="1" noChangeArrowheads="1"/>
              </p:cNvPicPr>
              <p:nvPr/>
            </p:nvPicPr>
            <p:blipFill rotWithShape="1">
              <a:blip r:embed="rId7" cstate="print">
                <a:duotone>
                  <a:schemeClr val="accent2">
                    <a:shade val="45000"/>
                    <a:satMod val="135000"/>
                  </a:schemeClr>
                  <a:prstClr val="white"/>
                </a:duotone>
                <a:extLst/>
              </a:blip>
              <a:srcRect l="15470" t="62041" r="15266"/>
              <a:stretch/>
            </p:blipFill>
            <p:spPr bwMode="auto">
              <a:xfrm>
                <a:off x="3249023" y="5602160"/>
                <a:ext cx="1755025" cy="936104"/>
              </a:xfrm>
              <a:prstGeom prst="rect">
                <a:avLst/>
              </a:prstGeom>
              <a:ln w="28575">
                <a:solidFill>
                  <a:schemeClr val="bg1">
                    <a:lumMod val="50000"/>
                  </a:schemeClr>
                </a:solidFill>
                <a:prstDash val="sysDash"/>
                <a:headEnd type="none" w="med" len="med"/>
                <a:tailEnd type="triangle" w="lg" len="lg"/>
              </a:ln>
              <a:extLst/>
            </p:spPr>
          </p:pic>
          <p:sp>
            <p:nvSpPr>
              <p:cNvPr id="129" name="128 Rectángulo"/>
              <p:cNvSpPr/>
              <p:nvPr/>
            </p:nvSpPr>
            <p:spPr>
              <a:xfrm>
                <a:off x="207963" y="6308725"/>
                <a:ext cx="3529012" cy="28892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prstClr val="white">
                        <a:lumMod val="50000"/>
                      </a:prstClr>
                    </a:solidFill>
                  </a:rPr>
                  <a:t>Transmission</a:t>
                </a:r>
                <a:endParaRPr lang="en-US" b="1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  <p:pic>
            <p:nvPicPr>
              <p:cNvPr id="130" name="Picture 37" descr="https://encrypted-tbn1.gstatic.com/images?q=tbn:ANd9GcRdyxTtmZ6UJ8BhvOaeARtiM6e_hDqJOeYoMU5-UBLRV7S7RNzeE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51275" y="5373688"/>
                <a:ext cx="550863" cy="287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1" name="Picture 37" descr="https://encrypted-tbn1.gstatic.com/images?q=tbn:ANd9GcRdyxTtmZ6UJ8BhvOaeARtiM6e_hDqJOeYoMU5-UBLRV7S7RNzeEg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0075" y="3810000"/>
                <a:ext cx="341313" cy="1778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2" name="Picture 37" descr="https://encrypted-tbn1.gstatic.com/images?q=tbn:ANd9GcRdyxTtmZ6UJ8BhvOaeARtiM6e_hDqJOeYoMU5-UBLRV7S7RNzeE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28700" y="1973263"/>
                <a:ext cx="458788" cy="2397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3" name="34 CuadroTexto"/>
              <p:cNvSpPr txBox="1">
                <a:spLocks noChangeArrowheads="1"/>
              </p:cNvSpPr>
              <p:nvPr/>
            </p:nvSpPr>
            <p:spPr bwMode="auto">
              <a:xfrm>
                <a:off x="895351" y="3584575"/>
                <a:ext cx="1122363" cy="6459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14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IPP´s </a:t>
                </a:r>
              </a:p>
              <a:p>
                <a:pPr eaLnBrk="1" hangingPunct="1"/>
                <a:r>
                  <a:rPr lang="en-US" sz="1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Contract with</a:t>
                </a:r>
                <a:endParaRPr lang="en-US" sz="10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34" name="Picture 13" descr="C:\Users\hugo_garduno\AppData\Local\Microsoft\Windows\Temporary Internet Files\Content.IE5\L2JP8SHU\MC900433839[1]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72388" y="4221163"/>
                <a:ext cx="673100" cy="673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5" name="134 Rectángulo"/>
              <p:cNvSpPr/>
              <p:nvPr/>
            </p:nvSpPr>
            <p:spPr>
              <a:xfrm>
                <a:off x="7236296" y="1114400"/>
                <a:ext cx="1779588" cy="4318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prstClr val="white">
                        <a:lumMod val="50000"/>
                      </a:prstClr>
                    </a:solidFill>
                    <a:latin typeface="Arial" pitchFamily="34" charset="0"/>
                    <a:cs typeface="Arial" pitchFamily="34" charset="0"/>
                  </a:rPr>
                  <a:t>Consumption</a:t>
                </a:r>
                <a:endParaRPr lang="en-US" sz="1600" b="1" dirty="0">
                  <a:solidFill>
                    <a:prstClr val="white">
                      <a:lumMod val="50000"/>
                    </a:prst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6" name="135 Rectángulo"/>
              <p:cNvSpPr/>
              <p:nvPr/>
            </p:nvSpPr>
            <p:spPr>
              <a:xfrm>
                <a:off x="5076056" y="1114400"/>
                <a:ext cx="2339727" cy="431800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600" b="1" dirty="0" smtClean="0">
                    <a:solidFill>
                      <a:prstClr val="white">
                        <a:lumMod val="50000"/>
                      </a:prstClr>
                    </a:solidFill>
                    <a:latin typeface="Arial" pitchFamily="34" charset="0"/>
                    <a:cs typeface="Arial" pitchFamily="34" charset="0"/>
                  </a:rPr>
                  <a:t>Commercialization</a:t>
                </a:r>
                <a:r>
                  <a:rPr lang="en-US" sz="1600" b="1" dirty="0" smtClean="0">
                    <a:solidFill>
                      <a:srgbClr val="008000"/>
                    </a:solidFill>
                    <a:latin typeface="Arial" pitchFamily="34" charset="0"/>
                    <a:ea typeface="MS PGothic" pitchFamily="34" charset="-128"/>
                    <a:cs typeface="Arial" pitchFamily="34" charset="0"/>
                  </a:rPr>
                  <a:t> </a:t>
                </a:r>
                <a:endParaRPr lang="en-US" sz="1600" b="1" dirty="0">
                  <a:solidFill>
                    <a:srgbClr val="008000"/>
                  </a:solidFill>
                  <a:latin typeface="Arial" pitchFamily="34" charset="0"/>
                  <a:ea typeface="MS PGothic" pitchFamily="34" charset="-128"/>
                  <a:cs typeface="Arial" pitchFamily="34" charset="0"/>
                </a:endParaRPr>
              </a:p>
            </p:txBody>
          </p:sp>
          <p:cxnSp>
            <p:nvCxnSpPr>
              <p:cNvPr id="137" name="136 Conector recto"/>
              <p:cNvCxnSpPr/>
              <p:nvPr/>
            </p:nvCxnSpPr>
            <p:spPr>
              <a:xfrm flipV="1">
                <a:off x="4891088" y="2473325"/>
                <a:ext cx="2808287" cy="722313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137 Conector recto"/>
              <p:cNvCxnSpPr/>
              <p:nvPr/>
            </p:nvCxnSpPr>
            <p:spPr>
              <a:xfrm>
                <a:off x="5003800" y="3505200"/>
                <a:ext cx="936625" cy="177800"/>
              </a:xfrm>
              <a:prstGeom prst="line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50 CuadroTexto"/>
              <p:cNvSpPr txBox="1">
                <a:spLocks noChangeArrowheads="1"/>
              </p:cNvSpPr>
              <p:nvPr/>
            </p:nvSpPr>
            <p:spPr bwMode="auto">
              <a:xfrm>
                <a:off x="946150" y="4489450"/>
                <a:ext cx="1366838" cy="38758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12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Private sector</a:t>
                </a:r>
                <a:endParaRPr lang="en-US" sz="12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pic>
            <p:nvPicPr>
              <p:cNvPr id="140" name="Picture 3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83" t="19894" r="6213" b="8708"/>
              <a:stretch>
                <a:fillRect/>
              </a:stretch>
            </p:blipFill>
            <p:spPr bwMode="auto">
              <a:xfrm>
                <a:off x="7680325" y="3705225"/>
                <a:ext cx="574675" cy="4222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7" descr="http://seeklogo.com/images/M/Mexico_Bandera-logo-553B652815-seeklogo.com.gif"/>
              <p:cNvPicPr>
                <a:picLocks noChangeAspect="1" noChangeArrowheads="1"/>
              </p:cNvPicPr>
              <p:nvPr/>
            </p:nvPicPr>
            <p:blipFill>
              <a:blip r:embed="rId1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3371850" y="2503488"/>
                <a:ext cx="1497013" cy="14970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dist="139700" dir="2700000" algn="tl" rotWithShape="0">
                  <a:srgbClr val="333333">
                    <a:alpha val="64999"/>
                  </a:srgbClr>
                </a:outerShdw>
              </a:effectLst>
            </p:spPr>
          </p:pic>
          <p:pic>
            <p:nvPicPr>
              <p:cNvPr id="142" name="Picture 7" descr="http://www.smartpowergeneration.com/spg/assets/img/myth_icon_1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646"/>
              <a:stretch>
                <a:fillRect/>
              </a:stretch>
            </p:blipFill>
            <p:spPr bwMode="auto">
              <a:xfrm>
                <a:off x="498475" y="2636838"/>
                <a:ext cx="455613" cy="4587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7" descr="http://www.smartpowergeneration.com/spg/assets/img/myth_icon_1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646"/>
              <a:stretch>
                <a:fillRect/>
              </a:stretch>
            </p:blipFill>
            <p:spPr bwMode="auto">
              <a:xfrm>
                <a:off x="498475" y="3502025"/>
                <a:ext cx="455613" cy="4587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4" name="Picture 7" descr="http://www.smartpowergeneration.com/spg/assets/img/myth_icon_1.png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2646"/>
              <a:stretch>
                <a:fillRect/>
              </a:stretch>
            </p:blipFill>
            <p:spPr bwMode="auto">
              <a:xfrm>
                <a:off x="498475" y="4310063"/>
                <a:ext cx="455613" cy="457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5" name="Picture 6" descr="http://www.laeconomia.com.mx/wp-content/uploads/pemex7.jpg"/>
              <p:cNvPicPr>
                <a:picLocks noChangeAspect="1" noChangeArrowheads="1"/>
              </p:cNvPicPr>
              <p:nvPr/>
            </p:nvPicPr>
            <p:blipFill>
              <a:blip r:embed="rId16" cstate="print">
                <a:clrChange>
                  <a:clrFrom>
                    <a:srgbClr val="F8F8F8"/>
                  </a:clrFrom>
                  <a:clrTo>
                    <a:srgbClr val="F8F8F8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5350" y="2708275"/>
                <a:ext cx="560388" cy="409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6" name="68 CuadroTexto"/>
              <p:cNvSpPr txBox="1">
                <a:spLocks noChangeArrowheads="1"/>
              </p:cNvSpPr>
              <p:nvPr/>
            </p:nvSpPr>
            <p:spPr bwMode="auto">
              <a:xfrm>
                <a:off x="1266426" y="2803817"/>
                <a:ext cx="1122363" cy="3445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MS PGothic" pitchFamily="34" charset="-128"/>
                  </a:defRPr>
                </a:lvl9pPr>
              </a:lstStyle>
              <a:p>
                <a:pPr eaLnBrk="1" hangingPunct="1"/>
                <a:r>
                  <a:rPr lang="en-US" sz="1000" dirty="0" smtClean="0">
                    <a:solidFill>
                      <a:prstClr val="black"/>
                    </a:solidFill>
                    <a:latin typeface="Arial" pitchFamily="34" charset="0"/>
                    <a:cs typeface="Arial" pitchFamily="34" charset="0"/>
                  </a:rPr>
                  <a:t>Cogeneration</a:t>
                </a:r>
                <a:endParaRPr lang="en-US" sz="500" dirty="0">
                  <a:solidFill>
                    <a:prstClr val="black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47" name="146 Conector recto de flecha"/>
              <p:cNvCxnSpPr/>
              <p:nvPr/>
            </p:nvCxnSpPr>
            <p:spPr>
              <a:xfrm>
                <a:off x="6591300" y="3705225"/>
                <a:ext cx="1004888" cy="687388"/>
              </a:xfrm>
              <a:prstGeom prst="straightConnector1">
                <a:avLst/>
              </a:prstGeom>
              <a:ln w="12700">
                <a:solidFill>
                  <a:schemeClr val="accent2">
                    <a:lumMod val="75000"/>
                  </a:schemeClr>
                </a:solidFill>
                <a:prstDash val="sysDash"/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147 Rectángulo"/>
              <p:cNvSpPr/>
              <p:nvPr/>
            </p:nvSpPr>
            <p:spPr>
              <a:xfrm>
                <a:off x="179388" y="1662113"/>
                <a:ext cx="2174875" cy="3244850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49" name="148 Rectángulo"/>
              <p:cNvSpPr/>
              <p:nvPr/>
            </p:nvSpPr>
            <p:spPr>
              <a:xfrm>
                <a:off x="5867400" y="1919288"/>
                <a:ext cx="914400" cy="2268537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0" name="149 Rectángulo"/>
              <p:cNvSpPr/>
              <p:nvPr/>
            </p:nvSpPr>
            <p:spPr>
              <a:xfrm>
                <a:off x="7316788" y="1584325"/>
                <a:ext cx="1592262" cy="3444875"/>
              </a:xfrm>
              <a:prstGeom prst="rect">
                <a:avLst/>
              </a:prstGeom>
              <a:noFill/>
              <a:ln w="12700">
                <a:solidFill>
                  <a:srgbClr val="C0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151" name="150 Rectángulo"/>
              <p:cNvSpPr/>
              <p:nvPr/>
            </p:nvSpPr>
            <p:spPr>
              <a:xfrm>
                <a:off x="5075436" y="6309320"/>
                <a:ext cx="3529012" cy="288925"/>
              </a:xfrm>
              <a:prstGeom prst="rect">
                <a:avLst/>
              </a:prstGeom>
              <a:noFill/>
              <a:ln w="127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b="1" dirty="0" smtClean="0">
                    <a:solidFill>
                      <a:prstClr val="white">
                        <a:lumMod val="50000"/>
                      </a:prstClr>
                    </a:solidFill>
                  </a:rPr>
                  <a:t>Distribution</a:t>
                </a:r>
                <a:endParaRPr lang="en-US" b="1" dirty="0">
                  <a:solidFill>
                    <a:prstClr val="white">
                      <a:lumMod val="50000"/>
                    </a:prstClr>
                  </a:solidFill>
                </a:endParaRPr>
              </a:p>
            </p:txBody>
          </p:sp>
        </p:grpSp>
      </p:grpSp>
      <p:cxnSp>
        <p:nvCxnSpPr>
          <p:cNvPr id="58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618233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Título"/>
          <p:cNvSpPr txBox="1">
            <a:spLocks/>
          </p:cNvSpPr>
          <p:nvPr/>
        </p:nvSpPr>
        <p:spPr>
          <a:xfrm>
            <a:off x="0" y="188640"/>
            <a:ext cx="91440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COMPETITIVENESS IN THE ELECTRIC INDUSTRY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2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6 Marcador de contenido"/>
          <p:cNvSpPr txBox="1">
            <a:spLocks/>
          </p:cNvSpPr>
          <p:nvPr/>
        </p:nvSpPr>
        <p:spPr>
          <a:xfrm>
            <a:off x="469978" y="5589240"/>
            <a:ext cx="4030014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ctr"/>
          </a:lstStyle>
          <a:p>
            <a:pPr algn="just"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About 15.9% of the electricity is generated from fuel oil, which is 3-5 times more expensive than natural gas. </a:t>
            </a:r>
          </a:p>
          <a:p>
            <a:pPr algn="just">
              <a:spcBef>
                <a:spcPts val="60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/>
                <a:cs typeface="Arial"/>
              </a:rPr>
              <a:t>The total share of fuel oil based power generation can be reduced by 7% in 5 years. </a:t>
            </a:r>
            <a:endParaRPr lang="en-US" sz="1200" dirty="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6" name="6 Marcador de contenido"/>
          <p:cNvSpPr txBox="1">
            <a:spLocks/>
          </p:cNvSpPr>
          <p:nvPr/>
        </p:nvSpPr>
        <p:spPr>
          <a:xfrm>
            <a:off x="5006482" y="5589240"/>
            <a:ext cx="4030014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MX"/>
            </a:defPPr>
            <a:lvl1pPr algn="just">
              <a:spcBef>
                <a:spcPts val="600"/>
              </a:spcBef>
              <a:defRPr sz="1600">
                <a:solidFill>
                  <a:schemeClr val="tx1"/>
                </a:solidFill>
              </a:defRPr>
            </a:lvl1pPr>
          </a:lstStyle>
          <a:p>
            <a:r>
              <a:rPr lang="en-US" sz="1200" dirty="0" smtClean="0">
                <a:latin typeface="Arial"/>
                <a:cs typeface="Arial"/>
              </a:rPr>
              <a:t>In 2013, electricity losses  represented 15% of the generated power. </a:t>
            </a:r>
          </a:p>
          <a:p>
            <a:r>
              <a:rPr lang="en-US" sz="1200" dirty="0" smtClean="0">
                <a:latin typeface="Arial"/>
                <a:cs typeface="Arial"/>
              </a:rPr>
              <a:t>In Latin America, the overhauling of the electric sector has invariably resulted in loss reduction.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31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7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3628619"/>
              </p:ext>
            </p:extLst>
          </p:nvPr>
        </p:nvGraphicFramePr>
        <p:xfrm>
          <a:off x="323528" y="2471410"/>
          <a:ext cx="4176464" cy="32403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4755299" y="2729852"/>
            <a:ext cx="4281197" cy="2776972"/>
            <a:chOff x="4755299" y="1815234"/>
            <a:chExt cx="4281197" cy="2776972"/>
          </a:xfrm>
        </p:grpSpPr>
        <p:pic>
          <p:nvPicPr>
            <p:cNvPr id="18" name="Imagen 2" descr="image001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278" b="12789"/>
            <a:stretch/>
          </p:blipFill>
          <p:spPr bwMode="auto">
            <a:xfrm>
              <a:off x="4841911" y="1815234"/>
              <a:ext cx="4194585" cy="25828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2 CuadroTexto"/>
            <p:cNvSpPr txBox="1"/>
            <p:nvPr/>
          </p:nvSpPr>
          <p:spPr>
            <a:xfrm>
              <a:off x="5274161" y="2952313"/>
              <a:ext cx="468000" cy="161583"/>
            </a:xfrm>
            <a:prstGeom prst="rect">
              <a:avLst/>
            </a:prstGeom>
            <a:ln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tx2">
                      <a:lumMod val="50000"/>
                    </a:schemeClr>
                  </a:solidFill>
                  <a:latin typeface="Arial"/>
                  <a:cs typeface="Arial"/>
                </a:rPr>
                <a:t>Chile</a:t>
              </a:r>
              <a:endParaRPr lang="en-US" sz="1050" b="1" dirty="0">
                <a:solidFill>
                  <a:schemeClr val="tx2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0" name="10 CuadroTexto"/>
            <p:cNvSpPr txBox="1"/>
            <p:nvPr/>
          </p:nvSpPr>
          <p:spPr>
            <a:xfrm>
              <a:off x="5776001" y="2505724"/>
              <a:ext cx="828000" cy="161583"/>
            </a:xfrm>
            <a:prstGeom prst="rect">
              <a:avLst/>
            </a:prstGeom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accent1">
                      <a:lumMod val="75000"/>
                    </a:schemeClr>
                  </a:solidFill>
                  <a:latin typeface="Arial"/>
                  <a:cs typeface="Arial"/>
                </a:rPr>
                <a:t>Argentina</a:t>
              </a:r>
              <a:endParaRPr lang="en-US" sz="1050" b="1" dirty="0">
                <a:solidFill>
                  <a:schemeClr val="accent1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1" name="12 CuadroTexto"/>
            <p:cNvSpPr txBox="1"/>
            <p:nvPr/>
          </p:nvSpPr>
          <p:spPr>
            <a:xfrm>
              <a:off x="7144953" y="3903466"/>
              <a:ext cx="432000" cy="161583"/>
            </a:xfrm>
            <a:prstGeom prst="rect">
              <a:avLst/>
            </a:prstGeom>
            <a:ln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050" b="1" dirty="0" err="1" smtClean="0">
                  <a:solidFill>
                    <a:schemeClr val="accent2">
                      <a:lumMod val="75000"/>
                    </a:schemeClr>
                  </a:solidFill>
                  <a:latin typeface="Arial"/>
                  <a:cs typeface="Arial"/>
                </a:rPr>
                <a:t>Perú</a:t>
              </a:r>
              <a:endParaRPr lang="en-US" sz="105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2" name="13 CuadroTexto"/>
            <p:cNvSpPr txBox="1"/>
            <p:nvPr/>
          </p:nvSpPr>
          <p:spPr>
            <a:xfrm>
              <a:off x="7821579" y="3759468"/>
              <a:ext cx="792000" cy="161583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rgbClr val="C00000"/>
                  </a:solidFill>
                  <a:latin typeface="Arial"/>
                  <a:cs typeface="Arial"/>
                </a:rPr>
                <a:t>Colombia</a:t>
              </a:r>
              <a:endParaRPr lang="en-US" sz="1050" b="1" dirty="0">
                <a:solidFill>
                  <a:srgbClr val="C00000"/>
                </a:solidFill>
                <a:latin typeface="Arial"/>
                <a:cs typeface="Arial"/>
              </a:endParaRPr>
            </a:p>
          </p:txBody>
        </p:sp>
        <p:sp>
          <p:nvSpPr>
            <p:cNvPr id="23" name="16 CuadroTexto"/>
            <p:cNvSpPr txBox="1"/>
            <p:nvPr/>
          </p:nvSpPr>
          <p:spPr>
            <a:xfrm>
              <a:off x="6691085" y="2160988"/>
              <a:ext cx="504000" cy="161583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accent6">
                      <a:lumMod val="50000"/>
                    </a:schemeClr>
                  </a:solidFill>
                  <a:latin typeface="Arial"/>
                  <a:cs typeface="Arial"/>
                </a:rPr>
                <a:t>Brazil</a:t>
              </a:r>
              <a:endParaRPr lang="en-US" sz="1050" b="1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4" name="17 CuadroTexto"/>
            <p:cNvSpPr txBox="1"/>
            <p:nvPr/>
          </p:nvSpPr>
          <p:spPr>
            <a:xfrm>
              <a:off x="7640908" y="3402858"/>
              <a:ext cx="504000" cy="161583"/>
            </a:xfrm>
            <a:prstGeom prst="rect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lIns="36000" tIns="0" rIns="36000" bIns="0" rtlCol="0">
              <a:spAutoFit/>
            </a:bodyPr>
            <a:lstStyle/>
            <a:p>
              <a:pPr algn="ctr"/>
              <a:r>
                <a:rPr lang="en-US" sz="1050" b="1" dirty="0" smtClean="0">
                  <a:solidFill>
                    <a:schemeClr val="accent3">
                      <a:lumMod val="50000"/>
                    </a:schemeClr>
                  </a:solidFill>
                  <a:latin typeface="Arial"/>
                  <a:cs typeface="Arial"/>
                </a:rPr>
                <a:t>Brazil</a:t>
              </a:r>
              <a:endParaRPr lang="en-US" sz="1050" b="1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endParaRPr>
            </a:p>
          </p:txBody>
        </p:sp>
        <p:sp>
          <p:nvSpPr>
            <p:cNvPr id="25" name="6 CuadroTexto"/>
            <p:cNvSpPr txBox="1"/>
            <p:nvPr/>
          </p:nvSpPr>
          <p:spPr>
            <a:xfrm>
              <a:off x="4755299" y="4345985"/>
              <a:ext cx="7045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1984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7" name="26 CuadroTexto"/>
            <p:cNvSpPr txBox="1"/>
            <p:nvPr/>
          </p:nvSpPr>
          <p:spPr>
            <a:xfrm>
              <a:off x="5704793" y="4345985"/>
              <a:ext cx="7045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1991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8" name="29 CuadroTexto"/>
            <p:cNvSpPr txBox="1"/>
            <p:nvPr/>
          </p:nvSpPr>
          <p:spPr>
            <a:xfrm>
              <a:off x="6713944" y="4345985"/>
              <a:ext cx="7045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1998</a:t>
              </a:r>
              <a:endParaRPr lang="en-US" sz="1000" dirty="0">
                <a:latin typeface="Arial"/>
                <a:cs typeface="Arial"/>
              </a:endParaRPr>
            </a:p>
          </p:txBody>
        </p:sp>
        <p:sp>
          <p:nvSpPr>
            <p:cNvPr id="29" name="31 CuadroTexto"/>
            <p:cNvSpPr txBox="1"/>
            <p:nvPr/>
          </p:nvSpPr>
          <p:spPr>
            <a:xfrm>
              <a:off x="7649009" y="4345985"/>
              <a:ext cx="70452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 smtClean="0">
                  <a:latin typeface="Arial"/>
                  <a:cs typeface="Arial"/>
                </a:rPr>
                <a:t>2005</a:t>
              </a:r>
              <a:endParaRPr lang="en-US" sz="1000" dirty="0">
                <a:latin typeface="Arial"/>
                <a:cs typeface="Arial"/>
              </a:endParaRPr>
            </a:p>
          </p:txBody>
        </p:sp>
        <p:cxnSp>
          <p:nvCxnSpPr>
            <p:cNvPr id="30" name="5 Conector recto"/>
            <p:cNvCxnSpPr/>
            <p:nvPr/>
          </p:nvCxnSpPr>
          <p:spPr>
            <a:xfrm flipH="1">
              <a:off x="4841912" y="4345985"/>
              <a:ext cx="4164105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5" name="34 Rectángulo"/>
          <p:cNvSpPr/>
          <p:nvPr/>
        </p:nvSpPr>
        <p:spPr>
          <a:xfrm>
            <a:off x="539552" y="1070321"/>
            <a:ext cx="8215608" cy="8535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/>
                <a:cs typeface="Arial"/>
              </a:rPr>
              <a:t>The new legal framework will catalyze the investment in more efficient generation facilities, which will reduce the overall costs of the National Electric System. </a:t>
            </a:r>
            <a:endParaRPr lang="en-US" altLang="ja-JP" sz="1300" dirty="0" smtClean="0">
              <a:solidFill>
                <a:prstClr val="black"/>
              </a:solidFill>
              <a:latin typeface="Arial" pitchFamily="34" charset="0"/>
            </a:endParaRPr>
          </a:p>
          <a:p>
            <a:pPr marL="285750" indent="-285750" algn="just">
              <a:lnSpc>
                <a:spcPct val="114000"/>
              </a:lnSpc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300" dirty="0" smtClean="0">
                <a:latin typeface="Arial"/>
                <a:cs typeface="Arial"/>
              </a:rPr>
              <a:t>By hiring third parties, the loss in transmission and distribution will be reduced. </a:t>
            </a:r>
          </a:p>
        </p:txBody>
      </p:sp>
      <p:sp>
        <p:nvSpPr>
          <p:cNvPr id="32" name="31 CuadroTexto"/>
          <p:cNvSpPr txBox="1"/>
          <p:nvPr/>
        </p:nvSpPr>
        <p:spPr>
          <a:xfrm>
            <a:off x="1043608" y="2276872"/>
            <a:ext cx="219483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Fuel Oil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ubstitution</a:t>
            </a:r>
          </a:p>
        </p:txBody>
      </p:sp>
      <p:sp>
        <p:nvSpPr>
          <p:cNvPr id="33" name="32 CuadroTexto"/>
          <p:cNvSpPr txBox="1"/>
          <p:nvPr/>
        </p:nvSpPr>
        <p:spPr>
          <a:xfrm>
            <a:off x="5652120" y="2298358"/>
            <a:ext cx="1721946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Loss Reduction</a:t>
            </a:r>
          </a:p>
        </p:txBody>
      </p:sp>
    </p:spTree>
    <p:extLst>
      <p:ext uri="{BB962C8B-B14F-4D97-AF65-F5344CB8AC3E}">
        <p14:creationId xmlns:p14="http://schemas.microsoft.com/office/powerpoint/2010/main" val="110617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Título"/>
          <p:cNvSpPr txBox="1">
            <a:spLocks/>
          </p:cNvSpPr>
          <p:nvPr/>
        </p:nvSpPr>
        <p:spPr>
          <a:xfrm>
            <a:off x="0" y="188640"/>
            <a:ext cx="91440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INVESTMENT REQUIREMENTS IN THE POWER SECTOR </a:t>
            </a:r>
          </a:p>
          <a:p>
            <a:pPr algn="l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(PUBLIC AND PRIVATE)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2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0" name="6 Marcador de contenido"/>
          <p:cNvSpPr>
            <a:spLocks noGrp="1"/>
          </p:cNvSpPr>
          <p:nvPr>
            <p:ph idx="1"/>
          </p:nvPr>
        </p:nvSpPr>
        <p:spPr>
          <a:xfrm>
            <a:off x="395536" y="980728"/>
            <a:ext cx="8424936" cy="1080119"/>
          </a:xfrm>
        </p:spPr>
        <p:txBody>
          <a:bodyPr>
            <a:noAutofit/>
          </a:bodyPr>
          <a:lstStyle/>
          <a:p>
            <a:pPr algn="just">
              <a:spcBef>
                <a:spcPts val="1200"/>
              </a:spcBef>
            </a:pPr>
            <a:r>
              <a:rPr lang="en-US" sz="1500" dirty="0" smtClean="0">
                <a:solidFill>
                  <a:prstClr val="black"/>
                </a:solidFill>
                <a:latin typeface="Arial"/>
                <a:cs typeface="Arial"/>
              </a:rPr>
              <a:t>Mexico will require at least 66 GW of new generation capacity in the next 15 years.</a:t>
            </a:r>
          </a:p>
          <a:p>
            <a:pPr algn="just">
              <a:spcBef>
                <a:spcPts val="1200"/>
              </a:spcBef>
            </a:pPr>
            <a:r>
              <a:rPr lang="en-US" sz="1500" dirty="0" smtClean="0">
                <a:latin typeface="Arial"/>
                <a:cs typeface="Arial"/>
              </a:rPr>
              <a:t>The required estimated investments will exceed 46 billion USD in the next  few years, and reach 150 billion USD in the next 15 years. </a:t>
            </a:r>
          </a:p>
          <a:p>
            <a:pPr algn="just">
              <a:spcBef>
                <a:spcPts val="1200"/>
              </a:spcBef>
            </a:pPr>
            <a:endParaRPr lang="en-US" sz="1500" dirty="0">
              <a:latin typeface="Arial"/>
              <a:cs typeface="Arial"/>
            </a:endParaRPr>
          </a:p>
        </p:txBody>
      </p:sp>
      <p:grpSp>
        <p:nvGrpSpPr>
          <p:cNvPr id="61" name="Group 1"/>
          <p:cNvGrpSpPr/>
          <p:nvPr/>
        </p:nvGrpSpPr>
        <p:grpSpPr>
          <a:xfrm>
            <a:off x="6444208" y="2134565"/>
            <a:ext cx="2160240" cy="2389943"/>
            <a:chOff x="5403657" y="766751"/>
            <a:chExt cx="2991043" cy="2640805"/>
          </a:xfrm>
        </p:grpSpPr>
        <p:sp>
          <p:nvSpPr>
            <p:cNvPr id="62" name="Line 32"/>
            <p:cNvSpPr>
              <a:spLocks noChangeShapeType="1"/>
            </p:cNvSpPr>
            <p:nvPr/>
          </p:nvSpPr>
          <p:spPr bwMode="auto">
            <a:xfrm flipV="1">
              <a:off x="5874165" y="2375657"/>
              <a:ext cx="0" cy="17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3" name="Line 33"/>
            <p:cNvSpPr>
              <a:spLocks noChangeShapeType="1"/>
            </p:cNvSpPr>
            <p:nvPr/>
          </p:nvSpPr>
          <p:spPr bwMode="auto">
            <a:xfrm flipV="1">
              <a:off x="5875921" y="2443463"/>
              <a:ext cx="0" cy="17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1200" dirty="0">
                <a:latin typeface="Arial"/>
                <a:cs typeface="Arial"/>
              </a:endParaRPr>
            </a:p>
          </p:txBody>
        </p:sp>
        <p:sp>
          <p:nvSpPr>
            <p:cNvPr id="84" name="TextBox 917919"/>
            <p:cNvSpPr txBox="1"/>
            <p:nvPr/>
          </p:nvSpPr>
          <p:spPr>
            <a:xfrm>
              <a:off x="5470332" y="766751"/>
              <a:ext cx="2846493" cy="4931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latin typeface="Arial"/>
                  <a:cs typeface="Arial"/>
                </a:rPr>
                <a:t>Investment 2014-2018</a:t>
              </a:r>
            </a:p>
            <a:p>
              <a:pPr algn="ctr"/>
              <a:r>
                <a:rPr lang="en-US" sz="1100" dirty="0" smtClean="0">
                  <a:latin typeface="Arial"/>
                  <a:cs typeface="Arial"/>
                </a:rPr>
                <a:t>(Billion USD)</a:t>
              </a:r>
              <a:endParaRPr lang="en-US" sz="1100" dirty="0">
                <a:latin typeface="Arial"/>
                <a:cs typeface="Arial"/>
              </a:endParaRPr>
            </a:p>
          </p:txBody>
        </p:sp>
        <p:sp>
          <p:nvSpPr>
            <p:cNvPr id="90" name="TextBox 2161"/>
            <p:cNvSpPr txBox="1"/>
            <p:nvPr/>
          </p:nvSpPr>
          <p:spPr>
            <a:xfrm>
              <a:off x="5403657" y="1469086"/>
              <a:ext cx="2991043" cy="19384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>
                  <a:latin typeface="Arial"/>
                  <a:cs typeface="Arial"/>
                </a:rPr>
                <a:t>Generation:	           </a:t>
              </a:r>
              <a:r>
                <a:rPr lang="en-US" sz="1200" dirty="0" smtClean="0">
                  <a:latin typeface="Arial"/>
                  <a:cs typeface="Arial"/>
                </a:rPr>
                <a:t>$ 23.1</a:t>
              </a:r>
            </a:p>
            <a:p>
              <a:r>
                <a:rPr lang="en-US" sz="1200" b="1" dirty="0" smtClean="0">
                  <a:latin typeface="Arial"/>
                  <a:cs typeface="Arial"/>
                </a:rPr>
                <a:t>Transmission:          </a:t>
              </a:r>
              <a:r>
                <a:rPr lang="en-US" sz="1200" dirty="0" smtClean="0">
                  <a:latin typeface="Arial"/>
                  <a:cs typeface="Arial"/>
                </a:rPr>
                <a:t>$ 6.0</a:t>
              </a:r>
            </a:p>
            <a:p>
              <a:r>
                <a:rPr lang="en-US" sz="1200" b="1" dirty="0" smtClean="0">
                  <a:latin typeface="Arial"/>
                  <a:cs typeface="Arial"/>
                </a:rPr>
                <a:t>Distribution:           </a:t>
              </a:r>
              <a:r>
                <a:rPr lang="en-US" sz="1200" dirty="0" smtClean="0">
                  <a:latin typeface="Arial"/>
                  <a:cs typeface="Arial"/>
                </a:rPr>
                <a:t>$ 11.9</a:t>
              </a:r>
            </a:p>
            <a:p>
              <a:r>
                <a:rPr lang="en-US" sz="1200" b="1" dirty="0" smtClean="0">
                  <a:latin typeface="Arial"/>
                  <a:cs typeface="Arial"/>
                </a:rPr>
                <a:t>Maintenance:</a:t>
              </a:r>
              <a:r>
                <a:rPr lang="en-US" sz="1200" dirty="0" smtClean="0">
                  <a:latin typeface="Arial"/>
                  <a:cs typeface="Arial"/>
                </a:rPr>
                <a:t>           $ 5.5</a:t>
              </a:r>
            </a:p>
            <a:p>
              <a:r>
                <a:rPr lang="en-US" sz="1200" dirty="0" smtClean="0">
                  <a:latin typeface="Arial"/>
                  <a:cs typeface="Arial"/>
                </a:rPr>
                <a:t>                      -----------------</a:t>
              </a:r>
            </a:p>
            <a:p>
              <a:r>
                <a:rPr lang="en-US" sz="1200" dirty="0" smtClean="0">
                  <a:latin typeface="Arial"/>
                  <a:cs typeface="Arial"/>
                </a:rPr>
                <a:t>            </a:t>
              </a:r>
              <a:r>
                <a:rPr lang="en-US" sz="1200" b="1" dirty="0" smtClean="0">
                  <a:latin typeface="Arial"/>
                  <a:cs typeface="Arial"/>
                </a:rPr>
                <a:t>Total:         </a:t>
              </a:r>
              <a:r>
                <a:rPr lang="en-US" sz="1200" dirty="0" smtClean="0">
                  <a:latin typeface="Arial"/>
                  <a:cs typeface="Arial"/>
                </a:rPr>
                <a:t>$  46.5</a:t>
              </a:r>
            </a:p>
            <a:p>
              <a:endParaRPr lang="en-US" sz="1200" dirty="0" smtClean="0">
                <a:latin typeface="Arial"/>
                <a:cs typeface="Arial"/>
              </a:endParaRPr>
            </a:p>
            <a:p>
              <a:r>
                <a:rPr lang="en-US" sz="1100" b="1" dirty="0" smtClean="0">
                  <a:latin typeface="Arial"/>
                  <a:cs typeface="Arial"/>
                </a:rPr>
                <a:t>Pipelines:      </a:t>
              </a:r>
              <a:r>
                <a:rPr lang="en-US" sz="1200" b="1" dirty="0" smtClean="0">
                  <a:latin typeface="Arial"/>
                  <a:cs typeface="Arial"/>
                </a:rPr>
                <a:t>           </a:t>
              </a:r>
              <a:r>
                <a:rPr lang="en-US" sz="1200" dirty="0" smtClean="0">
                  <a:latin typeface="Arial"/>
                  <a:cs typeface="Arial"/>
                </a:rPr>
                <a:t>$ 17.4</a:t>
              </a:r>
            </a:p>
            <a:p>
              <a:r>
                <a:rPr lang="en-US" sz="1050" b="1" dirty="0" smtClean="0">
                  <a:latin typeface="Arial"/>
                  <a:cs typeface="Arial"/>
                </a:rPr>
                <a:t>(2013-2018)</a:t>
              </a:r>
            </a:p>
          </p:txBody>
        </p:sp>
      </p:grpSp>
      <p:sp>
        <p:nvSpPr>
          <p:cNvPr id="94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32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043608" y="1916832"/>
            <a:ext cx="7488832" cy="4640963"/>
            <a:chOff x="289595" y="685800"/>
            <a:chExt cx="8646188" cy="6061083"/>
          </a:xfrm>
        </p:grpSpPr>
        <p:grpSp>
          <p:nvGrpSpPr>
            <p:cNvPr id="1783" name="Group 1782"/>
            <p:cNvGrpSpPr/>
            <p:nvPr/>
          </p:nvGrpSpPr>
          <p:grpSpPr>
            <a:xfrm>
              <a:off x="936229" y="685800"/>
              <a:ext cx="7999554" cy="5707843"/>
              <a:chOff x="936229" y="685800"/>
              <a:chExt cx="7999554" cy="5707843"/>
            </a:xfrm>
          </p:grpSpPr>
          <p:sp>
            <p:nvSpPr>
              <p:cNvPr id="1784" name="Freeform 7"/>
              <p:cNvSpPr>
                <a:spLocks/>
              </p:cNvSpPr>
              <p:nvPr/>
            </p:nvSpPr>
            <p:spPr bwMode="auto">
              <a:xfrm>
                <a:off x="936229" y="838296"/>
                <a:ext cx="7991991" cy="5555347"/>
              </a:xfrm>
              <a:custGeom>
                <a:avLst/>
                <a:gdLst>
                  <a:gd name="T0" fmla="*/ 2147483647 w 5034"/>
                  <a:gd name="T1" fmla="*/ 0 h 3499"/>
                  <a:gd name="T2" fmla="*/ 2147483647 w 5034"/>
                  <a:gd name="T3" fmla="*/ 2147483647 h 3499"/>
                  <a:gd name="T4" fmla="*/ 2147483647 w 5034"/>
                  <a:gd name="T5" fmla="*/ 2147483647 h 3499"/>
                  <a:gd name="T6" fmla="*/ 2147483647 w 5034"/>
                  <a:gd name="T7" fmla="*/ 2147483647 h 3499"/>
                  <a:gd name="T8" fmla="*/ 2147483647 w 5034"/>
                  <a:gd name="T9" fmla="*/ 2147483647 h 3499"/>
                  <a:gd name="T10" fmla="*/ 2147483647 w 5034"/>
                  <a:gd name="T11" fmla="*/ 2147483647 h 3499"/>
                  <a:gd name="T12" fmla="*/ 2147483647 w 5034"/>
                  <a:gd name="T13" fmla="*/ 2147483647 h 3499"/>
                  <a:gd name="T14" fmla="*/ 2147483647 w 5034"/>
                  <a:gd name="T15" fmla="*/ 2147483647 h 3499"/>
                  <a:gd name="T16" fmla="*/ 2147483647 w 5034"/>
                  <a:gd name="T17" fmla="*/ 2147483647 h 3499"/>
                  <a:gd name="T18" fmla="*/ 2147483647 w 5034"/>
                  <a:gd name="T19" fmla="*/ 2147483647 h 3499"/>
                  <a:gd name="T20" fmla="*/ 2147483647 w 5034"/>
                  <a:gd name="T21" fmla="*/ 2147483647 h 3499"/>
                  <a:gd name="T22" fmla="*/ 2147483647 w 5034"/>
                  <a:gd name="T23" fmla="*/ 2147483647 h 3499"/>
                  <a:gd name="T24" fmla="*/ 2147483647 w 5034"/>
                  <a:gd name="T25" fmla="*/ 2147483647 h 3499"/>
                  <a:gd name="T26" fmla="*/ 2147483647 w 5034"/>
                  <a:gd name="T27" fmla="*/ 2147483647 h 3499"/>
                  <a:gd name="T28" fmla="*/ 2147483647 w 5034"/>
                  <a:gd name="T29" fmla="*/ 2147483647 h 3499"/>
                  <a:gd name="T30" fmla="*/ 2147483647 w 5034"/>
                  <a:gd name="T31" fmla="*/ 2147483647 h 3499"/>
                  <a:gd name="T32" fmla="*/ 2147483647 w 5034"/>
                  <a:gd name="T33" fmla="*/ 2147483647 h 3499"/>
                  <a:gd name="T34" fmla="*/ 2147483647 w 5034"/>
                  <a:gd name="T35" fmla="*/ 2147483647 h 3499"/>
                  <a:gd name="T36" fmla="*/ 2147483647 w 5034"/>
                  <a:gd name="T37" fmla="*/ 2147483647 h 3499"/>
                  <a:gd name="T38" fmla="*/ 2147483647 w 5034"/>
                  <a:gd name="T39" fmla="*/ 2147483647 h 3499"/>
                  <a:gd name="T40" fmla="*/ 2147483647 w 5034"/>
                  <a:gd name="T41" fmla="*/ 2147483647 h 3499"/>
                  <a:gd name="T42" fmla="*/ 2147483647 w 5034"/>
                  <a:gd name="T43" fmla="*/ 2147483647 h 3499"/>
                  <a:gd name="T44" fmla="*/ 2147483647 w 5034"/>
                  <a:gd name="T45" fmla="*/ 2147483647 h 3499"/>
                  <a:gd name="T46" fmla="*/ 2147483647 w 5034"/>
                  <a:gd name="T47" fmla="*/ 2147483647 h 3499"/>
                  <a:gd name="T48" fmla="*/ 2147483647 w 5034"/>
                  <a:gd name="T49" fmla="*/ 2147483647 h 3499"/>
                  <a:gd name="T50" fmla="*/ 2147483647 w 5034"/>
                  <a:gd name="T51" fmla="*/ 2147483647 h 3499"/>
                  <a:gd name="T52" fmla="*/ 2147483647 w 5034"/>
                  <a:gd name="T53" fmla="*/ 2147483647 h 3499"/>
                  <a:gd name="T54" fmla="*/ 2147483647 w 5034"/>
                  <a:gd name="T55" fmla="*/ 2147483647 h 3499"/>
                  <a:gd name="T56" fmla="*/ 2147483647 w 5034"/>
                  <a:gd name="T57" fmla="*/ 2147483647 h 3499"/>
                  <a:gd name="T58" fmla="*/ 2147483647 w 5034"/>
                  <a:gd name="T59" fmla="*/ 2147483647 h 3499"/>
                  <a:gd name="T60" fmla="*/ 2147483647 w 5034"/>
                  <a:gd name="T61" fmla="*/ 2147483647 h 3499"/>
                  <a:gd name="T62" fmla="*/ 2147483647 w 5034"/>
                  <a:gd name="T63" fmla="*/ 2147483647 h 3499"/>
                  <a:gd name="T64" fmla="*/ 2147483647 w 5034"/>
                  <a:gd name="T65" fmla="*/ 2147483647 h 3499"/>
                  <a:gd name="T66" fmla="*/ 2147483647 w 5034"/>
                  <a:gd name="T67" fmla="*/ 2147483647 h 3499"/>
                  <a:gd name="T68" fmla="*/ 2147483647 w 5034"/>
                  <a:gd name="T69" fmla="*/ 2147483647 h 3499"/>
                  <a:gd name="T70" fmla="*/ 2147483647 w 5034"/>
                  <a:gd name="T71" fmla="*/ 2147483647 h 3499"/>
                  <a:gd name="T72" fmla="*/ 2147483647 w 5034"/>
                  <a:gd name="T73" fmla="*/ 2147483647 h 3499"/>
                  <a:gd name="T74" fmla="*/ 2147483647 w 5034"/>
                  <a:gd name="T75" fmla="*/ 2147483647 h 3499"/>
                  <a:gd name="T76" fmla="*/ 2147483647 w 5034"/>
                  <a:gd name="T77" fmla="*/ 2147483647 h 3499"/>
                  <a:gd name="T78" fmla="*/ 2147483647 w 5034"/>
                  <a:gd name="T79" fmla="*/ 2147483647 h 3499"/>
                  <a:gd name="T80" fmla="*/ 2147483647 w 5034"/>
                  <a:gd name="T81" fmla="*/ 2147483647 h 3499"/>
                  <a:gd name="T82" fmla="*/ 2147483647 w 5034"/>
                  <a:gd name="T83" fmla="*/ 2147483647 h 3499"/>
                  <a:gd name="T84" fmla="*/ 2147483647 w 5034"/>
                  <a:gd name="T85" fmla="*/ 2147483647 h 3499"/>
                  <a:gd name="T86" fmla="*/ 2147483647 w 5034"/>
                  <a:gd name="T87" fmla="*/ 2147483647 h 3499"/>
                  <a:gd name="T88" fmla="*/ 2147483647 w 5034"/>
                  <a:gd name="T89" fmla="*/ 2147483647 h 3499"/>
                  <a:gd name="T90" fmla="*/ 2147483647 w 5034"/>
                  <a:gd name="T91" fmla="*/ 2147483647 h 3499"/>
                  <a:gd name="T92" fmla="*/ 2147483647 w 5034"/>
                  <a:gd name="T93" fmla="*/ 2147483647 h 3499"/>
                  <a:gd name="T94" fmla="*/ 2147483647 w 5034"/>
                  <a:gd name="T95" fmla="*/ 2147483647 h 3499"/>
                  <a:gd name="T96" fmla="*/ 2147483647 w 5034"/>
                  <a:gd name="T97" fmla="*/ 2147483647 h 3499"/>
                  <a:gd name="T98" fmla="*/ 2147483647 w 5034"/>
                  <a:gd name="T99" fmla="*/ 2147483647 h 3499"/>
                  <a:gd name="T100" fmla="*/ 2147483647 w 5034"/>
                  <a:gd name="T101" fmla="*/ 2147483647 h 3499"/>
                  <a:gd name="T102" fmla="*/ 2147483647 w 5034"/>
                  <a:gd name="T103" fmla="*/ 2147483647 h 3499"/>
                  <a:gd name="T104" fmla="*/ 2147483647 w 5034"/>
                  <a:gd name="T105" fmla="*/ 2147483647 h 3499"/>
                  <a:gd name="T106" fmla="*/ 2147483647 w 5034"/>
                  <a:gd name="T107" fmla="*/ 2147483647 h 3499"/>
                  <a:gd name="T108" fmla="*/ 2147483647 w 5034"/>
                  <a:gd name="T109" fmla="*/ 2147483647 h 3499"/>
                  <a:gd name="T110" fmla="*/ 2147483647 w 5034"/>
                  <a:gd name="T111" fmla="*/ 2147483647 h 3499"/>
                  <a:gd name="T112" fmla="*/ 2147483647 w 5034"/>
                  <a:gd name="T113" fmla="*/ 2147483647 h 3499"/>
                  <a:gd name="T114" fmla="*/ 2147483647 w 5034"/>
                  <a:gd name="T115" fmla="*/ 2147483647 h 3499"/>
                  <a:gd name="T116" fmla="*/ 2147483647 w 5034"/>
                  <a:gd name="T117" fmla="*/ 2147483647 h 3499"/>
                  <a:gd name="T118" fmla="*/ 2147483647 w 5034"/>
                  <a:gd name="T119" fmla="*/ 2147483647 h 3499"/>
                  <a:gd name="T120" fmla="*/ 2147483647 w 5034"/>
                  <a:gd name="T121" fmla="*/ 2147483647 h 3499"/>
                  <a:gd name="T122" fmla="*/ 2147483647 w 5034"/>
                  <a:gd name="T123" fmla="*/ 2147483647 h 3499"/>
                  <a:gd name="T124" fmla="*/ 2147483647 w 5034"/>
                  <a:gd name="T125" fmla="*/ 2147483647 h 349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5034"/>
                  <a:gd name="T190" fmla="*/ 0 h 3499"/>
                  <a:gd name="T191" fmla="*/ 5034 w 5034"/>
                  <a:gd name="T192" fmla="*/ 3499 h 349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5034" h="3499">
                    <a:moveTo>
                      <a:pt x="394" y="21"/>
                    </a:moveTo>
                    <a:lnTo>
                      <a:pt x="390" y="23"/>
                    </a:lnTo>
                    <a:lnTo>
                      <a:pt x="367" y="23"/>
                    </a:lnTo>
                    <a:lnTo>
                      <a:pt x="343" y="23"/>
                    </a:lnTo>
                    <a:lnTo>
                      <a:pt x="320" y="23"/>
                    </a:lnTo>
                    <a:lnTo>
                      <a:pt x="296" y="23"/>
                    </a:lnTo>
                    <a:lnTo>
                      <a:pt x="273" y="23"/>
                    </a:lnTo>
                    <a:lnTo>
                      <a:pt x="249" y="23"/>
                    </a:lnTo>
                    <a:lnTo>
                      <a:pt x="226" y="15"/>
                    </a:lnTo>
                    <a:lnTo>
                      <a:pt x="202" y="8"/>
                    </a:lnTo>
                    <a:lnTo>
                      <a:pt x="179" y="8"/>
                    </a:lnTo>
                    <a:lnTo>
                      <a:pt x="155" y="8"/>
                    </a:lnTo>
                    <a:lnTo>
                      <a:pt x="132" y="8"/>
                    </a:lnTo>
                    <a:lnTo>
                      <a:pt x="109" y="0"/>
                    </a:lnTo>
                    <a:lnTo>
                      <a:pt x="85" y="0"/>
                    </a:lnTo>
                    <a:lnTo>
                      <a:pt x="62" y="0"/>
                    </a:lnTo>
                    <a:lnTo>
                      <a:pt x="39" y="0"/>
                    </a:lnTo>
                    <a:lnTo>
                      <a:pt x="16" y="0"/>
                    </a:lnTo>
                    <a:lnTo>
                      <a:pt x="0" y="23"/>
                    </a:lnTo>
                    <a:lnTo>
                      <a:pt x="16" y="46"/>
                    </a:lnTo>
                    <a:lnTo>
                      <a:pt x="23" y="69"/>
                    </a:lnTo>
                    <a:lnTo>
                      <a:pt x="31" y="93"/>
                    </a:lnTo>
                    <a:lnTo>
                      <a:pt x="39" y="115"/>
                    </a:lnTo>
                    <a:lnTo>
                      <a:pt x="62" y="123"/>
                    </a:lnTo>
                    <a:lnTo>
                      <a:pt x="69" y="146"/>
                    </a:lnTo>
                    <a:lnTo>
                      <a:pt x="47" y="161"/>
                    </a:lnTo>
                    <a:lnTo>
                      <a:pt x="54" y="184"/>
                    </a:lnTo>
                    <a:lnTo>
                      <a:pt x="62" y="207"/>
                    </a:lnTo>
                    <a:lnTo>
                      <a:pt x="69" y="230"/>
                    </a:lnTo>
                    <a:lnTo>
                      <a:pt x="85" y="253"/>
                    </a:lnTo>
                    <a:lnTo>
                      <a:pt x="101" y="276"/>
                    </a:lnTo>
                    <a:lnTo>
                      <a:pt x="109" y="299"/>
                    </a:lnTo>
                    <a:lnTo>
                      <a:pt x="109" y="322"/>
                    </a:lnTo>
                    <a:lnTo>
                      <a:pt x="132" y="337"/>
                    </a:lnTo>
                    <a:lnTo>
                      <a:pt x="132" y="360"/>
                    </a:lnTo>
                    <a:lnTo>
                      <a:pt x="132" y="383"/>
                    </a:lnTo>
                    <a:lnTo>
                      <a:pt x="124" y="406"/>
                    </a:lnTo>
                    <a:lnTo>
                      <a:pt x="148" y="421"/>
                    </a:lnTo>
                    <a:lnTo>
                      <a:pt x="155" y="445"/>
                    </a:lnTo>
                    <a:lnTo>
                      <a:pt x="163" y="467"/>
                    </a:lnTo>
                    <a:lnTo>
                      <a:pt x="163" y="490"/>
                    </a:lnTo>
                    <a:lnTo>
                      <a:pt x="163" y="513"/>
                    </a:lnTo>
                    <a:lnTo>
                      <a:pt x="179" y="536"/>
                    </a:lnTo>
                    <a:lnTo>
                      <a:pt x="179" y="559"/>
                    </a:lnTo>
                    <a:lnTo>
                      <a:pt x="202" y="575"/>
                    </a:lnTo>
                    <a:lnTo>
                      <a:pt x="234" y="598"/>
                    </a:lnTo>
                    <a:lnTo>
                      <a:pt x="257" y="620"/>
                    </a:lnTo>
                    <a:lnTo>
                      <a:pt x="281" y="636"/>
                    </a:lnTo>
                    <a:lnTo>
                      <a:pt x="296" y="659"/>
                    </a:lnTo>
                    <a:lnTo>
                      <a:pt x="320" y="666"/>
                    </a:lnTo>
                    <a:lnTo>
                      <a:pt x="328" y="690"/>
                    </a:lnTo>
                    <a:lnTo>
                      <a:pt x="335" y="712"/>
                    </a:lnTo>
                    <a:lnTo>
                      <a:pt x="335" y="735"/>
                    </a:lnTo>
                    <a:lnTo>
                      <a:pt x="359" y="743"/>
                    </a:lnTo>
                    <a:lnTo>
                      <a:pt x="375" y="766"/>
                    </a:lnTo>
                    <a:lnTo>
                      <a:pt x="375" y="789"/>
                    </a:lnTo>
                    <a:lnTo>
                      <a:pt x="398" y="804"/>
                    </a:lnTo>
                    <a:lnTo>
                      <a:pt x="406" y="828"/>
                    </a:lnTo>
                    <a:lnTo>
                      <a:pt x="406" y="850"/>
                    </a:lnTo>
                    <a:lnTo>
                      <a:pt x="406" y="874"/>
                    </a:lnTo>
                    <a:lnTo>
                      <a:pt x="398" y="896"/>
                    </a:lnTo>
                    <a:lnTo>
                      <a:pt x="390" y="919"/>
                    </a:lnTo>
                    <a:lnTo>
                      <a:pt x="406" y="942"/>
                    </a:lnTo>
                    <a:lnTo>
                      <a:pt x="406" y="965"/>
                    </a:lnTo>
                    <a:lnTo>
                      <a:pt x="382" y="958"/>
                    </a:lnTo>
                    <a:lnTo>
                      <a:pt x="359" y="950"/>
                    </a:lnTo>
                    <a:lnTo>
                      <a:pt x="335" y="934"/>
                    </a:lnTo>
                    <a:lnTo>
                      <a:pt x="312" y="934"/>
                    </a:lnTo>
                    <a:lnTo>
                      <a:pt x="288" y="934"/>
                    </a:lnTo>
                    <a:lnTo>
                      <a:pt x="265" y="919"/>
                    </a:lnTo>
                    <a:lnTo>
                      <a:pt x="242" y="919"/>
                    </a:lnTo>
                    <a:lnTo>
                      <a:pt x="218" y="919"/>
                    </a:lnTo>
                    <a:lnTo>
                      <a:pt x="218" y="942"/>
                    </a:lnTo>
                    <a:lnTo>
                      <a:pt x="242" y="950"/>
                    </a:lnTo>
                    <a:lnTo>
                      <a:pt x="265" y="958"/>
                    </a:lnTo>
                    <a:lnTo>
                      <a:pt x="273" y="980"/>
                    </a:lnTo>
                    <a:lnTo>
                      <a:pt x="296" y="996"/>
                    </a:lnTo>
                    <a:lnTo>
                      <a:pt x="304" y="1018"/>
                    </a:lnTo>
                    <a:lnTo>
                      <a:pt x="304" y="1042"/>
                    </a:lnTo>
                    <a:lnTo>
                      <a:pt x="328" y="1057"/>
                    </a:lnTo>
                    <a:lnTo>
                      <a:pt x="351" y="1064"/>
                    </a:lnTo>
                    <a:lnTo>
                      <a:pt x="367" y="1088"/>
                    </a:lnTo>
                    <a:lnTo>
                      <a:pt x="390" y="1102"/>
                    </a:lnTo>
                    <a:lnTo>
                      <a:pt x="406" y="1126"/>
                    </a:lnTo>
                    <a:lnTo>
                      <a:pt x="429" y="1134"/>
                    </a:lnTo>
                    <a:lnTo>
                      <a:pt x="437" y="1156"/>
                    </a:lnTo>
                    <a:lnTo>
                      <a:pt x="461" y="1156"/>
                    </a:lnTo>
                    <a:lnTo>
                      <a:pt x="483" y="1141"/>
                    </a:lnTo>
                    <a:lnTo>
                      <a:pt x="507" y="1141"/>
                    </a:lnTo>
                    <a:lnTo>
                      <a:pt x="522" y="1118"/>
                    </a:lnTo>
                    <a:lnTo>
                      <a:pt x="530" y="1141"/>
                    </a:lnTo>
                    <a:lnTo>
                      <a:pt x="538" y="1164"/>
                    </a:lnTo>
                    <a:lnTo>
                      <a:pt x="530" y="1187"/>
                    </a:lnTo>
                    <a:lnTo>
                      <a:pt x="553" y="1202"/>
                    </a:lnTo>
                    <a:lnTo>
                      <a:pt x="561" y="1226"/>
                    </a:lnTo>
                    <a:lnTo>
                      <a:pt x="585" y="1241"/>
                    </a:lnTo>
                    <a:lnTo>
                      <a:pt x="608" y="1248"/>
                    </a:lnTo>
                    <a:lnTo>
                      <a:pt x="632" y="1264"/>
                    </a:lnTo>
                    <a:lnTo>
                      <a:pt x="647" y="1286"/>
                    </a:lnTo>
                    <a:lnTo>
                      <a:pt x="663" y="1310"/>
                    </a:lnTo>
                    <a:lnTo>
                      <a:pt x="679" y="1332"/>
                    </a:lnTo>
                    <a:lnTo>
                      <a:pt x="679" y="1356"/>
                    </a:lnTo>
                    <a:lnTo>
                      <a:pt x="671" y="1379"/>
                    </a:lnTo>
                    <a:lnTo>
                      <a:pt x="671" y="1401"/>
                    </a:lnTo>
                    <a:lnTo>
                      <a:pt x="679" y="1425"/>
                    </a:lnTo>
                    <a:lnTo>
                      <a:pt x="671" y="1447"/>
                    </a:lnTo>
                    <a:lnTo>
                      <a:pt x="655" y="1470"/>
                    </a:lnTo>
                    <a:lnTo>
                      <a:pt x="647" y="1493"/>
                    </a:lnTo>
                    <a:lnTo>
                      <a:pt x="647" y="1516"/>
                    </a:lnTo>
                    <a:lnTo>
                      <a:pt x="647" y="1539"/>
                    </a:lnTo>
                    <a:lnTo>
                      <a:pt x="624" y="1547"/>
                    </a:lnTo>
                    <a:lnTo>
                      <a:pt x="647" y="1562"/>
                    </a:lnTo>
                    <a:lnTo>
                      <a:pt x="663" y="1539"/>
                    </a:lnTo>
                    <a:lnTo>
                      <a:pt x="686" y="1539"/>
                    </a:lnTo>
                    <a:lnTo>
                      <a:pt x="686" y="1562"/>
                    </a:lnTo>
                    <a:lnTo>
                      <a:pt x="702" y="1585"/>
                    </a:lnTo>
                    <a:lnTo>
                      <a:pt x="718" y="1608"/>
                    </a:lnTo>
                    <a:lnTo>
                      <a:pt x="741" y="1616"/>
                    </a:lnTo>
                    <a:lnTo>
                      <a:pt x="749" y="1639"/>
                    </a:lnTo>
                    <a:lnTo>
                      <a:pt x="773" y="1647"/>
                    </a:lnTo>
                    <a:lnTo>
                      <a:pt x="796" y="1661"/>
                    </a:lnTo>
                    <a:lnTo>
                      <a:pt x="812" y="1685"/>
                    </a:lnTo>
                    <a:lnTo>
                      <a:pt x="835" y="1693"/>
                    </a:lnTo>
                    <a:lnTo>
                      <a:pt x="851" y="1715"/>
                    </a:lnTo>
                    <a:lnTo>
                      <a:pt x="859" y="1739"/>
                    </a:lnTo>
                    <a:lnTo>
                      <a:pt x="866" y="1761"/>
                    </a:lnTo>
                    <a:lnTo>
                      <a:pt x="889" y="1769"/>
                    </a:lnTo>
                    <a:lnTo>
                      <a:pt x="913" y="1785"/>
                    </a:lnTo>
                    <a:lnTo>
                      <a:pt x="928" y="1807"/>
                    </a:lnTo>
                    <a:lnTo>
                      <a:pt x="944" y="1830"/>
                    </a:lnTo>
                    <a:lnTo>
                      <a:pt x="960" y="1853"/>
                    </a:lnTo>
                    <a:lnTo>
                      <a:pt x="960" y="1877"/>
                    </a:lnTo>
                    <a:lnTo>
                      <a:pt x="960" y="1899"/>
                    </a:lnTo>
                    <a:lnTo>
                      <a:pt x="975" y="1922"/>
                    </a:lnTo>
                    <a:lnTo>
                      <a:pt x="998" y="1922"/>
                    </a:lnTo>
                    <a:lnTo>
                      <a:pt x="1022" y="1930"/>
                    </a:lnTo>
                    <a:lnTo>
                      <a:pt x="1045" y="1922"/>
                    </a:lnTo>
                    <a:lnTo>
                      <a:pt x="1069" y="1907"/>
                    </a:lnTo>
                    <a:lnTo>
                      <a:pt x="1077" y="1883"/>
                    </a:lnTo>
                    <a:lnTo>
                      <a:pt x="1100" y="1861"/>
                    </a:lnTo>
                    <a:lnTo>
                      <a:pt x="1100" y="1837"/>
                    </a:lnTo>
                    <a:lnTo>
                      <a:pt x="1077" y="1823"/>
                    </a:lnTo>
                    <a:lnTo>
                      <a:pt x="1061" y="1799"/>
                    </a:lnTo>
                    <a:lnTo>
                      <a:pt x="1061" y="1777"/>
                    </a:lnTo>
                    <a:lnTo>
                      <a:pt x="1045" y="1753"/>
                    </a:lnTo>
                    <a:lnTo>
                      <a:pt x="1038" y="1731"/>
                    </a:lnTo>
                    <a:lnTo>
                      <a:pt x="1014" y="1715"/>
                    </a:lnTo>
                    <a:lnTo>
                      <a:pt x="1006" y="1693"/>
                    </a:lnTo>
                    <a:lnTo>
                      <a:pt x="991" y="1669"/>
                    </a:lnTo>
                    <a:lnTo>
                      <a:pt x="983" y="1647"/>
                    </a:lnTo>
                    <a:lnTo>
                      <a:pt x="967" y="1623"/>
                    </a:lnTo>
                    <a:lnTo>
                      <a:pt x="944" y="1608"/>
                    </a:lnTo>
                    <a:lnTo>
                      <a:pt x="951" y="1647"/>
                    </a:lnTo>
                    <a:lnTo>
                      <a:pt x="960" y="1669"/>
                    </a:lnTo>
                    <a:lnTo>
                      <a:pt x="936" y="1685"/>
                    </a:lnTo>
                    <a:lnTo>
                      <a:pt x="913" y="1677"/>
                    </a:lnTo>
                    <a:lnTo>
                      <a:pt x="897" y="1654"/>
                    </a:lnTo>
                    <a:lnTo>
                      <a:pt x="889" y="1631"/>
                    </a:lnTo>
                    <a:lnTo>
                      <a:pt x="882" y="1608"/>
                    </a:lnTo>
                    <a:lnTo>
                      <a:pt x="882" y="1585"/>
                    </a:lnTo>
                    <a:lnTo>
                      <a:pt x="905" y="1577"/>
                    </a:lnTo>
                    <a:lnTo>
                      <a:pt x="905" y="1555"/>
                    </a:lnTo>
                    <a:lnTo>
                      <a:pt x="897" y="1531"/>
                    </a:lnTo>
                    <a:lnTo>
                      <a:pt x="874" y="1524"/>
                    </a:lnTo>
                    <a:lnTo>
                      <a:pt x="866" y="1501"/>
                    </a:lnTo>
                    <a:lnTo>
                      <a:pt x="859" y="1478"/>
                    </a:lnTo>
                    <a:lnTo>
                      <a:pt x="859" y="1455"/>
                    </a:lnTo>
                    <a:lnTo>
                      <a:pt x="859" y="1432"/>
                    </a:lnTo>
                    <a:lnTo>
                      <a:pt x="851" y="1409"/>
                    </a:lnTo>
                    <a:lnTo>
                      <a:pt x="835" y="1386"/>
                    </a:lnTo>
                    <a:lnTo>
                      <a:pt x="827" y="1363"/>
                    </a:lnTo>
                    <a:lnTo>
                      <a:pt x="812" y="1340"/>
                    </a:lnTo>
                    <a:lnTo>
                      <a:pt x="835" y="1325"/>
                    </a:lnTo>
                    <a:lnTo>
                      <a:pt x="835" y="1302"/>
                    </a:lnTo>
                    <a:lnTo>
                      <a:pt x="812" y="1286"/>
                    </a:lnTo>
                    <a:lnTo>
                      <a:pt x="812" y="1264"/>
                    </a:lnTo>
                    <a:lnTo>
                      <a:pt x="812" y="1241"/>
                    </a:lnTo>
                    <a:lnTo>
                      <a:pt x="796" y="1218"/>
                    </a:lnTo>
                    <a:lnTo>
                      <a:pt x="780" y="1195"/>
                    </a:lnTo>
                    <a:lnTo>
                      <a:pt x="773" y="1172"/>
                    </a:lnTo>
                    <a:lnTo>
                      <a:pt x="749" y="1156"/>
                    </a:lnTo>
                    <a:lnTo>
                      <a:pt x="741" y="1180"/>
                    </a:lnTo>
                    <a:lnTo>
                      <a:pt x="741" y="1202"/>
                    </a:lnTo>
                    <a:lnTo>
                      <a:pt x="765" y="1218"/>
                    </a:lnTo>
                    <a:lnTo>
                      <a:pt x="741" y="1218"/>
                    </a:lnTo>
                    <a:lnTo>
                      <a:pt x="718" y="1218"/>
                    </a:lnTo>
                    <a:lnTo>
                      <a:pt x="718" y="1195"/>
                    </a:lnTo>
                    <a:lnTo>
                      <a:pt x="733" y="1172"/>
                    </a:lnTo>
                    <a:lnTo>
                      <a:pt x="718" y="1149"/>
                    </a:lnTo>
                    <a:lnTo>
                      <a:pt x="718" y="1126"/>
                    </a:lnTo>
                    <a:lnTo>
                      <a:pt x="718" y="1102"/>
                    </a:lnTo>
                    <a:lnTo>
                      <a:pt x="702" y="1080"/>
                    </a:lnTo>
                    <a:lnTo>
                      <a:pt x="679" y="1072"/>
                    </a:lnTo>
                    <a:lnTo>
                      <a:pt x="679" y="1050"/>
                    </a:lnTo>
                    <a:lnTo>
                      <a:pt x="686" y="1026"/>
                    </a:lnTo>
                    <a:lnTo>
                      <a:pt x="663" y="1011"/>
                    </a:lnTo>
                    <a:lnTo>
                      <a:pt x="640" y="1011"/>
                    </a:lnTo>
                    <a:lnTo>
                      <a:pt x="624" y="988"/>
                    </a:lnTo>
                    <a:lnTo>
                      <a:pt x="608" y="965"/>
                    </a:lnTo>
                    <a:lnTo>
                      <a:pt x="608" y="942"/>
                    </a:lnTo>
                    <a:lnTo>
                      <a:pt x="608" y="919"/>
                    </a:lnTo>
                    <a:lnTo>
                      <a:pt x="608" y="896"/>
                    </a:lnTo>
                    <a:lnTo>
                      <a:pt x="608" y="874"/>
                    </a:lnTo>
                    <a:lnTo>
                      <a:pt x="608" y="850"/>
                    </a:lnTo>
                    <a:lnTo>
                      <a:pt x="585" y="842"/>
                    </a:lnTo>
                    <a:lnTo>
                      <a:pt x="561" y="835"/>
                    </a:lnTo>
                    <a:lnTo>
                      <a:pt x="561" y="812"/>
                    </a:lnTo>
                    <a:lnTo>
                      <a:pt x="553" y="789"/>
                    </a:lnTo>
                    <a:lnTo>
                      <a:pt x="530" y="774"/>
                    </a:lnTo>
                    <a:lnTo>
                      <a:pt x="530" y="750"/>
                    </a:lnTo>
                    <a:lnTo>
                      <a:pt x="507" y="750"/>
                    </a:lnTo>
                    <a:lnTo>
                      <a:pt x="499" y="774"/>
                    </a:lnTo>
                    <a:lnTo>
                      <a:pt x="492" y="750"/>
                    </a:lnTo>
                    <a:lnTo>
                      <a:pt x="492" y="728"/>
                    </a:lnTo>
                    <a:lnTo>
                      <a:pt x="499" y="705"/>
                    </a:lnTo>
                    <a:lnTo>
                      <a:pt x="499" y="682"/>
                    </a:lnTo>
                    <a:lnTo>
                      <a:pt x="492" y="659"/>
                    </a:lnTo>
                    <a:lnTo>
                      <a:pt x="476" y="636"/>
                    </a:lnTo>
                    <a:lnTo>
                      <a:pt x="452" y="620"/>
                    </a:lnTo>
                    <a:lnTo>
                      <a:pt x="437" y="598"/>
                    </a:lnTo>
                    <a:lnTo>
                      <a:pt x="414" y="575"/>
                    </a:lnTo>
                    <a:lnTo>
                      <a:pt x="398" y="551"/>
                    </a:lnTo>
                    <a:lnTo>
                      <a:pt x="390" y="529"/>
                    </a:lnTo>
                    <a:lnTo>
                      <a:pt x="375" y="506"/>
                    </a:lnTo>
                    <a:lnTo>
                      <a:pt x="359" y="483"/>
                    </a:lnTo>
                    <a:lnTo>
                      <a:pt x="359" y="460"/>
                    </a:lnTo>
                    <a:lnTo>
                      <a:pt x="359" y="437"/>
                    </a:lnTo>
                    <a:lnTo>
                      <a:pt x="351" y="414"/>
                    </a:lnTo>
                    <a:lnTo>
                      <a:pt x="359" y="391"/>
                    </a:lnTo>
                    <a:lnTo>
                      <a:pt x="367" y="367"/>
                    </a:lnTo>
                    <a:lnTo>
                      <a:pt x="367" y="345"/>
                    </a:lnTo>
                    <a:lnTo>
                      <a:pt x="359" y="322"/>
                    </a:lnTo>
                    <a:lnTo>
                      <a:pt x="351" y="299"/>
                    </a:lnTo>
                    <a:lnTo>
                      <a:pt x="351" y="276"/>
                    </a:lnTo>
                    <a:lnTo>
                      <a:pt x="351" y="253"/>
                    </a:lnTo>
                    <a:lnTo>
                      <a:pt x="343" y="230"/>
                    </a:lnTo>
                    <a:lnTo>
                      <a:pt x="351" y="207"/>
                    </a:lnTo>
                    <a:lnTo>
                      <a:pt x="367" y="184"/>
                    </a:lnTo>
                    <a:lnTo>
                      <a:pt x="390" y="199"/>
                    </a:lnTo>
                    <a:lnTo>
                      <a:pt x="398" y="223"/>
                    </a:lnTo>
                    <a:lnTo>
                      <a:pt x="406" y="245"/>
                    </a:lnTo>
                    <a:lnTo>
                      <a:pt x="429" y="253"/>
                    </a:lnTo>
                    <a:lnTo>
                      <a:pt x="452" y="261"/>
                    </a:lnTo>
                    <a:lnTo>
                      <a:pt x="476" y="269"/>
                    </a:lnTo>
                    <a:lnTo>
                      <a:pt x="492" y="245"/>
                    </a:lnTo>
                    <a:lnTo>
                      <a:pt x="514" y="245"/>
                    </a:lnTo>
                    <a:lnTo>
                      <a:pt x="530" y="269"/>
                    </a:lnTo>
                    <a:lnTo>
                      <a:pt x="546" y="291"/>
                    </a:lnTo>
                    <a:lnTo>
                      <a:pt x="546" y="315"/>
                    </a:lnTo>
                    <a:lnTo>
                      <a:pt x="569" y="322"/>
                    </a:lnTo>
                    <a:lnTo>
                      <a:pt x="593" y="330"/>
                    </a:lnTo>
                    <a:lnTo>
                      <a:pt x="616" y="345"/>
                    </a:lnTo>
                    <a:lnTo>
                      <a:pt x="632" y="367"/>
                    </a:lnTo>
                    <a:lnTo>
                      <a:pt x="640" y="391"/>
                    </a:lnTo>
                    <a:lnTo>
                      <a:pt x="640" y="414"/>
                    </a:lnTo>
                    <a:lnTo>
                      <a:pt x="640" y="437"/>
                    </a:lnTo>
                    <a:lnTo>
                      <a:pt x="640" y="460"/>
                    </a:lnTo>
                    <a:lnTo>
                      <a:pt x="640" y="483"/>
                    </a:lnTo>
                    <a:lnTo>
                      <a:pt x="647" y="506"/>
                    </a:lnTo>
                    <a:lnTo>
                      <a:pt x="655" y="529"/>
                    </a:lnTo>
                    <a:lnTo>
                      <a:pt x="655" y="551"/>
                    </a:lnTo>
                    <a:lnTo>
                      <a:pt x="655" y="575"/>
                    </a:lnTo>
                    <a:lnTo>
                      <a:pt x="647" y="598"/>
                    </a:lnTo>
                    <a:lnTo>
                      <a:pt x="679" y="628"/>
                    </a:lnTo>
                    <a:lnTo>
                      <a:pt x="679" y="651"/>
                    </a:lnTo>
                    <a:lnTo>
                      <a:pt x="679" y="674"/>
                    </a:lnTo>
                    <a:lnTo>
                      <a:pt x="686" y="697"/>
                    </a:lnTo>
                    <a:lnTo>
                      <a:pt x="710" y="712"/>
                    </a:lnTo>
                    <a:lnTo>
                      <a:pt x="726" y="735"/>
                    </a:lnTo>
                    <a:lnTo>
                      <a:pt x="726" y="758"/>
                    </a:lnTo>
                    <a:lnTo>
                      <a:pt x="733" y="781"/>
                    </a:lnTo>
                    <a:lnTo>
                      <a:pt x="749" y="804"/>
                    </a:lnTo>
                    <a:lnTo>
                      <a:pt x="773" y="804"/>
                    </a:lnTo>
                    <a:lnTo>
                      <a:pt x="780" y="828"/>
                    </a:lnTo>
                    <a:lnTo>
                      <a:pt x="780" y="850"/>
                    </a:lnTo>
                    <a:lnTo>
                      <a:pt x="796" y="874"/>
                    </a:lnTo>
                    <a:lnTo>
                      <a:pt x="819" y="880"/>
                    </a:lnTo>
                    <a:lnTo>
                      <a:pt x="835" y="904"/>
                    </a:lnTo>
                    <a:lnTo>
                      <a:pt x="835" y="926"/>
                    </a:lnTo>
                    <a:lnTo>
                      <a:pt x="851" y="950"/>
                    </a:lnTo>
                    <a:lnTo>
                      <a:pt x="874" y="958"/>
                    </a:lnTo>
                    <a:lnTo>
                      <a:pt x="897" y="965"/>
                    </a:lnTo>
                    <a:lnTo>
                      <a:pt x="920" y="965"/>
                    </a:lnTo>
                    <a:lnTo>
                      <a:pt x="944" y="980"/>
                    </a:lnTo>
                    <a:lnTo>
                      <a:pt x="951" y="1004"/>
                    </a:lnTo>
                    <a:lnTo>
                      <a:pt x="951" y="1026"/>
                    </a:lnTo>
                    <a:lnTo>
                      <a:pt x="951" y="1050"/>
                    </a:lnTo>
                    <a:lnTo>
                      <a:pt x="944" y="1072"/>
                    </a:lnTo>
                    <a:lnTo>
                      <a:pt x="951" y="1095"/>
                    </a:lnTo>
                    <a:lnTo>
                      <a:pt x="975" y="1102"/>
                    </a:lnTo>
                    <a:lnTo>
                      <a:pt x="991" y="1126"/>
                    </a:lnTo>
                    <a:lnTo>
                      <a:pt x="1014" y="1141"/>
                    </a:lnTo>
                    <a:lnTo>
                      <a:pt x="1038" y="1141"/>
                    </a:lnTo>
                    <a:lnTo>
                      <a:pt x="1061" y="1156"/>
                    </a:lnTo>
                    <a:lnTo>
                      <a:pt x="1061" y="1180"/>
                    </a:lnTo>
                    <a:lnTo>
                      <a:pt x="1069" y="1202"/>
                    </a:lnTo>
                    <a:lnTo>
                      <a:pt x="1092" y="1218"/>
                    </a:lnTo>
                    <a:lnTo>
                      <a:pt x="1116" y="1210"/>
                    </a:lnTo>
                    <a:lnTo>
                      <a:pt x="1139" y="1210"/>
                    </a:lnTo>
                    <a:lnTo>
                      <a:pt x="1147" y="1233"/>
                    </a:lnTo>
                    <a:lnTo>
                      <a:pt x="1147" y="1256"/>
                    </a:lnTo>
                    <a:lnTo>
                      <a:pt x="1155" y="1279"/>
                    </a:lnTo>
                    <a:lnTo>
                      <a:pt x="1171" y="1302"/>
                    </a:lnTo>
                    <a:lnTo>
                      <a:pt x="1178" y="1325"/>
                    </a:lnTo>
                    <a:lnTo>
                      <a:pt x="1163" y="1348"/>
                    </a:lnTo>
                    <a:lnTo>
                      <a:pt x="1147" y="1371"/>
                    </a:lnTo>
                    <a:lnTo>
                      <a:pt x="1124" y="1386"/>
                    </a:lnTo>
                    <a:lnTo>
                      <a:pt x="1124" y="1409"/>
                    </a:lnTo>
                    <a:lnTo>
                      <a:pt x="1131" y="1432"/>
                    </a:lnTo>
                    <a:lnTo>
                      <a:pt x="1155" y="1432"/>
                    </a:lnTo>
                    <a:lnTo>
                      <a:pt x="1178" y="1440"/>
                    </a:lnTo>
                    <a:lnTo>
                      <a:pt x="1186" y="1463"/>
                    </a:lnTo>
                    <a:lnTo>
                      <a:pt x="1210" y="1463"/>
                    </a:lnTo>
                    <a:lnTo>
                      <a:pt x="1210" y="1486"/>
                    </a:lnTo>
                    <a:lnTo>
                      <a:pt x="1233" y="1493"/>
                    </a:lnTo>
                    <a:lnTo>
                      <a:pt x="1241" y="1516"/>
                    </a:lnTo>
                    <a:lnTo>
                      <a:pt x="1264" y="1524"/>
                    </a:lnTo>
                    <a:lnTo>
                      <a:pt x="1287" y="1524"/>
                    </a:lnTo>
                    <a:lnTo>
                      <a:pt x="1311" y="1539"/>
                    </a:lnTo>
                    <a:lnTo>
                      <a:pt x="1327" y="1562"/>
                    </a:lnTo>
                    <a:lnTo>
                      <a:pt x="1334" y="1585"/>
                    </a:lnTo>
                    <a:lnTo>
                      <a:pt x="1342" y="1608"/>
                    </a:lnTo>
                    <a:lnTo>
                      <a:pt x="1334" y="1631"/>
                    </a:lnTo>
                    <a:lnTo>
                      <a:pt x="1357" y="1639"/>
                    </a:lnTo>
                    <a:lnTo>
                      <a:pt x="1373" y="1661"/>
                    </a:lnTo>
                    <a:lnTo>
                      <a:pt x="1396" y="1669"/>
                    </a:lnTo>
                    <a:lnTo>
                      <a:pt x="1420" y="1669"/>
                    </a:lnTo>
                    <a:lnTo>
                      <a:pt x="1436" y="1693"/>
                    </a:lnTo>
                    <a:lnTo>
                      <a:pt x="1428" y="1715"/>
                    </a:lnTo>
                    <a:lnTo>
                      <a:pt x="1451" y="1731"/>
                    </a:lnTo>
                    <a:lnTo>
                      <a:pt x="1475" y="1746"/>
                    </a:lnTo>
                    <a:lnTo>
                      <a:pt x="1498" y="1761"/>
                    </a:lnTo>
                    <a:lnTo>
                      <a:pt x="1514" y="1785"/>
                    </a:lnTo>
                    <a:lnTo>
                      <a:pt x="1529" y="1807"/>
                    </a:lnTo>
                    <a:lnTo>
                      <a:pt x="1537" y="1830"/>
                    </a:lnTo>
                    <a:lnTo>
                      <a:pt x="1545" y="1853"/>
                    </a:lnTo>
                    <a:lnTo>
                      <a:pt x="1569" y="1869"/>
                    </a:lnTo>
                    <a:lnTo>
                      <a:pt x="1584" y="1891"/>
                    </a:lnTo>
                    <a:lnTo>
                      <a:pt x="1600" y="1915"/>
                    </a:lnTo>
                    <a:lnTo>
                      <a:pt x="1623" y="1930"/>
                    </a:lnTo>
                    <a:lnTo>
                      <a:pt x="1647" y="1945"/>
                    </a:lnTo>
                    <a:lnTo>
                      <a:pt x="1655" y="1968"/>
                    </a:lnTo>
                    <a:lnTo>
                      <a:pt x="1678" y="1983"/>
                    </a:lnTo>
                    <a:lnTo>
                      <a:pt x="1702" y="1999"/>
                    </a:lnTo>
                    <a:lnTo>
                      <a:pt x="1709" y="2021"/>
                    </a:lnTo>
                    <a:lnTo>
                      <a:pt x="1725" y="2045"/>
                    </a:lnTo>
                    <a:lnTo>
                      <a:pt x="1733" y="2067"/>
                    </a:lnTo>
                    <a:lnTo>
                      <a:pt x="1733" y="2091"/>
                    </a:lnTo>
                    <a:lnTo>
                      <a:pt x="1748" y="2114"/>
                    </a:lnTo>
                    <a:lnTo>
                      <a:pt x="1771" y="2137"/>
                    </a:lnTo>
                    <a:lnTo>
                      <a:pt x="1748" y="2144"/>
                    </a:lnTo>
                    <a:lnTo>
                      <a:pt x="1748" y="2167"/>
                    </a:lnTo>
                    <a:lnTo>
                      <a:pt x="1748" y="2190"/>
                    </a:lnTo>
                    <a:lnTo>
                      <a:pt x="1755" y="2213"/>
                    </a:lnTo>
                    <a:lnTo>
                      <a:pt x="1771" y="2236"/>
                    </a:lnTo>
                    <a:lnTo>
                      <a:pt x="1795" y="2244"/>
                    </a:lnTo>
                    <a:lnTo>
                      <a:pt x="1795" y="2267"/>
                    </a:lnTo>
                    <a:lnTo>
                      <a:pt x="1795" y="2290"/>
                    </a:lnTo>
                    <a:lnTo>
                      <a:pt x="1779" y="2312"/>
                    </a:lnTo>
                    <a:lnTo>
                      <a:pt x="1779" y="2336"/>
                    </a:lnTo>
                    <a:lnTo>
                      <a:pt x="1755" y="2351"/>
                    </a:lnTo>
                    <a:lnTo>
                      <a:pt x="1748" y="2374"/>
                    </a:lnTo>
                    <a:lnTo>
                      <a:pt x="1771" y="2374"/>
                    </a:lnTo>
                    <a:lnTo>
                      <a:pt x="1787" y="2397"/>
                    </a:lnTo>
                    <a:lnTo>
                      <a:pt x="1787" y="2420"/>
                    </a:lnTo>
                    <a:lnTo>
                      <a:pt x="1764" y="2428"/>
                    </a:lnTo>
                    <a:lnTo>
                      <a:pt x="1740" y="2435"/>
                    </a:lnTo>
                    <a:lnTo>
                      <a:pt x="1717" y="2442"/>
                    </a:lnTo>
                    <a:lnTo>
                      <a:pt x="1725" y="2466"/>
                    </a:lnTo>
                    <a:lnTo>
                      <a:pt x="1717" y="2488"/>
                    </a:lnTo>
                    <a:lnTo>
                      <a:pt x="1725" y="2512"/>
                    </a:lnTo>
                    <a:lnTo>
                      <a:pt x="1733" y="2534"/>
                    </a:lnTo>
                    <a:lnTo>
                      <a:pt x="1748" y="2558"/>
                    </a:lnTo>
                    <a:lnTo>
                      <a:pt x="1771" y="2565"/>
                    </a:lnTo>
                    <a:lnTo>
                      <a:pt x="1795" y="2580"/>
                    </a:lnTo>
                    <a:lnTo>
                      <a:pt x="1810" y="2604"/>
                    </a:lnTo>
                    <a:lnTo>
                      <a:pt x="1834" y="2626"/>
                    </a:lnTo>
                    <a:lnTo>
                      <a:pt x="1841" y="2650"/>
                    </a:lnTo>
                    <a:lnTo>
                      <a:pt x="1857" y="2672"/>
                    </a:lnTo>
                    <a:lnTo>
                      <a:pt x="1880" y="2688"/>
                    </a:lnTo>
                    <a:lnTo>
                      <a:pt x="1904" y="2703"/>
                    </a:lnTo>
                    <a:lnTo>
                      <a:pt x="1951" y="2703"/>
                    </a:lnTo>
                    <a:lnTo>
                      <a:pt x="1974" y="2718"/>
                    </a:lnTo>
                    <a:lnTo>
                      <a:pt x="1998" y="2726"/>
                    </a:lnTo>
                    <a:lnTo>
                      <a:pt x="2021" y="2742"/>
                    </a:lnTo>
                    <a:lnTo>
                      <a:pt x="2045" y="2756"/>
                    </a:lnTo>
                    <a:lnTo>
                      <a:pt x="2053" y="2780"/>
                    </a:lnTo>
                    <a:lnTo>
                      <a:pt x="2060" y="2802"/>
                    </a:lnTo>
                    <a:lnTo>
                      <a:pt x="2084" y="2818"/>
                    </a:lnTo>
                    <a:lnTo>
                      <a:pt x="2092" y="2841"/>
                    </a:lnTo>
                    <a:lnTo>
                      <a:pt x="2115" y="2864"/>
                    </a:lnTo>
                    <a:lnTo>
                      <a:pt x="2138" y="2879"/>
                    </a:lnTo>
                    <a:lnTo>
                      <a:pt x="2162" y="2879"/>
                    </a:lnTo>
                    <a:lnTo>
                      <a:pt x="2185" y="2879"/>
                    </a:lnTo>
                    <a:lnTo>
                      <a:pt x="2208" y="2879"/>
                    </a:lnTo>
                    <a:lnTo>
                      <a:pt x="2232" y="2894"/>
                    </a:lnTo>
                    <a:lnTo>
                      <a:pt x="2255" y="2902"/>
                    </a:lnTo>
                    <a:lnTo>
                      <a:pt x="2278" y="2902"/>
                    </a:lnTo>
                    <a:lnTo>
                      <a:pt x="2302" y="2910"/>
                    </a:lnTo>
                    <a:lnTo>
                      <a:pt x="2325" y="2925"/>
                    </a:lnTo>
                    <a:lnTo>
                      <a:pt x="2325" y="2902"/>
                    </a:lnTo>
                    <a:lnTo>
                      <a:pt x="2349" y="2910"/>
                    </a:lnTo>
                    <a:lnTo>
                      <a:pt x="2372" y="2925"/>
                    </a:lnTo>
                    <a:lnTo>
                      <a:pt x="2396" y="2932"/>
                    </a:lnTo>
                    <a:lnTo>
                      <a:pt x="2419" y="2940"/>
                    </a:lnTo>
                    <a:lnTo>
                      <a:pt x="2443" y="2956"/>
                    </a:lnTo>
                    <a:lnTo>
                      <a:pt x="2466" y="2979"/>
                    </a:lnTo>
                    <a:lnTo>
                      <a:pt x="2482" y="3002"/>
                    </a:lnTo>
                    <a:lnTo>
                      <a:pt x="2505" y="3009"/>
                    </a:lnTo>
                    <a:lnTo>
                      <a:pt x="2529" y="3032"/>
                    </a:lnTo>
                    <a:lnTo>
                      <a:pt x="2552" y="3048"/>
                    </a:lnTo>
                    <a:lnTo>
                      <a:pt x="2575" y="3063"/>
                    </a:lnTo>
                    <a:lnTo>
                      <a:pt x="2606" y="3078"/>
                    </a:lnTo>
                    <a:lnTo>
                      <a:pt x="2630" y="3086"/>
                    </a:lnTo>
                    <a:lnTo>
                      <a:pt x="2653" y="3086"/>
                    </a:lnTo>
                    <a:lnTo>
                      <a:pt x="2676" y="3086"/>
                    </a:lnTo>
                    <a:lnTo>
                      <a:pt x="2700" y="3086"/>
                    </a:lnTo>
                    <a:lnTo>
                      <a:pt x="2723" y="3093"/>
                    </a:lnTo>
                    <a:lnTo>
                      <a:pt x="2747" y="3109"/>
                    </a:lnTo>
                    <a:lnTo>
                      <a:pt x="2770" y="3124"/>
                    </a:lnTo>
                    <a:lnTo>
                      <a:pt x="2794" y="3132"/>
                    </a:lnTo>
                    <a:lnTo>
                      <a:pt x="2817" y="3147"/>
                    </a:lnTo>
                    <a:lnTo>
                      <a:pt x="2841" y="3155"/>
                    </a:lnTo>
                    <a:lnTo>
                      <a:pt x="2864" y="3155"/>
                    </a:lnTo>
                    <a:lnTo>
                      <a:pt x="2888" y="3155"/>
                    </a:lnTo>
                    <a:lnTo>
                      <a:pt x="2911" y="3163"/>
                    </a:lnTo>
                    <a:lnTo>
                      <a:pt x="2935" y="3170"/>
                    </a:lnTo>
                    <a:lnTo>
                      <a:pt x="2958" y="3185"/>
                    </a:lnTo>
                    <a:lnTo>
                      <a:pt x="2982" y="3201"/>
                    </a:lnTo>
                    <a:lnTo>
                      <a:pt x="3004" y="3216"/>
                    </a:lnTo>
                    <a:lnTo>
                      <a:pt x="3028" y="3216"/>
                    </a:lnTo>
                    <a:lnTo>
                      <a:pt x="3051" y="3223"/>
                    </a:lnTo>
                    <a:lnTo>
                      <a:pt x="3074" y="3231"/>
                    </a:lnTo>
                    <a:lnTo>
                      <a:pt x="3098" y="3247"/>
                    </a:lnTo>
                    <a:lnTo>
                      <a:pt x="3121" y="3254"/>
                    </a:lnTo>
                    <a:lnTo>
                      <a:pt x="3145" y="3262"/>
                    </a:lnTo>
                    <a:lnTo>
                      <a:pt x="3168" y="3269"/>
                    </a:lnTo>
                    <a:lnTo>
                      <a:pt x="3192" y="3269"/>
                    </a:lnTo>
                    <a:lnTo>
                      <a:pt x="3215" y="3269"/>
                    </a:lnTo>
                    <a:lnTo>
                      <a:pt x="3239" y="3277"/>
                    </a:lnTo>
                    <a:lnTo>
                      <a:pt x="3262" y="3285"/>
                    </a:lnTo>
                    <a:lnTo>
                      <a:pt x="3286" y="3300"/>
                    </a:lnTo>
                    <a:lnTo>
                      <a:pt x="3309" y="3308"/>
                    </a:lnTo>
                    <a:lnTo>
                      <a:pt x="3333" y="3315"/>
                    </a:lnTo>
                    <a:lnTo>
                      <a:pt x="3356" y="3315"/>
                    </a:lnTo>
                    <a:lnTo>
                      <a:pt x="3380" y="3315"/>
                    </a:lnTo>
                    <a:lnTo>
                      <a:pt x="3403" y="3315"/>
                    </a:lnTo>
                    <a:lnTo>
                      <a:pt x="3426" y="3308"/>
                    </a:lnTo>
                    <a:lnTo>
                      <a:pt x="3450" y="3293"/>
                    </a:lnTo>
                    <a:lnTo>
                      <a:pt x="3472" y="3285"/>
                    </a:lnTo>
                    <a:lnTo>
                      <a:pt x="3496" y="3277"/>
                    </a:lnTo>
                    <a:lnTo>
                      <a:pt x="3519" y="3277"/>
                    </a:lnTo>
                    <a:lnTo>
                      <a:pt x="3527" y="3254"/>
                    </a:lnTo>
                    <a:lnTo>
                      <a:pt x="3551" y="3239"/>
                    </a:lnTo>
                    <a:lnTo>
                      <a:pt x="3574" y="3231"/>
                    </a:lnTo>
                    <a:lnTo>
                      <a:pt x="3598" y="3223"/>
                    </a:lnTo>
                    <a:lnTo>
                      <a:pt x="3621" y="3216"/>
                    </a:lnTo>
                    <a:lnTo>
                      <a:pt x="3637" y="3193"/>
                    </a:lnTo>
                    <a:lnTo>
                      <a:pt x="3637" y="3170"/>
                    </a:lnTo>
                    <a:lnTo>
                      <a:pt x="3660" y="3163"/>
                    </a:lnTo>
                    <a:lnTo>
                      <a:pt x="3684" y="3170"/>
                    </a:lnTo>
                    <a:lnTo>
                      <a:pt x="3684" y="3193"/>
                    </a:lnTo>
                    <a:lnTo>
                      <a:pt x="3707" y="3209"/>
                    </a:lnTo>
                    <a:lnTo>
                      <a:pt x="3731" y="3201"/>
                    </a:lnTo>
                    <a:lnTo>
                      <a:pt x="3746" y="3223"/>
                    </a:lnTo>
                    <a:lnTo>
                      <a:pt x="3770" y="3223"/>
                    </a:lnTo>
                    <a:lnTo>
                      <a:pt x="3793" y="3223"/>
                    </a:lnTo>
                    <a:lnTo>
                      <a:pt x="3817" y="3231"/>
                    </a:lnTo>
                    <a:lnTo>
                      <a:pt x="3832" y="3254"/>
                    </a:lnTo>
                    <a:lnTo>
                      <a:pt x="3848" y="3277"/>
                    </a:lnTo>
                    <a:lnTo>
                      <a:pt x="3870" y="3285"/>
                    </a:lnTo>
                    <a:lnTo>
                      <a:pt x="3894" y="3300"/>
                    </a:lnTo>
                    <a:lnTo>
                      <a:pt x="3917" y="3308"/>
                    </a:lnTo>
                    <a:lnTo>
                      <a:pt x="3941" y="3323"/>
                    </a:lnTo>
                    <a:lnTo>
                      <a:pt x="3964" y="3339"/>
                    </a:lnTo>
                    <a:lnTo>
                      <a:pt x="3988" y="3353"/>
                    </a:lnTo>
                    <a:lnTo>
                      <a:pt x="4011" y="3369"/>
                    </a:lnTo>
                    <a:lnTo>
                      <a:pt x="4019" y="3393"/>
                    </a:lnTo>
                    <a:lnTo>
                      <a:pt x="4043" y="3407"/>
                    </a:lnTo>
                    <a:lnTo>
                      <a:pt x="4058" y="3431"/>
                    </a:lnTo>
                    <a:lnTo>
                      <a:pt x="4074" y="3453"/>
                    </a:lnTo>
                    <a:lnTo>
                      <a:pt x="4097" y="3469"/>
                    </a:lnTo>
                    <a:lnTo>
                      <a:pt x="4121" y="3491"/>
                    </a:lnTo>
                    <a:lnTo>
                      <a:pt x="4144" y="3499"/>
                    </a:lnTo>
                    <a:lnTo>
                      <a:pt x="4152" y="3477"/>
                    </a:lnTo>
                    <a:lnTo>
                      <a:pt x="4168" y="3453"/>
                    </a:lnTo>
                    <a:lnTo>
                      <a:pt x="4152" y="3431"/>
                    </a:lnTo>
                    <a:lnTo>
                      <a:pt x="4176" y="3431"/>
                    </a:lnTo>
                    <a:lnTo>
                      <a:pt x="4183" y="3407"/>
                    </a:lnTo>
                    <a:lnTo>
                      <a:pt x="4160" y="3385"/>
                    </a:lnTo>
                    <a:lnTo>
                      <a:pt x="4152" y="3361"/>
                    </a:lnTo>
                    <a:lnTo>
                      <a:pt x="4152" y="3339"/>
                    </a:lnTo>
                    <a:lnTo>
                      <a:pt x="4168" y="3315"/>
                    </a:lnTo>
                    <a:lnTo>
                      <a:pt x="4183" y="3293"/>
                    </a:lnTo>
                    <a:lnTo>
                      <a:pt x="4199" y="3269"/>
                    </a:lnTo>
                    <a:lnTo>
                      <a:pt x="4207" y="3247"/>
                    </a:lnTo>
                    <a:lnTo>
                      <a:pt x="4215" y="3223"/>
                    </a:lnTo>
                    <a:lnTo>
                      <a:pt x="4238" y="3209"/>
                    </a:lnTo>
                    <a:lnTo>
                      <a:pt x="4261" y="3209"/>
                    </a:lnTo>
                    <a:lnTo>
                      <a:pt x="4285" y="3209"/>
                    </a:lnTo>
                    <a:lnTo>
                      <a:pt x="4308" y="3209"/>
                    </a:lnTo>
                    <a:lnTo>
                      <a:pt x="4331" y="3209"/>
                    </a:lnTo>
                    <a:lnTo>
                      <a:pt x="4355" y="3209"/>
                    </a:lnTo>
                    <a:lnTo>
                      <a:pt x="4378" y="3209"/>
                    </a:lnTo>
                    <a:lnTo>
                      <a:pt x="4401" y="3209"/>
                    </a:lnTo>
                    <a:lnTo>
                      <a:pt x="4425" y="3209"/>
                    </a:lnTo>
                    <a:lnTo>
                      <a:pt x="4448" y="3209"/>
                    </a:lnTo>
                    <a:lnTo>
                      <a:pt x="4472" y="3209"/>
                    </a:lnTo>
                    <a:lnTo>
                      <a:pt x="4464" y="3185"/>
                    </a:lnTo>
                    <a:lnTo>
                      <a:pt x="4472" y="3163"/>
                    </a:lnTo>
                    <a:lnTo>
                      <a:pt x="4464" y="3139"/>
                    </a:lnTo>
                    <a:lnTo>
                      <a:pt x="4441" y="3132"/>
                    </a:lnTo>
                    <a:lnTo>
                      <a:pt x="4417" y="3124"/>
                    </a:lnTo>
                    <a:lnTo>
                      <a:pt x="4409" y="3101"/>
                    </a:lnTo>
                    <a:lnTo>
                      <a:pt x="4401" y="3078"/>
                    </a:lnTo>
                    <a:lnTo>
                      <a:pt x="4378" y="3070"/>
                    </a:lnTo>
                    <a:lnTo>
                      <a:pt x="4355" y="3063"/>
                    </a:lnTo>
                    <a:lnTo>
                      <a:pt x="4331" y="3063"/>
                    </a:lnTo>
                    <a:lnTo>
                      <a:pt x="4331" y="3040"/>
                    </a:lnTo>
                    <a:lnTo>
                      <a:pt x="4308" y="3032"/>
                    </a:lnTo>
                    <a:lnTo>
                      <a:pt x="4292" y="3009"/>
                    </a:lnTo>
                    <a:lnTo>
                      <a:pt x="4285" y="2986"/>
                    </a:lnTo>
                    <a:lnTo>
                      <a:pt x="4283" y="2986"/>
                    </a:lnTo>
                    <a:lnTo>
                      <a:pt x="4283" y="2982"/>
                    </a:lnTo>
                    <a:lnTo>
                      <a:pt x="4286" y="2989"/>
                    </a:lnTo>
                    <a:lnTo>
                      <a:pt x="4323" y="2986"/>
                    </a:lnTo>
                    <a:lnTo>
                      <a:pt x="4323" y="2879"/>
                    </a:lnTo>
                    <a:lnTo>
                      <a:pt x="4652" y="2872"/>
                    </a:lnTo>
                    <a:lnTo>
                      <a:pt x="4652" y="2848"/>
                    </a:lnTo>
                    <a:lnTo>
                      <a:pt x="4675" y="2826"/>
                    </a:lnTo>
                    <a:lnTo>
                      <a:pt x="4699" y="2833"/>
                    </a:lnTo>
                    <a:lnTo>
                      <a:pt x="4721" y="2841"/>
                    </a:lnTo>
                    <a:lnTo>
                      <a:pt x="4729" y="2818"/>
                    </a:lnTo>
                    <a:lnTo>
                      <a:pt x="4737" y="2795"/>
                    </a:lnTo>
                    <a:lnTo>
                      <a:pt x="4753" y="2772"/>
                    </a:lnTo>
                    <a:lnTo>
                      <a:pt x="4768" y="2749"/>
                    </a:lnTo>
                    <a:lnTo>
                      <a:pt x="4792" y="2734"/>
                    </a:lnTo>
                    <a:lnTo>
                      <a:pt x="4784" y="2710"/>
                    </a:lnTo>
                    <a:lnTo>
                      <a:pt x="4792" y="2688"/>
                    </a:lnTo>
                    <a:lnTo>
                      <a:pt x="4799" y="2665"/>
                    </a:lnTo>
                    <a:lnTo>
                      <a:pt x="4823" y="2650"/>
                    </a:lnTo>
                    <a:lnTo>
                      <a:pt x="4846" y="2642"/>
                    </a:lnTo>
                    <a:lnTo>
                      <a:pt x="4854" y="2665"/>
                    </a:lnTo>
                    <a:lnTo>
                      <a:pt x="4831" y="2680"/>
                    </a:lnTo>
                    <a:lnTo>
                      <a:pt x="4823" y="2703"/>
                    </a:lnTo>
                    <a:lnTo>
                      <a:pt x="4846" y="2710"/>
                    </a:lnTo>
                    <a:lnTo>
                      <a:pt x="4870" y="2726"/>
                    </a:lnTo>
                    <a:lnTo>
                      <a:pt x="4886" y="2749"/>
                    </a:lnTo>
                    <a:lnTo>
                      <a:pt x="4886" y="2772"/>
                    </a:lnTo>
                    <a:lnTo>
                      <a:pt x="4893" y="2749"/>
                    </a:lnTo>
                    <a:lnTo>
                      <a:pt x="4901" y="2726"/>
                    </a:lnTo>
                    <a:lnTo>
                      <a:pt x="4901" y="2703"/>
                    </a:lnTo>
                    <a:lnTo>
                      <a:pt x="4901" y="2680"/>
                    </a:lnTo>
                    <a:lnTo>
                      <a:pt x="4901" y="2658"/>
                    </a:lnTo>
                    <a:lnTo>
                      <a:pt x="4909" y="2634"/>
                    </a:lnTo>
                    <a:lnTo>
                      <a:pt x="4925" y="2612"/>
                    </a:lnTo>
                    <a:lnTo>
                      <a:pt x="4932" y="2588"/>
                    </a:lnTo>
                    <a:lnTo>
                      <a:pt x="4940" y="2565"/>
                    </a:lnTo>
                    <a:lnTo>
                      <a:pt x="4917" y="2558"/>
                    </a:lnTo>
                    <a:lnTo>
                      <a:pt x="4893" y="2572"/>
                    </a:lnTo>
                    <a:lnTo>
                      <a:pt x="4893" y="2550"/>
                    </a:lnTo>
                    <a:lnTo>
                      <a:pt x="4917" y="2534"/>
                    </a:lnTo>
                    <a:lnTo>
                      <a:pt x="4932" y="2512"/>
                    </a:lnTo>
                    <a:lnTo>
                      <a:pt x="4909" y="2504"/>
                    </a:lnTo>
                    <a:lnTo>
                      <a:pt x="4909" y="2481"/>
                    </a:lnTo>
                    <a:lnTo>
                      <a:pt x="4917" y="2458"/>
                    </a:lnTo>
                    <a:lnTo>
                      <a:pt x="4925" y="2435"/>
                    </a:lnTo>
                    <a:lnTo>
                      <a:pt x="4925" y="2412"/>
                    </a:lnTo>
                    <a:lnTo>
                      <a:pt x="4940" y="2389"/>
                    </a:lnTo>
                    <a:lnTo>
                      <a:pt x="4956" y="2336"/>
                    </a:lnTo>
                    <a:lnTo>
                      <a:pt x="4964" y="2312"/>
                    </a:lnTo>
                    <a:lnTo>
                      <a:pt x="4987" y="2297"/>
                    </a:lnTo>
                    <a:lnTo>
                      <a:pt x="5003" y="2274"/>
                    </a:lnTo>
                    <a:lnTo>
                      <a:pt x="5019" y="2251"/>
                    </a:lnTo>
                    <a:lnTo>
                      <a:pt x="5026" y="2228"/>
                    </a:lnTo>
                    <a:lnTo>
                      <a:pt x="5026" y="2205"/>
                    </a:lnTo>
                    <a:lnTo>
                      <a:pt x="5034" y="2182"/>
                    </a:lnTo>
                    <a:lnTo>
                      <a:pt x="5019" y="2159"/>
                    </a:lnTo>
                    <a:lnTo>
                      <a:pt x="4995" y="2152"/>
                    </a:lnTo>
                    <a:lnTo>
                      <a:pt x="4987" y="2129"/>
                    </a:lnTo>
                    <a:lnTo>
                      <a:pt x="4964" y="2121"/>
                    </a:lnTo>
                    <a:lnTo>
                      <a:pt x="4940" y="2114"/>
                    </a:lnTo>
                    <a:lnTo>
                      <a:pt x="4917" y="2114"/>
                    </a:lnTo>
                    <a:lnTo>
                      <a:pt x="4893" y="2121"/>
                    </a:lnTo>
                    <a:lnTo>
                      <a:pt x="4878" y="2144"/>
                    </a:lnTo>
                    <a:lnTo>
                      <a:pt x="4901" y="2137"/>
                    </a:lnTo>
                    <a:lnTo>
                      <a:pt x="4925" y="2121"/>
                    </a:lnTo>
                    <a:lnTo>
                      <a:pt x="4948" y="2137"/>
                    </a:lnTo>
                    <a:lnTo>
                      <a:pt x="4948" y="2159"/>
                    </a:lnTo>
                    <a:lnTo>
                      <a:pt x="4925" y="2167"/>
                    </a:lnTo>
                    <a:lnTo>
                      <a:pt x="4901" y="2167"/>
                    </a:lnTo>
                    <a:lnTo>
                      <a:pt x="4878" y="2167"/>
                    </a:lnTo>
                    <a:lnTo>
                      <a:pt x="4854" y="2159"/>
                    </a:lnTo>
                    <a:lnTo>
                      <a:pt x="4831" y="2159"/>
                    </a:lnTo>
                    <a:lnTo>
                      <a:pt x="4807" y="2152"/>
                    </a:lnTo>
                    <a:lnTo>
                      <a:pt x="4784" y="2144"/>
                    </a:lnTo>
                    <a:lnTo>
                      <a:pt x="4760" y="2144"/>
                    </a:lnTo>
                    <a:lnTo>
                      <a:pt x="4737" y="2144"/>
                    </a:lnTo>
                    <a:lnTo>
                      <a:pt x="4713" y="2144"/>
                    </a:lnTo>
                    <a:lnTo>
                      <a:pt x="4690" y="2152"/>
                    </a:lnTo>
                    <a:lnTo>
                      <a:pt x="4667" y="2167"/>
                    </a:lnTo>
                    <a:lnTo>
                      <a:pt x="4644" y="2175"/>
                    </a:lnTo>
                    <a:lnTo>
                      <a:pt x="4621" y="2190"/>
                    </a:lnTo>
                    <a:lnTo>
                      <a:pt x="4597" y="2190"/>
                    </a:lnTo>
                    <a:lnTo>
                      <a:pt x="4574" y="2190"/>
                    </a:lnTo>
                    <a:lnTo>
                      <a:pt x="4550" y="2198"/>
                    </a:lnTo>
                    <a:lnTo>
                      <a:pt x="4527" y="2205"/>
                    </a:lnTo>
                    <a:lnTo>
                      <a:pt x="4503" y="2213"/>
                    </a:lnTo>
                    <a:lnTo>
                      <a:pt x="4472" y="2228"/>
                    </a:lnTo>
                    <a:lnTo>
                      <a:pt x="4448" y="2236"/>
                    </a:lnTo>
                    <a:lnTo>
                      <a:pt x="4425" y="2244"/>
                    </a:lnTo>
                    <a:lnTo>
                      <a:pt x="4401" y="2267"/>
                    </a:lnTo>
                    <a:lnTo>
                      <a:pt x="4394" y="2290"/>
                    </a:lnTo>
                    <a:lnTo>
                      <a:pt x="4386" y="2312"/>
                    </a:lnTo>
                    <a:lnTo>
                      <a:pt x="4378" y="2336"/>
                    </a:lnTo>
                    <a:lnTo>
                      <a:pt x="4370" y="2358"/>
                    </a:lnTo>
                    <a:lnTo>
                      <a:pt x="4370" y="2381"/>
                    </a:lnTo>
                    <a:lnTo>
                      <a:pt x="4370" y="2404"/>
                    </a:lnTo>
                    <a:lnTo>
                      <a:pt x="4386" y="2428"/>
                    </a:lnTo>
                    <a:lnTo>
                      <a:pt x="4386" y="2450"/>
                    </a:lnTo>
                    <a:lnTo>
                      <a:pt x="4401" y="2474"/>
                    </a:lnTo>
                    <a:lnTo>
                      <a:pt x="4386" y="2496"/>
                    </a:lnTo>
                    <a:lnTo>
                      <a:pt x="4362" y="2504"/>
                    </a:lnTo>
                    <a:lnTo>
                      <a:pt x="4355" y="2527"/>
                    </a:lnTo>
                    <a:lnTo>
                      <a:pt x="4355" y="2550"/>
                    </a:lnTo>
                    <a:lnTo>
                      <a:pt x="4355" y="2572"/>
                    </a:lnTo>
                    <a:lnTo>
                      <a:pt x="4347" y="2596"/>
                    </a:lnTo>
                    <a:lnTo>
                      <a:pt x="4331" y="2618"/>
                    </a:lnTo>
                    <a:lnTo>
                      <a:pt x="4308" y="2626"/>
                    </a:lnTo>
                    <a:lnTo>
                      <a:pt x="4285" y="2642"/>
                    </a:lnTo>
                    <a:lnTo>
                      <a:pt x="4261" y="2665"/>
                    </a:lnTo>
                    <a:lnTo>
                      <a:pt x="4246" y="2688"/>
                    </a:lnTo>
                    <a:lnTo>
                      <a:pt x="4223" y="2688"/>
                    </a:lnTo>
                    <a:lnTo>
                      <a:pt x="4199" y="2703"/>
                    </a:lnTo>
                    <a:lnTo>
                      <a:pt x="4176" y="2718"/>
                    </a:lnTo>
                    <a:lnTo>
                      <a:pt x="4199" y="2726"/>
                    </a:lnTo>
                    <a:lnTo>
                      <a:pt x="4223" y="2710"/>
                    </a:lnTo>
                    <a:lnTo>
                      <a:pt x="4246" y="2703"/>
                    </a:lnTo>
                    <a:lnTo>
                      <a:pt x="4269" y="2703"/>
                    </a:lnTo>
                    <a:lnTo>
                      <a:pt x="4285" y="2726"/>
                    </a:lnTo>
                    <a:lnTo>
                      <a:pt x="4261" y="2734"/>
                    </a:lnTo>
                    <a:lnTo>
                      <a:pt x="4238" y="2749"/>
                    </a:lnTo>
                    <a:lnTo>
                      <a:pt x="4215" y="2756"/>
                    </a:lnTo>
                    <a:lnTo>
                      <a:pt x="4191" y="2772"/>
                    </a:lnTo>
                    <a:lnTo>
                      <a:pt x="4168" y="2772"/>
                    </a:lnTo>
                    <a:lnTo>
                      <a:pt x="4144" y="2772"/>
                    </a:lnTo>
                    <a:lnTo>
                      <a:pt x="4121" y="2764"/>
                    </a:lnTo>
                    <a:lnTo>
                      <a:pt x="4097" y="2756"/>
                    </a:lnTo>
                    <a:lnTo>
                      <a:pt x="4097" y="2734"/>
                    </a:lnTo>
                    <a:lnTo>
                      <a:pt x="4121" y="2734"/>
                    </a:lnTo>
                    <a:lnTo>
                      <a:pt x="4144" y="2734"/>
                    </a:lnTo>
                    <a:lnTo>
                      <a:pt x="4152" y="2710"/>
                    </a:lnTo>
                    <a:lnTo>
                      <a:pt x="4129" y="2710"/>
                    </a:lnTo>
                    <a:lnTo>
                      <a:pt x="4105" y="2710"/>
                    </a:lnTo>
                    <a:lnTo>
                      <a:pt x="4082" y="2710"/>
                    </a:lnTo>
                    <a:lnTo>
                      <a:pt x="4058" y="2718"/>
                    </a:lnTo>
                    <a:lnTo>
                      <a:pt x="4035" y="2718"/>
                    </a:lnTo>
                    <a:lnTo>
                      <a:pt x="4011" y="2734"/>
                    </a:lnTo>
                    <a:lnTo>
                      <a:pt x="3988" y="2742"/>
                    </a:lnTo>
                    <a:lnTo>
                      <a:pt x="3980" y="2764"/>
                    </a:lnTo>
                    <a:lnTo>
                      <a:pt x="3957" y="2772"/>
                    </a:lnTo>
                    <a:lnTo>
                      <a:pt x="3933" y="2780"/>
                    </a:lnTo>
                    <a:lnTo>
                      <a:pt x="3910" y="2780"/>
                    </a:lnTo>
                    <a:lnTo>
                      <a:pt x="3886" y="2780"/>
                    </a:lnTo>
                    <a:lnTo>
                      <a:pt x="3863" y="2780"/>
                    </a:lnTo>
                    <a:lnTo>
                      <a:pt x="3839" y="2780"/>
                    </a:lnTo>
                    <a:lnTo>
                      <a:pt x="3817" y="2795"/>
                    </a:lnTo>
                    <a:lnTo>
                      <a:pt x="3793" y="2810"/>
                    </a:lnTo>
                    <a:lnTo>
                      <a:pt x="3770" y="2818"/>
                    </a:lnTo>
                    <a:lnTo>
                      <a:pt x="3746" y="2826"/>
                    </a:lnTo>
                    <a:lnTo>
                      <a:pt x="3723" y="2833"/>
                    </a:lnTo>
                    <a:lnTo>
                      <a:pt x="3699" y="2833"/>
                    </a:lnTo>
                    <a:lnTo>
                      <a:pt x="3676" y="2833"/>
                    </a:lnTo>
                    <a:lnTo>
                      <a:pt x="3668" y="2810"/>
                    </a:lnTo>
                    <a:lnTo>
                      <a:pt x="3645" y="2795"/>
                    </a:lnTo>
                    <a:lnTo>
                      <a:pt x="3645" y="2772"/>
                    </a:lnTo>
                    <a:lnTo>
                      <a:pt x="3621" y="2764"/>
                    </a:lnTo>
                    <a:lnTo>
                      <a:pt x="3598" y="2756"/>
                    </a:lnTo>
                    <a:lnTo>
                      <a:pt x="3574" y="2742"/>
                    </a:lnTo>
                    <a:lnTo>
                      <a:pt x="3551" y="2742"/>
                    </a:lnTo>
                    <a:lnTo>
                      <a:pt x="3527" y="2734"/>
                    </a:lnTo>
                    <a:lnTo>
                      <a:pt x="3504" y="2734"/>
                    </a:lnTo>
                    <a:lnTo>
                      <a:pt x="3481" y="2734"/>
                    </a:lnTo>
                    <a:lnTo>
                      <a:pt x="3457" y="2734"/>
                    </a:lnTo>
                    <a:lnTo>
                      <a:pt x="3434" y="2734"/>
                    </a:lnTo>
                    <a:lnTo>
                      <a:pt x="3426" y="2710"/>
                    </a:lnTo>
                    <a:lnTo>
                      <a:pt x="3419" y="2688"/>
                    </a:lnTo>
                    <a:lnTo>
                      <a:pt x="3419" y="2665"/>
                    </a:lnTo>
                    <a:lnTo>
                      <a:pt x="3395" y="2650"/>
                    </a:lnTo>
                    <a:lnTo>
                      <a:pt x="3372" y="2642"/>
                    </a:lnTo>
                    <a:lnTo>
                      <a:pt x="3356" y="2618"/>
                    </a:lnTo>
                    <a:lnTo>
                      <a:pt x="3372" y="2596"/>
                    </a:lnTo>
                    <a:lnTo>
                      <a:pt x="3372" y="2572"/>
                    </a:lnTo>
                    <a:lnTo>
                      <a:pt x="3348" y="2558"/>
                    </a:lnTo>
                    <a:lnTo>
                      <a:pt x="3325" y="2534"/>
                    </a:lnTo>
                    <a:lnTo>
                      <a:pt x="3317" y="2512"/>
                    </a:lnTo>
                    <a:lnTo>
                      <a:pt x="3309" y="2488"/>
                    </a:lnTo>
                    <a:lnTo>
                      <a:pt x="3294" y="2466"/>
                    </a:lnTo>
                    <a:lnTo>
                      <a:pt x="3270" y="2450"/>
                    </a:lnTo>
                    <a:lnTo>
                      <a:pt x="3254" y="2428"/>
                    </a:lnTo>
                    <a:lnTo>
                      <a:pt x="3239" y="2404"/>
                    </a:lnTo>
                    <a:lnTo>
                      <a:pt x="3223" y="2381"/>
                    </a:lnTo>
                    <a:lnTo>
                      <a:pt x="3215" y="2358"/>
                    </a:lnTo>
                    <a:lnTo>
                      <a:pt x="3207" y="2336"/>
                    </a:lnTo>
                    <a:lnTo>
                      <a:pt x="3200" y="2312"/>
                    </a:lnTo>
                    <a:lnTo>
                      <a:pt x="3200" y="2290"/>
                    </a:lnTo>
                    <a:lnTo>
                      <a:pt x="3192" y="2267"/>
                    </a:lnTo>
                    <a:lnTo>
                      <a:pt x="3192" y="2244"/>
                    </a:lnTo>
                    <a:lnTo>
                      <a:pt x="3176" y="2267"/>
                    </a:lnTo>
                    <a:lnTo>
                      <a:pt x="3176" y="2290"/>
                    </a:lnTo>
                    <a:lnTo>
                      <a:pt x="3176" y="2312"/>
                    </a:lnTo>
                    <a:lnTo>
                      <a:pt x="3192" y="2336"/>
                    </a:lnTo>
                    <a:lnTo>
                      <a:pt x="3192" y="2358"/>
                    </a:lnTo>
                    <a:lnTo>
                      <a:pt x="3168" y="2351"/>
                    </a:lnTo>
                    <a:lnTo>
                      <a:pt x="3168" y="2328"/>
                    </a:lnTo>
                    <a:lnTo>
                      <a:pt x="3161" y="2305"/>
                    </a:lnTo>
                    <a:lnTo>
                      <a:pt x="3161" y="2282"/>
                    </a:lnTo>
                    <a:lnTo>
                      <a:pt x="3161" y="2259"/>
                    </a:lnTo>
                    <a:lnTo>
                      <a:pt x="3161" y="2236"/>
                    </a:lnTo>
                    <a:lnTo>
                      <a:pt x="3145" y="2213"/>
                    </a:lnTo>
                    <a:lnTo>
                      <a:pt x="3129" y="2190"/>
                    </a:lnTo>
                    <a:lnTo>
                      <a:pt x="3121" y="2167"/>
                    </a:lnTo>
                    <a:lnTo>
                      <a:pt x="3121" y="2144"/>
                    </a:lnTo>
                    <a:lnTo>
                      <a:pt x="3098" y="2129"/>
                    </a:lnTo>
                    <a:lnTo>
                      <a:pt x="3082" y="2106"/>
                    </a:lnTo>
                    <a:lnTo>
                      <a:pt x="3082" y="2083"/>
                    </a:lnTo>
                    <a:lnTo>
                      <a:pt x="3090" y="2060"/>
                    </a:lnTo>
                    <a:lnTo>
                      <a:pt x="3090" y="2037"/>
                    </a:lnTo>
                    <a:lnTo>
                      <a:pt x="3090" y="2014"/>
                    </a:lnTo>
                    <a:lnTo>
                      <a:pt x="3106" y="1991"/>
                    </a:lnTo>
                    <a:lnTo>
                      <a:pt x="3114" y="1968"/>
                    </a:lnTo>
                    <a:lnTo>
                      <a:pt x="3106" y="1945"/>
                    </a:lnTo>
                    <a:lnTo>
                      <a:pt x="3090" y="1922"/>
                    </a:lnTo>
                    <a:lnTo>
                      <a:pt x="3090" y="1899"/>
                    </a:lnTo>
                    <a:lnTo>
                      <a:pt x="3090" y="1877"/>
                    </a:lnTo>
                    <a:lnTo>
                      <a:pt x="3082" y="1853"/>
                    </a:lnTo>
                    <a:lnTo>
                      <a:pt x="3067" y="1830"/>
                    </a:lnTo>
                    <a:lnTo>
                      <a:pt x="3090" y="1823"/>
                    </a:lnTo>
                    <a:lnTo>
                      <a:pt x="3090" y="1799"/>
                    </a:lnTo>
                    <a:lnTo>
                      <a:pt x="3082" y="1777"/>
                    </a:lnTo>
                    <a:lnTo>
                      <a:pt x="3106" y="1761"/>
                    </a:lnTo>
                    <a:lnTo>
                      <a:pt x="3106" y="1739"/>
                    </a:lnTo>
                    <a:lnTo>
                      <a:pt x="3090" y="1700"/>
                    </a:lnTo>
                    <a:lnTo>
                      <a:pt x="3074" y="1677"/>
                    </a:lnTo>
                    <a:lnTo>
                      <a:pt x="3074" y="1654"/>
                    </a:lnTo>
                    <a:lnTo>
                      <a:pt x="3098" y="1631"/>
                    </a:lnTo>
                    <a:lnTo>
                      <a:pt x="3106" y="1608"/>
                    </a:lnTo>
                    <a:lnTo>
                      <a:pt x="3106" y="1585"/>
                    </a:lnTo>
                    <a:lnTo>
                      <a:pt x="3090" y="1562"/>
                    </a:lnTo>
                    <a:lnTo>
                      <a:pt x="3098" y="1539"/>
                    </a:lnTo>
                    <a:lnTo>
                      <a:pt x="3121" y="1516"/>
                    </a:lnTo>
                    <a:lnTo>
                      <a:pt x="3129" y="1539"/>
                    </a:lnTo>
                    <a:lnTo>
                      <a:pt x="3129" y="1562"/>
                    </a:lnTo>
                    <a:lnTo>
                      <a:pt x="3129" y="1585"/>
                    </a:lnTo>
                    <a:lnTo>
                      <a:pt x="3145" y="1562"/>
                    </a:lnTo>
                    <a:lnTo>
                      <a:pt x="3153" y="1539"/>
                    </a:lnTo>
                    <a:lnTo>
                      <a:pt x="3161" y="1516"/>
                    </a:lnTo>
                    <a:lnTo>
                      <a:pt x="3176" y="1493"/>
                    </a:lnTo>
                    <a:lnTo>
                      <a:pt x="3192" y="1470"/>
                    </a:lnTo>
                    <a:lnTo>
                      <a:pt x="3192" y="1447"/>
                    </a:lnTo>
                    <a:lnTo>
                      <a:pt x="3184" y="1425"/>
                    </a:lnTo>
                    <a:lnTo>
                      <a:pt x="3161" y="1417"/>
                    </a:lnTo>
                    <a:lnTo>
                      <a:pt x="3137" y="1425"/>
                    </a:lnTo>
                    <a:lnTo>
                      <a:pt x="3114" y="1409"/>
                    </a:lnTo>
                    <a:lnTo>
                      <a:pt x="3090" y="1401"/>
                    </a:lnTo>
                    <a:lnTo>
                      <a:pt x="3067" y="1401"/>
                    </a:lnTo>
                    <a:lnTo>
                      <a:pt x="3043" y="1401"/>
                    </a:lnTo>
                    <a:lnTo>
                      <a:pt x="3020" y="1401"/>
                    </a:lnTo>
                    <a:lnTo>
                      <a:pt x="3004" y="1379"/>
                    </a:lnTo>
                    <a:lnTo>
                      <a:pt x="2982" y="1371"/>
                    </a:lnTo>
                    <a:lnTo>
                      <a:pt x="2958" y="1363"/>
                    </a:lnTo>
                    <a:lnTo>
                      <a:pt x="2935" y="1363"/>
                    </a:lnTo>
                    <a:lnTo>
                      <a:pt x="2911" y="1356"/>
                    </a:lnTo>
                    <a:lnTo>
                      <a:pt x="2888" y="1340"/>
                    </a:lnTo>
                    <a:lnTo>
                      <a:pt x="2864" y="1332"/>
                    </a:lnTo>
                    <a:lnTo>
                      <a:pt x="2864" y="1310"/>
                    </a:lnTo>
                    <a:lnTo>
                      <a:pt x="2864" y="1286"/>
                    </a:lnTo>
                    <a:lnTo>
                      <a:pt x="2841" y="1279"/>
                    </a:lnTo>
                    <a:lnTo>
                      <a:pt x="2825" y="1256"/>
                    </a:lnTo>
                    <a:lnTo>
                      <a:pt x="2817" y="1233"/>
                    </a:lnTo>
                    <a:lnTo>
                      <a:pt x="2809" y="1210"/>
                    </a:lnTo>
                    <a:lnTo>
                      <a:pt x="2809" y="1187"/>
                    </a:lnTo>
                    <a:lnTo>
                      <a:pt x="2802" y="1164"/>
                    </a:lnTo>
                    <a:lnTo>
                      <a:pt x="2802" y="1141"/>
                    </a:lnTo>
                    <a:lnTo>
                      <a:pt x="2809" y="1118"/>
                    </a:lnTo>
                    <a:lnTo>
                      <a:pt x="2786" y="1110"/>
                    </a:lnTo>
                    <a:lnTo>
                      <a:pt x="2763" y="1095"/>
                    </a:lnTo>
                    <a:lnTo>
                      <a:pt x="2739" y="1088"/>
                    </a:lnTo>
                    <a:lnTo>
                      <a:pt x="2739" y="1064"/>
                    </a:lnTo>
                    <a:lnTo>
                      <a:pt x="2739" y="1042"/>
                    </a:lnTo>
                    <a:lnTo>
                      <a:pt x="2723" y="1018"/>
                    </a:lnTo>
                    <a:lnTo>
                      <a:pt x="2700" y="1011"/>
                    </a:lnTo>
                    <a:lnTo>
                      <a:pt x="2676" y="996"/>
                    </a:lnTo>
                    <a:lnTo>
                      <a:pt x="2676" y="972"/>
                    </a:lnTo>
                    <a:lnTo>
                      <a:pt x="2661" y="950"/>
                    </a:lnTo>
                    <a:lnTo>
                      <a:pt x="2637" y="934"/>
                    </a:lnTo>
                    <a:lnTo>
                      <a:pt x="2630" y="912"/>
                    </a:lnTo>
                    <a:lnTo>
                      <a:pt x="2630" y="888"/>
                    </a:lnTo>
                    <a:lnTo>
                      <a:pt x="2614" y="866"/>
                    </a:lnTo>
                    <a:lnTo>
                      <a:pt x="2606" y="842"/>
                    </a:lnTo>
                    <a:lnTo>
                      <a:pt x="2599" y="820"/>
                    </a:lnTo>
                    <a:lnTo>
                      <a:pt x="2575" y="804"/>
                    </a:lnTo>
                    <a:lnTo>
                      <a:pt x="2560" y="781"/>
                    </a:lnTo>
                    <a:lnTo>
                      <a:pt x="2537" y="766"/>
                    </a:lnTo>
                    <a:lnTo>
                      <a:pt x="2513" y="766"/>
                    </a:lnTo>
                    <a:lnTo>
                      <a:pt x="2513" y="743"/>
                    </a:lnTo>
                    <a:lnTo>
                      <a:pt x="2505" y="720"/>
                    </a:lnTo>
                    <a:lnTo>
                      <a:pt x="2482" y="712"/>
                    </a:lnTo>
                    <a:lnTo>
                      <a:pt x="2458" y="712"/>
                    </a:lnTo>
                    <a:lnTo>
                      <a:pt x="2435" y="712"/>
                    </a:lnTo>
                    <a:lnTo>
                      <a:pt x="2411" y="705"/>
                    </a:lnTo>
                    <a:lnTo>
                      <a:pt x="2388" y="705"/>
                    </a:lnTo>
                    <a:lnTo>
                      <a:pt x="2365" y="705"/>
                    </a:lnTo>
                    <a:lnTo>
                      <a:pt x="2341" y="705"/>
                    </a:lnTo>
                    <a:lnTo>
                      <a:pt x="2318" y="705"/>
                    </a:lnTo>
                    <a:lnTo>
                      <a:pt x="2294" y="705"/>
                    </a:lnTo>
                    <a:lnTo>
                      <a:pt x="2271" y="720"/>
                    </a:lnTo>
                    <a:lnTo>
                      <a:pt x="2263" y="743"/>
                    </a:lnTo>
                    <a:lnTo>
                      <a:pt x="2263" y="766"/>
                    </a:lnTo>
                    <a:lnTo>
                      <a:pt x="2239" y="781"/>
                    </a:lnTo>
                    <a:lnTo>
                      <a:pt x="2232" y="804"/>
                    </a:lnTo>
                    <a:lnTo>
                      <a:pt x="2208" y="820"/>
                    </a:lnTo>
                    <a:lnTo>
                      <a:pt x="2200" y="842"/>
                    </a:lnTo>
                    <a:lnTo>
                      <a:pt x="2178" y="858"/>
                    </a:lnTo>
                    <a:lnTo>
                      <a:pt x="2154" y="858"/>
                    </a:lnTo>
                    <a:lnTo>
                      <a:pt x="2131" y="850"/>
                    </a:lnTo>
                    <a:lnTo>
                      <a:pt x="2107" y="835"/>
                    </a:lnTo>
                    <a:lnTo>
                      <a:pt x="2092" y="812"/>
                    </a:lnTo>
                    <a:lnTo>
                      <a:pt x="2068" y="804"/>
                    </a:lnTo>
                    <a:lnTo>
                      <a:pt x="2053" y="781"/>
                    </a:lnTo>
                    <a:lnTo>
                      <a:pt x="2029" y="774"/>
                    </a:lnTo>
                    <a:lnTo>
                      <a:pt x="2006" y="766"/>
                    </a:lnTo>
                    <a:lnTo>
                      <a:pt x="1982" y="743"/>
                    </a:lnTo>
                    <a:lnTo>
                      <a:pt x="1959" y="728"/>
                    </a:lnTo>
                    <a:lnTo>
                      <a:pt x="1959" y="705"/>
                    </a:lnTo>
                    <a:lnTo>
                      <a:pt x="1959" y="682"/>
                    </a:lnTo>
                    <a:lnTo>
                      <a:pt x="1959" y="659"/>
                    </a:lnTo>
                    <a:lnTo>
                      <a:pt x="1951" y="636"/>
                    </a:lnTo>
                    <a:lnTo>
                      <a:pt x="1935" y="613"/>
                    </a:lnTo>
                    <a:lnTo>
                      <a:pt x="1920" y="590"/>
                    </a:lnTo>
                    <a:lnTo>
                      <a:pt x="1927" y="567"/>
                    </a:lnTo>
                    <a:lnTo>
                      <a:pt x="1904" y="551"/>
                    </a:lnTo>
                    <a:lnTo>
                      <a:pt x="1888" y="529"/>
                    </a:lnTo>
                    <a:lnTo>
                      <a:pt x="1865" y="513"/>
                    </a:lnTo>
                    <a:lnTo>
                      <a:pt x="1841" y="513"/>
                    </a:lnTo>
                    <a:lnTo>
                      <a:pt x="1826" y="490"/>
                    </a:lnTo>
                    <a:lnTo>
                      <a:pt x="1810" y="467"/>
                    </a:lnTo>
                    <a:lnTo>
                      <a:pt x="1795" y="445"/>
                    </a:lnTo>
                    <a:lnTo>
                      <a:pt x="1771" y="429"/>
                    </a:lnTo>
                    <a:lnTo>
                      <a:pt x="1748" y="414"/>
                    </a:lnTo>
                    <a:lnTo>
                      <a:pt x="1733" y="391"/>
                    </a:lnTo>
                    <a:lnTo>
                      <a:pt x="1717" y="367"/>
                    </a:lnTo>
                    <a:lnTo>
                      <a:pt x="1709" y="345"/>
                    </a:lnTo>
                    <a:lnTo>
                      <a:pt x="1709" y="322"/>
                    </a:lnTo>
                    <a:lnTo>
                      <a:pt x="1529" y="307"/>
                    </a:lnTo>
                    <a:lnTo>
                      <a:pt x="1412" y="307"/>
                    </a:lnTo>
                    <a:lnTo>
                      <a:pt x="1389" y="399"/>
                    </a:lnTo>
                    <a:lnTo>
                      <a:pt x="1349" y="399"/>
                    </a:lnTo>
                    <a:lnTo>
                      <a:pt x="1327" y="399"/>
                    </a:lnTo>
                    <a:lnTo>
                      <a:pt x="1303" y="399"/>
                    </a:lnTo>
                    <a:lnTo>
                      <a:pt x="1280" y="399"/>
                    </a:lnTo>
                    <a:lnTo>
                      <a:pt x="1257" y="391"/>
                    </a:lnTo>
                    <a:lnTo>
                      <a:pt x="1233" y="383"/>
                    </a:lnTo>
                    <a:lnTo>
                      <a:pt x="1210" y="383"/>
                    </a:lnTo>
                    <a:lnTo>
                      <a:pt x="1186" y="383"/>
                    </a:lnTo>
                    <a:lnTo>
                      <a:pt x="1163" y="375"/>
                    </a:lnTo>
                    <a:lnTo>
                      <a:pt x="1139" y="375"/>
                    </a:lnTo>
                    <a:lnTo>
                      <a:pt x="1116" y="375"/>
                    </a:lnTo>
                    <a:lnTo>
                      <a:pt x="1092" y="367"/>
                    </a:lnTo>
                    <a:lnTo>
                      <a:pt x="1069" y="367"/>
                    </a:lnTo>
                    <a:lnTo>
                      <a:pt x="1045" y="360"/>
                    </a:lnTo>
                    <a:lnTo>
                      <a:pt x="1022" y="360"/>
                    </a:lnTo>
                    <a:lnTo>
                      <a:pt x="998" y="360"/>
                    </a:lnTo>
                    <a:lnTo>
                      <a:pt x="975" y="360"/>
                    </a:lnTo>
                    <a:lnTo>
                      <a:pt x="951" y="353"/>
                    </a:lnTo>
                    <a:lnTo>
                      <a:pt x="928" y="353"/>
                    </a:lnTo>
                    <a:lnTo>
                      <a:pt x="367" y="61"/>
                    </a:lnTo>
                    <a:lnTo>
                      <a:pt x="390" y="46"/>
                    </a:lnTo>
                    <a:lnTo>
                      <a:pt x="394" y="42"/>
                    </a:lnTo>
                    <a:lnTo>
                      <a:pt x="398" y="21"/>
                    </a:lnTo>
                    <a:lnTo>
                      <a:pt x="405" y="25"/>
                    </a:lnTo>
                    <a:lnTo>
                      <a:pt x="408" y="25"/>
                    </a:lnTo>
                    <a:lnTo>
                      <a:pt x="394" y="21"/>
                    </a:lnTo>
                  </a:path>
                </a:pathLst>
              </a:custGeom>
              <a:solidFill>
                <a:srgbClr val="BAD3B9"/>
              </a:solidFill>
              <a:ln w="3175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pic>
            <p:nvPicPr>
              <p:cNvPr id="1785" name="Picture 6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58470" y="2282319"/>
                <a:ext cx="142884" cy="142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786" name="821 Grupo"/>
              <p:cNvGrpSpPr/>
              <p:nvPr/>
            </p:nvGrpSpPr>
            <p:grpSpPr>
              <a:xfrm>
                <a:off x="8093374" y="4302578"/>
                <a:ext cx="223852" cy="182586"/>
                <a:chOff x="8026699" y="4369253"/>
                <a:chExt cx="223852" cy="182586"/>
              </a:xfrm>
            </p:grpSpPr>
            <p:sp>
              <p:nvSpPr>
                <p:cNvPr id="3363" name="Freeform 264"/>
                <p:cNvSpPr>
                  <a:spLocks/>
                </p:cNvSpPr>
                <p:nvPr/>
              </p:nvSpPr>
              <p:spPr bwMode="auto">
                <a:xfrm>
                  <a:off x="8203485" y="4408053"/>
                  <a:ext cx="45918" cy="136939"/>
                </a:xfrm>
                <a:custGeom>
                  <a:avLst/>
                  <a:gdLst>
                    <a:gd name="T0" fmla="*/ 0 w 40"/>
                    <a:gd name="T1" fmla="*/ 136922 h 120"/>
                    <a:gd name="T2" fmla="*/ 16070 w 40"/>
                    <a:gd name="T3" fmla="*/ 0 h 120"/>
                    <a:gd name="T4" fmla="*/ 34436 w 40"/>
                    <a:gd name="T5" fmla="*/ 0 h 120"/>
                    <a:gd name="T6" fmla="*/ 45915 w 40"/>
                    <a:gd name="T7" fmla="*/ 135781 h 120"/>
                    <a:gd name="T8" fmla="*/ 0 w 40"/>
                    <a:gd name="T9" fmla="*/ 135781 h 120"/>
                    <a:gd name="T10" fmla="*/ 0 w 40"/>
                    <a:gd name="T11" fmla="*/ 136922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64" name="Rectangle 265"/>
                <p:cNvSpPr>
                  <a:spLocks noChangeArrowheads="1"/>
                </p:cNvSpPr>
                <p:nvPr/>
              </p:nvSpPr>
              <p:spPr bwMode="auto">
                <a:xfrm>
                  <a:off x="8155271" y="4458263"/>
                  <a:ext cx="95280" cy="91293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65" name="Oval 266"/>
                <p:cNvSpPr>
                  <a:spLocks noChangeArrowheads="1"/>
                </p:cNvSpPr>
                <p:nvPr/>
              </p:nvSpPr>
              <p:spPr bwMode="auto">
                <a:xfrm>
                  <a:off x="8148382" y="4458263"/>
                  <a:ext cx="17219" cy="93576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66" name="Freeform 267"/>
                <p:cNvSpPr>
                  <a:spLocks/>
                </p:cNvSpPr>
                <p:nvPr/>
              </p:nvSpPr>
              <p:spPr bwMode="auto">
                <a:xfrm>
                  <a:off x="8026699" y="4475381"/>
                  <a:ext cx="132015" cy="75316"/>
                </a:xfrm>
                <a:custGeom>
                  <a:avLst/>
                  <a:gdLst>
                    <a:gd name="T0" fmla="*/ 11479 w 115"/>
                    <a:gd name="T1" fmla="*/ 2282 h 66"/>
                    <a:gd name="T2" fmla="*/ 0 w 115"/>
                    <a:gd name="T3" fmla="*/ 23961 h 66"/>
                    <a:gd name="T4" fmla="*/ 0 w 115"/>
                    <a:gd name="T5" fmla="*/ 75307 h 66"/>
                    <a:gd name="T6" fmla="*/ 132006 w 115"/>
                    <a:gd name="T7" fmla="*/ 75307 h 66"/>
                    <a:gd name="T8" fmla="*/ 132006 w 115"/>
                    <a:gd name="T9" fmla="*/ 36512 h 66"/>
                    <a:gd name="T10" fmla="*/ 41324 w 115"/>
                    <a:gd name="T11" fmla="*/ 0 h 66"/>
                    <a:gd name="T12" fmla="*/ 11479 w 115"/>
                    <a:gd name="T13" fmla="*/ 0 h 66"/>
                    <a:gd name="T14" fmla="*/ 11479 w 115"/>
                    <a:gd name="T15" fmla="*/ 2282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6"/>
                    <a:gd name="T26" fmla="*/ 115 w 115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6">
                      <a:moveTo>
                        <a:pt x="10" y="2"/>
                      </a:moveTo>
                      <a:lnTo>
                        <a:pt x="0" y="21"/>
                      </a:lnTo>
                      <a:lnTo>
                        <a:pt x="0" y="66"/>
                      </a:lnTo>
                      <a:lnTo>
                        <a:pt x="115" y="66"/>
                      </a:lnTo>
                      <a:lnTo>
                        <a:pt x="115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67" name="Rectangle 268"/>
                <p:cNvSpPr>
                  <a:spLocks noChangeArrowheads="1"/>
                </p:cNvSpPr>
                <p:nvPr/>
              </p:nvSpPr>
              <p:spPr bwMode="auto">
                <a:xfrm>
                  <a:off x="8039327" y="4477663"/>
                  <a:ext cx="6887" cy="7189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68" name="Line 269"/>
                <p:cNvSpPr>
                  <a:spLocks noChangeShapeType="1"/>
                </p:cNvSpPr>
                <p:nvPr/>
              </p:nvSpPr>
              <p:spPr bwMode="auto">
                <a:xfrm flipH="1" flipV="1">
                  <a:off x="8218408" y="4378382"/>
                  <a:ext cx="4592" cy="2738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69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8229887" y="4369253"/>
                  <a:ext cx="1148" cy="2054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70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8234480" y="4379523"/>
                  <a:ext cx="6887" cy="228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pic>
            <p:nvPicPr>
              <p:cNvPr id="1787" name="Picture 409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03198" y="4505748"/>
                <a:ext cx="131772" cy="133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88" name="Picture 4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903198" y="4505748"/>
                <a:ext cx="131772" cy="13336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789" name="Oval 411"/>
              <p:cNvSpPr>
                <a:spLocks noChangeArrowheads="1"/>
              </p:cNvSpPr>
              <p:nvPr/>
            </p:nvSpPr>
            <p:spPr bwMode="auto">
              <a:xfrm>
                <a:off x="5903198" y="4505748"/>
                <a:ext cx="133359" cy="13336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grpSp>
            <p:nvGrpSpPr>
              <p:cNvPr id="1790" name="552 Grupo"/>
              <p:cNvGrpSpPr>
                <a:grpSpLocks/>
              </p:cNvGrpSpPr>
              <p:nvPr/>
            </p:nvGrpSpPr>
            <p:grpSpPr bwMode="auto">
              <a:xfrm>
                <a:off x="8562831" y="4289916"/>
                <a:ext cx="223851" cy="182586"/>
                <a:chOff x="8510420" y="4274982"/>
                <a:chExt cx="223837" cy="182563"/>
              </a:xfrm>
            </p:grpSpPr>
            <p:sp>
              <p:nvSpPr>
                <p:cNvPr id="3355" name="Freeform 264"/>
                <p:cNvSpPr>
                  <a:spLocks/>
                </p:cNvSpPr>
                <p:nvPr/>
              </p:nvSpPr>
              <p:spPr bwMode="auto">
                <a:xfrm>
                  <a:off x="8687194" y="4313777"/>
                  <a:ext cx="45915" cy="136922"/>
                </a:xfrm>
                <a:custGeom>
                  <a:avLst/>
                  <a:gdLst>
                    <a:gd name="T0" fmla="*/ 0 w 40"/>
                    <a:gd name="T1" fmla="*/ 136922 h 120"/>
                    <a:gd name="T2" fmla="*/ 16070 w 40"/>
                    <a:gd name="T3" fmla="*/ 0 h 120"/>
                    <a:gd name="T4" fmla="*/ 34436 w 40"/>
                    <a:gd name="T5" fmla="*/ 0 h 120"/>
                    <a:gd name="T6" fmla="*/ 45915 w 40"/>
                    <a:gd name="T7" fmla="*/ 135781 h 120"/>
                    <a:gd name="T8" fmla="*/ 0 w 40"/>
                    <a:gd name="T9" fmla="*/ 135781 h 120"/>
                    <a:gd name="T10" fmla="*/ 0 w 40"/>
                    <a:gd name="T11" fmla="*/ 136922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56" name="Rectangle 265"/>
                <p:cNvSpPr>
                  <a:spLocks noChangeArrowheads="1"/>
                </p:cNvSpPr>
                <p:nvPr/>
              </p:nvSpPr>
              <p:spPr bwMode="auto">
                <a:xfrm>
                  <a:off x="8638983" y="4363981"/>
                  <a:ext cx="95274" cy="91282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57" name="Oval 266"/>
                <p:cNvSpPr>
                  <a:spLocks noChangeArrowheads="1"/>
                </p:cNvSpPr>
                <p:nvPr/>
              </p:nvSpPr>
              <p:spPr bwMode="auto">
                <a:xfrm>
                  <a:off x="8632095" y="4363981"/>
                  <a:ext cx="17218" cy="93564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58" name="Freeform 267"/>
                <p:cNvSpPr>
                  <a:spLocks/>
                </p:cNvSpPr>
                <p:nvPr/>
              </p:nvSpPr>
              <p:spPr bwMode="auto">
                <a:xfrm>
                  <a:off x="8510420" y="4381097"/>
                  <a:ext cx="132006" cy="75307"/>
                </a:xfrm>
                <a:custGeom>
                  <a:avLst/>
                  <a:gdLst>
                    <a:gd name="T0" fmla="*/ 11479 w 115"/>
                    <a:gd name="T1" fmla="*/ 2282 h 66"/>
                    <a:gd name="T2" fmla="*/ 0 w 115"/>
                    <a:gd name="T3" fmla="*/ 23961 h 66"/>
                    <a:gd name="T4" fmla="*/ 0 w 115"/>
                    <a:gd name="T5" fmla="*/ 75307 h 66"/>
                    <a:gd name="T6" fmla="*/ 132006 w 115"/>
                    <a:gd name="T7" fmla="*/ 75307 h 66"/>
                    <a:gd name="T8" fmla="*/ 132006 w 115"/>
                    <a:gd name="T9" fmla="*/ 36512 h 66"/>
                    <a:gd name="T10" fmla="*/ 41324 w 115"/>
                    <a:gd name="T11" fmla="*/ 0 h 66"/>
                    <a:gd name="T12" fmla="*/ 11479 w 115"/>
                    <a:gd name="T13" fmla="*/ 0 h 66"/>
                    <a:gd name="T14" fmla="*/ 11479 w 115"/>
                    <a:gd name="T15" fmla="*/ 2282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6"/>
                    <a:gd name="T26" fmla="*/ 115 w 115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6">
                      <a:moveTo>
                        <a:pt x="10" y="2"/>
                      </a:moveTo>
                      <a:lnTo>
                        <a:pt x="0" y="21"/>
                      </a:lnTo>
                      <a:lnTo>
                        <a:pt x="0" y="66"/>
                      </a:lnTo>
                      <a:lnTo>
                        <a:pt x="115" y="66"/>
                      </a:lnTo>
                      <a:lnTo>
                        <a:pt x="115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59" name="Rectangle 268"/>
                <p:cNvSpPr>
                  <a:spLocks noChangeArrowheads="1"/>
                </p:cNvSpPr>
                <p:nvPr/>
              </p:nvSpPr>
              <p:spPr bwMode="auto">
                <a:xfrm>
                  <a:off x="8523047" y="4383379"/>
                  <a:ext cx="6887" cy="7188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60" name="Line 269"/>
                <p:cNvSpPr>
                  <a:spLocks noChangeShapeType="1"/>
                </p:cNvSpPr>
                <p:nvPr/>
              </p:nvSpPr>
              <p:spPr bwMode="auto">
                <a:xfrm flipH="1" flipV="1">
                  <a:off x="8702116" y="4284110"/>
                  <a:ext cx="4592" cy="2738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61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8713595" y="4274982"/>
                  <a:ext cx="1148" cy="205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62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8718187" y="4285251"/>
                  <a:ext cx="6887" cy="228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91" name="Rectangle 273"/>
              <p:cNvSpPr>
                <a:spLocks noChangeArrowheads="1"/>
              </p:cNvSpPr>
              <p:nvPr/>
            </p:nvSpPr>
            <p:spPr bwMode="auto">
              <a:xfrm>
                <a:off x="7625374" y="5500983"/>
                <a:ext cx="152509" cy="19560"/>
              </a:xfrm>
              <a:prstGeom prst="rect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92" name="Freeform 274"/>
              <p:cNvSpPr>
                <a:spLocks/>
              </p:cNvSpPr>
              <p:nvPr/>
            </p:nvSpPr>
            <p:spPr bwMode="auto">
              <a:xfrm>
                <a:off x="7744226" y="5474437"/>
                <a:ext cx="49434" cy="64270"/>
              </a:xfrm>
              <a:custGeom>
                <a:avLst/>
                <a:gdLst>
                  <a:gd name="T0" fmla="*/ 10517 w 47"/>
                  <a:gd name="T1" fmla="*/ 1397 h 46"/>
                  <a:gd name="T2" fmla="*/ 18931 w 47"/>
                  <a:gd name="T3" fmla="*/ 1397 h 46"/>
                  <a:gd name="T4" fmla="*/ 30500 w 47"/>
                  <a:gd name="T5" fmla="*/ 6985 h 46"/>
                  <a:gd name="T6" fmla="*/ 35759 w 47"/>
                  <a:gd name="T7" fmla="*/ 11176 h 46"/>
                  <a:gd name="T8" fmla="*/ 38914 w 47"/>
                  <a:gd name="T9" fmla="*/ 15367 h 46"/>
                  <a:gd name="T10" fmla="*/ 43121 w 47"/>
                  <a:gd name="T11" fmla="*/ 22352 h 46"/>
                  <a:gd name="T12" fmla="*/ 46276 w 47"/>
                  <a:gd name="T13" fmla="*/ 29337 h 46"/>
                  <a:gd name="T14" fmla="*/ 48379 w 47"/>
                  <a:gd name="T15" fmla="*/ 34925 h 46"/>
                  <a:gd name="T16" fmla="*/ 49431 w 47"/>
                  <a:gd name="T17" fmla="*/ 40513 h 46"/>
                  <a:gd name="T18" fmla="*/ 49431 w 47"/>
                  <a:gd name="T19" fmla="*/ 44704 h 46"/>
                  <a:gd name="T20" fmla="*/ 48379 w 47"/>
                  <a:gd name="T21" fmla="*/ 46101 h 46"/>
                  <a:gd name="T22" fmla="*/ 47328 w 47"/>
                  <a:gd name="T23" fmla="*/ 43307 h 46"/>
                  <a:gd name="T24" fmla="*/ 45224 w 47"/>
                  <a:gd name="T25" fmla="*/ 41910 h 46"/>
                  <a:gd name="T26" fmla="*/ 46276 w 47"/>
                  <a:gd name="T27" fmla="*/ 43307 h 46"/>
                  <a:gd name="T28" fmla="*/ 47328 w 47"/>
                  <a:gd name="T29" fmla="*/ 48895 h 46"/>
                  <a:gd name="T30" fmla="*/ 47328 w 47"/>
                  <a:gd name="T31" fmla="*/ 54483 h 46"/>
                  <a:gd name="T32" fmla="*/ 45224 w 47"/>
                  <a:gd name="T33" fmla="*/ 58674 h 46"/>
                  <a:gd name="T34" fmla="*/ 43121 w 47"/>
                  <a:gd name="T35" fmla="*/ 62865 h 46"/>
                  <a:gd name="T36" fmla="*/ 42069 w 47"/>
                  <a:gd name="T37" fmla="*/ 64262 h 46"/>
                  <a:gd name="T38" fmla="*/ 42069 w 47"/>
                  <a:gd name="T39" fmla="*/ 61468 h 46"/>
                  <a:gd name="T40" fmla="*/ 42069 w 47"/>
                  <a:gd name="T41" fmla="*/ 55880 h 46"/>
                  <a:gd name="T42" fmla="*/ 41017 w 47"/>
                  <a:gd name="T43" fmla="*/ 51689 h 46"/>
                  <a:gd name="T44" fmla="*/ 39965 w 47"/>
                  <a:gd name="T45" fmla="*/ 50292 h 46"/>
                  <a:gd name="T46" fmla="*/ 39965 w 47"/>
                  <a:gd name="T47" fmla="*/ 51689 h 46"/>
                  <a:gd name="T48" fmla="*/ 38914 w 47"/>
                  <a:gd name="T49" fmla="*/ 53086 h 46"/>
                  <a:gd name="T50" fmla="*/ 38914 w 47"/>
                  <a:gd name="T51" fmla="*/ 55880 h 46"/>
                  <a:gd name="T52" fmla="*/ 37862 w 47"/>
                  <a:gd name="T53" fmla="*/ 57277 h 46"/>
                  <a:gd name="T54" fmla="*/ 36810 w 47"/>
                  <a:gd name="T55" fmla="*/ 57277 h 46"/>
                  <a:gd name="T56" fmla="*/ 36810 w 47"/>
                  <a:gd name="T57" fmla="*/ 54483 h 46"/>
                  <a:gd name="T58" fmla="*/ 36810 w 47"/>
                  <a:gd name="T59" fmla="*/ 51689 h 46"/>
                  <a:gd name="T60" fmla="*/ 35759 w 47"/>
                  <a:gd name="T61" fmla="*/ 48895 h 46"/>
                  <a:gd name="T62" fmla="*/ 33655 w 47"/>
                  <a:gd name="T63" fmla="*/ 43307 h 46"/>
                  <a:gd name="T64" fmla="*/ 32603 w 47"/>
                  <a:gd name="T65" fmla="*/ 39116 h 46"/>
                  <a:gd name="T66" fmla="*/ 28397 w 47"/>
                  <a:gd name="T67" fmla="*/ 30734 h 46"/>
                  <a:gd name="T68" fmla="*/ 18931 w 47"/>
                  <a:gd name="T69" fmla="*/ 20955 h 46"/>
                  <a:gd name="T70" fmla="*/ 11569 w 47"/>
                  <a:gd name="T71" fmla="*/ 12573 h 46"/>
                  <a:gd name="T72" fmla="*/ 7362 w 47"/>
                  <a:gd name="T73" fmla="*/ 9779 h 46"/>
                  <a:gd name="T74" fmla="*/ 4207 w 47"/>
                  <a:gd name="T75" fmla="*/ 8382 h 46"/>
                  <a:gd name="T76" fmla="*/ 1052 w 47"/>
                  <a:gd name="T77" fmla="*/ 6985 h 46"/>
                  <a:gd name="T78" fmla="*/ 1052 w 47"/>
                  <a:gd name="T79" fmla="*/ 5588 h 46"/>
                  <a:gd name="T80" fmla="*/ 4207 w 47"/>
                  <a:gd name="T81" fmla="*/ 4191 h 46"/>
                  <a:gd name="T82" fmla="*/ 7362 w 47"/>
                  <a:gd name="T83" fmla="*/ 1397 h 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7"/>
                  <a:gd name="T127" fmla="*/ 0 h 46"/>
                  <a:gd name="T128" fmla="*/ 47 w 47"/>
                  <a:gd name="T129" fmla="*/ 46 h 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7" h="46">
                    <a:moveTo>
                      <a:pt x="7" y="1"/>
                    </a:moveTo>
                    <a:lnTo>
                      <a:pt x="10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2"/>
                    </a:lnTo>
                    <a:lnTo>
                      <a:pt x="29" y="5"/>
                    </a:lnTo>
                    <a:lnTo>
                      <a:pt x="33" y="6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1"/>
                    </a:lnTo>
                    <a:lnTo>
                      <a:pt x="45" y="23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2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39" y="39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1" y="28"/>
                    </a:lnTo>
                    <a:lnTo>
                      <a:pt x="29" y="25"/>
                    </a:lnTo>
                    <a:lnTo>
                      <a:pt x="27" y="22"/>
                    </a:lnTo>
                    <a:lnTo>
                      <a:pt x="24" y="19"/>
                    </a:lnTo>
                    <a:lnTo>
                      <a:pt x="18" y="15"/>
                    </a:lnTo>
                    <a:lnTo>
                      <a:pt x="14" y="12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42FFFF"/>
              </a:solidFill>
              <a:ln w="0">
                <a:solidFill>
                  <a:srgbClr val="000000"/>
                </a:solidFill>
                <a:prstDash val="sysDashDot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3" name="Freeform 275"/>
              <p:cNvSpPr>
                <a:spLocks/>
              </p:cNvSpPr>
              <p:nvPr/>
            </p:nvSpPr>
            <p:spPr bwMode="auto">
              <a:xfrm>
                <a:off x="7731605" y="5477231"/>
                <a:ext cx="52589" cy="64270"/>
              </a:xfrm>
              <a:custGeom>
                <a:avLst/>
                <a:gdLst>
                  <a:gd name="T0" fmla="*/ 11569 w 50"/>
                  <a:gd name="T1" fmla="*/ 1397 h 46"/>
                  <a:gd name="T2" fmla="*/ 21034 w 50"/>
                  <a:gd name="T3" fmla="*/ 1397 h 46"/>
                  <a:gd name="T4" fmla="*/ 33655 w 50"/>
                  <a:gd name="T5" fmla="*/ 5588 h 46"/>
                  <a:gd name="T6" fmla="*/ 38914 w 50"/>
                  <a:gd name="T7" fmla="*/ 8382 h 46"/>
                  <a:gd name="T8" fmla="*/ 43121 w 50"/>
                  <a:gd name="T9" fmla="*/ 13970 h 46"/>
                  <a:gd name="T10" fmla="*/ 46276 w 50"/>
                  <a:gd name="T11" fmla="*/ 19558 h 46"/>
                  <a:gd name="T12" fmla="*/ 49431 w 50"/>
                  <a:gd name="T13" fmla="*/ 26543 h 46"/>
                  <a:gd name="T14" fmla="*/ 51534 w 50"/>
                  <a:gd name="T15" fmla="*/ 33528 h 46"/>
                  <a:gd name="T16" fmla="*/ 51534 w 50"/>
                  <a:gd name="T17" fmla="*/ 39116 h 46"/>
                  <a:gd name="T18" fmla="*/ 51534 w 50"/>
                  <a:gd name="T19" fmla="*/ 43307 h 46"/>
                  <a:gd name="T20" fmla="*/ 51534 w 50"/>
                  <a:gd name="T21" fmla="*/ 43307 h 46"/>
                  <a:gd name="T22" fmla="*/ 49431 w 50"/>
                  <a:gd name="T23" fmla="*/ 41910 h 46"/>
                  <a:gd name="T24" fmla="*/ 48379 w 50"/>
                  <a:gd name="T25" fmla="*/ 40513 h 46"/>
                  <a:gd name="T26" fmla="*/ 48379 w 50"/>
                  <a:gd name="T27" fmla="*/ 41910 h 46"/>
                  <a:gd name="T28" fmla="*/ 49431 w 50"/>
                  <a:gd name="T29" fmla="*/ 47498 h 46"/>
                  <a:gd name="T30" fmla="*/ 48379 w 50"/>
                  <a:gd name="T31" fmla="*/ 53086 h 46"/>
                  <a:gd name="T32" fmla="*/ 47327 w 50"/>
                  <a:gd name="T33" fmla="*/ 58674 h 46"/>
                  <a:gd name="T34" fmla="*/ 44172 w 50"/>
                  <a:gd name="T35" fmla="*/ 62865 h 46"/>
                  <a:gd name="T36" fmla="*/ 43121 w 50"/>
                  <a:gd name="T37" fmla="*/ 64262 h 46"/>
                  <a:gd name="T38" fmla="*/ 43121 w 50"/>
                  <a:gd name="T39" fmla="*/ 61468 h 46"/>
                  <a:gd name="T40" fmla="*/ 43121 w 50"/>
                  <a:gd name="T41" fmla="*/ 55880 h 46"/>
                  <a:gd name="T42" fmla="*/ 42069 w 50"/>
                  <a:gd name="T43" fmla="*/ 51689 h 46"/>
                  <a:gd name="T44" fmla="*/ 41017 w 50"/>
                  <a:gd name="T45" fmla="*/ 50292 h 46"/>
                  <a:gd name="T46" fmla="*/ 41017 w 50"/>
                  <a:gd name="T47" fmla="*/ 51689 h 46"/>
                  <a:gd name="T48" fmla="*/ 41017 w 50"/>
                  <a:gd name="T49" fmla="*/ 53086 h 46"/>
                  <a:gd name="T50" fmla="*/ 39965 w 50"/>
                  <a:gd name="T51" fmla="*/ 55880 h 46"/>
                  <a:gd name="T52" fmla="*/ 38914 w 50"/>
                  <a:gd name="T53" fmla="*/ 57277 h 46"/>
                  <a:gd name="T54" fmla="*/ 37862 w 50"/>
                  <a:gd name="T55" fmla="*/ 57277 h 46"/>
                  <a:gd name="T56" fmla="*/ 37862 w 50"/>
                  <a:gd name="T57" fmla="*/ 55880 h 46"/>
                  <a:gd name="T58" fmla="*/ 37862 w 50"/>
                  <a:gd name="T59" fmla="*/ 53086 h 46"/>
                  <a:gd name="T60" fmla="*/ 36810 w 50"/>
                  <a:gd name="T61" fmla="*/ 48895 h 46"/>
                  <a:gd name="T62" fmla="*/ 34707 w 50"/>
                  <a:gd name="T63" fmla="*/ 43307 h 46"/>
                  <a:gd name="T64" fmla="*/ 33655 w 50"/>
                  <a:gd name="T65" fmla="*/ 39116 h 46"/>
                  <a:gd name="T66" fmla="*/ 29448 w 50"/>
                  <a:gd name="T67" fmla="*/ 30734 h 46"/>
                  <a:gd name="T68" fmla="*/ 19983 w 50"/>
                  <a:gd name="T69" fmla="*/ 22352 h 46"/>
                  <a:gd name="T70" fmla="*/ 11569 w 50"/>
                  <a:gd name="T71" fmla="*/ 13970 h 46"/>
                  <a:gd name="T72" fmla="*/ 7362 w 50"/>
                  <a:gd name="T73" fmla="*/ 11176 h 46"/>
                  <a:gd name="T74" fmla="*/ 4207 w 50"/>
                  <a:gd name="T75" fmla="*/ 9779 h 46"/>
                  <a:gd name="T76" fmla="*/ 1052 w 50"/>
                  <a:gd name="T77" fmla="*/ 8382 h 46"/>
                  <a:gd name="T78" fmla="*/ 1052 w 50"/>
                  <a:gd name="T79" fmla="*/ 6985 h 46"/>
                  <a:gd name="T80" fmla="*/ 4207 w 50"/>
                  <a:gd name="T81" fmla="*/ 5588 h 46"/>
                  <a:gd name="T82" fmla="*/ 7362 w 50"/>
                  <a:gd name="T83" fmla="*/ 2794 h 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"/>
                  <a:gd name="T127" fmla="*/ 0 h 46"/>
                  <a:gd name="T128" fmla="*/ 50 w 50"/>
                  <a:gd name="T129" fmla="*/ 46 h 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" h="46">
                    <a:moveTo>
                      <a:pt x="7" y="2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2" y="12"/>
                    </a:lnTo>
                    <a:lnTo>
                      <a:pt x="44" y="14"/>
                    </a:lnTo>
                    <a:lnTo>
                      <a:pt x="45" y="17"/>
                    </a:lnTo>
                    <a:lnTo>
                      <a:pt x="47" y="19"/>
                    </a:lnTo>
                    <a:lnTo>
                      <a:pt x="48" y="22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50" y="29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5" y="42"/>
                    </a:lnTo>
                    <a:lnTo>
                      <a:pt x="44" y="44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1" y="40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1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8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2" y="28"/>
                    </a:lnTo>
                    <a:lnTo>
                      <a:pt x="30" y="25"/>
                    </a:lnTo>
                    <a:lnTo>
                      <a:pt x="28" y="22"/>
                    </a:lnTo>
                    <a:lnTo>
                      <a:pt x="25" y="19"/>
                    </a:lnTo>
                    <a:lnTo>
                      <a:pt x="19" y="16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42FFFF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4" name="Freeform 276"/>
              <p:cNvSpPr>
                <a:spLocks/>
              </p:cNvSpPr>
              <p:nvPr/>
            </p:nvSpPr>
            <p:spPr bwMode="auto">
              <a:xfrm>
                <a:off x="7643255" y="5331926"/>
                <a:ext cx="99919" cy="169058"/>
              </a:xfrm>
              <a:custGeom>
                <a:avLst/>
                <a:gdLst>
                  <a:gd name="T0" fmla="*/ 36810 w 95"/>
                  <a:gd name="T1" fmla="*/ 0 h 121"/>
                  <a:gd name="T2" fmla="*/ 0 w 95"/>
                  <a:gd name="T3" fmla="*/ 0 h 121"/>
                  <a:gd name="T4" fmla="*/ 0 w 95"/>
                  <a:gd name="T5" fmla="*/ 169037 h 121"/>
                  <a:gd name="T6" fmla="*/ 99913 w 95"/>
                  <a:gd name="T7" fmla="*/ 169037 h 121"/>
                  <a:gd name="T8" fmla="*/ 99913 w 95"/>
                  <a:gd name="T9" fmla="*/ 148082 h 121"/>
                  <a:gd name="T10" fmla="*/ 38913 w 95"/>
                  <a:gd name="T11" fmla="*/ 0 h 121"/>
                  <a:gd name="T12" fmla="*/ 36810 w 95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121"/>
                  <a:gd name="T23" fmla="*/ 95 w 95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121">
                    <a:moveTo>
                      <a:pt x="35" y="0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5" y="121"/>
                    </a:lnTo>
                    <a:lnTo>
                      <a:pt x="95" y="106"/>
                    </a:lnTo>
                    <a:lnTo>
                      <a:pt x="3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795" name="549 Grupo"/>
              <p:cNvGrpSpPr>
                <a:grpSpLocks/>
              </p:cNvGrpSpPr>
              <p:nvPr/>
            </p:nvGrpSpPr>
            <p:grpSpPr bwMode="auto">
              <a:xfrm>
                <a:off x="5129980" y="4882850"/>
                <a:ext cx="231790" cy="215927"/>
                <a:chOff x="4875521" y="4478338"/>
                <a:chExt cx="231775" cy="215900"/>
              </a:xfrm>
            </p:grpSpPr>
            <p:sp>
              <p:nvSpPr>
                <p:cNvPr id="3347" name="Freeform 177"/>
                <p:cNvSpPr>
                  <a:spLocks/>
                </p:cNvSpPr>
                <p:nvPr/>
              </p:nvSpPr>
              <p:spPr bwMode="auto">
                <a:xfrm>
                  <a:off x="5058313" y="4524217"/>
                  <a:ext cx="47789" cy="161925"/>
                </a:xfrm>
                <a:custGeom>
                  <a:avLst/>
                  <a:gdLst>
                    <a:gd name="T0" fmla="*/ 0 w 40"/>
                    <a:gd name="T1" fmla="*/ 161925 h 120"/>
                    <a:gd name="T2" fmla="*/ 16726 w 40"/>
                    <a:gd name="T3" fmla="*/ 0 h 120"/>
                    <a:gd name="T4" fmla="*/ 35842 w 40"/>
                    <a:gd name="T5" fmla="*/ 0 h 120"/>
                    <a:gd name="T6" fmla="*/ 47789 w 40"/>
                    <a:gd name="T7" fmla="*/ 159226 h 120"/>
                    <a:gd name="T8" fmla="*/ 0 w 40"/>
                    <a:gd name="T9" fmla="*/ 159226 h 120"/>
                    <a:gd name="T10" fmla="*/ 0 w 40"/>
                    <a:gd name="T11" fmla="*/ 16192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48" name="Rectangle 178"/>
                <p:cNvSpPr>
                  <a:spLocks noChangeArrowheads="1"/>
                </p:cNvSpPr>
                <p:nvPr/>
              </p:nvSpPr>
              <p:spPr bwMode="auto">
                <a:xfrm>
                  <a:off x="5008135" y="4583589"/>
                  <a:ext cx="99161" cy="10660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49" name="Oval 179"/>
                <p:cNvSpPr>
                  <a:spLocks noChangeArrowheads="1"/>
                </p:cNvSpPr>
                <p:nvPr/>
              </p:nvSpPr>
              <p:spPr bwMode="auto">
                <a:xfrm>
                  <a:off x="5000966" y="4583589"/>
                  <a:ext cx="17921" cy="110649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50" name="Freeform 180"/>
                <p:cNvSpPr>
                  <a:spLocks/>
                </p:cNvSpPr>
                <p:nvPr/>
              </p:nvSpPr>
              <p:spPr bwMode="auto">
                <a:xfrm>
                  <a:off x="4875521" y="4603830"/>
                  <a:ext cx="136198" cy="87709"/>
                </a:xfrm>
                <a:custGeom>
                  <a:avLst/>
                  <a:gdLst>
                    <a:gd name="T0" fmla="*/ 11947 w 114"/>
                    <a:gd name="T1" fmla="*/ 1349 h 65"/>
                    <a:gd name="T2" fmla="*/ 0 w 114"/>
                    <a:gd name="T3" fmla="*/ 28337 h 65"/>
                    <a:gd name="T4" fmla="*/ 0 w 114"/>
                    <a:gd name="T5" fmla="*/ 87709 h 65"/>
                    <a:gd name="T6" fmla="*/ 136198 w 114"/>
                    <a:gd name="T7" fmla="*/ 87709 h 65"/>
                    <a:gd name="T8" fmla="*/ 136198 w 114"/>
                    <a:gd name="T9" fmla="*/ 43180 h 65"/>
                    <a:gd name="T10" fmla="*/ 43010 w 114"/>
                    <a:gd name="T11" fmla="*/ 0 h 65"/>
                    <a:gd name="T12" fmla="*/ 11947 w 114"/>
                    <a:gd name="T13" fmla="*/ 0 h 65"/>
                    <a:gd name="T14" fmla="*/ 11947 w 114"/>
                    <a:gd name="T15" fmla="*/ 1349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5"/>
                    <a:gd name="T26" fmla="*/ 114 w 114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4" y="65"/>
                      </a:lnTo>
                      <a:lnTo>
                        <a:pt x="114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51" name="Rectangle 181"/>
                <p:cNvSpPr>
                  <a:spLocks noChangeArrowheads="1"/>
                </p:cNvSpPr>
                <p:nvPr/>
              </p:nvSpPr>
              <p:spPr bwMode="auto">
                <a:xfrm>
                  <a:off x="4888663" y="4605179"/>
                  <a:ext cx="5974" cy="8501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52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5073844" y="4489133"/>
                  <a:ext cx="4779" cy="310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53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5084596" y="4478338"/>
                  <a:ext cx="1195" cy="229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54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5090570" y="4490482"/>
                  <a:ext cx="7168" cy="269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796" name="Freeform 177"/>
              <p:cNvSpPr>
                <a:spLocks/>
              </p:cNvSpPr>
              <p:nvPr/>
            </p:nvSpPr>
            <p:spPr bwMode="auto">
              <a:xfrm>
                <a:off x="1596106" y="793684"/>
                <a:ext cx="47792" cy="161945"/>
              </a:xfrm>
              <a:custGeom>
                <a:avLst/>
                <a:gdLst>
                  <a:gd name="T0" fmla="*/ 0 w 40"/>
                  <a:gd name="T1" fmla="*/ 161925 h 120"/>
                  <a:gd name="T2" fmla="*/ 16726 w 40"/>
                  <a:gd name="T3" fmla="*/ 0 h 120"/>
                  <a:gd name="T4" fmla="*/ 35842 w 40"/>
                  <a:gd name="T5" fmla="*/ 0 h 120"/>
                  <a:gd name="T6" fmla="*/ 47789 w 40"/>
                  <a:gd name="T7" fmla="*/ 159226 h 120"/>
                  <a:gd name="T8" fmla="*/ 0 w 40"/>
                  <a:gd name="T9" fmla="*/ 159226 h 120"/>
                  <a:gd name="T10" fmla="*/ 0 w 40"/>
                  <a:gd name="T11" fmla="*/ 161925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20"/>
                  <a:gd name="T20" fmla="*/ 40 w 40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20">
                    <a:moveTo>
                      <a:pt x="0" y="120"/>
                    </a:moveTo>
                    <a:lnTo>
                      <a:pt x="14" y="0"/>
                    </a:lnTo>
                    <a:lnTo>
                      <a:pt x="30" y="0"/>
                    </a:lnTo>
                    <a:lnTo>
                      <a:pt x="40" y="118"/>
                    </a:lnTo>
                    <a:lnTo>
                      <a:pt x="0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797" name="Rectangle 178"/>
              <p:cNvSpPr>
                <a:spLocks noChangeArrowheads="1"/>
              </p:cNvSpPr>
              <p:nvPr/>
            </p:nvSpPr>
            <p:spPr bwMode="auto">
              <a:xfrm>
                <a:off x="1545925" y="853063"/>
                <a:ext cx="99167" cy="106614"/>
              </a:xfrm>
              <a:prstGeom prst="rect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98" name="Oval 179"/>
              <p:cNvSpPr>
                <a:spLocks noChangeArrowheads="1"/>
              </p:cNvSpPr>
              <p:nvPr/>
            </p:nvSpPr>
            <p:spPr bwMode="auto">
              <a:xfrm>
                <a:off x="1538755" y="853063"/>
                <a:ext cx="17922" cy="110663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799" name="Freeform 180"/>
              <p:cNvSpPr>
                <a:spLocks/>
              </p:cNvSpPr>
              <p:nvPr/>
            </p:nvSpPr>
            <p:spPr bwMode="auto">
              <a:xfrm>
                <a:off x="1413302" y="873306"/>
                <a:ext cx="136207" cy="87720"/>
              </a:xfrm>
              <a:custGeom>
                <a:avLst/>
                <a:gdLst>
                  <a:gd name="T0" fmla="*/ 11947 w 114"/>
                  <a:gd name="T1" fmla="*/ 1349 h 65"/>
                  <a:gd name="T2" fmla="*/ 0 w 114"/>
                  <a:gd name="T3" fmla="*/ 28337 h 65"/>
                  <a:gd name="T4" fmla="*/ 0 w 114"/>
                  <a:gd name="T5" fmla="*/ 87709 h 65"/>
                  <a:gd name="T6" fmla="*/ 136198 w 114"/>
                  <a:gd name="T7" fmla="*/ 87709 h 65"/>
                  <a:gd name="T8" fmla="*/ 136198 w 114"/>
                  <a:gd name="T9" fmla="*/ 43180 h 65"/>
                  <a:gd name="T10" fmla="*/ 43010 w 114"/>
                  <a:gd name="T11" fmla="*/ 0 h 65"/>
                  <a:gd name="T12" fmla="*/ 11947 w 114"/>
                  <a:gd name="T13" fmla="*/ 0 h 65"/>
                  <a:gd name="T14" fmla="*/ 11947 w 114"/>
                  <a:gd name="T15" fmla="*/ 1349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65"/>
                  <a:gd name="T26" fmla="*/ 114 w 114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65">
                    <a:moveTo>
                      <a:pt x="10" y="1"/>
                    </a:moveTo>
                    <a:lnTo>
                      <a:pt x="0" y="21"/>
                    </a:lnTo>
                    <a:lnTo>
                      <a:pt x="0" y="65"/>
                    </a:lnTo>
                    <a:lnTo>
                      <a:pt x="114" y="65"/>
                    </a:lnTo>
                    <a:lnTo>
                      <a:pt x="114" y="32"/>
                    </a:lnTo>
                    <a:lnTo>
                      <a:pt x="36" y="0"/>
                    </a:lnTo>
                    <a:lnTo>
                      <a:pt x="10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0" name="Rectangle 181"/>
              <p:cNvSpPr>
                <a:spLocks noChangeArrowheads="1"/>
              </p:cNvSpPr>
              <p:nvPr/>
            </p:nvSpPr>
            <p:spPr bwMode="auto">
              <a:xfrm>
                <a:off x="1426445" y="874656"/>
                <a:ext cx="5974" cy="8502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01" name="Line 182"/>
              <p:cNvSpPr>
                <a:spLocks noChangeShapeType="1"/>
              </p:cNvSpPr>
              <p:nvPr/>
            </p:nvSpPr>
            <p:spPr bwMode="auto">
              <a:xfrm flipH="1" flipV="1">
                <a:off x="1611638" y="758595"/>
                <a:ext cx="4779" cy="310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2" name="Line 183"/>
              <p:cNvSpPr>
                <a:spLocks noChangeShapeType="1"/>
              </p:cNvSpPr>
              <p:nvPr/>
            </p:nvSpPr>
            <p:spPr bwMode="auto">
              <a:xfrm flipV="1">
                <a:off x="1622391" y="747799"/>
                <a:ext cx="1195" cy="229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3" name="Line 184"/>
              <p:cNvSpPr>
                <a:spLocks noChangeShapeType="1"/>
              </p:cNvSpPr>
              <p:nvPr/>
            </p:nvSpPr>
            <p:spPr bwMode="auto">
              <a:xfrm flipV="1">
                <a:off x="1628365" y="759944"/>
                <a:ext cx="7168" cy="26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4" name="Rectangle 273"/>
              <p:cNvSpPr>
                <a:spLocks noChangeArrowheads="1"/>
              </p:cNvSpPr>
              <p:nvPr/>
            </p:nvSpPr>
            <p:spPr bwMode="auto">
              <a:xfrm>
                <a:off x="6019306" y="4796288"/>
                <a:ext cx="152509" cy="19560"/>
              </a:xfrm>
              <a:prstGeom prst="rect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05" name="Freeform 274"/>
              <p:cNvSpPr>
                <a:spLocks/>
              </p:cNvSpPr>
              <p:nvPr/>
            </p:nvSpPr>
            <p:spPr bwMode="auto">
              <a:xfrm>
                <a:off x="6138157" y="4769742"/>
                <a:ext cx="49434" cy="64270"/>
              </a:xfrm>
              <a:custGeom>
                <a:avLst/>
                <a:gdLst>
                  <a:gd name="T0" fmla="*/ 10517 w 47"/>
                  <a:gd name="T1" fmla="*/ 1397 h 46"/>
                  <a:gd name="T2" fmla="*/ 18931 w 47"/>
                  <a:gd name="T3" fmla="*/ 1397 h 46"/>
                  <a:gd name="T4" fmla="*/ 30500 w 47"/>
                  <a:gd name="T5" fmla="*/ 6985 h 46"/>
                  <a:gd name="T6" fmla="*/ 35759 w 47"/>
                  <a:gd name="T7" fmla="*/ 11176 h 46"/>
                  <a:gd name="T8" fmla="*/ 38914 w 47"/>
                  <a:gd name="T9" fmla="*/ 15367 h 46"/>
                  <a:gd name="T10" fmla="*/ 43121 w 47"/>
                  <a:gd name="T11" fmla="*/ 22352 h 46"/>
                  <a:gd name="T12" fmla="*/ 46276 w 47"/>
                  <a:gd name="T13" fmla="*/ 29337 h 46"/>
                  <a:gd name="T14" fmla="*/ 48379 w 47"/>
                  <a:gd name="T15" fmla="*/ 34925 h 46"/>
                  <a:gd name="T16" fmla="*/ 49431 w 47"/>
                  <a:gd name="T17" fmla="*/ 40513 h 46"/>
                  <a:gd name="T18" fmla="*/ 49431 w 47"/>
                  <a:gd name="T19" fmla="*/ 44704 h 46"/>
                  <a:gd name="T20" fmla="*/ 48379 w 47"/>
                  <a:gd name="T21" fmla="*/ 46101 h 46"/>
                  <a:gd name="T22" fmla="*/ 47328 w 47"/>
                  <a:gd name="T23" fmla="*/ 43307 h 46"/>
                  <a:gd name="T24" fmla="*/ 45224 w 47"/>
                  <a:gd name="T25" fmla="*/ 41910 h 46"/>
                  <a:gd name="T26" fmla="*/ 46276 w 47"/>
                  <a:gd name="T27" fmla="*/ 43307 h 46"/>
                  <a:gd name="T28" fmla="*/ 47328 w 47"/>
                  <a:gd name="T29" fmla="*/ 48895 h 46"/>
                  <a:gd name="T30" fmla="*/ 47328 w 47"/>
                  <a:gd name="T31" fmla="*/ 54483 h 46"/>
                  <a:gd name="T32" fmla="*/ 45224 w 47"/>
                  <a:gd name="T33" fmla="*/ 58674 h 46"/>
                  <a:gd name="T34" fmla="*/ 43121 w 47"/>
                  <a:gd name="T35" fmla="*/ 62865 h 46"/>
                  <a:gd name="T36" fmla="*/ 42069 w 47"/>
                  <a:gd name="T37" fmla="*/ 64262 h 46"/>
                  <a:gd name="T38" fmla="*/ 42069 w 47"/>
                  <a:gd name="T39" fmla="*/ 61468 h 46"/>
                  <a:gd name="T40" fmla="*/ 42069 w 47"/>
                  <a:gd name="T41" fmla="*/ 55880 h 46"/>
                  <a:gd name="T42" fmla="*/ 41017 w 47"/>
                  <a:gd name="T43" fmla="*/ 51689 h 46"/>
                  <a:gd name="T44" fmla="*/ 39965 w 47"/>
                  <a:gd name="T45" fmla="*/ 50292 h 46"/>
                  <a:gd name="T46" fmla="*/ 39965 w 47"/>
                  <a:gd name="T47" fmla="*/ 51689 h 46"/>
                  <a:gd name="T48" fmla="*/ 38914 w 47"/>
                  <a:gd name="T49" fmla="*/ 53086 h 46"/>
                  <a:gd name="T50" fmla="*/ 38914 w 47"/>
                  <a:gd name="T51" fmla="*/ 55880 h 46"/>
                  <a:gd name="T52" fmla="*/ 37862 w 47"/>
                  <a:gd name="T53" fmla="*/ 57277 h 46"/>
                  <a:gd name="T54" fmla="*/ 36810 w 47"/>
                  <a:gd name="T55" fmla="*/ 57277 h 46"/>
                  <a:gd name="T56" fmla="*/ 36810 w 47"/>
                  <a:gd name="T57" fmla="*/ 54483 h 46"/>
                  <a:gd name="T58" fmla="*/ 36810 w 47"/>
                  <a:gd name="T59" fmla="*/ 51689 h 46"/>
                  <a:gd name="T60" fmla="*/ 35759 w 47"/>
                  <a:gd name="T61" fmla="*/ 48895 h 46"/>
                  <a:gd name="T62" fmla="*/ 33655 w 47"/>
                  <a:gd name="T63" fmla="*/ 43307 h 46"/>
                  <a:gd name="T64" fmla="*/ 32603 w 47"/>
                  <a:gd name="T65" fmla="*/ 39116 h 46"/>
                  <a:gd name="T66" fmla="*/ 28397 w 47"/>
                  <a:gd name="T67" fmla="*/ 30734 h 46"/>
                  <a:gd name="T68" fmla="*/ 18931 w 47"/>
                  <a:gd name="T69" fmla="*/ 20955 h 46"/>
                  <a:gd name="T70" fmla="*/ 11569 w 47"/>
                  <a:gd name="T71" fmla="*/ 12573 h 46"/>
                  <a:gd name="T72" fmla="*/ 7362 w 47"/>
                  <a:gd name="T73" fmla="*/ 9779 h 46"/>
                  <a:gd name="T74" fmla="*/ 4207 w 47"/>
                  <a:gd name="T75" fmla="*/ 8382 h 46"/>
                  <a:gd name="T76" fmla="*/ 1052 w 47"/>
                  <a:gd name="T77" fmla="*/ 6985 h 46"/>
                  <a:gd name="T78" fmla="*/ 1052 w 47"/>
                  <a:gd name="T79" fmla="*/ 5588 h 46"/>
                  <a:gd name="T80" fmla="*/ 4207 w 47"/>
                  <a:gd name="T81" fmla="*/ 4191 h 46"/>
                  <a:gd name="T82" fmla="*/ 7362 w 47"/>
                  <a:gd name="T83" fmla="*/ 1397 h 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7"/>
                  <a:gd name="T127" fmla="*/ 0 h 46"/>
                  <a:gd name="T128" fmla="*/ 47 w 47"/>
                  <a:gd name="T129" fmla="*/ 46 h 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7" h="46">
                    <a:moveTo>
                      <a:pt x="7" y="1"/>
                    </a:moveTo>
                    <a:lnTo>
                      <a:pt x="10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2"/>
                    </a:lnTo>
                    <a:lnTo>
                      <a:pt x="29" y="5"/>
                    </a:lnTo>
                    <a:lnTo>
                      <a:pt x="33" y="6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1"/>
                    </a:lnTo>
                    <a:lnTo>
                      <a:pt x="45" y="23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2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39" y="39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1" y="28"/>
                    </a:lnTo>
                    <a:lnTo>
                      <a:pt x="29" y="25"/>
                    </a:lnTo>
                    <a:lnTo>
                      <a:pt x="27" y="22"/>
                    </a:lnTo>
                    <a:lnTo>
                      <a:pt x="24" y="19"/>
                    </a:lnTo>
                    <a:lnTo>
                      <a:pt x="18" y="15"/>
                    </a:lnTo>
                    <a:lnTo>
                      <a:pt x="14" y="12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42FFFF"/>
              </a:solidFill>
              <a:ln w="0">
                <a:solidFill>
                  <a:srgbClr val="000000"/>
                </a:solidFill>
                <a:prstDash val="sysDashDot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6" name="Freeform 275"/>
              <p:cNvSpPr>
                <a:spLocks/>
              </p:cNvSpPr>
              <p:nvPr/>
            </p:nvSpPr>
            <p:spPr bwMode="auto">
              <a:xfrm>
                <a:off x="6125537" y="4772536"/>
                <a:ext cx="52589" cy="64270"/>
              </a:xfrm>
              <a:custGeom>
                <a:avLst/>
                <a:gdLst>
                  <a:gd name="T0" fmla="*/ 11569 w 50"/>
                  <a:gd name="T1" fmla="*/ 1397 h 46"/>
                  <a:gd name="T2" fmla="*/ 21034 w 50"/>
                  <a:gd name="T3" fmla="*/ 1397 h 46"/>
                  <a:gd name="T4" fmla="*/ 33655 w 50"/>
                  <a:gd name="T5" fmla="*/ 5588 h 46"/>
                  <a:gd name="T6" fmla="*/ 38914 w 50"/>
                  <a:gd name="T7" fmla="*/ 8382 h 46"/>
                  <a:gd name="T8" fmla="*/ 43121 w 50"/>
                  <a:gd name="T9" fmla="*/ 13970 h 46"/>
                  <a:gd name="T10" fmla="*/ 46276 w 50"/>
                  <a:gd name="T11" fmla="*/ 19558 h 46"/>
                  <a:gd name="T12" fmla="*/ 49431 w 50"/>
                  <a:gd name="T13" fmla="*/ 26543 h 46"/>
                  <a:gd name="T14" fmla="*/ 51534 w 50"/>
                  <a:gd name="T15" fmla="*/ 33528 h 46"/>
                  <a:gd name="T16" fmla="*/ 51534 w 50"/>
                  <a:gd name="T17" fmla="*/ 39116 h 46"/>
                  <a:gd name="T18" fmla="*/ 51534 w 50"/>
                  <a:gd name="T19" fmla="*/ 43307 h 46"/>
                  <a:gd name="T20" fmla="*/ 51534 w 50"/>
                  <a:gd name="T21" fmla="*/ 43307 h 46"/>
                  <a:gd name="T22" fmla="*/ 49431 w 50"/>
                  <a:gd name="T23" fmla="*/ 41910 h 46"/>
                  <a:gd name="T24" fmla="*/ 48379 w 50"/>
                  <a:gd name="T25" fmla="*/ 40513 h 46"/>
                  <a:gd name="T26" fmla="*/ 48379 w 50"/>
                  <a:gd name="T27" fmla="*/ 41910 h 46"/>
                  <a:gd name="T28" fmla="*/ 49431 w 50"/>
                  <a:gd name="T29" fmla="*/ 47498 h 46"/>
                  <a:gd name="T30" fmla="*/ 48379 w 50"/>
                  <a:gd name="T31" fmla="*/ 53086 h 46"/>
                  <a:gd name="T32" fmla="*/ 47327 w 50"/>
                  <a:gd name="T33" fmla="*/ 58674 h 46"/>
                  <a:gd name="T34" fmla="*/ 44172 w 50"/>
                  <a:gd name="T35" fmla="*/ 62865 h 46"/>
                  <a:gd name="T36" fmla="*/ 43121 w 50"/>
                  <a:gd name="T37" fmla="*/ 64262 h 46"/>
                  <a:gd name="T38" fmla="*/ 43121 w 50"/>
                  <a:gd name="T39" fmla="*/ 61468 h 46"/>
                  <a:gd name="T40" fmla="*/ 43121 w 50"/>
                  <a:gd name="T41" fmla="*/ 55880 h 46"/>
                  <a:gd name="T42" fmla="*/ 42069 w 50"/>
                  <a:gd name="T43" fmla="*/ 51689 h 46"/>
                  <a:gd name="T44" fmla="*/ 41017 w 50"/>
                  <a:gd name="T45" fmla="*/ 50292 h 46"/>
                  <a:gd name="T46" fmla="*/ 41017 w 50"/>
                  <a:gd name="T47" fmla="*/ 51689 h 46"/>
                  <a:gd name="T48" fmla="*/ 41017 w 50"/>
                  <a:gd name="T49" fmla="*/ 53086 h 46"/>
                  <a:gd name="T50" fmla="*/ 39965 w 50"/>
                  <a:gd name="T51" fmla="*/ 55880 h 46"/>
                  <a:gd name="T52" fmla="*/ 38914 w 50"/>
                  <a:gd name="T53" fmla="*/ 57277 h 46"/>
                  <a:gd name="T54" fmla="*/ 37862 w 50"/>
                  <a:gd name="T55" fmla="*/ 57277 h 46"/>
                  <a:gd name="T56" fmla="*/ 37862 w 50"/>
                  <a:gd name="T57" fmla="*/ 55880 h 46"/>
                  <a:gd name="T58" fmla="*/ 37862 w 50"/>
                  <a:gd name="T59" fmla="*/ 53086 h 46"/>
                  <a:gd name="T60" fmla="*/ 36810 w 50"/>
                  <a:gd name="T61" fmla="*/ 48895 h 46"/>
                  <a:gd name="T62" fmla="*/ 34707 w 50"/>
                  <a:gd name="T63" fmla="*/ 43307 h 46"/>
                  <a:gd name="T64" fmla="*/ 33655 w 50"/>
                  <a:gd name="T65" fmla="*/ 39116 h 46"/>
                  <a:gd name="T66" fmla="*/ 29448 w 50"/>
                  <a:gd name="T67" fmla="*/ 30734 h 46"/>
                  <a:gd name="T68" fmla="*/ 19983 w 50"/>
                  <a:gd name="T69" fmla="*/ 22352 h 46"/>
                  <a:gd name="T70" fmla="*/ 11569 w 50"/>
                  <a:gd name="T71" fmla="*/ 13970 h 46"/>
                  <a:gd name="T72" fmla="*/ 7362 w 50"/>
                  <a:gd name="T73" fmla="*/ 11176 h 46"/>
                  <a:gd name="T74" fmla="*/ 4207 w 50"/>
                  <a:gd name="T75" fmla="*/ 9779 h 46"/>
                  <a:gd name="T76" fmla="*/ 1052 w 50"/>
                  <a:gd name="T77" fmla="*/ 8382 h 46"/>
                  <a:gd name="T78" fmla="*/ 1052 w 50"/>
                  <a:gd name="T79" fmla="*/ 6985 h 46"/>
                  <a:gd name="T80" fmla="*/ 4207 w 50"/>
                  <a:gd name="T81" fmla="*/ 5588 h 46"/>
                  <a:gd name="T82" fmla="*/ 7362 w 50"/>
                  <a:gd name="T83" fmla="*/ 2794 h 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"/>
                  <a:gd name="T127" fmla="*/ 0 h 46"/>
                  <a:gd name="T128" fmla="*/ 50 w 50"/>
                  <a:gd name="T129" fmla="*/ 46 h 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" h="46">
                    <a:moveTo>
                      <a:pt x="7" y="2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2" y="12"/>
                    </a:lnTo>
                    <a:lnTo>
                      <a:pt x="44" y="14"/>
                    </a:lnTo>
                    <a:lnTo>
                      <a:pt x="45" y="17"/>
                    </a:lnTo>
                    <a:lnTo>
                      <a:pt x="47" y="19"/>
                    </a:lnTo>
                    <a:lnTo>
                      <a:pt x="48" y="22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50" y="29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5" y="42"/>
                    </a:lnTo>
                    <a:lnTo>
                      <a:pt x="44" y="44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1" y="40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1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8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2" y="28"/>
                    </a:lnTo>
                    <a:lnTo>
                      <a:pt x="30" y="25"/>
                    </a:lnTo>
                    <a:lnTo>
                      <a:pt x="28" y="22"/>
                    </a:lnTo>
                    <a:lnTo>
                      <a:pt x="25" y="19"/>
                    </a:lnTo>
                    <a:lnTo>
                      <a:pt x="19" y="16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42FFFF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7" name="Freeform 276"/>
              <p:cNvSpPr>
                <a:spLocks/>
              </p:cNvSpPr>
              <p:nvPr/>
            </p:nvSpPr>
            <p:spPr bwMode="auto">
              <a:xfrm>
                <a:off x="6037186" y="4627231"/>
                <a:ext cx="99919" cy="169058"/>
              </a:xfrm>
              <a:custGeom>
                <a:avLst/>
                <a:gdLst>
                  <a:gd name="T0" fmla="*/ 36810 w 95"/>
                  <a:gd name="T1" fmla="*/ 0 h 121"/>
                  <a:gd name="T2" fmla="*/ 0 w 95"/>
                  <a:gd name="T3" fmla="*/ 0 h 121"/>
                  <a:gd name="T4" fmla="*/ 0 w 95"/>
                  <a:gd name="T5" fmla="*/ 169037 h 121"/>
                  <a:gd name="T6" fmla="*/ 99913 w 95"/>
                  <a:gd name="T7" fmla="*/ 169037 h 121"/>
                  <a:gd name="T8" fmla="*/ 99913 w 95"/>
                  <a:gd name="T9" fmla="*/ 148082 h 121"/>
                  <a:gd name="T10" fmla="*/ 38913 w 95"/>
                  <a:gd name="T11" fmla="*/ 0 h 121"/>
                  <a:gd name="T12" fmla="*/ 36810 w 95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121"/>
                  <a:gd name="T23" fmla="*/ 95 w 95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121">
                    <a:moveTo>
                      <a:pt x="35" y="0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5" y="121"/>
                    </a:lnTo>
                    <a:lnTo>
                      <a:pt x="95" y="106"/>
                    </a:lnTo>
                    <a:lnTo>
                      <a:pt x="3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08" name="Rectangle 273"/>
              <p:cNvSpPr>
                <a:spLocks noChangeArrowheads="1"/>
              </p:cNvSpPr>
              <p:nvPr/>
            </p:nvSpPr>
            <p:spPr bwMode="auto">
              <a:xfrm>
                <a:off x="6063847" y="5010416"/>
                <a:ext cx="152509" cy="19560"/>
              </a:xfrm>
              <a:prstGeom prst="rect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09" name="Freeform 274"/>
              <p:cNvSpPr>
                <a:spLocks/>
              </p:cNvSpPr>
              <p:nvPr/>
            </p:nvSpPr>
            <p:spPr bwMode="auto">
              <a:xfrm>
                <a:off x="6182698" y="4983870"/>
                <a:ext cx="49434" cy="64270"/>
              </a:xfrm>
              <a:custGeom>
                <a:avLst/>
                <a:gdLst>
                  <a:gd name="T0" fmla="*/ 10517 w 47"/>
                  <a:gd name="T1" fmla="*/ 1397 h 46"/>
                  <a:gd name="T2" fmla="*/ 18931 w 47"/>
                  <a:gd name="T3" fmla="*/ 1397 h 46"/>
                  <a:gd name="T4" fmla="*/ 30500 w 47"/>
                  <a:gd name="T5" fmla="*/ 6985 h 46"/>
                  <a:gd name="T6" fmla="*/ 35759 w 47"/>
                  <a:gd name="T7" fmla="*/ 11176 h 46"/>
                  <a:gd name="T8" fmla="*/ 38914 w 47"/>
                  <a:gd name="T9" fmla="*/ 15367 h 46"/>
                  <a:gd name="T10" fmla="*/ 43121 w 47"/>
                  <a:gd name="T11" fmla="*/ 22352 h 46"/>
                  <a:gd name="T12" fmla="*/ 46276 w 47"/>
                  <a:gd name="T13" fmla="*/ 29337 h 46"/>
                  <a:gd name="T14" fmla="*/ 48379 w 47"/>
                  <a:gd name="T15" fmla="*/ 34925 h 46"/>
                  <a:gd name="T16" fmla="*/ 49431 w 47"/>
                  <a:gd name="T17" fmla="*/ 40513 h 46"/>
                  <a:gd name="T18" fmla="*/ 49431 w 47"/>
                  <a:gd name="T19" fmla="*/ 44704 h 46"/>
                  <a:gd name="T20" fmla="*/ 48379 w 47"/>
                  <a:gd name="T21" fmla="*/ 46101 h 46"/>
                  <a:gd name="T22" fmla="*/ 47328 w 47"/>
                  <a:gd name="T23" fmla="*/ 43307 h 46"/>
                  <a:gd name="T24" fmla="*/ 45224 w 47"/>
                  <a:gd name="T25" fmla="*/ 41910 h 46"/>
                  <a:gd name="T26" fmla="*/ 46276 w 47"/>
                  <a:gd name="T27" fmla="*/ 43307 h 46"/>
                  <a:gd name="T28" fmla="*/ 47328 w 47"/>
                  <a:gd name="T29" fmla="*/ 48895 h 46"/>
                  <a:gd name="T30" fmla="*/ 47328 w 47"/>
                  <a:gd name="T31" fmla="*/ 54483 h 46"/>
                  <a:gd name="T32" fmla="*/ 45224 w 47"/>
                  <a:gd name="T33" fmla="*/ 58674 h 46"/>
                  <a:gd name="T34" fmla="*/ 43121 w 47"/>
                  <a:gd name="T35" fmla="*/ 62865 h 46"/>
                  <a:gd name="T36" fmla="*/ 42069 w 47"/>
                  <a:gd name="T37" fmla="*/ 64262 h 46"/>
                  <a:gd name="T38" fmla="*/ 42069 w 47"/>
                  <a:gd name="T39" fmla="*/ 61468 h 46"/>
                  <a:gd name="T40" fmla="*/ 42069 w 47"/>
                  <a:gd name="T41" fmla="*/ 55880 h 46"/>
                  <a:gd name="T42" fmla="*/ 41017 w 47"/>
                  <a:gd name="T43" fmla="*/ 51689 h 46"/>
                  <a:gd name="T44" fmla="*/ 39965 w 47"/>
                  <a:gd name="T45" fmla="*/ 50292 h 46"/>
                  <a:gd name="T46" fmla="*/ 39965 w 47"/>
                  <a:gd name="T47" fmla="*/ 51689 h 46"/>
                  <a:gd name="T48" fmla="*/ 38914 w 47"/>
                  <a:gd name="T49" fmla="*/ 53086 h 46"/>
                  <a:gd name="T50" fmla="*/ 38914 w 47"/>
                  <a:gd name="T51" fmla="*/ 55880 h 46"/>
                  <a:gd name="T52" fmla="*/ 37862 w 47"/>
                  <a:gd name="T53" fmla="*/ 57277 h 46"/>
                  <a:gd name="T54" fmla="*/ 36810 w 47"/>
                  <a:gd name="T55" fmla="*/ 57277 h 46"/>
                  <a:gd name="T56" fmla="*/ 36810 w 47"/>
                  <a:gd name="T57" fmla="*/ 54483 h 46"/>
                  <a:gd name="T58" fmla="*/ 36810 w 47"/>
                  <a:gd name="T59" fmla="*/ 51689 h 46"/>
                  <a:gd name="T60" fmla="*/ 35759 w 47"/>
                  <a:gd name="T61" fmla="*/ 48895 h 46"/>
                  <a:gd name="T62" fmla="*/ 33655 w 47"/>
                  <a:gd name="T63" fmla="*/ 43307 h 46"/>
                  <a:gd name="T64" fmla="*/ 32603 w 47"/>
                  <a:gd name="T65" fmla="*/ 39116 h 46"/>
                  <a:gd name="T66" fmla="*/ 28397 w 47"/>
                  <a:gd name="T67" fmla="*/ 30734 h 46"/>
                  <a:gd name="T68" fmla="*/ 18931 w 47"/>
                  <a:gd name="T69" fmla="*/ 20955 h 46"/>
                  <a:gd name="T70" fmla="*/ 11569 w 47"/>
                  <a:gd name="T71" fmla="*/ 12573 h 46"/>
                  <a:gd name="T72" fmla="*/ 7362 w 47"/>
                  <a:gd name="T73" fmla="*/ 9779 h 46"/>
                  <a:gd name="T74" fmla="*/ 4207 w 47"/>
                  <a:gd name="T75" fmla="*/ 8382 h 46"/>
                  <a:gd name="T76" fmla="*/ 1052 w 47"/>
                  <a:gd name="T77" fmla="*/ 6985 h 46"/>
                  <a:gd name="T78" fmla="*/ 1052 w 47"/>
                  <a:gd name="T79" fmla="*/ 5588 h 46"/>
                  <a:gd name="T80" fmla="*/ 4207 w 47"/>
                  <a:gd name="T81" fmla="*/ 4191 h 46"/>
                  <a:gd name="T82" fmla="*/ 7362 w 47"/>
                  <a:gd name="T83" fmla="*/ 1397 h 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7"/>
                  <a:gd name="T127" fmla="*/ 0 h 46"/>
                  <a:gd name="T128" fmla="*/ 47 w 47"/>
                  <a:gd name="T129" fmla="*/ 46 h 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7" h="46">
                    <a:moveTo>
                      <a:pt x="7" y="1"/>
                    </a:moveTo>
                    <a:lnTo>
                      <a:pt x="10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2"/>
                    </a:lnTo>
                    <a:lnTo>
                      <a:pt x="29" y="5"/>
                    </a:lnTo>
                    <a:lnTo>
                      <a:pt x="33" y="6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1"/>
                    </a:lnTo>
                    <a:lnTo>
                      <a:pt x="45" y="23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2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39" y="39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1" y="28"/>
                    </a:lnTo>
                    <a:lnTo>
                      <a:pt x="29" y="25"/>
                    </a:lnTo>
                    <a:lnTo>
                      <a:pt x="27" y="22"/>
                    </a:lnTo>
                    <a:lnTo>
                      <a:pt x="24" y="19"/>
                    </a:lnTo>
                    <a:lnTo>
                      <a:pt x="18" y="15"/>
                    </a:lnTo>
                    <a:lnTo>
                      <a:pt x="14" y="12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42FFFF"/>
              </a:solidFill>
              <a:ln w="0">
                <a:solidFill>
                  <a:srgbClr val="000000"/>
                </a:solidFill>
                <a:prstDash val="sysDashDot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0" name="Freeform 275"/>
              <p:cNvSpPr>
                <a:spLocks/>
              </p:cNvSpPr>
              <p:nvPr/>
            </p:nvSpPr>
            <p:spPr bwMode="auto">
              <a:xfrm>
                <a:off x="6170077" y="4986664"/>
                <a:ext cx="52589" cy="64270"/>
              </a:xfrm>
              <a:custGeom>
                <a:avLst/>
                <a:gdLst>
                  <a:gd name="T0" fmla="*/ 11569 w 50"/>
                  <a:gd name="T1" fmla="*/ 1397 h 46"/>
                  <a:gd name="T2" fmla="*/ 21034 w 50"/>
                  <a:gd name="T3" fmla="*/ 1397 h 46"/>
                  <a:gd name="T4" fmla="*/ 33655 w 50"/>
                  <a:gd name="T5" fmla="*/ 5588 h 46"/>
                  <a:gd name="T6" fmla="*/ 38914 w 50"/>
                  <a:gd name="T7" fmla="*/ 8382 h 46"/>
                  <a:gd name="T8" fmla="*/ 43121 w 50"/>
                  <a:gd name="T9" fmla="*/ 13970 h 46"/>
                  <a:gd name="T10" fmla="*/ 46276 w 50"/>
                  <a:gd name="T11" fmla="*/ 19558 h 46"/>
                  <a:gd name="T12" fmla="*/ 49431 w 50"/>
                  <a:gd name="T13" fmla="*/ 26543 h 46"/>
                  <a:gd name="T14" fmla="*/ 51534 w 50"/>
                  <a:gd name="T15" fmla="*/ 33528 h 46"/>
                  <a:gd name="T16" fmla="*/ 51534 w 50"/>
                  <a:gd name="T17" fmla="*/ 39116 h 46"/>
                  <a:gd name="T18" fmla="*/ 51534 w 50"/>
                  <a:gd name="T19" fmla="*/ 43307 h 46"/>
                  <a:gd name="T20" fmla="*/ 51534 w 50"/>
                  <a:gd name="T21" fmla="*/ 43307 h 46"/>
                  <a:gd name="T22" fmla="*/ 49431 w 50"/>
                  <a:gd name="T23" fmla="*/ 41910 h 46"/>
                  <a:gd name="T24" fmla="*/ 48379 w 50"/>
                  <a:gd name="T25" fmla="*/ 40513 h 46"/>
                  <a:gd name="T26" fmla="*/ 48379 w 50"/>
                  <a:gd name="T27" fmla="*/ 41910 h 46"/>
                  <a:gd name="T28" fmla="*/ 49431 w 50"/>
                  <a:gd name="T29" fmla="*/ 47498 h 46"/>
                  <a:gd name="T30" fmla="*/ 48379 w 50"/>
                  <a:gd name="T31" fmla="*/ 53086 h 46"/>
                  <a:gd name="T32" fmla="*/ 47327 w 50"/>
                  <a:gd name="T33" fmla="*/ 58674 h 46"/>
                  <a:gd name="T34" fmla="*/ 44172 w 50"/>
                  <a:gd name="T35" fmla="*/ 62865 h 46"/>
                  <a:gd name="T36" fmla="*/ 43121 w 50"/>
                  <a:gd name="T37" fmla="*/ 64262 h 46"/>
                  <a:gd name="T38" fmla="*/ 43121 w 50"/>
                  <a:gd name="T39" fmla="*/ 61468 h 46"/>
                  <a:gd name="T40" fmla="*/ 43121 w 50"/>
                  <a:gd name="T41" fmla="*/ 55880 h 46"/>
                  <a:gd name="T42" fmla="*/ 42069 w 50"/>
                  <a:gd name="T43" fmla="*/ 51689 h 46"/>
                  <a:gd name="T44" fmla="*/ 41017 w 50"/>
                  <a:gd name="T45" fmla="*/ 50292 h 46"/>
                  <a:gd name="T46" fmla="*/ 41017 w 50"/>
                  <a:gd name="T47" fmla="*/ 51689 h 46"/>
                  <a:gd name="T48" fmla="*/ 41017 w 50"/>
                  <a:gd name="T49" fmla="*/ 53086 h 46"/>
                  <a:gd name="T50" fmla="*/ 39965 w 50"/>
                  <a:gd name="T51" fmla="*/ 55880 h 46"/>
                  <a:gd name="T52" fmla="*/ 38914 w 50"/>
                  <a:gd name="T53" fmla="*/ 57277 h 46"/>
                  <a:gd name="T54" fmla="*/ 37862 w 50"/>
                  <a:gd name="T55" fmla="*/ 57277 h 46"/>
                  <a:gd name="T56" fmla="*/ 37862 w 50"/>
                  <a:gd name="T57" fmla="*/ 55880 h 46"/>
                  <a:gd name="T58" fmla="*/ 37862 w 50"/>
                  <a:gd name="T59" fmla="*/ 53086 h 46"/>
                  <a:gd name="T60" fmla="*/ 36810 w 50"/>
                  <a:gd name="T61" fmla="*/ 48895 h 46"/>
                  <a:gd name="T62" fmla="*/ 34707 w 50"/>
                  <a:gd name="T63" fmla="*/ 43307 h 46"/>
                  <a:gd name="T64" fmla="*/ 33655 w 50"/>
                  <a:gd name="T65" fmla="*/ 39116 h 46"/>
                  <a:gd name="T66" fmla="*/ 29448 w 50"/>
                  <a:gd name="T67" fmla="*/ 30734 h 46"/>
                  <a:gd name="T68" fmla="*/ 19983 w 50"/>
                  <a:gd name="T69" fmla="*/ 22352 h 46"/>
                  <a:gd name="T70" fmla="*/ 11569 w 50"/>
                  <a:gd name="T71" fmla="*/ 13970 h 46"/>
                  <a:gd name="T72" fmla="*/ 7362 w 50"/>
                  <a:gd name="T73" fmla="*/ 11176 h 46"/>
                  <a:gd name="T74" fmla="*/ 4207 w 50"/>
                  <a:gd name="T75" fmla="*/ 9779 h 46"/>
                  <a:gd name="T76" fmla="*/ 1052 w 50"/>
                  <a:gd name="T77" fmla="*/ 8382 h 46"/>
                  <a:gd name="T78" fmla="*/ 1052 w 50"/>
                  <a:gd name="T79" fmla="*/ 6985 h 46"/>
                  <a:gd name="T80" fmla="*/ 4207 w 50"/>
                  <a:gd name="T81" fmla="*/ 5588 h 46"/>
                  <a:gd name="T82" fmla="*/ 7362 w 50"/>
                  <a:gd name="T83" fmla="*/ 2794 h 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"/>
                  <a:gd name="T127" fmla="*/ 0 h 46"/>
                  <a:gd name="T128" fmla="*/ 50 w 50"/>
                  <a:gd name="T129" fmla="*/ 46 h 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" h="46">
                    <a:moveTo>
                      <a:pt x="7" y="2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2" y="12"/>
                    </a:lnTo>
                    <a:lnTo>
                      <a:pt x="44" y="14"/>
                    </a:lnTo>
                    <a:lnTo>
                      <a:pt x="45" y="17"/>
                    </a:lnTo>
                    <a:lnTo>
                      <a:pt x="47" y="19"/>
                    </a:lnTo>
                    <a:lnTo>
                      <a:pt x="48" y="22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50" y="29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5" y="42"/>
                    </a:lnTo>
                    <a:lnTo>
                      <a:pt x="44" y="44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1" y="40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1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8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2" y="28"/>
                    </a:lnTo>
                    <a:lnTo>
                      <a:pt x="30" y="25"/>
                    </a:lnTo>
                    <a:lnTo>
                      <a:pt x="28" y="22"/>
                    </a:lnTo>
                    <a:lnTo>
                      <a:pt x="25" y="19"/>
                    </a:lnTo>
                    <a:lnTo>
                      <a:pt x="19" y="16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42FFFF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1" name="Freeform 276"/>
              <p:cNvSpPr>
                <a:spLocks/>
              </p:cNvSpPr>
              <p:nvPr/>
            </p:nvSpPr>
            <p:spPr bwMode="auto">
              <a:xfrm>
                <a:off x="6081727" y="4841358"/>
                <a:ext cx="99919" cy="169058"/>
              </a:xfrm>
              <a:custGeom>
                <a:avLst/>
                <a:gdLst>
                  <a:gd name="T0" fmla="*/ 36810 w 95"/>
                  <a:gd name="T1" fmla="*/ 0 h 121"/>
                  <a:gd name="T2" fmla="*/ 0 w 95"/>
                  <a:gd name="T3" fmla="*/ 0 h 121"/>
                  <a:gd name="T4" fmla="*/ 0 w 95"/>
                  <a:gd name="T5" fmla="*/ 169037 h 121"/>
                  <a:gd name="T6" fmla="*/ 99913 w 95"/>
                  <a:gd name="T7" fmla="*/ 169037 h 121"/>
                  <a:gd name="T8" fmla="*/ 99913 w 95"/>
                  <a:gd name="T9" fmla="*/ 148082 h 121"/>
                  <a:gd name="T10" fmla="*/ 38913 w 95"/>
                  <a:gd name="T11" fmla="*/ 0 h 121"/>
                  <a:gd name="T12" fmla="*/ 36810 w 95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121"/>
                  <a:gd name="T23" fmla="*/ 95 w 95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121">
                    <a:moveTo>
                      <a:pt x="35" y="0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5" y="121"/>
                    </a:lnTo>
                    <a:lnTo>
                      <a:pt x="95" y="106"/>
                    </a:lnTo>
                    <a:lnTo>
                      <a:pt x="3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12" name="554 Grupo"/>
              <p:cNvGrpSpPr>
                <a:grpSpLocks/>
              </p:cNvGrpSpPr>
              <p:nvPr/>
            </p:nvGrpSpPr>
            <p:grpSpPr bwMode="auto">
              <a:xfrm>
                <a:off x="5595320" y="5173623"/>
                <a:ext cx="277831" cy="190524"/>
                <a:chOff x="5584360" y="5120131"/>
                <a:chExt cx="277813" cy="190500"/>
              </a:xfrm>
            </p:grpSpPr>
            <p:sp>
              <p:nvSpPr>
                <p:cNvPr id="3339" name="Freeform 438"/>
                <p:cNvSpPr>
                  <a:spLocks/>
                </p:cNvSpPr>
                <p:nvPr/>
              </p:nvSpPr>
              <p:spPr bwMode="auto">
                <a:xfrm>
                  <a:off x="5802987" y="5160711"/>
                  <a:ext cx="57978" cy="143157"/>
                </a:xfrm>
                <a:custGeom>
                  <a:avLst/>
                  <a:gdLst>
                    <a:gd name="T0" fmla="*/ 0 w 48"/>
                    <a:gd name="T1" fmla="*/ 143157 h 127"/>
                    <a:gd name="T2" fmla="*/ 21742 w 48"/>
                    <a:gd name="T3" fmla="*/ 0 h 127"/>
                    <a:gd name="T4" fmla="*/ 43484 w 48"/>
                    <a:gd name="T5" fmla="*/ 0 h 127"/>
                    <a:gd name="T6" fmla="*/ 57978 w 48"/>
                    <a:gd name="T7" fmla="*/ 142030 h 127"/>
                    <a:gd name="T8" fmla="*/ 0 w 48"/>
                    <a:gd name="T9" fmla="*/ 142030 h 127"/>
                    <a:gd name="T10" fmla="*/ 0 w 48"/>
                    <a:gd name="T11" fmla="*/ 143157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127"/>
                    <a:gd name="T20" fmla="*/ 48 w 48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127">
                      <a:moveTo>
                        <a:pt x="0" y="127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48" y="126"/>
                      </a:lnTo>
                      <a:lnTo>
                        <a:pt x="0" y="126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40" name="Rectangle 439"/>
                <p:cNvSpPr>
                  <a:spLocks noChangeArrowheads="1"/>
                </p:cNvSpPr>
                <p:nvPr/>
              </p:nvSpPr>
              <p:spPr bwMode="auto">
                <a:xfrm>
                  <a:off x="5743801" y="5213690"/>
                  <a:ext cx="118372" cy="94686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41" name="Oval 440"/>
                <p:cNvSpPr>
                  <a:spLocks noChangeArrowheads="1"/>
                </p:cNvSpPr>
                <p:nvPr/>
              </p:nvSpPr>
              <p:spPr bwMode="auto">
                <a:xfrm>
                  <a:off x="5735345" y="5213690"/>
                  <a:ext cx="21742" cy="96941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42" name="Freeform 441"/>
                <p:cNvSpPr>
                  <a:spLocks/>
                </p:cNvSpPr>
                <p:nvPr/>
              </p:nvSpPr>
              <p:spPr bwMode="auto">
                <a:xfrm>
                  <a:off x="5584360" y="5231726"/>
                  <a:ext cx="163064" cy="77778"/>
                </a:xfrm>
                <a:custGeom>
                  <a:avLst/>
                  <a:gdLst>
                    <a:gd name="T0" fmla="*/ 14495 w 135"/>
                    <a:gd name="T1" fmla="*/ 1127 h 69"/>
                    <a:gd name="T2" fmla="*/ 0 w 135"/>
                    <a:gd name="T3" fmla="*/ 24799 h 69"/>
                    <a:gd name="T4" fmla="*/ 0 w 135"/>
                    <a:gd name="T5" fmla="*/ 77778 h 69"/>
                    <a:gd name="T6" fmla="*/ 163064 w 135"/>
                    <a:gd name="T7" fmla="*/ 77778 h 69"/>
                    <a:gd name="T8" fmla="*/ 163064 w 135"/>
                    <a:gd name="T9" fmla="*/ 37198 h 69"/>
                    <a:gd name="T10" fmla="*/ 51939 w 135"/>
                    <a:gd name="T11" fmla="*/ 0 h 69"/>
                    <a:gd name="T12" fmla="*/ 14495 w 135"/>
                    <a:gd name="T13" fmla="*/ 0 h 69"/>
                    <a:gd name="T14" fmla="*/ 14495 w 135"/>
                    <a:gd name="T15" fmla="*/ 1127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5"/>
                    <a:gd name="T25" fmla="*/ 0 h 69"/>
                    <a:gd name="T26" fmla="*/ 135 w 135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5" h="69">
                      <a:moveTo>
                        <a:pt x="12" y="1"/>
                      </a:moveTo>
                      <a:lnTo>
                        <a:pt x="0" y="22"/>
                      </a:lnTo>
                      <a:lnTo>
                        <a:pt x="0" y="69"/>
                      </a:lnTo>
                      <a:lnTo>
                        <a:pt x="135" y="69"/>
                      </a:lnTo>
                      <a:lnTo>
                        <a:pt x="135" y="33"/>
                      </a:lnTo>
                      <a:lnTo>
                        <a:pt x="4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43" name="Rectangle 442"/>
                <p:cNvSpPr>
                  <a:spLocks noChangeArrowheads="1"/>
                </p:cNvSpPr>
                <p:nvPr/>
              </p:nvSpPr>
              <p:spPr bwMode="auto">
                <a:xfrm>
                  <a:off x="5601270" y="5232853"/>
                  <a:ext cx="7247" cy="7552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44" name="Line 443"/>
                <p:cNvSpPr>
                  <a:spLocks noChangeShapeType="1"/>
                </p:cNvSpPr>
                <p:nvPr/>
              </p:nvSpPr>
              <p:spPr bwMode="auto">
                <a:xfrm flipH="1" flipV="1">
                  <a:off x="5823521" y="5130276"/>
                  <a:ext cx="4832" cy="2818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45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5835600" y="5120131"/>
                  <a:ext cx="2416" cy="214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46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5842847" y="5131403"/>
                  <a:ext cx="7247" cy="236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13" name="555 Grupo"/>
              <p:cNvGrpSpPr>
                <a:grpSpLocks/>
              </p:cNvGrpSpPr>
              <p:nvPr/>
            </p:nvGrpSpPr>
            <p:grpSpPr bwMode="auto">
              <a:xfrm>
                <a:off x="5753016" y="5320755"/>
                <a:ext cx="277831" cy="190524"/>
                <a:chOff x="5736760" y="5272531"/>
                <a:chExt cx="277813" cy="190500"/>
              </a:xfrm>
            </p:grpSpPr>
            <p:sp>
              <p:nvSpPr>
                <p:cNvPr id="3331" name="Freeform 438"/>
                <p:cNvSpPr>
                  <a:spLocks/>
                </p:cNvSpPr>
                <p:nvPr/>
              </p:nvSpPr>
              <p:spPr bwMode="auto">
                <a:xfrm>
                  <a:off x="5955387" y="5313111"/>
                  <a:ext cx="57978" cy="143157"/>
                </a:xfrm>
                <a:custGeom>
                  <a:avLst/>
                  <a:gdLst>
                    <a:gd name="T0" fmla="*/ 0 w 48"/>
                    <a:gd name="T1" fmla="*/ 143157 h 127"/>
                    <a:gd name="T2" fmla="*/ 21742 w 48"/>
                    <a:gd name="T3" fmla="*/ 0 h 127"/>
                    <a:gd name="T4" fmla="*/ 43484 w 48"/>
                    <a:gd name="T5" fmla="*/ 0 h 127"/>
                    <a:gd name="T6" fmla="*/ 57978 w 48"/>
                    <a:gd name="T7" fmla="*/ 142030 h 127"/>
                    <a:gd name="T8" fmla="*/ 0 w 48"/>
                    <a:gd name="T9" fmla="*/ 142030 h 127"/>
                    <a:gd name="T10" fmla="*/ 0 w 48"/>
                    <a:gd name="T11" fmla="*/ 143157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127"/>
                    <a:gd name="T20" fmla="*/ 48 w 48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127">
                      <a:moveTo>
                        <a:pt x="0" y="127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48" y="126"/>
                      </a:lnTo>
                      <a:lnTo>
                        <a:pt x="0" y="126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32" name="Rectangle 439"/>
                <p:cNvSpPr>
                  <a:spLocks noChangeArrowheads="1"/>
                </p:cNvSpPr>
                <p:nvPr/>
              </p:nvSpPr>
              <p:spPr bwMode="auto">
                <a:xfrm>
                  <a:off x="5896201" y="5366090"/>
                  <a:ext cx="118372" cy="94686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33" name="Oval 440"/>
                <p:cNvSpPr>
                  <a:spLocks noChangeArrowheads="1"/>
                </p:cNvSpPr>
                <p:nvPr/>
              </p:nvSpPr>
              <p:spPr bwMode="auto">
                <a:xfrm>
                  <a:off x="5887745" y="5366090"/>
                  <a:ext cx="21742" cy="96941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34" name="Freeform 441"/>
                <p:cNvSpPr>
                  <a:spLocks/>
                </p:cNvSpPr>
                <p:nvPr/>
              </p:nvSpPr>
              <p:spPr bwMode="auto">
                <a:xfrm>
                  <a:off x="5736760" y="5384126"/>
                  <a:ext cx="163064" cy="77778"/>
                </a:xfrm>
                <a:custGeom>
                  <a:avLst/>
                  <a:gdLst>
                    <a:gd name="T0" fmla="*/ 14495 w 135"/>
                    <a:gd name="T1" fmla="*/ 1127 h 69"/>
                    <a:gd name="T2" fmla="*/ 0 w 135"/>
                    <a:gd name="T3" fmla="*/ 24799 h 69"/>
                    <a:gd name="T4" fmla="*/ 0 w 135"/>
                    <a:gd name="T5" fmla="*/ 77778 h 69"/>
                    <a:gd name="T6" fmla="*/ 163064 w 135"/>
                    <a:gd name="T7" fmla="*/ 77778 h 69"/>
                    <a:gd name="T8" fmla="*/ 163064 w 135"/>
                    <a:gd name="T9" fmla="*/ 37198 h 69"/>
                    <a:gd name="T10" fmla="*/ 51939 w 135"/>
                    <a:gd name="T11" fmla="*/ 0 h 69"/>
                    <a:gd name="T12" fmla="*/ 14495 w 135"/>
                    <a:gd name="T13" fmla="*/ 0 h 69"/>
                    <a:gd name="T14" fmla="*/ 14495 w 135"/>
                    <a:gd name="T15" fmla="*/ 1127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5"/>
                    <a:gd name="T25" fmla="*/ 0 h 69"/>
                    <a:gd name="T26" fmla="*/ 135 w 135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5" h="69">
                      <a:moveTo>
                        <a:pt x="12" y="1"/>
                      </a:moveTo>
                      <a:lnTo>
                        <a:pt x="0" y="22"/>
                      </a:lnTo>
                      <a:lnTo>
                        <a:pt x="0" y="69"/>
                      </a:lnTo>
                      <a:lnTo>
                        <a:pt x="135" y="69"/>
                      </a:lnTo>
                      <a:lnTo>
                        <a:pt x="135" y="33"/>
                      </a:lnTo>
                      <a:lnTo>
                        <a:pt x="4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35" name="Rectangle 442"/>
                <p:cNvSpPr>
                  <a:spLocks noChangeArrowheads="1"/>
                </p:cNvSpPr>
                <p:nvPr/>
              </p:nvSpPr>
              <p:spPr bwMode="auto">
                <a:xfrm>
                  <a:off x="5753670" y="5385253"/>
                  <a:ext cx="7247" cy="7552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36" name="Line 443"/>
                <p:cNvSpPr>
                  <a:spLocks noChangeShapeType="1"/>
                </p:cNvSpPr>
                <p:nvPr/>
              </p:nvSpPr>
              <p:spPr bwMode="auto">
                <a:xfrm flipH="1" flipV="1">
                  <a:off x="5975921" y="5282676"/>
                  <a:ext cx="4832" cy="2818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37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5988000" y="5272531"/>
                  <a:ext cx="2416" cy="214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38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5995247" y="5283803"/>
                  <a:ext cx="7247" cy="236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sp>
            <p:nvSpPr>
              <p:cNvPr id="1814" name="Freeform 177"/>
              <p:cNvSpPr>
                <a:spLocks/>
              </p:cNvSpPr>
              <p:nvPr/>
            </p:nvSpPr>
            <p:spPr bwMode="auto">
              <a:xfrm>
                <a:off x="2513820" y="3330177"/>
                <a:ext cx="47792" cy="161945"/>
              </a:xfrm>
              <a:custGeom>
                <a:avLst/>
                <a:gdLst>
                  <a:gd name="T0" fmla="*/ 0 w 40"/>
                  <a:gd name="T1" fmla="*/ 161925 h 120"/>
                  <a:gd name="T2" fmla="*/ 16726 w 40"/>
                  <a:gd name="T3" fmla="*/ 0 h 120"/>
                  <a:gd name="T4" fmla="*/ 35842 w 40"/>
                  <a:gd name="T5" fmla="*/ 0 h 120"/>
                  <a:gd name="T6" fmla="*/ 47789 w 40"/>
                  <a:gd name="T7" fmla="*/ 159226 h 120"/>
                  <a:gd name="T8" fmla="*/ 0 w 40"/>
                  <a:gd name="T9" fmla="*/ 159226 h 120"/>
                  <a:gd name="T10" fmla="*/ 0 w 40"/>
                  <a:gd name="T11" fmla="*/ 161925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20"/>
                  <a:gd name="T20" fmla="*/ 40 w 40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20">
                    <a:moveTo>
                      <a:pt x="0" y="120"/>
                    </a:moveTo>
                    <a:lnTo>
                      <a:pt x="14" y="0"/>
                    </a:lnTo>
                    <a:lnTo>
                      <a:pt x="30" y="0"/>
                    </a:lnTo>
                    <a:lnTo>
                      <a:pt x="40" y="118"/>
                    </a:lnTo>
                    <a:lnTo>
                      <a:pt x="0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5" name="Rectangle 178"/>
              <p:cNvSpPr>
                <a:spLocks noChangeArrowheads="1"/>
              </p:cNvSpPr>
              <p:nvPr/>
            </p:nvSpPr>
            <p:spPr bwMode="auto">
              <a:xfrm>
                <a:off x="2463639" y="3389556"/>
                <a:ext cx="99167" cy="106614"/>
              </a:xfrm>
              <a:prstGeom prst="rect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16" name="Oval 179"/>
              <p:cNvSpPr>
                <a:spLocks noChangeArrowheads="1"/>
              </p:cNvSpPr>
              <p:nvPr/>
            </p:nvSpPr>
            <p:spPr bwMode="auto">
              <a:xfrm>
                <a:off x="2456470" y="3389556"/>
                <a:ext cx="17922" cy="110663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17" name="Freeform 180"/>
              <p:cNvSpPr>
                <a:spLocks/>
              </p:cNvSpPr>
              <p:nvPr/>
            </p:nvSpPr>
            <p:spPr bwMode="auto">
              <a:xfrm>
                <a:off x="2331016" y="3409799"/>
                <a:ext cx="136207" cy="87720"/>
              </a:xfrm>
              <a:custGeom>
                <a:avLst/>
                <a:gdLst>
                  <a:gd name="T0" fmla="*/ 11947 w 114"/>
                  <a:gd name="T1" fmla="*/ 1349 h 65"/>
                  <a:gd name="T2" fmla="*/ 0 w 114"/>
                  <a:gd name="T3" fmla="*/ 28337 h 65"/>
                  <a:gd name="T4" fmla="*/ 0 w 114"/>
                  <a:gd name="T5" fmla="*/ 87709 h 65"/>
                  <a:gd name="T6" fmla="*/ 136198 w 114"/>
                  <a:gd name="T7" fmla="*/ 87709 h 65"/>
                  <a:gd name="T8" fmla="*/ 136198 w 114"/>
                  <a:gd name="T9" fmla="*/ 43180 h 65"/>
                  <a:gd name="T10" fmla="*/ 43010 w 114"/>
                  <a:gd name="T11" fmla="*/ 0 h 65"/>
                  <a:gd name="T12" fmla="*/ 11947 w 114"/>
                  <a:gd name="T13" fmla="*/ 0 h 65"/>
                  <a:gd name="T14" fmla="*/ 11947 w 114"/>
                  <a:gd name="T15" fmla="*/ 1349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4"/>
                  <a:gd name="T25" fmla="*/ 0 h 65"/>
                  <a:gd name="T26" fmla="*/ 114 w 114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4" h="65">
                    <a:moveTo>
                      <a:pt x="10" y="1"/>
                    </a:moveTo>
                    <a:lnTo>
                      <a:pt x="0" y="21"/>
                    </a:lnTo>
                    <a:lnTo>
                      <a:pt x="0" y="65"/>
                    </a:lnTo>
                    <a:lnTo>
                      <a:pt x="114" y="65"/>
                    </a:lnTo>
                    <a:lnTo>
                      <a:pt x="114" y="32"/>
                    </a:lnTo>
                    <a:lnTo>
                      <a:pt x="36" y="0"/>
                    </a:lnTo>
                    <a:lnTo>
                      <a:pt x="10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18" name="Rectangle 181"/>
              <p:cNvSpPr>
                <a:spLocks noChangeArrowheads="1"/>
              </p:cNvSpPr>
              <p:nvPr/>
            </p:nvSpPr>
            <p:spPr bwMode="auto">
              <a:xfrm>
                <a:off x="2344159" y="3411149"/>
                <a:ext cx="5974" cy="85021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1819" name="Line 182"/>
              <p:cNvSpPr>
                <a:spLocks noChangeShapeType="1"/>
              </p:cNvSpPr>
              <p:nvPr/>
            </p:nvSpPr>
            <p:spPr bwMode="auto">
              <a:xfrm flipH="1" flipV="1">
                <a:off x="2529352" y="3295088"/>
                <a:ext cx="4779" cy="3104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0" name="Line 183"/>
              <p:cNvSpPr>
                <a:spLocks noChangeShapeType="1"/>
              </p:cNvSpPr>
              <p:nvPr/>
            </p:nvSpPr>
            <p:spPr bwMode="auto">
              <a:xfrm flipV="1">
                <a:off x="2540105" y="3284292"/>
                <a:ext cx="1195" cy="22942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1821" name="Line 184"/>
              <p:cNvSpPr>
                <a:spLocks noChangeShapeType="1"/>
              </p:cNvSpPr>
              <p:nvPr/>
            </p:nvSpPr>
            <p:spPr bwMode="auto">
              <a:xfrm flipV="1">
                <a:off x="2546079" y="3296437"/>
                <a:ext cx="7168" cy="2699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grpSp>
            <p:nvGrpSpPr>
              <p:cNvPr id="1822" name="820 Grupo"/>
              <p:cNvGrpSpPr/>
              <p:nvPr/>
            </p:nvGrpSpPr>
            <p:grpSpPr>
              <a:xfrm>
                <a:off x="5356608" y="4152440"/>
                <a:ext cx="223851" cy="182586"/>
                <a:chOff x="5480433" y="3895265"/>
                <a:chExt cx="223851" cy="182586"/>
              </a:xfrm>
            </p:grpSpPr>
            <p:sp>
              <p:nvSpPr>
                <p:cNvPr id="3323" name="Freeform 264"/>
                <p:cNvSpPr>
                  <a:spLocks/>
                </p:cNvSpPr>
                <p:nvPr/>
              </p:nvSpPr>
              <p:spPr bwMode="auto">
                <a:xfrm>
                  <a:off x="5657218" y="3934065"/>
                  <a:ext cx="45918" cy="136939"/>
                </a:xfrm>
                <a:custGeom>
                  <a:avLst/>
                  <a:gdLst>
                    <a:gd name="T0" fmla="*/ 0 w 40"/>
                    <a:gd name="T1" fmla="*/ 136922 h 120"/>
                    <a:gd name="T2" fmla="*/ 16070 w 40"/>
                    <a:gd name="T3" fmla="*/ 0 h 120"/>
                    <a:gd name="T4" fmla="*/ 34436 w 40"/>
                    <a:gd name="T5" fmla="*/ 0 h 120"/>
                    <a:gd name="T6" fmla="*/ 45915 w 40"/>
                    <a:gd name="T7" fmla="*/ 135781 h 120"/>
                    <a:gd name="T8" fmla="*/ 0 w 40"/>
                    <a:gd name="T9" fmla="*/ 135781 h 120"/>
                    <a:gd name="T10" fmla="*/ 0 w 40"/>
                    <a:gd name="T11" fmla="*/ 136922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24" name="Rectangle 265"/>
                <p:cNvSpPr>
                  <a:spLocks noChangeArrowheads="1"/>
                </p:cNvSpPr>
                <p:nvPr/>
              </p:nvSpPr>
              <p:spPr bwMode="auto">
                <a:xfrm>
                  <a:off x="5609004" y="3984275"/>
                  <a:ext cx="95280" cy="91293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25" name="Oval 266"/>
                <p:cNvSpPr>
                  <a:spLocks noChangeArrowheads="1"/>
                </p:cNvSpPr>
                <p:nvPr/>
              </p:nvSpPr>
              <p:spPr bwMode="auto">
                <a:xfrm>
                  <a:off x="5602116" y="3984275"/>
                  <a:ext cx="17219" cy="93576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26" name="Freeform 267"/>
                <p:cNvSpPr>
                  <a:spLocks/>
                </p:cNvSpPr>
                <p:nvPr/>
              </p:nvSpPr>
              <p:spPr bwMode="auto">
                <a:xfrm>
                  <a:off x="5480433" y="4001393"/>
                  <a:ext cx="132015" cy="75316"/>
                </a:xfrm>
                <a:custGeom>
                  <a:avLst/>
                  <a:gdLst>
                    <a:gd name="T0" fmla="*/ 11479 w 115"/>
                    <a:gd name="T1" fmla="*/ 2282 h 66"/>
                    <a:gd name="T2" fmla="*/ 0 w 115"/>
                    <a:gd name="T3" fmla="*/ 23961 h 66"/>
                    <a:gd name="T4" fmla="*/ 0 w 115"/>
                    <a:gd name="T5" fmla="*/ 75307 h 66"/>
                    <a:gd name="T6" fmla="*/ 132006 w 115"/>
                    <a:gd name="T7" fmla="*/ 75307 h 66"/>
                    <a:gd name="T8" fmla="*/ 132006 w 115"/>
                    <a:gd name="T9" fmla="*/ 36512 h 66"/>
                    <a:gd name="T10" fmla="*/ 41324 w 115"/>
                    <a:gd name="T11" fmla="*/ 0 h 66"/>
                    <a:gd name="T12" fmla="*/ 11479 w 115"/>
                    <a:gd name="T13" fmla="*/ 0 h 66"/>
                    <a:gd name="T14" fmla="*/ 11479 w 115"/>
                    <a:gd name="T15" fmla="*/ 2282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6"/>
                    <a:gd name="T26" fmla="*/ 115 w 115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6">
                      <a:moveTo>
                        <a:pt x="10" y="2"/>
                      </a:moveTo>
                      <a:lnTo>
                        <a:pt x="0" y="21"/>
                      </a:lnTo>
                      <a:lnTo>
                        <a:pt x="0" y="66"/>
                      </a:lnTo>
                      <a:lnTo>
                        <a:pt x="115" y="66"/>
                      </a:lnTo>
                      <a:lnTo>
                        <a:pt x="115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27" name="Rectangle 268"/>
                <p:cNvSpPr>
                  <a:spLocks noChangeArrowheads="1"/>
                </p:cNvSpPr>
                <p:nvPr/>
              </p:nvSpPr>
              <p:spPr bwMode="auto">
                <a:xfrm>
                  <a:off x="5493061" y="4003675"/>
                  <a:ext cx="6887" cy="7189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28" name="Line 269"/>
                <p:cNvSpPr>
                  <a:spLocks noChangeShapeType="1"/>
                </p:cNvSpPr>
                <p:nvPr/>
              </p:nvSpPr>
              <p:spPr bwMode="auto">
                <a:xfrm flipH="1" flipV="1">
                  <a:off x="5672140" y="3906775"/>
                  <a:ext cx="4592" cy="2738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29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5683621" y="3895265"/>
                  <a:ext cx="1148" cy="2054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30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5688213" y="3905535"/>
                  <a:ext cx="6887" cy="228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23" name="540 Grupo"/>
              <p:cNvGrpSpPr>
                <a:grpSpLocks/>
              </p:cNvGrpSpPr>
              <p:nvPr/>
            </p:nvGrpSpPr>
            <p:grpSpPr bwMode="auto">
              <a:xfrm>
                <a:off x="3363898" y="1755361"/>
                <a:ext cx="168286" cy="209576"/>
                <a:chOff x="3363654" y="2086249"/>
                <a:chExt cx="168275" cy="209550"/>
              </a:xfrm>
            </p:grpSpPr>
            <p:sp>
              <p:nvSpPr>
                <p:cNvPr id="3319" name="Rectangle 273"/>
                <p:cNvSpPr>
                  <a:spLocks noChangeArrowheads="1"/>
                </p:cNvSpPr>
                <p:nvPr/>
              </p:nvSpPr>
              <p:spPr bwMode="auto">
                <a:xfrm>
                  <a:off x="3363654" y="2255286"/>
                  <a:ext cx="152499" cy="19558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20" name="Freeform 274"/>
                <p:cNvSpPr>
                  <a:spLocks/>
                </p:cNvSpPr>
                <p:nvPr/>
              </p:nvSpPr>
              <p:spPr bwMode="auto">
                <a:xfrm>
                  <a:off x="3482498" y="2228743"/>
                  <a:ext cx="49431" cy="64262"/>
                </a:xfrm>
                <a:custGeom>
                  <a:avLst/>
                  <a:gdLst>
                    <a:gd name="T0" fmla="*/ 10517 w 47"/>
                    <a:gd name="T1" fmla="*/ 1397 h 46"/>
                    <a:gd name="T2" fmla="*/ 18931 w 47"/>
                    <a:gd name="T3" fmla="*/ 1397 h 46"/>
                    <a:gd name="T4" fmla="*/ 30500 w 47"/>
                    <a:gd name="T5" fmla="*/ 6985 h 46"/>
                    <a:gd name="T6" fmla="*/ 35759 w 47"/>
                    <a:gd name="T7" fmla="*/ 11176 h 46"/>
                    <a:gd name="T8" fmla="*/ 38914 w 47"/>
                    <a:gd name="T9" fmla="*/ 15367 h 46"/>
                    <a:gd name="T10" fmla="*/ 43121 w 47"/>
                    <a:gd name="T11" fmla="*/ 22352 h 46"/>
                    <a:gd name="T12" fmla="*/ 46276 w 47"/>
                    <a:gd name="T13" fmla="*/ 29337 h 46"/>
                    <a:gd name="T14" fmla="*/ 48379 w 47"/>
                    <a:gd name="T15" fmla="*/ 34925 h 46"/>
                    <a:gd name="T16" fmla="*/ 49431 w 47"/>
                    <a:gd name="T17" fmla="*/ 40513 h 46"/>
                    <a:gd name="T18" fmla="*/ 49431 w 47"/>
                    <a:gd name="T19" fmla="*/ 44704 h 46"/>
                    <a:gd name="T20" fmla="*/ 48379 w 47"/>
                    <a:gd name="T21" fmla="*/ 46101 h 46"/>
                    <a:gd name="T22" fmla="*/ 47328 w 47"/>
                    <a:gd name="T23" fmla="*/ 43307 h 46"/>
                    <a:gd name="T24" fmla="*/ 45224 w 47"/>
                    <a:gd name="T25" fmla="*/ 41910 h 46"/>
                    <a:gd name="T26" fmla="*/ 46276 w 47"/>
                    <a:gd name="T27" fmla="*/ 43307 h 46"/>
                    <a:gd name="T28" fmla="*/ 47328 w 47"/>
                    <a:gd name="T29" fmla="*/ 48895 h 46"/>
                    <a:gd name="T30" fmla="*/ 47328 w 47"/>
                    <a:gd name="T31" fmla="*/ 54483 h 46"/>
                    <a:gd name="T32" fmla="*/ 45224 w 47"/>
                    <a:gd name="T33" fmla="*/ 58674 h 46"/>
                    <a:gd name="T34" fmla="*/ 43121 w 47"/>
                    <a:gd name="T35" fmla="*/ 62865 h 46"/>
                    <a:gd name="T36" fmla="*/ 42069 w 47"/>
                    <a:gd name="T37" fmla="*/ 64262 h 46"/>
                    <a:gd name="T38" fmla="*/ 42069 w 47"/>
                    <a:gd name="T39" fmla="*/ 61468 h 46"/>
                    <a:gd name="T40" fmla="*/ 42069 w 47"/>
                    <a:gd name="T41" fmla="*/ 55880 h 46"/>
                    <a:gd name="T42" fmla="*/ 41017 w 47"/>
                    <a:gd name="T43" fmla="*/ 51689 h 46"/>
                    <a:gd name="T44" fmla="*/ 39965 w 47"/>
                    <a:gd name="T45" fmla="*/ 50292 h 46"/>
                    <a:gd name="T46" fmla="*/ 39965 w 47"/>
                    <a:gd name="T47" fmla="*/ 51689 h 46"/>
                    <a:gd name="T48" fmla="*/ 38914 w 47"/>
                    <a:gd name="T49" fmla="*/ 53086 h 46"/>
                    <a:gd name="T50" fmla="*/ 38914 w 47"/>
                    <a:gd name="T51" fmla="*/ 55880 h 46"/>
                    <a:gd name="T52" fmla="*/ 37862 w 47"/>
                    <a:gd name="T53" fmla="*/ 57277 h 46"/>
                    <a:gd name="T54" fmla="*/ 36810 w 47"/>
                    <a:gd name="T55" fmla="*/ 57277 h 46"/>
                    <a:gd name="T56" fmla="*/ 36810 w 47"/>
                    <a:gd name="T57" fmla="*/ 54483 h 46"/>
                    <a:gd name="T58" fmla="*/ 36810 w 47"/>
                    <a:gd name="T59" fmla="*/ 51689 h 46"/>
                    <a:gd name="T60" fmla="*/ 35759 w 47"/>
                    <a:gd name="T61" fmla="*/ 48895 h 46"/>
                    <a:gd name="T62" fmla="*/ 33655 w 47"/>
                    <a:gd name="T63" fmla="*/ 43307 h 46"/>
                    <a:gd name="T64" fmla="*/ 32603 w 47"/>
                    <a:gd name="T65" fmla="*/ 39116 h 46"/>
                    <a:gd name="T66" fmla="*/ 28397 w 47"/>
                    <a:gd name="T67" fmla="*/ 30734 h 46"/>
                    <a:gd name="T68" fmla="*/ 18931 w 47"/>
                    <a:gd name="T69" fmla="*/ 20955 h 46"/>
                    <a:gd name="T70" fmla="*/ 11569 w 47"/>
                    <a:gd name="T71" fmla="*/ 12573 h 46"/>
                    <a:gd name="T72" fmla="*/ 7362 w 47"/>
                    <a:gd name="T73" fmla="*/ 9779 h 46"/>
                    <a:gd name="T74" fmla="*/ 4207 w 47"/>
                    <a:gd name="T75" fmla="*/ 8382 h 46"/>
                    <a:gd name="T76" fmla="*/ 1052 w 47"/>
                    <a:gd name="T77" fmla="*/ 6985 h 46"/>
                    <a:gd name="T78" fmla="*/ 1052 w 47"/>
                    <a:gd name="T79" fmla="*/ 5588 h 46"/>
                    <a:gd name="T80" fmla="*/ 4207 w 47"/>
                    <a:gd name="T81" fmla="*/ 4191 h 46"/>
                    <a:gd name="T82" fmla="*/ 7362 w 47"/>
                    <a:gd name="T83" fmla="*/ 1397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7"/>
                    <a:gd name="T127" fmla="*/ 0 h 46"/>
                    <a:gd name="T128" fmla="*/ 47 w 47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7" h="46">
                      <a:moveTo>
                        <a:pt x="7" y="1"/>
                      </a:move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4" y="2"/>
                      </a:lnTo>
                      <a:lnTo>
                        <a:pt x="29" y="5"/>
                      </a:lnTo>
                      <a:lnTo>
                        <a:pt x="33" y="6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9" y="13"/>
                      </a:lnTo>
                      <a:lnTo>
                        <a:pt x="41" y="16"/>
                      </a:lnTo>
                      <a:lnTo>
                        <a:pt x="42" y="18"/>
                      </a:lnTo>
                      <a:lnTo>
                        <a:pt x="44" y="21"/>
                      </a:lnTo>
                      <a:lnTo>
                        <a:pt x="45" y="23"/>
                      </a:ln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7" y="29"/>
                      </a:lnTo>
                      <a:lnTo>
                        <a:pt x="47" y="31"/>
                      </a:lnTo>
                      <a:lnTo>
                        <a:pt x="47" y="32"/>
                      </a:lnTo>
                      <a:lnTo>
                        <a:pt x="47" y="33"/>
                      </a:lnTo>
                      <a:lnTo>
                        <a:pt x="46" y="33"/>
                      </a:lnTo>
                      <a:lnTo>
                        <a:pt x="46" y="32"/>
                      </a:lnTo>
                      <a:lnTo>
                        <a:pt x="45" y="31"/>
                      </a:lnTo>
                      <a:lnTo>
                        <a:pt x="44" y="30"/>
                      </a:lnTo>
                      <a:lnTo>
                        <a:pt x="43" y="30"/>
                      </a:lnTo>
                      <a:lnTo>
                        <a:pt x="44" y="31"/>
                      </a:lnTo>
                      <a:lnTo>
                        <a:pt x="44" y="33"/>
                      </a:lnTo>
                      <a:lnTo>
                        <a:pt x="45" y="35"/>
                      </a:lnTo>
                      <a:lnTo>
                        <a:pt x="45" y="36"/>
                      </a:lnTo>
                      <a:lnTo>
                        <a:pt x="45" y="39"/>
                      </a:lnTo>
                      <a:lnTo>
                        <a:pt x="44" y="41"/>
                      </a:lnTo>
                      <a:lnTo>
                        <a:pt x="43" y="42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1" y="46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39" y="39"/>
                      </a:lnTo>
                      <a:lnTo>
                        <a:pt x="39" y="37"/>
                      </a:lnTo>
                      <a:lnTo>
                        <a:pt x="38" y="36"/>
                      </a:lnTo>
                      <a:lnTo>
                        <a:pt x="38" y="37"/>
                      </a:lnTo>
                      <a:lnTo>
                        <a:pt x="37" y="37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37" y="40"/>
                      </a:lnTo>
                      <a:lnTo>
                        <a:pt x="37" y="41"/>
                      </a:lnTo>
                      <a:lnTo>
                        <a:pt x="36" y="41"/>
                      </a:lnTo>
                      <a:lnTo>
                        <a:pt x="35" y="41"/>
                      </a:lnTo>
                      <a:lnTo>
                        <a:pt x="35" y="40"/>
                      </a:lnTo>
                      <a:lnTo>
                        <a:pt x="35" y="39"/>
                      </a:lnTo>
                      <a:lnTo>
                        <a:pt x="35" y="38"/>
                      </a:lnTo>
                      <a:lnTo>
                        <a:pt x="35" y="37"/>
                      </a:lnTo>
                      <a:lnTo>
                        <a:pt x="35" y="36"/>
                      </a:lnTo>
                      <a:lnTo>
                        <a:pt x="34" y="35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32" y="30"/>
                      </a:lnTo>
                      <a:lnTo>
                        <a:pt x="31" y="28"/>
                      </a:lnTo>
                      <a:lnTo>
                        <a:pt x="29" y="25"/>
                      </a:lnTo>
                      <a:lnTo>
                        <a:pt x="27" y="22"/>
                      </a:lnTo>
                      <a:lnTo>
                        <a:pt x="24" y="19"/>
                      </a:lnTo>
                      <a:lnTo>
                        <a:pt x="18" y="15"/>
                      </a:lnTo>
                      <a:lnTo>
                        <a:pt x="14" y="12"/>
                      </a:lnTo>
                      <a:lnTo>
                        <a:pt x="11" y="9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ashDot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21" name="Freeform 275"/>
                <p:cNvSpPr>
                  <a:spLocks/>
                </p:cNvSpPr>
                <p:nvPr/>
              </p:nvSpPr>
              <p:spPr bwMode="auto">
                <a:xfrm>
                  <a:off x="3469878" y="2231537"/>
                  <a:ext cx="52586" cy="64262"/>
                </a:xfrm>
                <a:custGeom>
                  <a:avLst/>
                  <a:gdLst>
                    <a:gd name="T0" fmla="*/ 11569 w 50"/>
                    <a:gd name="T1" fmla="*/ 1397 h 46"/>
                    <a:gd name="T2" fmla="*/ 21034 w 50"/>
                    <a:gd name="T3" fmla="*/ 1397 h 46"/>
                    <a:gd name="T4" fmla="*/ 33655 w 50"/>
                    <a:gd name="T5" fmla="*/ 5588 h 46"/>
                    <a:gd name="T6" fmla="*/ 38914 w 50"/>
                    <a:gd name="T7" fmla="*/ 8382 h 46"/>
                    <a:gd name="T8" fmla="*/ 43121 w 50"/>
                    <a:gd name="T9" fmla="*/ 13970 h 46"/>
                    <a:gd name="T10" fmla="*/ 46276 w 50"/>
                    <a:gd name="T11" fmla="*/ 19558 h 46"/>
                    <a:gd name="T12" fmla="*/ 49431 w 50"/>
                    <a:gd name="T13" fmla="*/ 26543 h 46"/>
                    <a:gd name="T14" fmla="*/ 51534 w 50"/>
                    <a:gd name="T15" fmla="*/ 33528 h 46"/>
                    <a:gd name="T16" fmla="*/ 51534 w 50"/>
                    <a:gd name="T17" fmla="*/ 39116 h 46"/>
                    <a:gd name="T18" fmla="*/ 51534 w 50"/>
                    <a:gd name="T19" fmla="*/ 43307 h 46"/>
                    <a:gd name="T20" fmla="*/ 51534 w 50"/>
                    <a:gd name="T21" fmla="*/ 43307 h 46"/>
                    <a:gd name="T22" fmla="*/ 49431 w 50"/>
                    <a:gd name="T23" fmla="*/ 41910 h 46"/>
                    <a:gd name="T24" fmla="*/ 48379 w 50"/>
                    <a:gd name="T25" fmla="*/ 40513 h 46"/>
                    <a:gd name="T26" fmla="*/ 48379 w 50"/>
                    <a:gd name="T27" fmla="*/ 41910 h 46"/>
                    <a:gd name="T28" fmla="*/ 49431 w 50"/>
                    <a:gd name="T29" fmla="*/ 47498 h 46"/>
                    <a:gd name="T30" fmla="*/ 48379 w 50"/>
                    <a:gd name="T31" fmla="*/ 53086 h 46"/>
                    <a:gd name="T32" fmla="*/ 47327 w 50"/>
                    <a:gd name="T33" fmla="*/ 58674 h 46"/>
                    <a:gd name="T34" fmla="*/ 44172 w 50"/>
                    <a:gd name="T35" fmla="*/ 62865 h 46"/>
                    <a:gd name="T36" fmla="*/ 43121 w 50"/>
                    <a:gd name="T37" fmla="*/ 64262 h 46"/>
                    <a:gd name="T38" fmla="*/ 43121 w 50"/>
                    <a:gd name="T39" fmla="*/ 61468 h 46"/>
                    <a:gd name="T40" fmla="*/ 43121 w 50"/>
                    <a:gd name="T41" fmla="*/ 55880 h 46"/>
                    <a:gd name="T42" fmla="*/ 42069 w 50"/>
                    <a:gd name="T43" fmla="*/ 51689 h 46"/>
                    <a:gd name="T44" fmla="*/ 41017 w 50"/>
                    <a:gd name="T45" fmla="*/ 50292 h 46"/>
                    <a:gd name="T46" fmla="*/ 41017 w 50"/>
                    <a:gd name="T47" fmla="*/ 51689 h 46"/>
                    <a:gd name="T48" fmla="*/ 41017 w 50"/>
                    <a:gd name="T49" fmla="*/ 53086 h 46"/>
                    <a:gd name="T50" fmla="*/ 39965 w 50"/>
                    <a:gd name="T51" fmla="*/ 55880 h 46"/>
                    <a:gd name="T52" fmla="*/ 38914 w 50"/>
                    <a:gd name="T53" fmla="*/ 57277 h 46"/>
                    <a:gd name="T54" fmla="*/ 37862 w 50"/>
                    <a:gd name="T55" fmla="*/ 57277 h 46"/>
                    <a:gd name="T56" fmla="*/ 37862 w 50"/>
                    <a:gd name="T57" fmla="*/ 55880 h 46"/>
                    <a:gd name="T58" fmla="*/ 37862 w 50"/>
                    <a:gd name="T59" fmla="*/ 53086 h 46"/>
                    <a:gd name="T60" fmla="*/ 36810 w 50"/>
                    <a:gd name="T61" fmla="*/ 48895 h 46"/>
                    <a:gd name="T62" fmla="*/ 34707 w 50"/>
                    <a:gd name="T63" fmla="*/ 43307 h 46"/>
                    <a:gd name="T64" fmla="*/ 33655 w 50"/>
                    <a:gd name="T65" fmla="*/ 39116 h 46"/>
                    <a:gd name="T66" fmla="*/ 29448 w 50"/>
                    <a:gd name="T67" fmla="*/ 30734 h 46"/>
                    <a:gd name="T68" fmla="*/ 19983 w 50"/>
                    <a:gd name="T69" fmla="*/ 22352 h 46"/>
                    <a:gd name="T70" fmla="*/ 11569 w 50"/>
                    <a:gd name="T71" fmla="*/ 13970 h 46"/>
                    <a:gd name="T72" fmla="*/ 7362 w 50"/>
                    <a:gd name="T73" fmla="*/ 11176 h 46"/>
                    <a:gd name="T74" fmla="*/ 4207 w 50"/>
                    <a:gd name="T75" fmla="*/ 9779 h 46"/>
                    <a:gd name="T76" fmla="*/ 1052 w 50"/>
                    <a:gd name="T77" fmla="*/ 8382 h 46"/>
                    <a:gd name="T78" fmla="*/ 1052 w 50"/>
                    <a:gd name="T79" fmla="*/ 6985 h 46"/>
                    <a:gd name="T80" fmla="*/ 4207 w 50"/>
                    <a:gd name="T81" fmla="*/ 5588 h 46"/>
                    <a:gd name="T82" fmla="*/ 7362 w 50"/>
                    <a:gd name="T83" fmla="*/ 2794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"/>
                    <a:gd name="T127" fmla="*/ 0 h 46"/>
                    <a:gd name="T128" fmla="*/ 50 w 50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" h="46">
                      <a:moveTo>
                        <a:pt x="7" y="2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35" y="5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2" y="12"/>
                      </a:lnTo>
                      <a:lnTo>
                        <a:pt x="44" y="14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8" y="22"/>
                      </a:lnTo>
                      <a:lnTo>
                        <a:pt x="49" y="24"/>
                      </a:lnTo>
                      <a:lnTo>
                        <a:pt x="49" y="26"/>
                      </a:lnTo>
                      <a:lnTo>
                        <a:pt x="49" y="28"/>
                      </a:lnTo>
                      <a:lnTo>
                        <a:pt x="50" y="29"/>
                      </a:lnTo>
                      <a:lnTo>
                        <a:pt x="49" y="31"/>
                      </a:lnTo>
                      <a:lnTo>
                        <a:pt x="48" y="31"/>
                      </a:lnTo>
                      <a:lnTo>
                        <a:pt x="47" y="30"/>
                      </a:lnTo>
                      <a:lnTo>
                        <a:pt x="47" y="29"/>
                      </a:lnTo>
                      <a:lnTo>
                        <a:pt x="46" y="29"/>
                      </a:lnTo>
                      <a:lnTo>
                        <a:pt x="45" y="29"/>
                      </a:lnTo>
                      <a:lnTo>
                        <a:pt x="46" y="30"/>
                      </a:lnTo>
                      <a:lnTo>
                        <a:pt x="46" y="32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6" y="38"/>
                      </a:lnTo>
                      <a:lnTo>
                        <a:pt x="46" y="40"/>
                      </a:lnTo>
                      <a:lnTo>
                        <a:pt x="45" y="42"/>
                      </a:lnTo>
                      <a:lnTo>
                        <a:pt x="44" y="44"/>
                      </a:lnTo>
                      <a:lnTo>
                        <a:pt x="42" y="45"/>
                      </a:lnTo>
                      <a:lnTo>
                        <a:pt x="42" y="46"/>
                      </a:lnTo>
                      <a:lnTo>
                        <a:pt x="41" y="46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41" y="40"/>
                      </a:lnTo>
                      <a:lnTo>
                        <a:pt x="40" y="39"/>
                      </a:lnTo>
                      <a:lnTo>
                        <a:pt x="40" y="37"/>
                      </a:lnTo>
                      <a:lnTo>
                        <a:pt x="39" y="36"/>
                      </a:lnTo>
                      <a:lnTo>
                        <a:pt x="39" y="37"/>
                      </a:lnTo>
                      <a:lnTo>
                        <a:pt x="39" y="38"/>
                      </a:lnTo>
                      <a:lnTo>
                        <a:pt x="38" y="39"/>
                      </a:lnTo>
                      <a:lnTo>
                        <a:pt x="38" y="40"/>
                      </a:lnTo>
                      <a:lnTo>
                        <a:pt x="37" y="41"/>
                      </a:lnTo>
                      <a:lnTo>
                        <a:pt x="36" y="42"/>
                      </a:lnTo>
                      <a:lnTo>
                        <a:pt x="36" y="41"/>
                      </a:lnTo>
                      <a:lnTo>
                        <a:pt x="36" y="40"/>
                      </a:lnTo>
                      <a:lnTo>
                        <a:pt x="36" y="39"/>
                      </a:lnTo>
                      <a:lnTo>
                        <a:pt x="36" y="38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4" y="33"/>
                      </a:lnTo>
                      <a:lnTo>
                        <a:pt x="33" y="31"/>
                      </a:lnTo>
                      <a:lnTo>
                        <a:pt x="33" y="30"/>
                      </a:lnTo>
                      <a:lnTo>
                        <a:pt x="32" y="28"/>
                      </a:lnTo>
                      <a:lnTo>
                        <a:pt x="30" y="25"/>
                      </a:lnTo>
                      <a:lnTo>
                        <a:pt x="28" y="22"/>
                      </a:lnTo>
                      <a:lnTo>
                        <a:pt x="25" y="19"/>
                      </a:lnTo>
                      <a:lnTo>
                        <a:pt x="19" y="16"/>
                      </a:lnTo>
                      <a:lnTo>
                        <a:pt x="14" y="12"/>
                      </a:lnTo>
                      <a:lnTo>
                        <a:pt x="11" y="10"/>
                      </a:lnTo>
                      <a:lnTo>
                        <a:pt x="9" y="9"/>
                      </a:lnTo>
                      <a:lnTo>
                        <a:pt x="7" y="8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22" name="Freeform 276"/>
                <p:cNvSpPr>
                  <a:spLocks/>
                </p:cNvSpPr>
                <p:nvPr/>
              </p:nvSpPr>
              <p:spPr bwMode="auto">
                <a:xfrm>
                  <a:off x="3381533" y="2086249"/>
                  <a:ext cx="99913" cy="169037"/>
                </a:xfrm>
                <a:custGeom>
                  <a:avLst/>
                  <a:gdLst>
                    <a:gd name="T0" fmla="*/ 36810 w 95"/>
                    <a:gd name="T1" fmla="*/ 0 h 121"/>
                    <a:gd name="T2" fmla="*/ 0 w 95"/>
                    <a:gd name="T3" fmla="*/ 0 h 121"/>
                    <a:gd name="T4" fmla="*/ 0 w 95"/>
                    <a:gd name="T5" fmla="*/ 169037 h 121"/>
                    <a:gd name="T6" fmla="*/ 99913 w 95"/>
                    <a:gd name="T7" fmla="*/ 169037 h 121"/>
                    <a:gd name="T8" fmla="*/ 99913 w 95"/>
                    <a:gd name="T9" fmla="*/ 148082 h 121"/>
                    <a:gd name="T10" fmla="*/ 38913 w 95"/>
                    <a:gd name="T11" fmla="*/ 0 h 121"/>
                    <a:gd name="T12" fmla="*/ 36810 w 95"/>
                    <a:gd name="T13" fmla="*/ 0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121"/>
                    <a:gd name="T23" fmla="*/ 95 w 95"/>
                    <a:gd name="T24" fmla="*/ 121 h 1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12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95" y="121"/>
                      </a:lnTo>
                      <a:lnTo>
                        <a:pt x="95" y="106"/>
                      </a:lnTo>
                      <a:lnTo>
                        <a:pt x="37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24" name="543 Grupo"/>
              <p:cNvGrpSpPr/>
              <p:nvPr/>
            </p:nvGrpSpPr>
            <p:grpSpPr>
              <a:xfrm>
                <a:off x="2321409" y="3535562"/>
                <a:ext cx="231790" cy="215927"/>
                <a:chOff x="2264104" y="3537083"/>
                <a:chExt cx="231790" cy="215927"/>
              </a:xfrm>
            </p:grpSpPr>
            <p:sp>
              <p:nvSpPr>
                <p:cNvPr id="3311" name="Freeform 177"/>
                <p:cNvSpPr>
                  <a:spLocks/>
                </p:cNvSpPr>
                <p:nvPr/>
              </p:nvSpPr>
              <p:spPr bwMode="auto">
                <a:xfrm>
                  <a:off x="2446908" y="3582968"/>
                  <a:ext cx="47792" cy="161945"/>
                </a:xfrm>
                <a:custGeom>
                  <a:avLst/>
                  <a:gdLst>
                    <a:gd name="T0" fmla="*/ 0 w 40"/>
                    <a:gd name="T1" fmla="*/ 161925 h 120"/>
                    <a:gd name="T2" fmla="*/ 16726 w 40"/>
                    <a:gd name="T3" fmla="*/ 0 h 120"/>
                    <a:gd name="T4" fmla="*/ 35842 w 40"/>
                    <a:gd name="T5" fmla="*/ 0 h 120"/>
                    <a:gd name="T6" fmla="*/ 47789 w 40"/>
                    <a:gd name="T7" fmla="*/ 159226 h 120"/>
                    <a:gd name="T8" fmla="*/ 0 w 40"/>
                    <a:gd name="T9" fmla="*/ 159226 h 120"/>
                    <a:gd name="T10" fmla="*/ 0 w 40"/>
                    <a:gd name="T11" fmla="*/ 16192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12" name="Rectangle 178"/>
                <p:cNvSpPr>
                  <a:spLocks noChangeArrowheads="1"/>
                </p:cNvSpPr>
                <p:nvPr/>
              </p:nvSpPr>
              <p:spPr bwMode="auto">
                <a:xfrm>
                  <a:off x="2396727" y="3642347"/>
                  <a:ext cx="99167" cy="10661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13" name="Oval 179"/>
                <p:cNvSpPr>
                  <a:spLocks noChangeArrowheads="1"/>
                </p:cNvSpPr>
                <p:nvPr/>
              </p:nvSpPr>
              <p:spPr bwMode="auto">
                <a:xfrm>
                  <a:off x="2389557" y="3642347"/>
                  <a:ext cx="17922" cy="110663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14" name="Freeform 180"/>
                <p:cNvSpPr>
                  <a:spLocks/>
                </p:cNvSpPr>
                <p:nvPr/>
              </p:nvSpPr>
              <p:spPr bwMode="auto">
                <a:xfrm>
                  <a:off x="2264104" y="3654605"/>
                  <a:ext cx="136207" cy="87720"/>
                </a:xfrm>
                <a:custGeom>
                  <a:avLst/>
                  <a:gdLst>
                    <a:gd name="T0" fmla="*/ 11947 w 114"/>
                    <a:gd name="T1" fmla="*/ 1349 h 65"/>
                    <a:gd name="T2" fmla="*/ 0 w 114"/>
                    <a:gd name="T3" fmla="*/ 28337 h 65"/>
                    <a:gd name="T4" fmla="*/ 0 w 114"/>
                    <a:gd name="T5" fmla="*/ 87709 h 65"/>
                    <a:gd name="T6" fmla="*/ 136198 w 114"/>
                    <a:gd name="T7" fmla="*/ 87709 h 65"/>
                    <a:gd name="T8" fmla="*/ 136198 w 114"/>
                    <a:gd name="T9" fmla="*/ 43180 h 65"/>
                    <a:gd name="T10" fmla="*/ 43010 w 114"/>
                    <a:gd name="T11" fmla="*/ 0 h 65"/>
                    <a:gd name="T12" fmla="*/ 11947 w 114"/>
                    <a:gd name="T13" fmla="*/ 0 h 65"/>
                    <a:gd name="T14" fmla="*/ 11947 w 114"/>
                    <a:gd name="T15" fmla="*/ 1349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5"/>
                    <a:gd name="T26" fmla="*/ 114 w 114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4" y="65"/>
                      </a:lnTo>
                      <a:lnTo>
                        <a:pt x="114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15" name="Rectangle 181"/>
                <p:cNvSpPr>
                  <a:spLocks noChangeArrowheads="1"/>
                </p:cNvSpPr>
                <p:nvPr/>
              </p:nvSpPr>
              <p:spPr bwMode="auto">
                <a:xfrm>
                  <a:off x="2277247" y="3663940"/>
                  <a:ext cx="5974" cy="8502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16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2462440" y="3547879"/>
                  <a:ext cx="4779" cy="310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17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473193" y="3537083"/>
                  <a:ext cx="1195" cy="2294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18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479167" y="3549229"/>
                  <a:ext cx="7168" cy="2699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25" name="539 Grupo"/>
              <p:cNvGrpSpPr>
                <a:grpSpLocks/>
              </p:cNvGrpSpPr>
              <p:nvPr/>
            </p:nvGrpSpPr>
            <p:grpSpPr bwMode="auto">
              <a:xfrm>
                <a:off x="987425" y="993162"/>
                <a:ext cx="231790" cy="215927"/>
                <a:chOff x="1141699" y="743702"/>
                <a:chExt cx="231775" cy="215900"/>
              </a:xfrm>
            </p:grpSpPr>
            <p:sp>
              <p:nvSpPr>
                <p:cNvPr id="3303" name="Freeform 177"/>
                <p:cNvSpPr>
                  <a:spLocks/>
                </p:cNvSpPr>
                <p:nvPr/>
              </p:nvSpPr>
              <p:spPr bwMode="auto">
                <a:xfrm>
                  <a:off x="1324491" y="789581"/>
                  <a:ext cx="47789" cy="161925"/>
                </a:xfrm>
                <a:custGeom>
                  <a:avLst/>
                  <a:gdLst>
                    <a:gd name="T0" fmla="*/ 0 w 40"/>
                    <a:gd name="T1" fmla="*/ 161925 h 120"/>
                    <a:gd name="T2" fmla="*/ 16726 w 40"/>
                    <a:gd name="T3" fmla="*/ 0 h 120"/>
                    <a:gd name="T4" fmla="*/ 35842 w 40"/>
                    <a:gd name="T5" fmla="*/ 0 h 120"/>
                    <a:gd name="T6" fmla="*/ 47789 w 40"/>
                    <a:gd name="T7" fmla="*/ 159226 h 120"/>
                    <a:gd name="T8" fmla="*/ 0 w 40"/>
                    <a:gd name="T9" fmla="*/ 159226 h 120"/>
                    <a:gd name="T10" fmla="*/ 0 w 40"/>
                    <a:gd name="T11" fmla="*/ 16192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04" name="Rectangle 178"/>
                <p:cNvSpPr>
                  <a:spLocks noChangeArrowheads="1"/>
                </p:cNvSpPr>
                <p:nvPr/>
              </p:nvSpPr>
              <p:spPr bwMode="auto">
                <a:xfrm>
                  <a:off x="1274313" y="848953"/>
                  <a:ext cx="99161" cy="10660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05" name="Oval 179"/>
                <p:cNvSpPr>
                  <a:spLocks noChangeArrowheads="1"/>
                </p:cNvSpPr>
                <p:nvPr/>
              </p:nvSpPr>
              <p:spPr bwMode="auto">
                <a:xfrm>
                  <a:off x="1267144" y="848953"/>
                  <a:ext cx="17921" cy="110649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06" name="Freeform 180"/>
                <p:cNvSpPr>
                  <a:spLocks/>
                </p:cNvSpPr>
                <p:nvPr/>
              </p:nvSpPr>
              <p:spPr bwMode="auto">
                <a:xfrm>
                  <a:off x="1141699" y="869194"/>
                  <a:ext cx="136198" cy="87709"/>
                </a:xfrm>
                <a:custGeom>
                  <a:avLst/>
                  <a:gdLst>
                    <a:gd name="T0" fmla="*/ 11947 w 114"/>
                    <a:gd name="T1" fmla="*/ 1349 h 65"/>
                    <a:gd name="T2" fmla="*/ 0 w 114"/>
                    <a:gd name="T3" fmla="*/ 28337 h 65"/>
                    <a:gd name="T4" fmla="*/ 0 w 114"/>
                    <a:gd name="T5" fmla="*/ 87709 h 65"/>
                    <a:gd name="T6" fmla="*/ 136198 w 114"/>
                    <a:gd name="T7" fmla="*/ 87709 h 65"/>
                    <a:gd name="T8" fmla="*/ 136198 w 114"/>
                    <a:gd name="T9" fmla="*/ 43180 h 65"/>
                    <a:gd name="T10" fmla="*/ 43010 w 114"/>
                    <a:gd name="T11" fmla="*/ 0 h 65"/>
                    <a:gd name="T12" fmla="*/ 11947 w 114"/>
                    <a:gd name="T13" fmla="*/ 0 h 65"/>
                    <a:gd name="T14" fmla="*/ 11947 w 114"/>
                    <a:gd name="T15" fmla="*/ 1349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5"/>
                    <a:gd name="T26" fmla="*/ 114 w 114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4" y="65"/>
                      </a:lnTo>
                      <a:lnTo>
                        <a:pt x="114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07" name="Rectangle 181"/>
                <p:cNvSpPr>
                  <a:spLocks noChangeArrowheads="1"/>
                </p:cNvSpPr>
                <p:nvPr/>
              </p:nvSpPr>
              <p:spPr bwMode="auto">
                <a:xfrm>
                  <a:off x="1154841" y="870543"/>
                  <a:ext cx="5974" cy="8501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08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1340022" y="754497"/>
                  <a:ext cx="4779" cy="310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09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1350774" y="743702"/>
                  <a:ext cx="1195" cy="229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10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1356748" y="755846"/>
                  <a:ext cx="7168" cy="269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26" name="541 Grupo"/>
              <p:cNvGrpSpPr>
                <a:grpSpLocks/>
              </p:cNvGrpSpPr>
              <p:nvPr/>
            </p:nvGrpSpPr>
            <p:grpSpPr bwMode="auto">
              <a:xfrm>
                <a:off x="3447346" y="2060961"/>
                <a:ext cx="231790" cy="215927"/>
                <a:chOff x="3278079" y="1609976"/>
                <a:chExt cx="231775" cy="215900"/>
              </a:xfrm>
            </p:grpSpPr>
            <p:sp>
              <p:nvSpPr>
                <p:cNvPr id="3295" name="Freeform 177"/>
                <p:cNvSpPr>
                  <a:spLocks/>
                </p:cNvSpPr>
                <p:nvPr/>
              </p:nvSpPr>
              <p:spPr bwMode="auto">
                <a:xfrm>
                  <a:off x="3460871" y="1655855"/>
                  <a:ext cx="47789" cy="161925"/>
                </a:xfrm>
                <a:custGeom>
                  <a:avLst/>
                  <a:gdLst>
                    <a:gd name="T0" fmla="*/ 0 w 40"/>
                    <a:gd name="T1" fmla="*/ 161925 h 120"/>
                    <a:gd name="T2" fmla="*/ 16726 w 40"/>
                    <a:gd name="T3" fmla="*/ 0 h 120"/>
                    <a:gd name="T4" fmla="*/ 35842 w 40"/>
                    <a:gd name="T5" fmla="*/ 0 h 120"/>
                    <a:gd name="T6" fmla="*/ 47789 w 40"/>
                    <a:gd name="T7" fmla="*/ 159226 h 120"/>
                    <a:gd name="T8" fmla="*/ 0 w 40"/>
                    <a:gd name="T9" fmla="*/ 159226 h 120"/>
                    <a:gd name="T10" fmla="*/ 0 w 40"/>
                    <a:gd name="T11" fmla="*/ 16192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96" name="Rectangle 178"/>
                <p:cNvSpPr>
                  <a:spLocks noChangeArrowheads="1"/>
                </p:cNvSpPr>
                <p:nvPr/>
              </p:nvSpPr>
              <p:spPr bwMode="auto">
                <a:xfrm>
                  <a:off x="3410693" y="1715227"/>
                  <a:ext cx="99161" cy="10660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97" name="Oval 179"/>
                <p:cNvSpPr>
                  <a:spLocks noChangeArrowheads="1"/>
                </p:cNvSpPr>
                <p:nvPr/>
              </p:nvSpPr>
              <p:spPr bwMode="auto">
                <a:xfrm>
                  <a:off x="3403524" y="1715227"/>
                  <a:ext cx="17921" cy="110649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98" name="Freeform 180"/>
                <p:cNvSpPr>
                  <a:spLocks/>
                </p:cNvSpPr>
                <p:nvPr/>
              </p:nvSpPr>
              <p:spPr bwMode="auto">
                <a:xfrm>
                  <a:off x="3278079" y="1735468"/>
                  <a:ext cx="136198" cy="87709"/>
                </a:xfrm>
                <a:custGeom>
                  <a:avLst/>
                  <a:gdLst>
                    <a:gd name="T0" fmla="*/ 11947 w 114"/>
                    <a:gd name="T1" fmla="*/ 1349 h 65"/>
                    <a:gd name="T2" fmla="*/ 0 w 114"/>
                    <a:gd name="T3" fmla="*/ 28337 h 65"/>
                    <a:gd name="T4" fmla="*/ 0 w 114"/>
                    <a:gd name="T5" fmla="*/ 87709 h 65"/>
                    <a:gd name="T6" fmla="*/ 136198 w 114"/>
                    <a:gd name="T7" fmla="*/ 87709 h 65"/>
                    <a:gd name="T8" fmla="*/ 136198 w 114"/>
                    <a:gd name="T9" fmla="*/ 43180 h 65"/>
                    <a:gd name="T10" fmla="*/ 43010 w 114"/>
                    <a:gd name="T11" fmla="*/ 0 h 65"/>
                    <a:gd name="T12" fmla="*/ 11947 w 114"/>
                    <a:gd name="T13" fmla="*/ 0 h 65"/>
                    <a:gd name="T14" fmla="*/ 11947 w 114"/>
                    <a:gd name="T15" fmla="*/ 1349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5"/>
                    <a:gd name="T26" fmla="*/ 114 w 114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4" y="65"/>
                      </a:lnTo>
                      <a:lnTo>
                        <a:pt x="114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99" name="Rectangle 181"/>
                <p:cNvSpPr>
                  <a:spLocks noChangeArrowheads="1"/>
                </p:cNvSpPr>
                <p:nvPr/>
              </p:nvSpPr>
              <p:spPr bwMode="auto">
                <a:xfrm>
                  <a:off x="3291221" y="1736817"/>
                  <a:ext cx="5974" cy="8501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300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3476402" y="1620771"/>
                  <a:ext cx="4779" cy="310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01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3487154" y="1609976"/>
                  <a:ext cx="1195" cy="229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30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3493128" y="1622120"/>
                  <a:ext cx="7168" cy="269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27" name="531 Grupo"/>
              <p:cNvGrpSpPr/>
              <p:nvPr/>
            </p:nvGrpSpPr>
            <p:grpSpPr>
              <a:xfrm>
                <a:off x="2571105" y="3755950"/>
                <a:ext cx="169873" cy="123840"/>
                <a:chOff x="2352766" y="3761010"/>
                <a:chExt cx="169873" cy="123840"/>
              </a:xfrm>
            </p:grpSpPr>
            <p:grpSp>
              <p:nvGrpSpPr>
                <p:cNvPr id="3283" name="Group 197"/>
                <p:cNvGrpSpPr>
                  <a:grpSpLocks/>
                </p:cNvGrpSpPr>
                <p:nvPr/>
              </p:nvGrpSpPr>
              <p:grpSpPr bwMode="auto">
                <a:xfrm>
                  <a:off x="2352766" y="3789049"/>
                  <a:ext cx="169873" cy="95801"/>
                  <a:chOff x="350" y="3884"/>
                  <a:chExt cx="155" cy="82"/>
                </a:xfrm>
              </p:grpSpPr>
              <p:sp>
                <p:nvSpPr>
                  <p:cNvPr id="3293" name="Freeform 198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94" name="Freeform 199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284" name="Group 200"/>
                <p:cNvGrpSpPr>
                  <a:grpSpLocks/>
                </p:cNvGrpSpPr>
                <p:nvPr/>
              </p:nvGrpSpPr>
              <p:grpSpPr bwMode="auto">
                <a:xfrm>
                  <a:off x="2369205" y="3790217"/>
                  <a:ext cx="8768" cy="94633"/>
                  <a:chOff x="365" y="3885"/>
                  <a:chExt cx="8" cy="81"/>
                </a:xfrm>
              </p:grpSpPr>
              <p:sp>
                <p:nvSpPr>
                  <p:cNvPr id="3291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292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3285" name="Group 203"/>
                <p:cNvGrpSpPr>
                  <a:grpSpLocks/>
                </p:cNvGrpSpPr>
                <p:nvPr/>
              </p:nvGrpSpPr>
              <p:grpSpPr bwMode="auto">
                <a:xfrm>
                  <a:off x="2352766" y="3761010"/>
                  <a:ext cx="169873" cy="95801"/>
                  <a:chOff x="350" y="3884"/>
                  <a:chExt cx="155" cy="82"/>
                </a:xfrm>
              </p:grpSpPr>
              <p:sp>
                <p:nvSpPr>
                  <p:cNvPr id="3289" name="Freeform 204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3290" name="Freeform 205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3286" name="Group 206"/>
                <p:cNvGrpSpPr>
                  <a:grpSpLocks/>
                </p:cNvGrpSpPr>
                <p:nvPr/>
              </p:nvGrpSpPr>
              <p:grpSpPr bwMode="auto">
                <a:xfrm>
                  <a:off x="2369205" y="3762178"/>
                  <a:ext cx="8768" cy="94633"/>
                  <a:chOff x="365" y="3885"/>
                  <a:chExt cx="8" cy="81"/>
                </a:xfrm>
              </p:grpSpPr>
              <p:sp>
                <p:nvSpPr>
                  <p:cNvPr id="3287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3288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828" name="507 Grupo"/>
              <p:cNvGrpSpPr/>
              <p:nvPr/>
            </p:nvGrpSpPr>
            <p:grpSpPr>
              <a:xfrm>
                <a:off x="1977949" y="3168396"/>
                <a:ext cx="231790" cy="215927"/>
                <a:chOff x="4294622" y="2752377"/>
                <a:chExt cx="231790" cy="215927"/>
              </a:xfrm>
            </p:grpSpPr>
            <p:sp>
              <p:nvSpPr>
                <p:cNvPr id="3275" name="Freeform 177"/>
                <p:cNvSpPr>
                  <a:spLocks/>
                </p:cNvSpPr>
                <p:nvPr/>
              </p:nvSpPr>
              <p:spPr bwMode="auto">
                <a:xfrm>
                  <a:off x="4477426" y="2798262"/>
                  <a:ext cx="47792" cy="161945"/>
                </a:xfrm>
                <a:custGeom>
                  <a:avLst/>
                  <a:gdLst>
                    <a:gd name="T0" fmla="*/ 0 w 40"/>
                    <a:gd name="T1" fmla="*/ 161925 h 120"/>
                    <a:gd name="T2" fmla="*/ 16726 w 40"/>
                    <a:gd name="T3" fmla="*/ 0 h 120"/>
                    <a:gd name="T4" fmla="*/ 35842 w 40"/>
                    <a:gd name="T5" fmla="*/ 0 h 120"/>
                    <a:gd name="T6" fmla="*/ 47789 w 40"/>
                    <a:gd name="T7" fmla="*/ 159226 h 120"/>
                    <a:gd name="T8" fmla="*/ 0 w 40"/>
                    <a:gd name="T9" fmla="*/ 159226 h 120"/>
                    <a:gd name="T10" fmla="*/ 0 w 40"/>
                    <a:gd name="T11" fmla="*/ 16192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76" name="Rectangle 178"/>
                <p:cNvSpPr>
                  <a:spLocks noChangeArrowheads="1"/>
                </p:cNvSpPr>
                <p:nvPr/>
              </p:nvSpPr>
              <p:spPr bwMode="auto">
                <a:xfrm>
                  <a:off x="4427245" y="2857641"/>
                  <a:ext cx="99167" cy="10661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77" name="Oval 179"/>
                <p:cNvSpPr>
                  <a:spLocks noChangeArrowheads="1"/>
                </p:cNvSpPr>
                <p:nvPr/>
              </p:nvSpPr>
              <p:spPr bwMode="auto">
                <a:xfrm>
                  <a:off x="4420075" y="2857641"/>
                  <a:ext cx="17922" cy="110663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78" name="Freeform 180"/>
                <p:cNvSpPr>
                  <a:spLocks/>
                </p:cNvSpPr>
                <p:nvPr/>
              </p:nvSpPr>
              <p:spPr bwMode="auto">
                <a:xfrm>
                  <a:off x="4294622" y="2877885"/>
                  <a:ext cx="136207" cy="87720"/>
                </a:xfrm>
                <a:custGeom>
                  <a:avLst/>
                  <a:gdLst>
                    <a:gd name="T0" fmla="*/ 11947 w 114"/>
                    <a:gd name="T1" fmla="*/ 1349 h 65"/>
                    <a:gd name="T2" fmla="*/ 0 w 114"/>
                    <a:gd name="T3" fmla="*/ 28337 h 65"/>
                    <a:gd name="T4" fmla="*/ 0 w 114"/>
                    <a:gd name="T5" fmla="*/ 87709 h 65"/>
                    <a:gd name="T6" fmla="*/ 136198 w 114"/>
                    <a:gd name="T7" fmla="*/ 87709 h 65"/>
                    <a:gd name="T8" fmla="*/ 136198 w 114"/>
                    <a:gd name="T9" fmla="*/ 43180 h 65"/>
                    <a:gd name="T10" fmla="*/ 43010 w 114"/>
                    <a:gd name="T11" fmla="*/ 0 h 65"/>
                    <a:gd name="T12" fmla="*/ 11947 w 114"/>
                    <a:gd name="T13" fmla="*/ 0 h 65"/>
                    <a:gd name="T14" fmla="*/ 11947 w 114"/>
                    <a:gd name="T15" fmla="*/ 1349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5"/>
                    <a:gd name="T26" fmla="*/ 114 w 114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4" y="65"/>
                      </a:lnTo>
                      <a:lnTo>
                        <a:pt x="114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79" name="Rectangle 181"/>
                <p:cNvSpPr>
                  <a:spLocks noChangeArrowheads="1"/>
                </p:cNvSpPr>
                <p:nvPr/>
              </p:nvSpPr>
              <p:spPr bwMode="auto">
                <a:xfrm>
                  <a:off x="4307765" y="2879234"/>
                  <a:ext cx="5974" cy="8502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80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4492958" y="2763174"/>
                  <a:ext cx="4779" cy="310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1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4503711" y="2752377"/>
                  <a:ext cx="1195" cy="2294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82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4509685" y="2764523"/>
                  <a:ext cx="7168" cy="2699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29" name="680 Grupo"/>
              <p:cNvGrpSpPr/>
              <p:nvPr/>
            </p:nvGrpSpPr>
            <p:grpSpPr>
              <a:xfrm>
                <a:off x="2340459" y="3659387"/>
                <a:ext cx="231790" cy="215927"/>
                <a:chOff x="2264104" y="3537083"/>
                <a:chExt cx="231790" cy="215927"/>
              </a:xfrm>
            </p:grpSpPr>
            <p:sp>
              <p:nvSpPr>
                <p:cNvPr id="3267" name="Freeform 177"/>
                <p:cNvSpPr>
                  <a:spLocks/>
                </p:cNvSpPr>
                <p:nvPr/>
              </p:nvSpPr>
              <p:spPr bwMode="auto">
                <a:xfrm>
                  <a:off x="2446908" y="3582968"/>
                  <a:ext cx="47792" cy="161945"/>
                </a:xfrm>
                <a:custGeom>
                  <a:avLst/>
                  <a:gdLst>
                    <a:gd name="T0" fmla="*/ 0 w 40"/>
                    <a:gd name="T1" fmla="*/ 161925 h 120"/>
                    <a:gd name="T2" fmla="*/ 16726 w 40"/>
                    <a:gd name="T3" fmla="*/ 0 h 120"/>
                    <a:gd name="T4" fmla="*/ 35842 w 40"/>
                    <a:gd name="T5" fmla="*/ 0 h 120"/>
                    <a:gd name="T6" fmla="*/ 47789 w 40"/>
                    <a:gd name="T7" fmla="*/ 159226 h 120"/>
                    <a:gd name="T8" fmla="*/ 0 w 40"/>
                    <a:gd name="T9" fmla="*/ 159226 h 120"/>
                    <a:gd name="T10" fmla="*/ 0 w 40"/>
                    <a:gd name="T11" fmla="*/ 16192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68" name="Rectangle 178"/>
                <p:cNvSpPr>
                  <a:spLocks noChangeArrowheads="1"/>
                </p:cNvSpPr>
                <p:nvPr/>
              </p:nvSpPr>
              <p:spPr bwMode="auto">
                <a:xfrm>
                  <a:off x="2396727" y="3642347"/>
                  <a:ext cx="99167" cy="10661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69" name="Oval 179"/>
                <p:cNvSpPr>
                  <a:spLocks noChangeArrowheads="1"/>
                </p:cNvSpPr>
                <p:nvPr/>
              </p:nvSpPr>
              <p:spPr bwMode="auto">
                <a:xfrm>
                  <a:off x="2389557" y="3642347"/>
                  <a:ext cx="17922" cy="110663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70" name="Freeform 180"/>
                <p:cNvSpPr>
                  <a:spLocks/>
                </p:cNvSpPr>
                <p:nvPr/>
              </p:nvSpPr>
              <p:spPr bwMode="auto">
                <a:xfrm>
                  <a:off x="2264104" y="3654605"/>
                  <a:ext cx="136207" cy="87720"/>
                </a:xfrm>
                <a:custGeom>
                  <a:avLst/>
                  <a:gdLst>
                    <a:gd name="T0" fmla="*/ 11947 w 114"/>
                    <a:gd name="T1" fmla="*/ 1349 h 65"/>
                    <a:gd name="T2" fmla="*/ 0 w 114"/>
                    <a:gd name="T3" fmla="*/ 28337 h 65"/>
                    <a:gd name="T4" fmla="*/ 0 w 114"/>
                    <a:gd name="T5" fmla="*/ 87709 h 65"/>
                    <a:gd name="T6" fmla="*/ 136198 w 114"/>
                    <a:gd name="T7" fmla="*/ 87709 h 65"/>
                    <a:gd name="T8" fmla="*/ 136198 w 114"/>
                    <a:gd name="T9" fmla="*/ 43180 h 65"/>
                    <a:gd name="T10" fmla="*/ 43010 w 114"/>
                    <a:gd name="T11" fmla="*/ 0 h 65"/>
                    <a:gd name="T12" fmla="*/ 11947 w 114"/>
                    <a:gd name="T13" fmla="*/ 0 h 65"/>
                    <a:gd name="T14" fmla="*/ 11947 w 114"/>
                    <a:gd name="T15" fmla="*/ 1349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5"/>
                    <a:gd name="T26" fmla="*/ 114 w 114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4" y="65"/>
                      </a:lnTo>
                      <a:lnTo>
                        <a:pt x="114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71" name="Rectangle 181"/>
                <p:cNvSpPr>
                  <a:spLocks noChangeArrowheads="1"/>
                </p:cNvSpPr>
                <p:nvPr/>
              </p:nvSpPr>
              <p:spPr bwMode="auto">
                <a:xfrm>
                  <a:off x="2277247" y="3663940"/>
                  <a:ext cx="5974" cy="8502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72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2462440" y="3547879"/>
                  <a:ext cx="4779" cy="3104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73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2473193" y="3537083"/>
                  <a:ext cx="1195" cy="2294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274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2479167" y="3549229"/>
                  <a:ext cx="7168" cy="2699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30" name="542 Grupo"/>
              <p:cNvGrpSpPr>
                <a:grpSpLocks/>
              </p:cNvGrpSpPr>
              <p:nvPr/>
            </p:nvGrpSpPr>
            <p:grpSpPr bwMode="auto">
              <a:xfrm>
                <a:off x="4004626" y="2927903"/>
                <a:ext cx="233378" cy="219102"/>
                <a:chOff x="4563794" y="2143261"/>
                <a:chExt cx="233363" cy="219075"/>
              </a:xfrm>
            </p:grpSpPr>
            <p:sp>
              <p:nvSpPr>
                <p:cNvPr id="3252" name="Oval 108"/>
                <p:cNvSpPr>
                  <a:spLocks noChangeArrowheads="1"/>
                </p:cNvSpPr>
                <p:nvPr/>
              </p:nvSpPr>
              <p:spPr bwMode="auto">
                <a:xfrm>
                  <a:off x="4623407" y="2208172"/>
                  <a:ext cx="113678" cy="110890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53" name="Oval 109"/>
                <p:cNvSpPr>
                  <a:spLocks noChangeArrowheads="1"/>
                </p:cNvSpPr>
                <p:nvPr/>
              </p:nvSpPr>
              <p:spPr bwMode="auto">
                <a:xfrm>
                  <a:off x="4662223" y="2246037"/>
                  <a:ext cx="36044" cy="35160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54" name="AutoShape 110"/>
                <p:cNvSpPr>
                  <a:spLocks noChangeArrowheads="1"/>
                </p:cNvSpPr>
                <p:nvPr/>
              </p:nvSpPr>
              <p:spPr bwMode="auto">
                <a:xfrm>
                  <a:off x="4671003" y="2143261"/>
                  <a:ext cx="19408" cy="116299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55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4673776" y="2170307"/>
                  <a:ext cx="5545" cy="324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56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4676549" y="2186535"/>
                  <a:ext cx="5545" cy="324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5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679321" y="2202763"/>
                  <a:ext cx="5545" cy="324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58" name="AutoShape 114"/>
                <p:cNvSpPr>
                  <a:spLocks noChangeArrowheads="1"/>
                </p:cNvSpPr>
                <p:nvPr/>
              </p:nvSpPr>
              <p:spPr bwMode="auto">
                <a:xfrm rot="-3780815">
                  <a:off x="4728080" y="2232404"/>
                  <a:ext cx="18932" cy="119223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59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719361" y="2272224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0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735419" y="2277183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1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751478" y="2282141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2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4613940" y="2232855"/>
                  <a:ext cx="18932" cy="119223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263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4636125" y="2272675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4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4620067" y="2277634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5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4604008" y="2282592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266" name="AutoShape 122"/>
                <p:cNvSpPr>
                  <a:spLocks noChangeArrowheads="1"/>
                </p:cNvSpPr>
                <p:nvPr/>
              </p:nvSpPr>
              <p:spPr bwMode="auto">
                <a:xfrm>
                  <a:off x="4655292" y="2319062"/>
                  <a:ext cx="49907" cy="432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31" name="Group 182"/>
              <p:cNvGrpSpPr>
                <a:grpSpLocks/>
              </p:cNvGrpSpPr>
              <p:nvPr/>
            </p:nvGrpSpPr>
            <p:grpSpPr bwMode="auto">
              <a:xfrm>
                <a:off x="1825224" y="2526348"/>
                <a:ext cx="141287" cy="76200"/>
                <a:chOff x="877" y="1660"/>
                <a:chExt cx="89" cy="48"/>
              </a:xfrm>
            </p:grpSpPr>
            <p:sp>
              <p:nvSpPr>
                <p:cNvPr id="3250" name="Rectangle 183"/>
                <p:cNvSpPr>
                  <a:spLocks noChangeArrowheads="1"/>
                </p:cNvSpPr>
                <p:nvPr/>
              </p:nvSpPr>
              <p:spPr bwMode="auto">
                <a:xfrm>
                  <a:off x="877" y="1660"/>
                  <a:ext cx="89" cy="4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800" dirty="0">
                    <a:latin typeface="Verdana" pitchFamily="34" charset="0"/>
                  </a:endParaRPr>
                </a:p>
              </p:txBody>
            </p:sp>
            <p:sp>
              <p:nvSpPr>
                <p:cNvPr id="3251" name="Rectangle 184"/>
                <p:cNvSpPr>
                  <a:spLocks noChangeArrowheads="1"/>
                </p:cNvSpPr>
                <p:nvPr/>
              </p:nvSpPr>
              <p:spPr bwMode="auto">
                <a:xfrm>
                  <a:off x="877" y="1660"/>
                  <a:ext cx="89" cy="48"/>
                </a:xfrm>
                <a:prstGeom prst="rect">
                  <a:avLst/>
                </a:prstGeom>
                <a:noFill/>
                <a:ln w="4763" cap="rnd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800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32" name="520 Grupo"/>
              <p:cNvGrpSpPr>
                <a:grpSpLocks/>
              </p:cNvGrpSpPr>
              <p:nvPr/>
            </p:nvGrpSpPr>
            <p:grpSpPr bwMode="auto">
              <a:xfrm>
                <a:off x="1216563" y="969303"/>
                <a:ext cx="353320" cy="265717"/>
                <a:chOff x="6474260" y="2444620"/>
                <a:chExt cx="2231201" cy="1595536"/>
              </a:xfrm>
            </p:grpSpPr>
            <p:sp>
              <p:nvSpPr>
                <p:cNvPr id="3229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14763" y="3794038"/>
                  <a:ext cx="0" cy="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0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16103" y="3847806"/>
                  <a:ext cx="0" cy="1311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1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08955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2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44022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3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649256" y="3645658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4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74260" y="4040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5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49223" y="3970023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6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51715" y="4009653"/>
                  <a:ext cx="0" cy="92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7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42089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8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77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39" name="362 Forma libre"/>
                <p:cNvSpPr/>
                <p:nvPr/>
              </p:nvSpPr>
              <p:spPr bwMode="auto">
                <a:xfrm>
                  <a:off x="6745666" y="2444620"/>
                  <a:ext cx="1959795" cy="1369186"/>
                </a:xfrm>
                <a:custGeom>
                  <a:avLst/>
                  <a:gdLst>
                    <a:gd name="connsiteX0" fmla="*/ 0 w 3293706"/>
                    <a:gd name="connsiteY0" fmla="*/ 1091682 h 2351314"/>
                    <a:gd name="connsiteX1" fmla="*/ 1231641 w 3293706"/>
                    <a:gd name="connsiteY1" fmla="*/ 2351314 h 2351314"/>
                    <a:gd name="connsiteX2" fmla="*/ 3293706 w 3293706"/>
                    <a:gd name="connsiteY2" fmla="*/ 886408 h 2351314"/>
                    <a:gd name="connsiteX3" fmla="*/ 2313992 w 3293706"/>
                    <a:gd name="connsiteY3" fmla="*/ 0 h 2351314"/>
                    <a:gd name="connsiteX4" fmla="*/ 0 w 3293706"/>
                    <a:gd name="connsiteY4" fmla="*/ 1091682 h 23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3706" h="2351314">
                      <a:moveTo>
                        <a:pt x="0" y="1091682"/>
                      </a:moveTo>
                      <a:lnTo>
                        <a:pt x="1231641" y="2351314"/>
                      </a:lnTo>
                      <a:lnTo>
                        <a:pt x="3293706" y="886408"/>
                      </a:lnTo>
                      <a:lnTo>
                        <a:pt x="2313992" y="0"/>
                      </a:lnTo>
                      <a:lnTo>
                        <a:pt x="0" y="109168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FF"/>
                    </a:gs>
                    <a:gs pos="12000">
                      <a:srgbClr val="0000FF"/>
                    </a:gs>
                    <a:gs pos="27000">
                      <a:srgbClr val="0000FF"/>
                    </a:gs>
                    <a:gs pos="34000">
                      <a:srgbClr val="0000FF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175" cap="rnd" cmpd="sng" algn="ctr">
                  <a:solidFill>
                    <a:srgbClr val="99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 smtClean="0">
                    <a:latin typeface="Verdana" pitchFamily="34" charset="0"/>
                  </a:endParaRPr>
                </a:p>
              </p:txBody>
            </p:sp>
            <p:cxnSp>
              <p:nvCxnSpPr>
                <p:cNvPr id="3240" name="379 Conector recto"/>
                <p:cNvCxnSpPr/>
                <p:nvPr/>
              </p:nvCxnSpPr>
              <p:spPr bwMode="auto">
                <a:xfrm rot="16200000" flipH="1">
                  <a:off x="7523636" y="2725753"/>
                  <a:ext cx="622437" cy="62123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1" name="380 Conector recto"/>
                <p:cNvCxnSpPr/>
                <p:nvPr/>
              </p:nvCxnSpPr>
              <p:spPr bwMode="auto">
                <a:xfrm rot="16200000" flipH="1">
                  <a:off x="7733665" y="2620519"/>
                  <a:ext cx="587370" cy="586239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2" name="397 Conector recto"/>
                <p:cNvCxnSpPr/>
                <p:nvPr/>
              </p:nvCxnSpPr>
              <p:spPr bwMode="auto">
                <a:xfrm flipV="1">
                  <a:off x="6955502" y="2593656"/>
                  <a:ext cx="1303717" cy="75393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3" name="399 Conector recto"/>
                <p:cNvCxnSpPr/>
                <p:nvPr/>
              </p:nvCxnSpPr>
              <p:spPr bwMode="auto">
                <a:xfrm flipV="1">
                  <a:off x="7226743" y="2777754"/>
                  <a:ext cx="1242471" cy="82406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4" name="405 Conector recto"/>
                <p:cNvCxnSpPr/>
                <p:nvPr/>
              </p:nvCxnSpPr>
              <p:spPr bwMode="auto">
                <a:xfrm flipV="1">
                  <a:off x="6824252" y="2497220"/>
                  <a:ext cx="1347469" cy="64873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5" name="414 Conector recto"/>
                <p:cNvCxnSpPr/>
                <p:nvPr/>
              </p:nvCxnSpPr>
              <p:spPr bwMode="auto">
                <a:xfrm flipV="1">
                  <a:off x="7366739" y="2900487"/>
                  <a:ext cx="1198725" cy="81530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6" name="421 Conector recto"/>
                <p:cNvCxnSpPr/>
                <p:nvPr/>
              </p:nvCxnSpPr>
              <p:spPr bwMode="auto">
                <a:xfrm rot="16200000" flipH="1">
                  <a:off x="7024836" y="2936235"/>
                  <a:ext cx="683801" cy="69998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7" name="423 Conector recto"/>
                <p:cNvCxnSpPr/>
                <p:nvPr/>
              </p:nvCxnSpPr>
              <p:spPr bwMode="auto">
                <a:xfrm rot="16200000" flipH="1">
                  <a:off x="7291737" y="2817847"/>
                  <a:ext cx="657498" cy="66498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8" name="435 Conector recto"/>
                <p:cNvCxnSpPr/>
                <p:nvPr/>
              </p:nvCxnSpPr>
              <p:spPr bwMode="auto">
                <a:xfrm rot="16200000" flipH="1">
                  <a:off x="7921801" y="2545981"/>
                  <a:ext cx="569832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249" name="437 Conector recto"/>
                <p:cNvCxnSpPr/>
                <p:nvPr/>
              </p:nvCxnSpPr>
              <p:spPr bwMode="auto">
                <a:xfrm rot="16200000" flipH="1">
                  <a:off x="8057447" y="2471463"/>
                  <a:ext cx="543534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33" name="Group 232"/>
              <p:cNvGrpSpPr>
                <a:grpSpLocks/>
              </p:cNvGrpSpPr>
              <p:nvPr/>
            </p:nvGrpSpPr>
            <p:grpSpPr bwMode="auto">
              <a:xfrm>
                <a:off x="4238068" y="4795980"/>
                <a:ext cx="158750" cy="157163"/>
                <a:chOff x="381" y="4011"/>
                <a:chExt cx="93" cy="145"/>
              </a:xfrm>
            </p:grpSpPr>
            <p:sp>
              <p:nvSpPr>
                <p:cNvPr id="3158" name="Freeform 233"/>
                <p:cNvSpPr>
                  <a:spLocks/>
                </p:cNvSpPr>
                <p:nvPr/>
              </p:nvSpPr>
              <p:spPr bwMode="auto">
                <a:xfrm>
                  <a:off x="381" y="4012"/>
                  <a:ext cx="85" cy="133"/>
                </a:xfrm>
                <a:custGeom>
                  <a:avLst/>
                  <a:gdLst>
                    <a:gd name="T0" fmla="*/ 25 w 85"/>
                    <a:gd name="T1" fmla="*/ 133 h 133"/>
                    <a:gd name="T2" fmla="*/ 27 w 85"/>
                    <a:gd name="T3" fmla="*/ 117 h 133"/>
                    <a:gd name="T4" fmla="*/ 29 w 85"/>
                    <a:gd name="T5" fmla="*/ 104 h 133"/>
                    <a:gd name="T6" fmla="*/ 32 w 85"/>
                    <a:gd name="T7" fmla="*/ 94 h 133"/>
                    <a:gd name="T8" fmla="*/ 35 w 85"/>
                    <a:gd name="T9" fmla="*/ 85 h 133"/>
                    <a:gd name="T10" fmla="*/ 39 w 85"/>
                    <a:gd name="T11" fmla="*/ 77 h 133"/>
                    <a:gd name="T12" fmla="*/ 42 w 85"/>
                    <a:gd name="T13" fmla="*/ 70 h 133"/>
                    <a:gd name="T14" fmla="*/ 42 w 85"/>
                    <a:gd name="T15" fmla="*/ 70 h 133"/>
                    <a:gd name="T16" fmla="*/ 47 w 85"/>
                    <a:gd name="T17" fmla="*/ 72 h 133"/>
                    <a:gd name="T18" fmla="*/ 53 w 85"/>
                    <a:gd name="T19" fmla="*/ 73 h 133"/>
                    <a:gd name="T20" fmla="*/ 58 w 85"/>
                    <a:gd name="T21" fmla="*/ 72 h 133"/>
                    <a:gd name="T22" fmla="*/ 63 w 85"/>
                    <a:gd name="T23" fmla="*/ 68 h 133"/>
                    <a:gd name="T24" fmla="*/ 66 w 85"/>
                    <a:gd name="T25" fmla="*/ 63 h 133"/>
                    <a:gd name="T26" fmla="*/ 67 w 85"/>
                    <a:gd name="T27" fmla="*/ 60 h 133"/>
                    <a:gd name="T28" fmla="*/ 73 w 85"/>
                    <a:gd name="T29" fmla="*/ 59 h 133"/>
                    <a:gd name="T30" fmla="*/ 77 w 85"/>
                    <a:gd name="T31" fmla="*/ 58 h 133"/>
                    <a:gd name="T32" fmla="*/ 81 w 85"/>
                    <a:gd name="T33" fmla="*/ 54 h 133"/>
                    <a:gd name="T34" fmla="*/ 84 w 85"/>
                    <a:gd name="T35" fmla="*/ 50 h 133"/>
                    <a:gd name="T36" fmla="*/ 85 w 85"/>
                    <a:gd name="T37" fmla="*/ 46 h 133"/>
                    <a:gd name="T38" fmla="*/ 85 w 85"/>
                    <a:gd name="T39" fmla="*/ 41 h 133"/>
                    <a:gd name="T40" fmla="*/ 84 w 85"/>
                    <a:gd name="T41" fmla="*/ 36 h 133"/>
                    <a:gd name="T42" fmla="*/ 81 w 85"/>
                    <a:gd name="T43" fmla="*/ 31 h 133"/>
                    <a:gd name="T44" fmla="*/ 80 w 85"/>
                    <a:gd name="T45" fmla="*/ 29 h 133"/>
                    <a:gd name="T46" fmla="*/ 80 w 85"/>
                    <a:gd name="T47" fmla="*/ 25 h 133"/>
                    <a:gd name="T48" fmla="*/ 80 w 85"/>
                    <a:gd name="T49" fmla="*/ 20 h 133"/>
                    <a:gd name="T50" fmla="*/ 78 w 85"/>
                    <a:gd name="T51" fmla="*/ 18 h 133"/>
                    <a:gd name="T52" fmla="*/ 75 w 85"/>
                    <a:gd name="T53" fmla="*/ 15 h 133"/>
                    <a:gd name="T54" fmla="*/ 73 w 85"/>
                    <a:gd name="T55" fmla="*/ 14 h 133"/>
                    <a:gd name="T56" fmla="*/ 67 w 85"/>
                    <a:gd name="T57" fmla="*/ 14 h 133"/>
                    <a:gd name="T58" fmla="*/ 66 w 85"/>
                    <a:gd name="T59" fmla="*/ 9 h 133"/>
                    <a:gd name="T60" fmla="*/ 64 w 85"/>
                    <a:gd name="T61" fmla="*/ 4 h 133"/>
                    <a:gd name="T62" fmla="*/ 58 w 85"/>
                    <a:gd name="T63" fmla="*/ 1 h 133"/>
                    <a:gd name="T64" fmla="*/ 53 w 85"/>
                    <a:gd name="T65" fmla="*/ 0 h 133"/>
                    <a:gd name="T66" fmla="*/ 47 w 85"/>
                    <a:gd name="T67" fmla="*/ 0 h 133"/>
                    <a:gd name="T68" fmla="*/ 42 w 85"/>
                    <a:gd name="T69" fmla="*/ 2 h 133"/>
                    <a:gd name="T70" fmla="*/ 39 w 85"/>
                    <a:gd name="T71" fmla="*/ 5 h 133"/>
                    <a:gd name="T72" fmla="*/ 36 w 85"/>
                    <a:gd name="T73" fmla="*/ 7 h 133"/>
                    <a:gd name="T74" fmla="*/ 30 w 85"/>
                    <a:gd name="T75" fmla="*/ 7 h 133"/>
                    <a:gd name="T76" fmla="*/ 25 w 85"/>
                    <a:gd name="T77" fmla="*/ 8 h 133"/>
                    <a:gd name="T78" fmla="*/ 19 w 85"/>
                    <a:gd name="T79" fmla="*/ 11 h 133"/>
                    <a:gd name="T80" fmla="*/ 15 w 85"/>
                    <a:gd name="T81" fmla="*/ 14 h 133"/>
                    <a:gd name="T82" fmla="*/ 13 w 85"/>
                    <a:gd name="T83" fmla="*/ 20 h 133"/>
                    <a:gd name="T84" fmla="*/ 12 w 85"/>
                    <a:gd name="T85" fmla="*/ 25 h 133"/>
                    <a:gd name="T86" fmla="*/ 12 w 85"/>
                    <a:gd name="T87" fmla="*/ 27 h 133"/>
                    <a:gd name="T88" fmla="*/ 7 w 85"/>
                    <a:gd name="T89" fmla="*/ 29 h 133"/>
                    <a:gd name="T90" fmla="*/ 4 w 85"/>
                    <a:gd name="T91" fmla="*/ 33 h 133"/>
                    <a:gd name="T92" fmla="*/ 1 w 85"/>
                    <a:gd name="T93" fmla="*/ 36 h 133"/>
                    <a:gd name="T94" fmla="*/ 0 w 85"/>
                    <a:gd name="T95" fmla="*/ 41 h 133"/>
                    <a:gd name="T96" fmla="*/ 0 w 85"/>
                    <a:gd name="T97" fmla="*/ 45 h 133"/>
                    <a:gd name="T98" fmla="*/ 2 w 85"/>
                    <a:gd name="T99" fmla="*/ 49 h 133"/>
                    <a:gd name="T100" fmla="*/ 5 w 85"/>
                    <a:gd name="T101" fmla="*/ 51 h 133"/>
                    <a:gd name="T102" fmla="*/ 10 w 85"/>
                    <a:gd name="T103" fmla="*/ 53 h 133"/>
                    <a:gd name="T104" fmla="*/ 11 w 85"/>
                    <a:gd name="T105" fmla="*/ 56 h 133"/>
                    <a:gd name="T106" fmla="*/ 12 w 85"/>
                    <a:gd name="T107" fmla="*/ 61 h 133"/>
                    <a:gd name="T108" fmla="*/ 14 w 85"/>
                    <a:gd name="T109" fmla="*/ 64 h 133"/>
                    <a:gd name="T110" fmla="*/ 16 w 85"/>
                    <a:gd name="T111" fmla="*/ 67 h 133"/>
                    <a:gd name="T112" fmla="*/ 20 w 85"/>
                    <a:gd name="T113" fmla="*/ 70 h 133"/>
                    <a:gd name="T114" fmla="*/ 23 w 85"/>
                    <a:gd name="T115" fmla="*/ 70 h 133"/>
                    <a:gd name="T116" fmla="*/ 24 w 85"/>
                    <a:gd name="T117" fmla="*/ 126 h 133"/>
                    <a:gd name="T118" fmla="*/ 25 w 85"/>
                    <a:gd name="T119" fmla="*/ 133 h 1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133"/>
                    <a:gd name="T182" fmla="*/ 85 w 85"/>
                    <a:gd name="T183" fmla="*/ 133 h 1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133">
                      <a:moveTo>
                        <a:pt x="25" y="133"/>
                      </a:moveTo>
                      <a:lnTo>
                        <a:pt x="27" y="117"/>
                      </a:lnTo>
                      <a:lnTo>
                        <a:pt x="29" y="104"/>
                      </a:lnTo>
                      <a:lnTo>
                        <a:pt x="32" y="94"/>
                      </a:lnTo>
                      <a:lnTo>
                        <a:pt x="35" y="85"/>
                      </a:lnTo>
                      <a:lnTo>
                        <a:pt x="39" y="77"/>
                      </a:lnTo>
                      <a:lnTo>
                        <a:pt x="42" y="70"/>
                      </a:lnTo>
                      <a:lnTo>
                        <a:pt x="47" y="72"/>
                      </a:lnTo>
                      <a:lnTo>
                        <a:pt x="53" y="73"/>
                      </a:lnTo>
                      <a:lnTo>
                        <a:pt x="58" y="72"/>
                      </a:lnTo>
                      <a:lnTo>
                        <a:pt x="63" y="68"/>
                      </a:lnTo>
                      <a:lnTo>
                        <a:pt x="66" y="63"/>
                      </a:lnTo>
                      <a:lnTo>
                        <a:pt x="67" y="60"/>
                      </a:lnTo>
                      <a:lnTo>
                        <a:pt x="73" y="59"/>
                      </a:lnTo>
                      <a:lnTo>
                        <a:pt x="77" y="58"/>
                      </a:lnTo>
                      <a:lnTo>
                        <a:pt x="81" y="54"/>
                      </a:lnTo>
                      <a:lnTo>
                        <a:pt x="84" y="50"/>
                      </a:lnTo>
                      <a:lnTo>
                        <a:pt x="85" y="46"/>
                      </a:lnTo>
                      <a:lnTo>
                        <a:pt x="85" y="41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5"/>
                      </a:lnTo>
                      <a:lnTo>
                        <a:pt x="80" y="20"/>
                      </a:lnTo>
                      <a:lnTo>
                        <a:pt x="78" y="18"/>
                      </a:lnTo>
                      <a:lnTo>
                        <a:pt x="75" y="15"/>
                      </a:lnTo>
                      <a:lnTo>
                        <a:pt x="73" y="1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4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2" y="2"/>
                      </a:lnTo>
                      <a:lnTo>
                        <a:pt x="39" y="5"/>
                      </a:lnTo>
                      <a:lnTo>
                        <a:pt x="36" y="7"/>
                      </a:lnTo>
                      <a:lnTo>
                        <a:pt x="30" y="7"/>
                      </a:lnTo>
                      <a:lnTo>
                        <a:pt x="25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5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20" y="70"/>
                      </a:lnTo>
                      <a:lnTo>
                        <a:pt x="23" y="70"/>
                      </a:lnTo>
                      <a:lnTo>
                        <a:pt x="24" y="126"/>
                      </a:lnTo>
                      <a:lnTo>
                        <a:pt x="25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59" name="Freeform 234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0" name="Freeform 235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1" name="Freeform 236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2" name="Freeform 237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3" name="Freeform 238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5" name="Rectangle 240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6" name="Freeform 241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7" name="Freeform 242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8" name="Freeform 243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69" name="Freeform 244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0" name="Freeform 245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1" name="Freeform 246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2" name="Freeform 247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3" name="Freeform 248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4" name="Freeform 249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5" name="Freeform 250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6" name="Freeform 251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7" name="Freeform 252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8" name="Freeform 253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79" name="Freeform 254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0" name="Freeform 255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1" name="Freeform 256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2" name="Freeform 257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3" name="Freeform 258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4" name="Freeform 259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5" name="Freeform 260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6" name="Freeform 261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7" name="Freeform 262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8" name="Freeform 263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89" name="Freeform 264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0" name="Freeform 265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1" name="Freeform 266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2" name="Freeform 267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3" name="Freeform 268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4" name="Freeform 269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5" name="Freeform 270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6" name="Freeform 271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7" name="Freeform 272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8" name="Freeform 273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99" name="Rectangle 274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0" name="Rectangle 275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1" name="Freeform 276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2" name="Freeform 277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3" name="Freeform 278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4" name="Freeform 279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5" name="Freeform 280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6" name="Freeform 281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7" name="Freeform 282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8" name="Freeform 283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09" name="Freeform 284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0" name="Freeform 285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1" name="Freeform 286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2" name="Freeform 287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3" name="Freeform 288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4" name="Freeform 289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5" name="Freeform 290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6" name="Freeform 291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7" name="Freeform 292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8" name="Freeform 293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19" name="Freeform 294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20" name="Freeform 295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21" name="Freeform 296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22" name="Freeform 297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23" name="Freeform 298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24" name="Freeform 299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25" name="Freeform 300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26" name="Freeform 301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27" name="Freeform 302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228" name="Freeform 303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34" name="542 Grupo"/>
              <p:cNvGrpSpPr>
                <a:grpSpLocks/>
              </p:cNvGrpSpPr>
              <p:nvPr/>
            </p:nvGrpSpPr>
            <p:grpSpPr bwMode="auto">
              <a:xfrm>
                <a:off x="6580186" y="5511083"/>
                <a:ext cx="233378" cy="219102"/>
                <a:chOff x="4563794" y="2143261"/>
                <a:chExt cx="233363" cy="219075"/>
              </a:xfrm>
            </p:grpSpPr>
            <p:sp>
              <p:nvSpPr>
                <p:cNvPr id="3143" name="Oval 108"/>
                <p:cNvSpPr>
                  <a:spLocks noChangeArrowheads="1"/>
                </p:cNvSpPr>
                <p:nvPr/>
              </p:nvSpPr>
              <p:spPr bwMode="auto">
                <a:xfrm>
                  <a:off x="4623407" y="2208172"/>
                  <a:ext cx="113678" cy="110890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44" name="Oval 109"/>
                <p:cNvSpPr>
                  <a:spLocks noChangeArrowheads="1"/>
                </p:cNvSpPr>
                <p:nvPr/>
              </p:nvSpPr>
              <p:spPr bwMode="auto">
                <a:xfrm>
                  <a:off x="4662223" y="2246037"/>
                  <a:ext cx="36044" cy="35160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45" name="AutoShape 110"/>
                <p:cNvSpPr>
                  <a:spLocks noChangeArrowheads="1"/>
                </p:cNvSpPr>
                <p:nvPr/>
              </p:nvSpPr>
              <p:spPr bwMode="auto">
                <a:xfrm>
                  <a:off x="4671003" y="2143261"/>
                  <a:ext cx="19408" cy="116299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46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4673776" y="2170307"/>
                  <a:ext cx="5545" cy="324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47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4676549" y="2186535"/>
                  <a:ext cx="5545" cy="324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48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679321" y="2202763"/>
                  <a:ext cx="5545" cy="324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49" name="AutoShape 114"/>
                <p:cNvSpPr>
                  <a:spLocks noChangeArrowheads="1"/>
                </p:cNvSpPr>
                <p:nvPr/>
              </p:nvSpPr>
              <p:spPr bwMode="auto">
                <a:xfrm rot="-3780815">
                  <a:off x="4728080" y="2232404"/>
                  <a:ext cx="18932" cy="119223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50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719361" y="2272224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51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735419" y="2277183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52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751478" y="2282141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53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4613940" y="2232855"/>
                  <a:ext cx="18932" cy="119223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54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4636125" y="2272675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55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4620067" y="2277634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56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4604008" y="2282592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57" name="AutoShape 122"/>
                <p:cNvSpPr>
                  <a:spLocks noChangeArrowheads="1"/>
                </p:cNvSpPr>
                <p:nvPr/>
              </p:nvSpPr>
              <p:spPr bwMode="auto">
                <a:xfrm>
                  <a:off x="4655292" y="2319062"/>
                  <a:ext cx="49907" cy="432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35" name="520 Grupo"/>
              <p:cNvGrpSpPr>
                <a:grpSpLocks/>
              </p:cNvGrpSpPr>
              <p:nvPr/>
            </p:nvGrpSpPr>
            <p:grpSpPr bwMode="auto">
              <a:xfrm>
                <a:off x="3654963" y="2066583"/>
                <a:ext cx="353320" cy="265717"/>
                <a:chOff x="6474260" y="2444620"/>
                <a:chExt cx="2231201" cy="1595536"/>
              </a:xfrm>
            </p:grpSpPr>
            <p:sp>
              <p:nvSpPr>
                <p:cNvPr id="312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14763" y="3794038"/>
                  <a:ext cx="0" cy="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2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16103" y="3847806"/>
                  <a:ext cx="0" cy="1311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2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08955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2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44022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2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649256" y="3645658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2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74260" y="4040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2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49223" y="3970023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2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51715" y="4009653"/>
                  <a:ext cx="0" cy="92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3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42089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3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77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132" name="362 Forma libre"/>
                <p:cNvSpPr/>
                <p:nvPr/>
              </p:nvSpPr>
              <p:spPr bwMode="auto">
                <a:xfrm>
                  <a:off x="6745666" y="2444620"/>
                  <a:ext cx="1959795" cy="1369186"/>
                </a:xfrm>
                <a:custGeom>
                  <a:avLst/>
                  <a:gdLst>
                    <a:gd name="connsiteX0" fmla="*/ 0 w 3293706"/>
                    <a:gd name="connsiteY0" fmla="*/ 1091682 h 2351314"/>
                    <a:gd name="connsiteX1" fmla="*/ 1231641 w 3293706"/>
                    <a:gd name="connsiteY1" fmla="*/ 2351314 h 2351314"/>
                    <a:gd name="connsiteX2" fmla="*/ 3293706 w 3293706"/>
                    <a:gd name="connsiteY2" fmla="*/ 886408 h 2351314"/>
                    <a:gd name="connsiteX3" fmla="*/ 2313992 w 3293706"/>
                    <a:gd name="connsiteY3" fmla="*/ 0 h 2351314"/>
                    <a:gd name="connsiteX4" fmla="*/ 0 w 3293706"/>
                    <a:gd name="connsiteY4" fmla="*/ 1091682 h 23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3706" h="2351314">
                      <a:moveTo>
                        <a:pt x="0" y="1091682"/>
                      </a:moveTo>
                      <a:lnTo>
                        <a:pt x="1231641" y="2351314"/>
                      </a:lnTo>
                      <a:lnTo>
                        <a:pt x="3293706" y="886408"/>
                      </a:lnTo>
                      <a:lnTo>
                        <a:pt x="2313992" y="0"/>
                      </a:lnTo>
                      <a:lnTo>
                        <a:pt x="0" y="109168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FF"/>
                    </a:gs>
                    <a:gs pos="12000">
                      <a:srgbClr val="0000FF"/>
                    </a:gs>
                    <a:gs pos="27000">
                      <a:srgbClr val="0000FF"/>
                    </a:gs>
                    <a:gs pos="34000">
                      <a:srgbClr val="0000FF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175" cap="rnd" cmpd="sng" algn="ctr">
                  <a:solidFill>
                    <a:srgbClr val="99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 smtClean="0">
                    <a:latin typeface="Verdana" pitchFamily="34" charset="0"/>
                  </a:endParaRPr>
                </a:p>
              </p:txBody>
            </p:sp>
            <p:cxnSp>
              <p:nvCxnSpPr>
                <p:cNvPr id="3133" name="379 Conector recto"/>
                <p:cNvCxnSpPr/>
                <p:nvPr/>
              </p:nvCxnSpPr>
              <p:spPr bwMode="auto">
                <a:xfrm rot="16200000" flipH="1">
                  <a:off x="7523636" y="2725753"/>
                  <a:ext cx="622437" cy="62123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4" name="380 Conector recto"/>
                <p:cNvCxnSpPr/>
                <p:nvPr/>
              </p:nvCxnSpPr>
              <p:spPr bwMode="auto">
                <a:xfrm rot="16200000" flipH="1">
                  <a:off x="7733665" y="2620519"/>
                  <a:ext cx="587370" cy="586239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5" name="397 Conector recto"/>
                <p:cNvCxnSpPr/>
                <p:nvPr/>
              </p:nvCxnSpPr>
              <p:spPr bwMode="auto">
                <a:xfrm flipV="1">
                  <a:off x="6955502" y="2593656"/>
                  <a:ext cx="1303717" cy="75393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6" name="399 Conector recto"/>
                <p:cNvCxnSpPr/>
                <p:nvPr/>
              </p:nvCxnSpPr>
              <p:spPr bwMode="auto">
                <a:xfrm flipV="1">
                  <a:off x="7226743" y="2777754"/>
                  <a:ext cx="1242471" cy="82406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7" name="405 Conector recto"/>
                <p:cNvCxnSpPr/>
                <p:nvPr/>
              </p:nvCxnSpPr>
              <p:spPr bwMode="auto">
                <a:xfrm flipV="1">
                  <a:off x="6824252" y="2497220"/>
                  <a:ext cx="1347469" cy="64873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8" name="414 Conector recto"/>
                <p:cNvCxnSpPr/>
                <p:nvPr/>
              </p:nvCxnSpPr>
              <p:spPr bwMode="auto">
                <a:xfrm flipV="1">
                  <a:off x="7366739" y="2900487"/>
                  <a:ext cx="1198725" cy="81530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39" name="421 Conector recto"/>
                <p:cNvCxnSpPr/>
                <p:nvPr/>
              </p:nvCxnSpPr>
              <p:spPr bwMode="auto">
                <a:xfrm rot="16200000" flipH="1">
                  <a:off x="7024836" y="2936235"/>
                  <a:ext cx="683801" cy="69998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0" name="423 Conector recto"/>
                <p:cNvCxnSpPr/>
                <p:nvPr/>
              </p:nvCxnSpPr>
              <p:spPr bwMode="auto">
                <a:xfrm rot="16200000" flipH="1">
                  <a:off x="7291737" y="2817847"/>
                  <a:ext cx="657498" cy="66498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1" name="435 Conector recto"/>
                <p:cNvCxnSpPr/>
                <p:nvPr/>
              </p:nvCxnSpPr>
              <p:spPr bwMode="auto">
                <a:xfrm rot="16200000" flipH="1">
                  <a:off x="7921801" y="2545981"/>
                  <a:ext cx="569832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142" name="437 Conector recto"/>
                <p:cNvCxnSpPr/>
                <p:nvPr/>
              </p:nvCxnSpPr>
              <p:spPr bwMode="auto">
                <a:xfrm rot="16200000" flipH="1">
                  <a:off x="8057447" y="2471463"/>
                  <a:ext cx="543534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36" name="548 Grupo"/>
              <p:cNvGrpSpPr>
                <a:grpSpLocks/>
              </p:cNvGrpSpPr>
              <p:nvPr/>
            </p:nvGrpSpPr>
            <p:grpSpPr bwMode="auto">
              <a:xfrm>
                <a:off x="4989399" y="4368921"/>
                <a:ext cx="231790" cy="215927"/>
                <a:chOff x="5058254" y="4068789"/>
                <a:chExt cx="231775" cy="215900"/>
              </a:xfrm>
            </p:grpSpPr>
            <p:sp>
              <p:nvSpPr>
                <p:cNvPr id="3114" name="Freeform 177"/>
                <p:cNvSpPr>
                  <a:spLocks/>
                </p:cNvSpPr>
                <p:nvPr/>
              </p:nvSpPr>
              <p:spPr bwMode="auto">
                <a:xfrm>
                  <a:off x="5241046" y="4114668"/>
                  <a:ext cx="47789" cy="161925"/>
                </a:xfrm>
                <a:custGeom>
                  <a:avLst/>
                  <a:gdLst>
                    <a:gd name="T0" fmla="*/ 0 w 40"/>
                    <a:gd name="T1" fmla="*/ 161925 h 120"/>
                    <a:gd name="T2" fmla="*/ 16726 w 40"/>
                    <a:gd name="T3" fmla="*/ 0 h 120"/>
                    <a:gd name="T4" fmla="*/ 35842 w 40"/>
                    <a:gd name="T5" fmla="*/ 0 h 120"/>
                    <a:gd name="T6" fmla="*/ 47789 w 40"/>
                    <a:gd name="T7" fmla="*/ 159226 h 120"/>
                    <a:gd name="T8" fmla="*/ 0 w 40"/>
                    <a:gd name="T9" fmla="*/ 159226 h 120"/>
                    <a:gd name="T10" fmla="*/ 0 w 40"/>
                    <a:gd name="T11" fmla="*/ 16192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15" name="Rectangle 178"/>
                <p:cNvSpPr>
                  <a:spLocks noChangeArrowheads="1"/>
                </p:cNvSpPr>
                <p:nvPr/>
              </p:nvSpPr>
              <p:spPr bwMode="auto">
                <a:xfrm>
                  <a:off x="5190868" y="4174040"/>
                  <a:ext cx="99161" cy="10660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16" name="Oval 179"/>
                <p:cNvSpPr>
                  <a:spLocks noChangeArrowheads="1"/>
                </p:cNvSpPr>
                <p:nvPr/>
              </p:nvSpPr>
              <p:spPr bwMode="auto">
                <a:xfrm>
                  <a:off x="5183699" y="4174040"/>
                  <a:ext cx="17921" cy="110649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17" name="Freeform 180"/>
                <p:cNvSpPr>
                  <a:spLocks/>
                </p:cNvSpPr>
                <p:nvPr/>
              </p:nvSpPr>
              <p:spPr bwMode="auto">
                <a:xfrm>
                  <a:off x="5058254" y="4194281"/>
                  <a:ext cx="136198" cy="87709"/>
                </a:xfrm>
                <a:custGeom>
                  <a:avLst/>
                  <a:gdLst>
                    <a:gd name="T0" fmla="*/ 11947 w 114"/>
                    <a:gd name="T1" fmla="*/ 1349 h 65"/>
                    <a:gd name="T2" fmla="*/ 0 w 114"/>
                    <a:gd name="T3" fmla="*/ 28337 h 65"/>
                    <a:gd name="T4" fmla="*/ 0 w 114"/>
                    <a:gd name="T5" fmla="*/ 87709 h 65"/>
                    <a:gd name="T6" fmla="*/ 136198 w 114"/>
                    <a:gd name="T7" fmla="*/ 87709 h 65"/>
                    <a:gd name="T8" fmla="*/ 136198 w 114"/>
                    <a:gd name="T9" fmla="*/ 43180 h 65"/>
                    <a:gd name="T10" fmla="*/ 43010 w 114"/>
                    <a:gd name="T11" fmla="*/ 0 h 65"/>
                    <a:gd name="T12" fmla="*/ 11947 w 114"/>
                    <a:gd name="T13" fmla="*/ 0 h 65"/>
                    <a:gd name="T14" fmla="*/ 11947 w 114"/>
                    <a:gd name="T15" fmla="*/ 1349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5"/>
                    <a:gd name="T26" fmla="*/ 114 w 114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4" y="65"/>
                      </a:lnTo>
                      <a:lnTo>
                        <a:pt x="114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18" name="Rectangle 181"/>
                <p:cNvSpPr>
                  <a:spLocks noChangeArrowheads="1"/>
                </p:cNvSpPr>
                <p:nvPr/>
              </p:nvSpPr>
              <p:spPr bwMode="auto">
                <a:xfrm>
                  <a:off x="5071396" y="4195630"/>
                  <a:ext cx="5974" cy="8501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19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5256577" y="4079584"/>
                  <a:ext cx="4779" cy="310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20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5267329" y="4068789"/>
                  <a:ext cx="1195" cy="229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121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5273303" y="4080933"/>
                  <a:ext cx="7168" cy="269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37" name="542 Grupo"/>
              <p:cNvGrpSpPr>
                <a:grpSpLocks/>
              </p:cNvGrpSpPr>
              <p:nvPr/>
            </p:nvGrpSpPr>
            <p:grpSpPr bwMode="auto">
              <a:xfrm>
                <a:off x="4077965" y="2425946"/>
                <a:ext cx="233378" cy="219102"/>
                <a:chOff x="4563794" y="2143261"/>
                <a:chExt cx="233363" cy="219075"/>
              </a:xfrm>
            </p:grpSpPr>
            <p:sp>
              <p:nvSpPr>
                <p:cNvPr id="3099" name="Oval 108"/>
                <p:cNvSpPr>
                  <a:spLocks noChangeArrowheads="1"/>
                </p:cNvSpPr>
                <p:nvPr/>
              </p:nvSpPr>
              <p:spPr bwMode="auto">
                <a:xfrm>
                  <a:off x="4623407" y="2208172"/>
                  <a:ext cx="113678" cy="110890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00" name="Oval 109"/>
                <p:cNvSpPr>
                  <a:spLocks noChangeArrowheads="1"/>
                </p:cNvSpPr>
                <p:nvPr/>
              </p:nvSpPr>
              <p:spPr bwMode="auto">
                <a:xfrm>
                  <a:off x="4662223" y="2246037"/>
                  <a:ext cx="36044" cy="35160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01" name="AutoShape 110"/>
                <p:cNvSpPr>
                  <a:spLocks noChangeArrowheads="1"/>
                </p:cNvSpPr>
                <p:nvPr/>
              </p:nvSpPr>
              <p:spPr bwMode="auto">
                <a:xfrm>
                  <a:off x="4671003" y="2143261"/>
                  <a:ext cx="19408" cy="116299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02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4673776" y="2170307"/>
                  <a:ext cx="5545" cy="324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03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4676549" y="2186535"/>
                  <a:ext cx="5545" cy="324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04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4679321" y="2202763"/>
                  <a:ext cx="5545" cy="3245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05" name="AutoShape 114"/>
                <p:cNvSpPr>
                  <a:spLocks noChangeArrowheads="1"/>
                </p:cNvSpPr>
                <p:nvPr/>
              </p:nvSpPr>
              <p:spPr bwMode="auto">
                <a:xfrm rot="-3780815">
                  <a:off x="4728080" y="2232404"/>
                  <a:ext cx="18932" cy="119223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06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719361" y="2272224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07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735419" y="2277183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08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751478" y="2282141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09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4613940" y="2232855"/>
                  <a:ext cx="18932" cy="119223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110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4636125" y="2272675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11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4620067" y="2277634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12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4604008" y="2282592"/>
                  <a:ext cx="5409" cy="332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3113" name="AutoShape 122"/>
                <p:cNvSpPr>
                  <a:spLocks noChangeArrowheads="1"/>
                </p:cNvSpPr>
                <p:nvPr/>
              </p:nvSpPr>
              <p:spPr bwMode="auto">
                <a:xfrm>
                  <a:off x="4655292" y="2319062"/>
                  <a:ext cx="49907" cy="43274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838" name="Group 232"/>
              <p:cNvGrpSpPr>
                <a:grpSpLocks/>
              </p:cNvGrpSpPr>
              <p:nvPr/>
            </p:nvGrpSpPr>
            <p:grpSpPr bwMode="auto">
              <a:xfrm>
                <a:off x="4258628" y="4959882"/>
                <a:ext cx="158750" cy="157163"/>
                <a:chOff x="381" y="4011"/>
                <a:chExt cx="93" cy="145"/>
              </a:xfrm>
            </p:grpSpPr>
            <p:sp>
              <p:nvSpPr>
                <p:cNvPr id="3028" name="Freeform 233"/>
                <p:cNvSpPr>
                  <a:spLocks/>
                </p:cNvSpPr>
                <p:nvPr/>
              </p:nvSpPr>
              <p:spPr bwMode="auto">
                <a:xfrm>
                  <a:off x="381" y="4012"/>
                  <a:ext cx="85" cy="133"/>
                </a:xfrm>
                <a:custGeom>
                  <a:avLst/>
                  <a:gdLst>
                    <a:gd name="T0" fmla="*/ 25 w 85"/>
                    <a:gd name="T1" fmla="*/ 133 h 133"/>
                    <a:gd name="T2" fmla="*/ 27 w 85"/>
                    <a:gd name="T3" fmla="*/ 117 h 133"/>
                    <a:gd name="T4" fmla="*/ 29 w 85"/>
                    <a:gd name="T5" fmla="*/ 104 h 133"/>
                    <a:gd name="T6" fmla="*/ 32 w 85"/>
                    <a:gd name="T7" fmla="*/ 94 h 133"/>
                    <a:gd name="T8" fmla="*/ 35 w 85"/>
                    <a:gd name="T9" fmla="*/ 85 h 133"/>
                    <a:gd name="T10" fmla="*/ 39 w 85"/>
                    <a:gd name="T11" fmla="*/ 77 h 133"/>
                    <a:gd name="T12" fmla="*/ 42 w 85"/>
                    <a:gd name="T13" fmla="*/ 70 h 133"/>
                    <a:gd name="T14" fmla="*/ 42 w 85"/>
                    <a:gd name="T15" fmla="*/ 70 h 133"/>
                    <a:gd name="T16" fmla="*/ 47 w 85"/>
                    <a:gd name="T17" fmla="*/ 72 h 133"/>
                    <a:gd name="T18" fmla="*/ 53 w 85"/>
                    <a:gd name="T19" fmla="*/ 73 h 133"/>
                    <a:gd name="T20" fmla="*/ 58 w 85"/>
                    <a:gd name="T21" fmla="*/ 72 h 133"/>
                    <a:gd name="T22" fmla="*/ 63 w 85"/>
                    <a:gd name="T23" fmla="*/ 68 h 133"/>
                    <a:gd name="T24" fmla="*/ 66 w 85"/>
                    <a:gd name="T25" fmla="*/ 63 h 133"/>
                    <a:gd name="T26" fmla="*/ 67 w 85"/>
                    <a:gd name="T27" fmla="*/ 60 h 133"/>
                    <a:gd name="T28" fmla="*/ 73 w 85"/>
                    <a:gd name="T29" fmla="*/ 59 h 133"/>
                    <a:gd name="T30" fmla="*/ 77 w 85"/>
                    <a:gd name="T31" fmla="*/ 58 h 133"/>
                    <a:gd name="T32" fmla="*/ 81 w 85"/>
                    <a:gd name="T33" fmla="*/ 54 h 133"/>
                    <a:gd name="T34" fmla="*/ 84 w 85"/>
                    <a:gd name="T35" fmla="*/ 50 h 133"/>
                    <a:gd name="T36" fmla="*/ 85 w 85"/>
                    <a:gd name="T37" fmla="*/ 46 h 133"/>
                    <a:gd name="T38" fmla="*/ 85 w 85"/>
                    <a:gd name="T39" fmla="*/ 41 h 133"/>
                    <a:gd name="T40" fmla="*/ 84 w 85"/>
                    <a:gd name="T41" fmla="*/ 36 h 133"/>
                    <a:gd name="T42" fmla="*/ 81 w 85"/>
                    <a:gd name="T43" fmla="*/ 31 h 133"/>
                    <a:gd name="T44" fmla="*/ 80 w 85"/>
                    <a:gd name="T45" fmla="*/ 29 h 133"/>
                    <a:gd name="T46" fmla="*/ 80 w 85"/>
                    <a:gd name="T47" fmla="*/ 25 h 133"/>
                    <a:gd name="T48" fmla="*/ 80 w 85"/>
                    <a:gd name="T49" fmla="*/ 20 h 133"/>
                    <a:gd name="T50" fmla="*/ 78 w 85"/>
                    <a:gd name="T51" fmla="*/ 18 h 133"/>
                    <a:gd name="T52" fmla="*/ 75 w 85"/>
                    <a:gd name="T53" fmla="*/ 15 h 133"/>
                    <a:gd name="T54" fmla="*/ 73 w 85"/>
                    <a:gd name="T55" fmla="*/ 14 h 133"/>
                    <a:gd name="T56" fmla="*/ 67 w 85"/>
                    <a:gd name="T57" fmla="*/ 14 h 133"/>
                    <a:gd name="T58" fmla="*/ 66 w 85"/>
                    <a:gd name="T59" fmla="*/ 9 h 133"/>
                    <a:gd name="T60" fmla="*/ 64 w 85"/>
                    <a:gd name="T61" fmla="*/ 4 h 133"/>
                    <a:gd name="T62" fmla="*/ 58 w 85"/>
                    <a:gd name="T63" fmla="*/ 1 h 133"/>
                    <a:gd name="T64" fmla="*/ 53 w 85"/>
                    <a:gd name="T65" fmla="*/ 0 h 133"/>
                    <a:gd name="T66" fmla="*/ 47 w 85"/>
                    <a:gd name="T67" fmla="*/ 0 h 133"/>
                    <a:gd name="T68" fmla="*/ 42 w 85"/>
                    <a:gd name="T69" fmla="*/ 2 h 133"/>
                    <a:gd name="T70" fmla="*/ 39 w 85"/>
                    <a:gd name="T71" fmla="*/ 5 h 133"/>
                    <a:gd name="T72" fmla="*/ 36 w 85"/>
                    <a:gd name="T73" fmla="*/ 7 h 133"/>
                    <a:gd name="T74" fmla="*/ 30 w 85"/>
                    <a:gd name="T75" fmla="*/ 7 h 133"/>
                    <a:gd name="T76" fmla="*/ 25 w 85"/>
                    <a:gd name="T77" fmla="*/ 8 h 133"/>
                    <a:gd name="T78" fmla="*/ 19 w 85"/>
                    <a:gd name="T79" fmla="*/ 11 h 133"/>
                    <a:gd name="T80" fmla="*/ 15 w 85"/>
                    <a:gd name="T81" fmla="*/ 14 h 133"/>
                    <a:gd name="T82" fmla="*/ 13 w 85"/>
                    <a:gd name="T83" fmla="*/ 20 h 133"/>
                    <a:gd name="T84" fmla="*/ 12 w 85"/>
                    <a:gd name="T85" fmla="*/ 25 h 133"/>
                    <a:gd name="T86" fmla="*/ 12 w 85"/>
                    <a:gd name="T87" fmla="*/ 27 h 133"/>
                    <a:gd name="T88" fmla="*/ 7 w 85"/>
                    <a:gd name="T89" fmla="*/ 29 h 133"/>
                    <a:gd name="T90" fmla="*/ 4 w 85"/>
                    <a:gd name="T91" fmla="*/ 33 h 133"/>
                    <a:gd name="T92" fmla="*/ 1 w 85"/>
                    <a:gd name="T93" fmla="*/ 36 h 133"/>
                    <a:gd name="T94" fmla="*/ 0 w 85"/>
                    <a:gd name="T95" fmla="*/ 41 h 133"/>
                    <a:gd name="T96" fmla="*/ 0 w 85"/>
                    <a:gd name="T97" fmla="*/ 45 h 133"/>
                    <a:gd name="T98" fmla="*/ 2 w 85"/>
                    <a:gd name="T99" fmla="*/ 49 h 133"/>
                    <a:gd name="T100" fmla="*/ 5 w 85"/>
                    <a:gd name="T101" fmla="*/ 51 h 133"/>
                    <a:gd name="T102" fmla="*/ 10 w 85"/>
                    <a:gd name="T103" fmla="*/ 53 h 133"/>
                    <a:gd name="T104" fmla="*/ 11 w 85"/>
                    <a:gd name="T105" fmla="*/ 56 h 133"/>
                    <a:gd name="T106" fmla="*/ 12 w 85"/>
                    <a:gd name="T107" fmla="*/ 61 h 133"/>
                    <a:gd name="T108" fmla="*/ 14 w 85"/>
                    <a:gd name="T109" fmla="*/ 64 h 133"/>
                    <a:gd name="T110" fmla="*/ 16 w 85"/>
                    <a:gd name="T111" fmla="*/ 67 h 133"/>
                    <a:gd name="T112" fmla="*/ 20 w 85"/>
                    <a:gd name="T113" fmla="*/ 70 h 133"/>
                    <a:gd name="T114" fmla="*/ 23 w 85"/>
                    <a:gd name="T115" fmla="*/ 70 h 133"/>
                    <a:gd name="T116" fmla="*/ 24 w 85"/>
                    <a:gd name="T117" fmla="*/ 126 h 133"/>
                    <a:gd name="T118" fmla="*/ 25 w 85"/>
                    <a:gd name="T119" fmla="*/ 133 h 1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133"/>
                    <a:gd name="T182" fmla="*/ 85 w 85"/>
                    <a:gd name="T183" fmla="*/ 133 h 1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133">
                      <a:moveTo>
                        <a:pt x="25" y="133"/>
                      </a:moveTo>
                      <a:lnTo>
                        <a:pt x="27" y="117"/>
                      </a:lnTo>
                      <a:lnTo>
                        <a:pt x="29" y="104"/>
                      </a:lnTo>
                      <a:lnTo>
                        <a:pt x="32" y="94"/>
                      </a:lnTo>
                      <a:lnTo>
                        <a:pt x="35" y="85"/>
                      </a:lnTo>
                      <a:lnTo>
                        <a:pt x="39" y="77"/>
                      </a:lnTo>
                      <a:lnTo>
                        <a:pt x="42" y="70"/>
                      </a:lnTo>
                      <a:lnTo>
                        <a:pt x="47" y="72"/>
                      </a:lnTo>
                      <a:lnTo>
                        <a:pt x="53" y="73"/>
                      </a:lnTo>
                      <a:lnTo>
                        <a:pt x="58" y="72"/>
                      </a:lnTo>
                      <a:lnTo>
                        <a:pt x="63" y="68"/>
                      </a:lnTo>
                      <a:lnTo>
                        <a:pt x="66" y="63"/>
                      </a:lnTo>
                      <a:lnTo>
                        <a:pt x="67" y="60"/>
                      </a:lnTo>
                      <a:lnTo>
                        <a:pt x="73" y="59"/>
                      </a:lnTo>
                      <a:lnTo>
                        <a:pt x="77" y="58"/>
                      </a:lnTo>
                      <a:lnTo>
                        <a:pt x="81" y="54"/>
                      </a:lnTo>
                      <a:lnTo>
                        <a:pt x="84" y="50"/>
                      </a:lnTo>
                      <a:lnTo>
                        <a:pt x="85" y="46"/>
                      </a:lnTo>
                      <a:lnTo>
                        <a:pt x="85" y="41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5"/>
                      </a:lnTo>
                      <a:lnTo>
                        <a:pt x="80" y="20"/>
                      </a:lnTo>
                      <a:lnTo>
                        <a:pt x="78" y="18"/>
                      </a:lnTo>
                      <a:lnTo>
                        <a:pt x="75" y="15"/>
                      </a:lnTo>
                      <a:lnTo>
                        <a:pt x="73" y="1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4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2" y="2"/>
                      </a:lnTo>
                      <a:lnTo>
                        <a:pt x="39" y="5"/>
                      </a:lnTo>
                      <a:lnTo>
                        <a:pt x="36" y="7"/>
                      </a:lnTo>
                      <a:lnTo>
                        <a:pt x="30" y="7"/>
                      </a:lnTo>
                      <a:lnTo>
                        <a:pt x="25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5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20" y="70"/>
                      </a:lnTo>
                      <a:lnTo>
                        <a:pt x="23" y="70"/>
                      </a:lnTo>
                      <a:lnTo>
                        <a:pt x="24" y="126"/>
                      </a:lnTo>
                      <a:lnTo>
                        <a:pt x="25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29" name="Freeform 234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0" name="Freeform 235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1" name="Freeform 236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2" name="Freeform 237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3" name="Freeform 238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5" name="Rectangle 240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6" name="Freeform 241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7" name="Freeform 242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8" name="Freeform 243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39" name="Freeform 244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0" name="Freeform 245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1" name="Freeform 246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2" name="Freeform 247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3" name="Freeform 248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4" name="Freeform 249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5" name="Freeform 250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6" name="Freeform 251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7" name="Freeform 252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8" name="Freeform 253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49" name="Freeform 254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0" name="Freeform 255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1" name="Freeform 256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2" name="Freeform 257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3" name="Freeform 258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4" name="Freeform 259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5" name="Freeform 260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6" name="Freeform 261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7" name="Freeform 262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8" name="Freeform 263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59" name="Freeform 264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0" name="Freeform 265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1" name="Freeform 266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2" name="Freeform 267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3" name="Freeform 268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4" name="Freeform 269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5" name="Freeform 270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6" name="Freeform 271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7" name="Freeform 272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8" name="Freeform 273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69" name="Rectangle 274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0" name="Rectangle 275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1" name="Freeform 276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2" name="Freeform 277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3" name="Freeform 278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4" name="Freeform 279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5" name="Freeform 280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6" name="Freeform 281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7" name="Freeform 282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8" name="Freeform 283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79" name="Freeform 284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0" name="Freeform 285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1" name="Freeform 286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2" name="Freeform 287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3" name="Freeform 288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4" name="Freeform 289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5" name="Freeform 290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6" name="Freeform 291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7" name="Freeform 292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8" name="Freeform 293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89" name="Freeform 294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90" name="Freeform 295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91" name="Freeform 296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92" name="Freeform 297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93" name="Freeform 298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94" name="Freeform 299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95" name="Freeform 300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96" name="Freeform 301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97" name="Freeform 302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98" name="Freeform 303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39" name="Group 63"/>
              <p:cNvGrpSpPr>
                <a:grpSpLocks/>
              </p:cNvGrpSpPr>
              <p:nvPr/>
            </p:nvGrpSpPr>
            <p:grpSpPr bwMode="auto">
              <a:xfrm>
                <a:off x="4130087" y="2194260"/>
                <a:ext cx="147646" cy="147657"/>
                <a:chOff x="364" y="3761"/>
                <a:chExt cx="93" cy="93"/>
              </a:xfrm>
            </p:grpSpPr>
            <p:pic>
              <p:nvPicPr>
                <p:cNvPr id="3025" name="Picture 6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367" y="3764"/>
                  <a:ext cx="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26" name="Picture 6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367" y="3761"/>
                  <a:ext cx="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27" name="Oval 66"/>
                <p:cNvSpPr>
                  <a:spLocks noChangeArrowheads="1"/>
                </p:cNvSpPr>
                <p:nvPr/>
              </p:nvSpPr>
              <p:spPr bwMode="auto">
                <a:xfrm>
                  <a:off x="364" y="3764"/>
                  <a:ext cx="90" cy="90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  <p:pic>
            <p:nvPicPr>
              <p:cNvPr id="1840" name="Picture 6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775535" y="4546894"/>
                <a:ext cx="142884" cy="142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1" name="Picture 6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773155" y="4542132"/>
                <a:ext cx="142884" cy="142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2" name="Oval 411"/>
              <p:cNvSpPr>
                <a:spLocks noChangeArrowheads="1"/>
              </p:cNvSpPr>
              <p:nvPr/>
            </p:nvSpPr>
            <p:spPr bwMode="auto">
              <a:xfrm>
                <a:off x="5776958" y="4543837"/>
                <a:ext cx="133359" cy="133366"/>
              </a:xfrm>
              <a:prstGeom prst="ellips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1843" name="Picture 6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5175779" y="5563364"/>
                <a:ext cx="142884" cy="142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844" name="Oval 66"/>
              <p:cNvSpPr>
                <a:spLocks noChangeArrowheads="1"/>
              </p:cNvSpPr>
              <p:nvPr/>
            </p:nvSpPr>
            <p:spPr bwMode="auto">
              <a:xfrm>
                <a:off x="5168317" y="5551513"/>
                <a:ext cx="142884" cy="142893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pic>
            <p:nvPicPr>
              <p:cNvPr id="1845" name="Picture 6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176928" y="5551497"/>
                <a:ext cx="142884" cy="142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46" name="Group 63"/>
              <p:cNvGrpSpPr>
                <a:grpSpLocks/>
              </p:cNvGrpSpPr>
              <p:nvPr/>
            </p:nvGrpSpPr>
            <p:grpSpPr bwMode="auto">
              <a:xfrm>
                <a:off x="2455729" y="2213308"/>
                <a:ext cx="147812" cy="147657"/>
                <a:chOff x="472" y="3770"/>
                <a:chExt cx="92" cy="93"/>
              </a:xfrm>
            </p:grpSpPr>
            <p:pic>
              <p:nvPicPr>
                <p:cNvPr id="3022" name="Picture 6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" y="3770"/>
                  <a:ext cx="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3023" name="Picture 6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2" y="3770"/>
                  <a:ext cx="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024" name="Oval 66"/>
                <p:cNvSpPr>
                  <a:spLocks noChangeArrowheads="1"/>
                </p:cNvSpPr>
                <p:nvPr/>
              </p:nvSpPr>
              <p:spPr bwMode="auto">
                <a:xfrm>
                  <a:off x="474" y="3773"/>
                  <a:ext cx="90" cy="90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47" name="520 Grupo"/>
              <p:cNvGrpSpPr>
                <a:grpSpLocks/>
              </p:cNvGrpSpPr>
              <p:nvPr/>
            </p:nvGrpSpPr>
            <p:grpSpPr bwMode="auto">
              <a:xfrm>
                <a:off x="2159621" y="2107644"/>
                <a:ext cx="353320" cy="265717"/>
                <a:chOff x="6474260" y="2444620"/>
                <a:chExt cx="2231201" cy="1595536"/>
              </a:xfrm>
            </p:grpSpPr>
            <p:sp>
              <p:nvSpPr>
                <p:cNvPr id="300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14763" y="3794038"/>
                  <a:ext cx="0" cy="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0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16103" y="3847806"/>
                  <a:ext cx="0" cy="1311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0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08955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0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44022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0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649256" y="3645658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0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74260" y="4040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0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49223" y="3970023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0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51715" y="4009653"/>
                  <a:ext cx="0" cy="92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0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42089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1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77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3011" name="362 Forma libre"/>
                <p:cNvSpPr/>
                <p:nvPr/>
              </p:nvSpPr>
              <p:spPr bwMode="auto">
                <a:xfrm>
                  <a:off x="6745666" y="2444620"/>
                  <a:ext cx="1959795" cy="1369186"/>
                </a:xfrm>
                <a:custGeom>
                  <a:avLst/>
                  <a:gdLst>
                    <a:gd name="connsiteX0" fmla="*/ 0 w 3293706"/>
                    <a:gd name="connsiteY0" fmla="*/ 1091682 h 2351314"/>
                    <a:gd name="connsiteX1" fmla="*/ 1231641 w 3293706"/>
                    <a:gd name="connsiteY1" fmla="*/ 2351314 h 2351314"/>
                    <a:gd name="connsiteX2" fmla="*/ 3293706 w 3293706"/>
                    <a:gd name="connsiteY2" fmla="*/ 886408 h 2351314"/>
                    <a:gd name="connsiteX3" fmla="*/ 2313992 w 3293706"/>
                    <a:gd name="connsiteY3" fmla="*/ 0 h 2351314"/>
                    <a:gd name="connsiteX4" fmla="*/ 0 w 3293706"/>
                    <a:gd name="connsiteY4" fmla="*/ 1091682 h 23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3706" h="2351314">
                      <a:moveTo>
                        <a:pt x="0" y="1091682"/>
                      </a:moveTo>
                      <a:lnTo>
                        <a:pt x="1231641" y="2351314"/>
                      </a:lnTo>
                      <a:lnTo>
                        <a:pt x="3293706" y="886408"/>
                      </a:lnTo>
                      <a:lnTo>
                        <a:pt x="2313992" y="0"/>
                      </a:lnTo>
                      <a:lnTo>
                        <a:pt x="0" y="109168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FF"/>
                    </a:gs>
                    <a:gs pos="12000">
                      <a:srgbClr val="0000FF"/>
                    </a:gs>
                    <a:gs pos="27000">
                      <a:srgbClr val="0000FF"/>
                    </a:gs>
                    <a:gs pos="34000">
                      <a:srgbClr val="0000FF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175" cap="rnd" cmpd="sng" algn="ctr">
                  <a:solidFill>
                    <a:srgbClr val="99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 smtClean="0">
                    <a:latin typeface="Verdana" pitchFamily="34" charset="0"/>
                  </a:endParaRPr>
                </a:p>
              </p:txBody>
            </p:sp>
            <p:cxnSp>
              <p:nvCxnSpPr>
                <p:cNvPr id="3012" name="379 Conector recto"/>
                <p:cNvCxnSpPr/>
                <p:nvPr/>
              </p:nvCxnSpPr>
              <p:spPr bwMode="auto">
                <a:xfrm rot="16200000" flipH="1">
                  <a:off x="7523636" y="2725753"/>
                  <a:ext cx="622437" cy="62123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3" name="380 Conector recto"/>
                <p:cNvCxnSpPr/>
                <p:nvPr/>
              </p:nvCxnSpPr>
              <p:spPr bwMode="auto">
                <a:xfrm rot="16200000" flipH="1">
                  <a:off x="7733665" y="2620519"/>
                  <a:ext cx="587370" cy="586239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4" name="397 Conector recto"/>
                <p:cNvCxnSpPr/>
                <p:nvPr/>
              </p:nvCxnSpPr>
              <p:spPr bwMode="auto">
                <a:xfrm flipV="1">
                  <a:off x="6955502" y="2593656"/>
                  <a:ext cx="1303717" cy="75393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5" name="399 Conector recto"/>
                <p:cNvCxnSpPr/>
                <p:nvPr/>
              </p:nvCxnSpPr>
              <p:spPr bwMode="auto">
                <a:xfrm flipV="1">
                  <a:off x="7226743" y="2777754"/>
                  <a:ext cx="1242471" cy="82406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6" name="405 Conector recto"/>
                <p:cNvCxnSpPr/>
                <p:nvPr/>
              </p:nvCxnSpPr>
              <p:spPr bwMode="auto">
                <a:xfrm flipV="1">
                  <a:off x="6824252" y="2497220"/>
                  <a:ext cx="1347469" cy="64873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7" name="414 Conector recto"/>
                <p:cNvCxnSpPr/>
                <p:nvPr/>
              </p:nvCxnSpPr>
              <p:spPr bwMode="auto">
                <a:xfrm flipV="1">
                  <a:off x="7366739" y="2900487"/>
                  <a:ext cx="1198725" cy="81530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8" name="421 Conector recto"/>
                <p:cNvCxnSpPr/>
                <p:nvPr/>
              </p:nvCxnSpPr>
              <p:spPr bwMode="auto">
                <a:xfrm rot="16200000" flipH="1">
                  <a:off x="7024836" y="2936235"/>
                  <a:ext cx="683801" cy="69998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19" name="423 Conector recto"/>
                <p:cNvCxnSpPr/>
                <p:nvPr/>
              </p:nvCxnSpPr>
              <p:spPr bwMode="auto">
                <a:xfrm rot="16200000" flipH="1">
                  <a:off x="7291737" y="2817847"/>
                  <a:ext cx="657498" cy="66498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0" name="435 Conector recto"/>
                <p:cNvCxnSpPr/>
                <p:nvPr/>
              </p:nvCxnSpPr>
              <p:spPr bwMode="auto">
                <a:xfrm rot="16200000" flipH="1">
                  <a:off x="7921801" y="2545981"/>
                  <a:ext cx="569832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21" name="437 Conector recto"/>
                <p:cNvCxnSpPr/>
                <p:nvPr/>
              </p:nvCxnSpPr>
              <p:spPr bwMode="auto">
                <a:xfrm rot="16200000" flipH="1">
                  <a:off x="8057447" y="2471463"/>
                  <a:ext cx="543534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48" name="520 Grupo"/>
              <p:cNvGrpSpPr>
                <a:grpSpLocks/>
              </p:cNvGrpSpPr>
              <p:nvPr/>
            </p:nvGrpSpPr>
            <p:grpSpPr bwMode="auto">
              <a:xfrm>
                <a:off x="4457279" y="4945828"/>
                <a:ext cx="353320" cy="265717"/>
                <a:chOff x="6474260" y="2444620"/>
                <a:chExt cx="2231201" cy="1595536"/>
              </a:xfrm>
            </p:grpSpPr>
            <p:sp>
              <p:nvSpPr>
                <p:cNvPr id="298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14763" y="3794038"/>
                  <a:ext cx="0" cy="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8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16103" y="3847806"/>
                  <a:ext cx="0" cy="1311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8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08955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8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44022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8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649256" y="3645658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8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74260" y="4040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8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49223" y="3970023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8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51715" y="4009653"/>
                  <a:ext cx="0" cy="92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8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42089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8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77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90" name="362 Forma libre"/>
                <p:cNvSpPr/>
                <p:nvPr/>
              </p:nvSpPr>
              <p:spPr bwMode="auto">
                <a:xfrm>
                  <a:off x="6745666" y="2444620"/>
                  <a:ext cx="1959795" cy="1369186"/>
                </a:xfrm>
                <a:custGeom>
                  <a:avLst/>
                  <a:gdLst>
                    <a:gd name="connsiteX0" fmla="*/ 0 w 3293706"/>
                    <a:gd name="connsiteY0" fmla="*/ 1091682 h 2351314"/>
                    <a:gd name="connsiteX1" fmla="*/ 1231641 w 3293706"/>
                    <a:gd name="connsiteY1" fmla="*/ 2351314 h 2351314"/>
                    <a:gd name="connsiteX2" fmla="*/ 3293706 w 3293706"/>
                    <a:gd name="connsiteY2" fmla="*/ 886408 h 2351314"/>
                    <a:gd name="connsiteX3" fmla="*/ 2313992 w 3293706"/>
                    <a:gd name="connsiteY3" fmla="*/ 0 h 2351314"/>
                    <a:gd name="connsiteX4" fmla="*/ 0 w 3293706"/>
                    <a:gd name="connsiteY4" fmla="*/ 1091682 h 23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3706" h="2351314">
                      <a:moveTo>
                        <a:pt x="0" y="1091682"/>
                      </a:moveTo>
                      <a:lnTo>
                        <a:pt x="1231641" y="2351314"/>
                      </a:lnTo>
                      <a:lnTo>
                        <a:pt x="3293706" y="886408"/>
                      </a:lnTo>
                      <a:lnTo>
                        <a:pt x="2313992" y="0"/>
                      </a:lnTo>
                      <a:lnTo>
                        <a:pt x="0" y="109168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FF"/>
                    </a:gs>
                    <a:gs pos="12000">
                      <a:srgbClr val="0000FF"/>
                    </a:gs>
                    <a:gs pos="27000">
                      <a:srgbClr val="0000FF"/>
                    </a:gs>
                    <a:gs pos="34000">
                      <a:srgbClr val="0000FF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175" cap="rnd" cmpd="sng" algn="ctr">
                  <a:solidFill>
                    <a:srgbClr val="99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 smtClean="0">
                    <a:latin typeface="Verdana" pitchFamily="34" charset="0"/>
                  </a:endParaRPr>
                </a:p>
              </p:txBody>
            </p:sp>
            <p:cxnSp>
              <p:nvCxnSpPr>
                <p:cNvPr id="2991" name="379 Conector recto"/>
                <p:cNvCxnSpPr/>
                <p:nvPr/>
              </p:nvCxnSpPr>
              <p:spPr bwMode="auto">
                <a:xfrm rot="16200000" flipH="1">
                  <a:off x="7523636" y="2725753"/>
                  <a:ext cx="622437" cy="62123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2" name="380 Conector recto"/>
                <p:cNvCxnSpPr/>
                <p:nvPr/>
              </p:nvCxnSpPr>
              <p:spPr bwMode="auto">
                <a:xfrm rot="16200000" flipH="1">
                  <a:off x="7733665" y="2620519"/>
                  <a:ext cx="587370" cy="586239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3" name="397 Conector recto"/>
                <p:cNvCxnSpPr/>
                <p:nvPr/>
              </p:nvCxnSpPr>
              <p:spPr bwMode="auto">
                <a:xfrm flipV="1">
                  <a:off x="6955502" y="2593656"/>
                  <a:ext cx="1303717" cy="75393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4" name="399 Conector recto"/>
                <p:cNvCxnSpPr/>
                <p:nvPr/>
              </p:nvCxnSpPr>
              <p:spPr bwMode="auto">
                <a:xfrm flipV="1">
                  <a:off x="7226743" y="2777754"/>
                  <a:ext cx="1242471" cy="82406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5" name="405 Conector recto"/>
                <p:cNvCxnSpPr/>
                <p:nvPr/>
              </p:nvCxnSpPr>
              <p:spPr bwMode="auto">
                <a:xfrm flipV="1">
                  <a:off x="6824252" y="2497220"/>
                  <a:ext cx="1347469" cy="64873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6" name="414 Conector recto"/>
                <p:cNvCxnSpPr/>
                <p:nvPr/>
              </p:nvCxnSpPr>
              <p:spPr bwMode="auto">
                <a:xfrm flipV="1">
                  <a:off x="7366739" y="2900487"/>
                  <a:ext cx="1198725" cy="81530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7" name="421 Conector recto"/>
                <p:cNvCxnSpPr/>
                <p:nvPr/>
              </p:nvCxnSpPr>
              <p:spPr bwMode="auto">
                <a:xfrm rot="16200000" flipH="1">
                  <a:off x="7024836" y="2936235"/>
                  <a:ext cx="683801" cy="69998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8" name="423 Conector recto"/>
                <p:cNvCxnSpPr/>
                <p:nvPr/>
              </p:nvCxnSpPr>
              <p:spPr bwMode="auto">
                <a:xfrm rot="16200000" flipH="1">
                  <a:off x="7291737" y="2817847"/>
                  <a:ext cx="657498" cy="66498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99" name="435 Conector recto"/>
                <p:cNvCxnSpPr/>
                <p:nvPr/>
              </p:nvCxnSpPr>
              <p:spPr bwMode="auto">
                <a:xfrm rot="16200000" flipH="1">
                  <a:off x="7921801" y="2545981"/>
                  <a:ext cx="569832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3000" name="437 Conector recto"/>
                <p:cNvCxnSpPr/>
                <p:nvPr/>
              </p:nvCxnSpPr>
              <p:spPr bwMode="auto">
                <a:xfrm rot="16200000" flipH="1">
                  <a:off x="8057447" y="2471463"/>
                  <a:ext cx="543534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49" name="551 Grupo"/>
              <p:cNvGrpSpPr>
                <a:grpSpLocks/>
              </p:cNvGrpSpPr>
              <p:nvPr/>
            </p:nvGrpSpPr>
            <p:grpSpPr bwMode="auto">
              <a:xfrm>
                <a:off x="4891108" y="5385092"/>
                <a:ext cx="177811" cy="200050"/>
                <a:chOff x="5738974" y="5749574"/>
                <a:chExt cx="177800" cy="200025"/>
              </a:xfrm>
            </p:grpSpPr>
            <p:sp>
              <p:nvSpPr>
                <p:cNvPr id="2976" name="Rectangle 170"/>
                <p:cNvSpPr>
                  <a:spLocks noChangeArrowheads="1"/>
                </p:cNvSpPr>
                <p:nvPr/>
              </p:nvSpPr>
              <p:spPr bwMode="auto">
                <a:xfrm>
                  <a:off x="5738974" y="5910928"/>
                  <a:ext cx="161131" cy="18669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977" name="Freeform 171"/>
                <p:cNvSpPr>
                  <a:spLocks/>
                </p:cNvSpPr>
                <p:nvPr/>
              </p:nvSpPr>
              <p:spPr bwMode="auto">
                <a:xfrm>
                  <a:off x="5864545" y="5885591"/>
                  <a:ext cx="52229" cy="61341"/>
                </a:xfrm>
                <a:custGeom>
                  <a:avLst/>
                  <a:gdLst>
                    <a:gd name="T0" fmla="*/ 11113 w 47"/>
                    <a:gd name="T1" fmla="*/ 1334 h 46"/>
                    <a:gd name="T2" fmla="*/ 20003 w 47"/>
                    <a:gd name="T3" fmla="*/ 1334 h 46"/>
                    <a:gd name="T4" fmla="*/ 32226 w 47"/>
                    <a:gd name="T5" fmla="*/ 6668 h 46"/>
                    <a:gd name="T6" fmla="*/ 37783 w 47"/>
                    <a:gd name="T7" fmla="*/ 10668 h 46"/>
                    <a:gd name="T8" fmla="*/ 41116 w 47"/>
                    <a:gd name="T9" fmla="*/ 14669 h 46"/>
                    <a:gd name="T10" fmla="*/ 45561 w 47"/>
                    <a:gd name="T11" fmla="*/ 21336 h 46"/>
                    <a:gd name="T12" fmla="*/ 48895 w 47"/>
                    <a:gd name="T13" fmla="*/ 28004 h 46"/>
                    <a:gd name="T14" fmla="*/ 51118 w 47"/>
                    <a:gd name="T15" fmla="*/ 33337 h 46"/>
                    <a:gd name="T16" fmla="*/ 52229 w 47"/>
                    <a:gd name="T17" fmla="*/ 38671 h 46"/>
                    <a:gd name="T18" fmla="*/ 52229 w 47"/>
                    <a:gd name="T19" fmla="*/ 42672 h 46"/>
                    <a:gd name="T20" fmla="*/ 51118 w 47"/>
                    <a:gd name="T21" fmla="*/ 44006 h 46"/>
                    <a:gd name="T22" fmla="*/ 50006 w 47"/>
                    <a:gd name="T23" fmla="*/ 41338 h 46"/>
                    <a:gd name="T24" fmla="*/ 47784 w 47"/>
                    <a:gd name="T25" fmla="*/ 40005 h 46"/>
                    <a:gd name="T26" fmla="*/ 48895 w 47"/>
                    <a:gd name="T27" fmla="*/ 41338 h 46"/>
                    <a:gd name="T28" fmla="*/ 50006 w 47"/>
                    <a:gd name="T29" fmla="*/ 46673 h 46"/>
                    <a:gd name="T30" fmla="*/ 50006 w 47"/>
                    <a:gd name="T31" fmla="*/ 52007 h 46"/>
                    <a:gd name="T32" fmla="*/ 47784 w 47"/>
                    <a:gd name="T33" fmla="*/ 56007 h 46"/>
                    <a:gd name="T34" fmla="*/ 45561 w 47"/>
                    <a:gd name="T35" fmla="*/ 60008 h 46"/>
                    <a:gd name="T36" fmla="*/ 44450 w 47"/>
                    <a:gd name="T37" fmla="*/ 61341 h 46"/>
                    <a:gd name="T38" fmla="*/ 44450 w 47"/>
                    <a:gd name="T39" fmla="*/ 58674 h 46"/>
                    <a:gd name="T40" fmla="*/ 44450 w 47"/>
                    <a:gd name="T41" fmla="*/ 53340 h 46"/>
                    <a:gd name="T42" fmla="*/ 43339 w 47"/>
                    <a:gd name="T43" fmla="*/ 49340 h 46"/>
                    <a:gd name="T44" fmla="*/ 42228 w 47"/>
                    <a:gd name="T45" fmla="*/ 48006 h 46"/>
                    <a:gd name="T46" fmla="*/ 42228 w 47"/>
                    <a:gd name="T47" fmla="*/ 49340 h 46"/>
                    <a:gd name="T48" fmla="*/ 41116 w 47"/>
                    <a:gd name="T49" fmla="*/ 50673 h 46"/>
                    <a:gd name="T50" fmla="*/ 41116 w 47"/>
                    <a:gd name="T51" fmla="*/ 53340 h 46"/>
                    <a:gd name="T52" fmla="*/ 40005 w 47"/>
                    <a:gd name="T53" fmla="*/ 54674 h 46"/>
                    <a:gd name="T54" fmla="*/ 38894 w 47"/>
                    <a:gd name="T55" fmla="*/ 54674 h 46"/>
                    <a:gd name="T56" fmla="*/ 38894 w 47"/>
                    <a:gd name="T57" fmla="*/ 52007 h 46"/>
                    <a:gd name="T58" fmla="*/ 38894 w 47"/>
                    <a:gd name="T59" fmla="*/ 49340 h 46"/>
                    <a:gd name="T60" fmla="*/ 37783 w 47"/>
                    <a:gd name="T61" fmla="*/ 46673 h 46"/>
                    <a:gd name="T62" fmla="*/ 35560 w 47"/>
                    <a:gd name="T63" fmla="*/ 41338 h 46"/>
                    <a:gd name="T64" fmla="*/ 34449 w 47"/>
                    <a:gd name="T65" fmla="*/ 37338 h 46"/>
                    <a:gd name="T66" fmla="*/ 30004 w 47"/>
                    <a:gd name="T67" fmla="*/ 29337 h 46"/>
                    <a:gd name="T68" fmla="*/ 20003 w 47"/>
                    <a:gd name="T69" fmla="*/ 20002 h 46"/>
                    <a:gd name="T70" fmla="*/ 12224 w 47"/>
                    <a:gd name="T71" fmla="*/ 12002 h 46"/>
                    <a:gd name="T72" fmla="*/ 7779 w 47"/>
                    <a:gd name="T73" fmla="*/ 9334 h 46"/>
                    <a:gd name="T74" fmla="*/ 4445 w 47"/>
                    <a:gd name="T75" fmla="*/ 8001 h 46"/>
                    <a:gd name="T76" fmla="*/ 1111 w 47"/>
                    <a:gd name="T77" fmla="*/ 6668 h 46"/>
                    <a:gd name="T78" fmla="*/ 1111 w 47"/>
                    <a:gd name="T79" fmla="*/ 5334 h 46"/>
                    <a:gd name="T80" fmla="*/ 4445 w 47"/>
                    <a:gd name="T81" fmla="*/ 4000 h 46"/>
                    <a:gd name="T82" fmla="*/ 7779 w 47"/>
                    <a:gd name="T83" fmla="*/ 1334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7"/>
                    <a:gd name="T127" fmla="*/ 0 h 46"/>
                    <a:gd name="T128" fmla="*/ 47 w 47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7" h="46">
                      <a:moveTo>
                        <a:pt x="7" y="1"/>
                      </a:move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4" y="2"/>
                      </a:lnTo>
                      <a:lnTo>
                        <a:pt x="29" y="5"/>
                      </a:lnTo>
                      <a:lnTo>
                        <a:pt x="33" y="6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9" y="13"/>
                      </a:lnTo>
                      <a:lnTo>
                        <a:pt x="41" y="16"/>
                      </a:lnTo>
                      <a:lnTo>
                        <a:pt x="42" y="18"/>
                      </a:lnTo>
                      <a:lnTo>
                        <a:pt x="44" y="21"/>
                      </a:lnTo>
                      <a:lnTo>
                        <a:pt x="45" y="23"/>
                      </a:ln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7" y="29"/>
                      </a:lnTo>
                      <a:lnTo>
                        <a:pt x="47" y="31"/>
                      </a:lnTo>
                      <a:lnTo>
                        <a:pt x="47" y="32"/>
                      </a:lnTo>
                      <a:lnTo>
                        <a:pt x="47" y="33"/>
                      </a:lnTo>
                      <a:lnTo>
                        <a:pt x="46" y="33"/>
                      </a:lnTo>
                      <a:lnTo>
                        <a:pt x="46" y="32"/>
                      </a:lnTo>
                      <a:lnTo>
                        <a:pt x="45" y="31"/>
                      </a:lnTo>
                      <a:lnTo>
                        <a:pt x="44" y="30"/>
                      </a:lnTo>
                      <a:lnTo>
                        <a:pt x="43" y="30"/>
                      </a:lnTo>
                      <a:lnTo>
                        <a:pt x="44" y="31"/>
                      </a:lnTo>
                      <a:lnTo>
                        <a:pt x="44" y="33"/>
                      </a:lnTo>
                      <a:lnTo>
                        <a:pt x="45" y="35"/>
                      </a:lnTo>
                      <a:lnTo>
                        <a:pt x="45" y="36"/>
                      </a:lnTo>
                      <a:lnTo>
                        <a:pt x="45" y="39"/>
                      </a:lnTo>
                      <a:lnTo>
                        <a:pt x="44" y="41"/>
                      </a:lnTo>
                      <a:lnTo>
                        <a:pt x="43" y="42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1" y="46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39" y="39"/>
                      </a:lnTo>
                      <a:lnTo>
                        <a:pt x="39" y="37"/>
                      </a:lnTo>
                      <a:lnTo>
                        <a:pt x="38" y="36"/>
                      </a:lnTo>
                      <a:lnTo>
                        <a:pt x="38" y="37"/>
                      </a:lnTo>
                      <a:lnTo>
                        <a:pt x="37" y="37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37" y="40"/>
                      </a:lnTo>
                      <a:lnTo>
                        <a:pt x="37" y="41"/>
                      </a:lnTo>
                      <a:lnTo>
                        <a:pt x="36" y="41"/>
                      </a:lnTo>
                      <a:lnTo>
                        <a:pt x="35" y="41"/>
                      </a:lnTo>
                      <a:lnTo>
                        <a:pt x="35" y="40"/>
                      </a:lnTo>
                      <a:lnTo>
                        <a:pt x="35" y="39"/>
                      </a:lnTo>
                      <a:lnTo>
                        <a:pt x="35" y="38"/>
                      </a:lnTo>
                      <a:lnTo>
                        <a:pt x="35" y="37"/>
                      </a:lnTo>
                      <a:lnTo>
                        <a:pt x="35" y="36"/>
                      </a:lnTo>
                      <a:lnTo>
                        <a:pt x="34" y="35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32" y="30"/>
                      </a:lnTo>
                      <a:lnTo>
                        <a:pt x="31" y="28"/>
                      </a:lnTo>
                      <a:lnTo>
                        <a:pt x="29" y="25"/>
                      </a:lnTo>
                      <a:lnTo>
                        <a:pt x="27" y="22"/>
                      </a:lnTo>
                      <a:lnTo>
                        <a:pt x="24" y="19"/>
                      </a:lnTo>
                      <a:lnTo>
                        <a:pt x="18" y="15"/>
                      </a:lnTo>
                      <a:lnTo>
                        <a:pt x="14" y="12"/>
                      </a:lnTo>
                      <a:lnTo>
                        <a:pt x="11" y="9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ashDot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78" name="Freeform 172"/>
                <p:cNvSpPr>
                  <a:spLocks/>
                </p:cNvSpPr>
                <p:nvPr/>
              </p:nvSpPr>
              <p:spPr bwMode="auto">
                <a:xfrm>
                  <a:off x="5851210" y="5888258"/>
                  <a:ext cx="55563" cy="61341"/>
                </a:xfrm>
                <a:custGeom>
                  <a:avLst/>
                  <a:gdLst>
                    <a:gd name="T0" fmla="*/ 12224 w 50"/>
                    <a:gd name="T1" fmla="*/ 1334 h 46"/>
                    <a:gd name="T2" fmla="*/ 22225 w 50"/>
                    <a:gd name="T3" fmla="*/ 1334 h 46"/>
                    <a:gd name="T4" fmla="*/ 35560 w 50"/>
                    <a:gd name="T5" fmla="*/ 5334 h 46"/>
                    <a:gd name="T6" fmla="*/ 41117 w 50"/>
                    <a:gd name="T7" fmla="*/ 8001 h 46"/>
                    <a:gd name="T8" fmla="*/ 45562 w 50"/>
                    <a:gd name="T9" fmla="*/ 13335 h 46"/>
                    <a:gd name="T10" fmla="*/ 48895 w 50"/>
                    <a:gd name="T11" fmla="*/ 18669 h 46"/>
                    <a:gd name="T12" fmla="*/ 52229 w 50"/>
                    <a:gd name="T13" fmla="*/ 25337 h 46"/>
                    <a:gd name="T14" fmla="*/ 54452 w 50"/>
                    <a:gd name="T15" fmla="*/ 32004 h 46"/>
                    <a:gd name="T16" fmla="*/ 54452 w 50"/>
                    <a:gd name="T17" fmla="*/ 37338 h 46"/>
                    <a:gd name="T18" fmla="*/ 54452 w 50"/>
                    <a:gd name="T19" fmla="*/ 41338 h 46"/>
                    <a:gd name="T20" fmla="*/ 54452 w 50"/>
                    <a:gd name="T21" fmla="*/ 41338 h 46"/>
                    <a:gd name="T22" fmla="*/ 52229 w 50"/>
                    <a:gd name="T23" fmla="*/ 40005 h 46"/>
                    <a:gd name="T24" fmla="*/ 51118 w 50"/>
                    <a:gd name="T25" fmla="*/ 38671 h 46"/>
                    <a:gd name="T26" fmla="*/ 51118 w 50"/>
                    <a:gd name="T27" fmla="*/ 40005 h 46"/>
                    <a:gd name="T28" fmla="*/ 52229 w 50"/>
                    <a:gd name="T29" fmla="*/ 45339 h 46"/>
                    <a:gd name="T30" fmla="*/ 51118 w 50"/>
                    <a:gd name="T31" fmla="*/ 50673 h 46"/>
                    <a:gd name="T32" fmla="*/ 50007 w 50"/>
                    <a:gd name="T33" fmla="*/ 56007 h 46"/>
                    <a:gd name="T34" fmla="*/ 46673 w 50"/>
                    <a:gd name="T35" fmla="*/ 60008 h 46"/>
                    <a:gd name="T36" fmla="*/ 45562 w 50"/>
                    <a:gd name="T37" fmla="*/ 61341 h 46"/>
                    <a:gd name="T38" fmla="*/ 45562 w 50"/>
                    <a:gd name="T39" fmla="*/ 58674 h 46"/>
                    <a:gd name="T40" fmla="*/ 45562 w 50"/>
                    <a:gd name="T41" fmla="*/ 53340 h 46"/>
                    <a:gd name="T42" fmla="*/ 44450 w 50"/>
                    <a:gd name="T43" fmla="*/ 49340 h 46"/>
                    <a:gd name="T44" fmla="*/ 43339 w 50"/>
                    <a:gd name="T45" fmla="*/ 48006 h 46"/>
                    <a:gd name="T46" fmla="*/ 43339 w 50"/>
                    <a:gd name="T47" fmla="*/ 49340 h 46"/>
                    <a:gd name="T48" fmla="*/ 43339 w 50"/>
                    <a:gd name="T49" fmla="*/ 50673 h 46"/>
                    <a:gd name="T50" fmla="*/ 42228 w 50"/>
                    <a:gd name="T51" fmla="*/ 53340 h 46"/>
                    <a:gd name="T52" fmla="*/ 41117 w 50"/>
                    <a:gd name="T53" fmla="*/ 54674 h 46"/>
                    <a:gd name="T54" fmla="*/ 40005 w 50"/>
                    <a:gd name="T55" fmla="*/ 54674 h 46"/>
                    <a:gd name="T56" fmla="*/ 40005 w 50"/>
                    <a:gd name="T57" fmla="*/ 53340 h 46"/>
                    <a:gd name="T58" fmla="*/ 40005 w 50"/>
                    <a:gd name="T59" fmla="*/ 50673 h 46"/>
                    <a:gd name="T60" fmla="*/ 38894 w 50"/>
                    <a:gd name="T61" fmla="*/ 46673 h 46"/>
                    <a:gd name="T62" fmla="*/ 36672 w 50"/>
                    <a:gd name="T63" fmla="*/ 41338 h 46"/>
                    <a:gd name="T64" fmla="*/ 35560 w 50"/>
                    <a:gd name="T65" fmla="*/ 37338 h 46"/>
                    <a:gd name="T66" fmla="*/ 31115 w 50"/>
                    <a:gd name="T67" fmla="*/ 29337 h 46"/>
                    <a:gd name="T68" fmla="*/ 21114 w 50"/>
                    <a:gd name="T69" fmla="*/ 21336 h 46"/>
                    <a:gd name="T70" fmla="*/ 12224 w 50"/>
                    <a:gd name="T71" fmla="*/ 13335 h 46"/>
                    <a:gd name="T72" fmla="*/ 7779 w 50"/>
                    <a:gd name="T73" fmla="*/ 10668 h 46"/>
                    <a:gd name="T74" fmla="*/ 4445 w 50"/>
                    <a:gd name="T75" fmla="*/ 9334 h 46"/>
                    <a:gd name="T76" fmla="*/ 1111 w 50"/>
                    <a:gd name="T77" fmla="*/ 8001 h 46"/>
                    <a:gd name="T78" fmla="*/ 1111 w 50"/>
                    <a:gd name="T79" fmla="*/ 6668 h 46"/>
                    <a:gd name="T80" fmla="*/ 4445 w 50"/>
                    <a:gd name="T81" fmla="*/ 5334 h 46"/>
                    <a:gd name="T82" fmla="*/ 7779 w 50"/>
                    <a:gd name="T83" fmla="*/ 2667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"/>
                    <a:gd name="T127" fmla="*/ 0 h 46"/>
                    <a:gd name="T128" fmla="*/ 50 w 50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" h="46">
                      <a:moveTo>
                        <a:pt x="7" y="2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35" y="5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2" y="12"/>
                      </a:lnTo>
                      <a:lnTo>
                        <a:pt x="44" y="14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8" y="22"/>
                      </a:lnTo>
                      <a:lnTo>
                        <a:pt x="49" y="24"/>
                      </a:lnTo>
                      <a:lnTo>
                        <a:pt x="49" y="26"/>
                      </a:lnTo>
                      <a:lnTo>
                        <a:pt x="49" y="28"/>
                      </a:lnTo>
                      <a:lnTo>
                        <a:pt x="50" y="29"/>
                      </a:lnTo>
                      <a:lnTo>
                        <a:pt x="49" y="31"/>
                      </a:lnTo>
                      <a:lnTo>
                        <a:pt x="48" y="31"/>
                      </a:lnTo>
                      <a:lnTo>
                        <a:pt x="47" y="30"/>
                      </a:lnTo>
                      <a:lnTo>
                        <a:pt x="47" y="29"/>
                      </a:lnTo>
                      <a:lnTo>
                        <a:pt x="46" y="29"/>
                      </a:lnTo>
                      <a:lnTo>
                        <a:pt x="45" y="29"/>
                      </a:lnTo>
                      <a:lnTo>
                        <a:pt x="46" y="30"/>
                      </a:lnTo>
                      <a:lnTo>
                        <a:pt x="46" y="32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6" y="38"/>
                      </a:lnTo>
                      <a:lnTo>
                        <a:pt x="46" y="40"/>
                      </a:lnTo>
                      <a:lnTo>
                        <a:pt x="45" y="42"/>
                      </a:lnTo>
                      <a:lnTo>
                        <a:pt x="44" y="44"/>
                      </a:lnTo>
                      <a:lnTo>
                        <a:pt x="42" y="45"/>
                      </a:lnTo>
                      <a:lnTo>
                        <a:pt x="42" y="46"/>
                      </a:lnTo>
                      <a:lnTo>
                        <a:pt x="41" y="46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41" y="40"/>
                      </a:lnTo>
                      <a:lnTo>
                        <a:pt x="40" y="39"/>
                      </a:lnTo>
                      <a:lnTo>
                        <a:pt x="40" y="37"/>
                      </a:lnTo>
                      <a:lnTo>
                        <a:pt x="39" y="36"/>
                      </a:lnTo>
                      <a:lnTo>
                        <a:pt x="39" y="37"/>
                      </a:lnTo>
                      <a:lnTo>
                        <a:pt x="39" y="38"/>
                      </a:lnTo>
                      <a:lnTo>
                        <a:pt x="38" y="39"/>
                      </a:lnTo>
                      <a:lnTo>
                        <a:pt x="38" y="40"/>
                      </a:lnTo>
                      <a:lnTo>
                        <a:pt x="37" y="41"/>
                      </a:lnTo>
                      <a:lnTo>
                        <a:pt x="36" y="42"/>
                      </a:lnTo>
                      <a:lnTo>
                        <a:pt x="36" y="41"/>
                      </a:lnTo>
                      <a:lnTo>
                        <a:pt x="36" y="40"/>
                      </a:lnTo>
                      <a:lnTo>
                        <a:pt x="36" y="39"/>
                      </a:lnTo>
                      <a:lnTo>
                        <a:pt x="36" y="38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4" y="33"/>
                      </a:lnTo>
                      <a:lnTo>
                        <a:pt x="33" y="31"/>
                      </a:lnTo>
                      <a:lnTo>
                        <a:pt x="33" y="30"/>
                      </a:lnTo>
                      <a:lnTo>
                        <a:pt x="32" y="28"/>
                      </a:lnTo>
                      <a:lnTo>
                        <a:pt x="30" y="25"/>
                      </a:lnTo>
                      <a:lnTo>
                        <a:pt x="28" y="22"/>
                      </a:lnTo>
                      <a:lnTo>
                        <a:pt x="25" y="19"/>
                      </a:lnTo>
                      <a:lnTo>
                        <a:pt x="19" y="16"/>
                      </a:lnTo>
                      <a:lnTo>
                        <a:pt x="14" y="12"/>
                      </a:lnTo>
                      <a:lnTo>
                        <a:pt x="11" y="10"/>
                      </a:lnTo>
                      <a:lnTo>
                        <a:pt x="9" y="9"/>
                      </a:lnTo>
                      <a:lnTo>
                        <a:pt x="7" y="8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79" name="Freeform 173"/>
                <p:cNvSpPr>
                  <a:spLocks/>
                </p:cNvSpPr>
                <p:nvPr/>
              </p:nvSpPr>
              <p:spPr bwMode="auto">
                <a:xfrm>
                  <a:off x="5757865" y="5749574"/>
                  <a:ext cx="105569" cy="161354"/>
                </a:xfrm>
                <a:custGeom>
                  <a:avLst/>
                  <a:gdLst>
                    <a:gd name="T0" fmla="*/ 38894 w 95"/>
                    <a:gd name="T1" fmla="*/ 0 h 121"/>
                    <a:gd name="T2" fmla="*/ 0 w 95"/>
                    <a:gd name="T3" fmla="*/ 0 h 121"/>
                    <a:gd name="T4" fmla="*/ 0 w 95"/>
                    <a:gd name="T5" fmla="*/ 161354 h 121"/>
                    <a:gd name="T6" fmla="*/ 105569 w 95"/>
                    <a:gd name="T7" fmla="*/ 161354 h 121"/>
                    <a:gd name="T8" fmla="*/ 105569 w 95"/>
                    <a:gd name="T9" fmla="*/ 141351 h 121"/>
                    <a:gd name="T10" fmla="*/ 41116 w 95"/>
                    <a:gd name="T11" fmla="*/ 0 h 121"/>
                    <a:gd name="T12" fmla="*/ 38894 w 95"/>
                    <a:gd name="T13" fmla="*/ 0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121"/>
                    <a:gd name="T23" fmla="*/ 95 w 95"/>
                    <a:gd name="T24" fmla="*/ 121 h 1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12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95" y="121"/>
                      </a:lnTo>
                      <a:lnTo>
                        <a:pt x="95" y="106"/>
                      </a:lnTo>
                      <a:lnTo>
                        <a:pt x="37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pic>
            <p:nvPicPr>
              <p:cNvPr id="1850" name="Picture 6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2579905" y="2287076"/>
                <a:ext cx="142884" cy="142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51" name="Picture 6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2577518" y="2289470"/>
                <a:ext cx="142884" cy="1428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1852" name="Group 63"/>
              <p:cNvGrpSpPr>
                <a:grpSpLocks/>
              </p:cNvGrpSpPr>
              <p:nvPr/>
            </p:nvGrpSpPr>
            <p:grpSpPr bwMode="auto">
              <a:xfrm>
                <a:off x="2579557" y="2291897"/>
                <a:ext cx="147812" cy="147657"/>
                <a:chOff x="472" y="3770"/>
                <a:chExt cx="92" cy="93"/>
              </a:xfrm>
            </p:grpSpPr>
            <p:pic>
              <p:nvPicPr>
                <p:cNvPr id="2973" name="Picture 6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" y="3770"/>
                  <a:ext cx="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74" name="Picture 6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2" y="3770"/>
                  <a:ext cx="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75" name="Oval 66"/>
                <p:cNvSpPr>
                  <a:spLocks noChangeArrowheads="1"/>
                </p:cNvSpPr>
                <p:nvPr/>
              </p:nvSpPr>
              <p:spPr bwMode="auto">
                <a:xfrm>
                  <a:off x="474" y="3773"/>
                  <a:ext cx="90" cy="90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53" name="520 Grupo"/>
              <p:cNvGrpSpPr>
                <a:grpSpLocks/>
              </p:cNvGrpSpPr>
              <p:nvPr/>
            </p:nvGrpSpPr>
            <p:grpSpPr bwMode="auto">
              <a:xfrm>
                <a:off x="3835938" y="3828708"/>
                <a:ext cx="353320" cy="265717"/>
                <a:chOff x="6474260" y="2444620"/>
                <a:chExt cx="2231201" cy="1595536"/>
              </a:xfrm>
            </p:grpSpPr>
            <p:sp>
              <p:nvSpPr>
                <p:cNvPr id="2952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14763" y="3794038"/>
                  <a:ext cx="0" cy="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53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16103" y="3847806"/>
                  <a:ext cx="0" cy="1311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54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08955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55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44022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56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649256" y="3645658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57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74260" y="4040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58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49223" y="3970023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59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51715" y="4009653"/>
                  <a:ext cx="0" cy="92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60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42089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61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77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62" name="362 Forma libre"/>
                <p:cNvSpPr/>
                <p:nvPr/>
              </p:nvSpPr>
              <p:spPr bwMode="auto">
                <a:xfrm>
                  <a:off x="6745666" y="2444620"/>
                  <a:ext cx="1959795" cy="1369186"/>
                </a:xfrm>
                <a:custGeom>
                  <a:avLst/>
                  <a:gdLst>
                    <a:gd name="connsiteX0" fmla="*/ 0 w 3293706"/>
                    <a:gd name="connsiteY0" fmla="*/ 1091682 h 2351314"/>
                    <a:gd name="connsiteX1" fmla="*/ 1231641 w 3293706"/>
                    <a:gd name="connsiteY1" fmla="*/ 2351314 h 2351314"/>
                    <a:gd name="connsiteX2" fmla="*/ 3293706 w 3293706"/>
                    <a:gd name="connsiteY2" fmla="*/ 886408 h 2351314"/>
                    <a:gd name="connsiteX3" fmla="*/ 2313992 w 3293706"/>
                    <a:gd name="connsiteY3" fmla="*/ 0 h 2351314"/>
                    <a:gd name="connsiteX4" fmla="*/ 0 w 3293706"/>
                    <a:gd name="connsiteY4" fmla="*/ 1091682 h 23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3706" h="2351314">
                      <a:moveTo>
                        <a:pt x="0" y="1091682"/>
                      </a:moveTo>
                      <a:lnTo>
                        <a:pt x="1231641" y="2351314"/>
                      </a:lnTo>
                      <a:lnTo>
                        <a:pt x="3293706" y="886408"/>
                      </a:lnTo>
                      <a:lnTo>
                        <a:pt x="2313992" y="0"/>
                      </a:lnTo>
                      <a:lnTo>
                        <a:pt x="0" y="109168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FF"/>
                    </a:gs>
                    <a:gs pos="12000">
                      <a:srgbClr val="0000FF"/>
                    </a:gs>
                    <a:gs pos="27000">
                      <a:srgbClr val="0000FF"/>
                    </a:gs>
                    <a:gs pos="34000">
                      <a:srgbClr val="0000FF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175" cap="rnd" cmpd="sng" algn="ctr">
                  <a:solidFill>
                    <a:srgbClr val="99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 smtClean="0">
                    <a:latin typeface="Verdana" pitchFamily="34" charset="0"/>
                  </a:endParaRPr>
                </a:p>
              </p:txBody>
            </p:sp>
            <p:cxnSp>
              <p:nvCxnSpPr>
                <p:cNvPr id="2963" name="379 Conector recto"/>
                <p:cNvCxnSpPr/>
                <p:nvPr/>
              </p:nvCxnSpPr>
              <p:spPr bwMode="auto">
                <a:xfrm rot="16200000" flipH="1">
                  <a:off x="7523636" y="2725753"/>
                  <a:ext cx="622437" cy="62123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4" name="380 Conector recto"/>
                <p:cNvCxnSpPr/>
                <p:nvPr/>
              </p:nvCxnSpPr>
              <p:spPr bwMode="auto">
                <a:xfrm rot="16200000" flipH="1">
                  <a:off x="7733665" y="2620519"/>
                  <a:ext cx="587370" cy="586239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5" name="397 Conector recto"/>
                <p:cNvCxnSpPr/>
                <p:nvPr/>
              </p:nvCxnSpPr>
              <p:spPr bwMode="auto">
                <a:xfrm flipV="1">
                  <a:off x="6955502" y="2593656"/>
                  <a:ext cx="1303717" cy="75393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6" name="399 Conector recto"/>
                <p:cNvCxnSpPr/>
                <p:nvPr/>
              </p:nvCxnSpPr>
              <p:spPr bwMode="auto">
                <a:xfrm flipV="1">
                  <a:off x="7226743" y="2777754"/>
                  <a:ext cx="1242471" cy="82406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7" name="405 Conector recto"/>
                <p:cNvCxnSpPr/>
                <p:nvPr/>
              </p:nvCxnSpPr>
              <p:spPr bwMode="auto">
                <a:xfrm flipV="1">
                  <a:off x="6824252" y="2497220"/>
                  <a:ext cx="1347469" cy="64873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8" name="414 Conector recto"/>
                <p:cNvCxnSpPr/>
                <p:nvPr/>
              </p:nvCxnSpPr>
              <p:spPr bwMode="auto">
                <a:xfrm flipV="1">
                  <a:off x="7366739" y="2900487"/>
                  <a:ext cx="1198725" cy="81530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69" name="421 Conector recto"/>
                <p:cNvCxnSpPr/>
                <p:nvPr/>
              </p:nvCxnSpPr>
              <p:spPr bwMode="auto">
                <a:xfrm rot="16200000" flipH="1">
                  <a:off x="7024836" y="2936235"/>
                  <a:ext cx="683801" cy="69998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0" name="423 Conector recto"/>
                <p:cNvCxnSpPr/>
                <p:nvPr/>
              </p:nvCxnSpPr>
              <p:spPr bwMode="auto">
                <a:xfrm rot="16200000" flipH="1">
                  <a:off x="7291737" y="2817847"/>
                  <a:ext cx="657498" cy="66498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1" name="435 Conector recto"/>
                <p:cNvCxnSpPr/>
                <p:nvPr/>
              </p:nvCxnSpPr>
              <p:spPr bwMode="auto">
                <a:xfrm rot="16200000" flipH="1">
                  <a:off x="7921801" y="2545981"/>
                  <a:ext cx="569832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72" name="437 Conector recto"/>
                <p:cNvCxnSpPr/>
                <p:nvPr/>
              </p:nvCxnSpPr>
              <p:spPr bwMode="auto">
                <a:xfrm rot="16200000" flipH="1">
                  <a:off x="8057447" y="2471463"/>
                  <a:ext cx="543534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854" name="Group 63"/>
              <p:cNvGrpSpPr>
                <a:grpSpLocks/>
              </p:cNvGrpSpPr>
              <p:nvPr/>
            </p:nvGrpSpPr>
            <p:grpSpPr bwMode="auto">
              <a:xfrm>
                <a:off x="4460745" y="4344538"/>
                <a:ext cx="147812" cy="147657"/>
                <a:chOff x="472" y="3770"/>
                <a:chExt cx="92" cy="93"/>
              </a:xfrm>
            </p:grpSpPr>
            <p:pic>
              <p:nvPicPr>
                <p:cNvPr id="2949" name="Picture 64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/>
                <a:stretch>
                  <a:fillRect/>
                </a:stretch>
              </p:blipFill>
              <p:spPr bwMode="auto">
                <a:xfrm>
                  <a:off x="472" y="3770"/>
                  <a:ext cx="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2950" name="Picture 65"/>
                <p:cNvPicPr>
                  <a:picLocks noChangeAspect="1" noChangeArrowheads="1"/>
                </p:cNvPicPr>
                <p:nvPr/>
              </p:nvPicPr>
              <p:blipFill>
                <a:blip r:embed="rId5" cstate="print"/>
                <a:srcRect/>
                <a:stretch>
                  <a:fillRect/>
                </a:stretch>
              </p:blipFill>
              <p:spPr bwMode="auto">
                <a:xfrm>
                  <a:off x="472" y="3770"/>
                  <a:ext cx="90" cy="9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951" name="Oval 66"/>
                <p:cNvSpPr>
                  <a:spLocks noChangeArrowheads="1"/>
                </p:cNvSpPr>
                <p:nvPr/>
              </p:nvSpPr>
              <p:spPr bwMode="auto">
                <a:xfrm>
                  <a:off x="474" y="3773"/>
                  <a:ext cx="90" cy="90"/>
                </a:xfrm>
                <a:prstGeom prst="ellipse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855" name="548 Grupo"/>
              <p:cNvGrpSpPr>
                <a:grpSpLocks/>
              </p:cNvGrpSpPr>
              <p:nvPr/>
            </p:nvGrpSpPr>
            <p:grpSpPr bwMode="auto">
              <a:xfrm>
                <a:off x="4646447" y="4254593"/>
                <a:ext cx="231790" cy="215927"/>
                <a:chOff x="5058254" y="4068789"/>
                <a:chExt cx="231775" cy="215900"/>
              </a:xfrm>
            </p:grpSpPr>
            <p:sp>
              <p:nvSpPr>
                <p:cNvPr id="2941" name="Freeform 177"/>
                <p:cNvSpPr>
                  <a:spLocks/>
                </p:cNvSpPr>
                <p:nvPr/>
              </p:nvSpPr>
              <p:spPr bwMode="auto">
                <a:xfrm>
                  <a:off x="5241046" y="4114668"/>
                  <a:ext cx="47789" cy="161925"/>
                </a:xfrm>
                <a:custGeom>
                  <a:avLst/>
                  <a:gdLst>
                    <a:gd name="T0" fmla="*/ 0 w 40"/>
                    <a:gd name="T1" fmla="*/ 161925 h 120"/>
                    <a:gd name="T2" fmla="*/ 16726 w 40"/>
                    <a:gd name="T3" fmla="*/ 0 h 120"/>
                    <a:gd name="T4" fmla="*/ 35842 w 40"/>
                    <a:gd name="T5" fmla="*/ 0 h 120"/>
                    <a:gd name="T6" fmla="*/ 47789 w 40"/>
                    <a:gd name="T7" fmla="*/ 159226 h 120"/>
                    <a:gd name="T8" fmla="*/ 0 w 40"/>
                    <a:gd name="T9" fmla="*/ 159226 h 120"/>
                    <a:gd name="T10" fmla="*/ 0 w 40"/>
                    <a:gd name="T11" fmla="*/ 161925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42" name="Rectangle 178"/>
                <p:cNvSpPr>
                  <a:spLocks noChangeArrowheads="1"/>
                </p:cNvSpPr>
                <p:nvPr/>
              </p:nvSpPr>
              <p:spPr bwMode="auto">
                <a:xfrm>
                  <a:off x="5190868" y="4174040"/>
                  <a:ext cx="99161" cy="106601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943" name="Oval 179"/>
                <p:cNvSpPr>
                  <a:spLocks noChangeArrowheads="1"/>
                </p:cNvSpPr>
                <p:nvPr/>
              </p:nvSpPr>
              <p:spPr bwMode="auto">
                <a:xfrm>
                  <a:off x="5183699" y="4174040"/>
                  <a:ext cx="17921" cy="110649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944" name="Freeform 180"/>
                <p:cNvSpPr>
                  <a:spLocks/>
                </p:cNvSpPr>
                <p:nvPr/>
              </p:nvSpPr>
              <p:spPr bwMode="auto">
                <a:xfrm>
                  <a:off x="5058254" y="4194281"/>
                  <a:ext cx="136198" cy="87709"/>
                </a:xfrm>
                <a:custGeom>
                  <a:avLst/>
                  <a:gdLst>
                    <a:gd name="T0" fmla="*/ 11947 w 114"/>
                    <a:gd name="T1" fmla="*/ 1349 h 65"/>
                    <a:gd name="T2" fmla="*/ 0 w 114"/>
                    <a:gd name="T3" fmla="*/ 28337 h 65"/>
                    <a:gd name="T4" fmla="*/ 0 w 114"/>
                    <a:gd name="T5" fmla="*/ 87709 h 65"/>
                    <a:gd name="T6" fmla="*/ 136198 w 114"/>
                    <a:gd name="T7" fmla="*/ 87709 h 65"/>
                    <a:gd name="T8" fmla="*/ 136198 w 114"/>
                    <a:gd name="T9" fmla="*/ 43180 h 65"/>
                    <a:gd name="T10" fmla="*/ 43010 w 114"/>
                    <a:gd name="T11" fmla="*/ 0 h 65"/>
                    <a:gd name="T12" fmla="*/ 11947 w 114"/>
                    <a:gd name="T13" fmla="*/ 0 h 65"/>
                    <a:gd name="T14" fmla="*/ 11947 w 114"/>
                    <a:gd name="T15" fmla="*/ 1349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5"/>
                    <a:gd name="T26" fmla="*/ 114 w 114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4" y="65"/>
                      </a:lnTo>
                      <a:lnTo>
                        <a:pt x="114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45" name="Rectangle 181"/>
                <p:cNvSpPr>
                  <a:spLocks noChangeArrowheads="1"/>
                </p:cNvSpPr>
                <p:nvPr/>
              </p:nvSpPr>
              <p:spPr bwMode="auto">
                <a:xfrm>
                  <a:off x="5071396" y="4195630"/>
                  <a:ext cx="5974" cy="85011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946" name="Line 182"/>
                <p:cNvSpPr>
                  <a:spLocks noChangeShapeType="1"/>
                </p:cNvSpPr>
                <p:nvPr/>
              </p:nvSpPr>
              <p:spPr bwMode="auto">
                <a:xfrm flipH="1" flipV="1">
                  <a:off x="5256577" y="4079584"/>
                  <a:ext cx="4779" cy="31036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47" name="Line 183"/>
                <p:cNvSpPr>
                  <a:spLocks noChangeShapeType="1"/>
                </p:cNvSpPr>
                <p:nvPr/>
              </p:nvSpPr>
              <p:spPr bwMode="auto">
                <a:xfrm flipV="1">
                  <a:off x="5267329" y="4068789"/>
                  <a:ext cx="1195" cy="2293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948" name="Line 184"/>
                <p:cNvSpPr>
                  <a:spLocks noChangeShapeType="1"/>
                </p:cNvSpPr>
                <p:nvPr/>
              </p:nvSpPr>
              <p:spPr bwMode="auto">
                <a:xfrm flipV="1">
                  <a:off x="5273303" y="4080933"/>
                  <a:ext cx="7168" cy="2698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856" name="520 Grupo"/>
              <p:cNvGrpSpPr>
                <a:grpSpLocks/>
              </p:cNvGrpSpPr>
              <p:nvPr/>
            </p:nvGrpSpPr>
            <p:grpSpPr bwMode="auto">
              <a:xfrm>
                <a:off x="2788188" y="2952408"/>
                <a:ext cx="353320" cy="265717"/>
                <a:chOff x="6474260" y="2444620"/>
                <a:chExt cx="2231201" cy="1595536"/>
              </a:xfrm>
            </p:grpSpPr>
            <p:sp>
              <p:nvSpPr>
                <p:cNvPr id="292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14763" y="3794038"/>
                  <a:ext cx="0" cy="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2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16103" y="3847806"/>
                  <a:ext cx="0" cy="1311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22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08955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2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44022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24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649256" y="3645658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25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74260" y="4040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26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49223" y="3970023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27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51715" y="4009653"/>
                  <a:ext cx="0" cy="92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28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42089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2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77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30" name="362 Forma libre"/>
                <p:cNvSpPr/>
                <p:nvPr/>
              </p:nvSpPr>
              <p:spPr bwMode="auto">
                <a:xfrm>
                  <a:off x="6745666" y="2444620"/>
                  <a:ext cx="1959795" cy="1369186"/>
                </a:xfrm>
                <a:custGeom>
                  <a:avLst/>
                  <a:gdLst>
                    <a:gd name="connsiteX0" fmla="*/ 0 w 3293706"/>
                    <a:gd name="connsiteY0" fmla="*/ 1091682 h 2351314"/>
                    <a:gd name="connsiteX1" fmla="*/ 1231641 w 3293706"/>
                    <a:gd name="connsiteY1" fmla="*/ 2351314 h 2351314"/>
                    <a:gd name="connsiteX2" fmla="*/ 3293706 w 3293706"/>
                    <a:gd name="connsiteY2" fmla="*/ 886408 h 2351314"/>
                    <a:gd name="connsiteX3" fmla="*/ 2313992 w 3293706"/>
                    <a:gd name="connsiteY3" fmla="*/ 0 h 2351314"/>
                    <a:gd name="connsiteX4" fmla="*/ 0 w 3293706"/>
                    <a:gd name="connsiteY4" fmla="*/ 1091682 h 23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3706" h="2351314">
                      <a:moveTo>
                        <a:pt x="0" y="1091682"/>
                      </a:moveTo>
                      <a:lnTo>
                        <a:pt x="1231641" y="2351314"/>
                      </a:lnTo>
                      <a:lnTo>
                        <a:pt x="3293706" y="886408"/>
                      </a:lnTo>
                      <a:lnTo>
                        <a:pt x="2313992" y="0"/>
                      </a:lnTo>
                      <a:lnTo>
                        <a:pt x="0" y="109168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FF"/>
                    </a:gs>
                    <a:gs pos="12000">
                      <a:srgbClr val="0000FF"/>
                    </a:gs>
                    <a:gs pos="27000">
                      <a:srgbClr val="0000FF"/>
                    </a:gs>
                    <a:gs pos="34000">
                      <a:srgbClr val="0000FF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175" cap="rnd" cmpd="sng" algn="ctr">
                  <a:solidFill>
                    <a:srgbClr val="99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 smtClean="0">
                    <a:latin typeface="Verdana" pitchFamily="34" charset="0"/>
                  </a:endParaRPr>
                </a:p>
              </p:txBody>
            </p:sp>
            <p:cxnSp>
              <p:nvCxnSpPr>
                <p:cNvPr id="2931" name="379 Conector recto"/>
                <p:cNvCxnSpPr/>
                <p:nvPr/>
              </p:nvCxnSpPr>
              <p:spPr bwMode="auto">
                <a:xfrm rot="16200000" flipH="1">
                  <a:off x="7523636" y="2725753"/>
                  <a:ext cx="622437" cy="62123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2" name="380 Conector recto"/>
                <p:cNvCxnSpPr/>
                <p:nvPr/>
              </p:nvCxnSpPr>
              <p:spPr bwMode="auto">
                <a:xfrm rot="16200000" flipH="1">
                  <a:off x="7733665" y="2620519"/>
                  <a:ext cx="587370" cy="586239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3" name="397 Conector recto"/>
                <p:cNvCxnSpPr/>
                <p:nvPr/>
              </p:nvCxnSpPr>
              <p:spPr bwMode="auto">
                <a:xfrm flipV="1">
                  <a:off x="6955502" y="2593656"/>
                  <a:ext cx="1303717" cy="75393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4" name="399 Conector recto"/>
                <p:cNvCxnSpPr/>
                <p:nvPr/>
              </p:nvCxnSpPr>
              <p:spPr bwMode="auto">
                <a:xfrm flipV="1">
                  <a:off x="7226743" y="2777754"/>
                  <a:ext cx="1242471" cy="82406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5" name="405 Conector recto"/>
                <p:cNvCxnSpPr/>
                <p:nvPr/>
              </p:nvCxnSpPr>
              <p:spPr bwMode="auto">
                <a:xfrm flipV="1">
                  <a:off x="6824252" y="2497220"/>
                  <a:ext cx="1347469" cy="64873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6" name="414 Conector recto"/>
                <p:cNvCxnSpPr/>
                <p:nvPr/>
              </p:nvCxnSpPr>
              <p:spPr bwMode="auto">
                <a:xfrm flipV="1">
                  <a:off x="7366739" y="2900487"/>
                  <a:ext cx="1198725" cy="81530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7" name="421 Conector recto"/>
                <p:cNvCxnSpPr/>
                <p:nvPr/>
              </p:nvCxnSpPr>
              <p:spPr bwMode="auto">
                <a:xfrm rot="16200000" flipH="1">
                  <a:off x="7024836" y="2936235"/>
                  <a:ext cx="683801" cy="69998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8" name="423 Conector recto"/>
                <p:cNvCxnSpPr/>
                <p:nvPr/>
              </p:nvCxnSpPr>
              <p:spPr bwMode="auto">
                <a:xfrm rot="16200000" flipH="1">
                  <a:off x="7291737" y="2817847"/>
                  <a:ext cx="657498" cy="66498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39" name="435 Conector recto"/>
                <p:cNvCxnSpPr/>
                <p:nvPr/>
              </p:nvCxnSpPr>
              <p:spPr bwMode="auto">
                <a:xfrm rot="16200000" flipH="1">
                  <a:off x="7921801" y="2545981"/>
                  <a:ext cx="569832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940" name="437 Conector recto"/>
                <p:cNvCxnSpPr/>
                <p:nvPr/>
              </p:nvCxnSpPr>
              <p:spPr bwMode="auto">
                <a:xfrm rot="16200000" flipH="1">
                  <a:off x="8057447" y="2471463"/>
                  <a:ext cx="543534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sp>
            <p:nvSpPr>
              <p:cNvPr id="1857" name="Line 4"/>
              <p:cNvSpPr>
                <a:spLocks noChangeShapeType="1"/>
              </p:cNvSpPr>
              <p:nvPr/>
            </p:nvSpPr>
            <p:spPr bwMode="auto">
              <a:xfrm flipV="1">
                <a:off x="1399277" y="2547782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58" name="Line 5"/>
              <p:cNvSpPr>
                <a:spLocks noChangeShapeType="1"/>
              </p:cNvSpPr>
              <p:nvPr/>
            </p:nvSpPr>
            <p:spPr bwMode="auto">
              <a:xfrm flipV="1">
                <a:off x="1401035" y="2619066"/>
                <a:ext cx="0" cy="3477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59" name="Line 6"/>
              <p:cNvSpPr>
                <a:spLocks noChangeShapeType="1"/>
              </p:cNvSpPr>
              <p:nvPr/>
            </p:nvSpPr>
            <p:spPr bwMode="auto">
              <a:xfrm flipV="1">
                <a:off x="982858" y="824795"/>
                <a:ext cx="0" cy="173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0" name="Line 7"/>
              <p:cNvSpPr>
                <a:spLocks noChangeShapeType="1"/>
              </p:cNvSpPr>
              <p:nvPr/>
            </p:nvSpPr>
            <p:spPr bwMode="auto">
              <a:xfrm flipV="1">
                <a:off x="1471316" y="1313351"/>
                <a:ext cx="0" cy="3477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1" name="Line 8"/>
              <p:cNvSpPr>
                <a:spLocks noChangeShapeType="1"/>
              </p:cNvSpPr>
              <p:nvPr/>
            </p:nvSpPr>
            <p:spPr bwMode="auto">
              <a:xfrm flipV="1">
                <a:off x="1473073" y="1384635"/>
                <a:ext cx="0" cy="173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2" name="Line 12"/>
              <p:cNvSpPr>
                <a:spLocks noChangeShapeType="1"/>
              </p:cNvSpPr>
              <p:nvPr/>
            </p:nvSpPr>
            <p:spPr bwMode="auto">
              <a:xfrm flipV="1">
                <a:off x="3769532" y="2151373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3" name="Line 13"/>
              <p:cNvSpPr>
                <a:spLocks noChangeShapeType="1"/>
              </p:cNvSpPr>
              <p:nvPr/>
            </p:nvSpPr>
            <p:spPr bwMode="auto">
              <a:xfrm flipV="1">
                <a:off x="3773047" y="2217441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4" name="Line 14"/>
              <p:cNvSpPr>
                <a:spLocks noChangeShapeType="1"/>
              </p:cNvSpPr>
              <p:nvPr/>
            </p:nvSpPr>
            <p:spPr bwMode="auto">
              <a:xfrm flipV="1">
                <a:off x="4969594" y="2434771"/>
                <a:ext cx="0" cy="173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5" name="Line 15"/>
              <p:cNvSpPr>
                <a:spLocks noChangeShapeType="1"/>
              </p:cNvSpPr>
              <p:nvPr/>
            </p:nvSpPr>
            <p:spPr bwMode="auto">
              <a:xfrm flipV="1">
                <a:off x="4971352" y="2504316"/>
                <a:ext cx="0" cy="173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6" name="Line 16"/>
              <p:cNvSpPr>
                <a:spLocks noChangeShapeType="1"/>
              </p:cNvSpPr>
              <p:nvPr/>
            </p:nvSpPr>
            <p:spPr bwMode="auto">
              <a:xfrm flipV="1">
                <a:off x="4788619" y="3382326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7" name="Line 17"/>
              <p:cNvSpPr>
                <a:spLocks noChangeShapeType="1"/>
              </p:cNvSpPr>
              <p:nvPr/>
            </p:nvSpPr>
            <p:spPr bwMode="auto">
              <a:xfrm flipV="1">
                <a:off x="4790376" y="3451872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8" name="Line 18"/>
              <p:cNvSpPr>
                <a:spLocks noChangeShapeType="1"/>
              </p:cNvSpPr>
              <p:nvPr/>
            </p:nvSpPr>
            <p:spPr bwMode="auto">
              <a:xfrm flipV="1">
                <a:off x="5698769" y="3191077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69" name="Line 19"/>
              <p:cNvSpPr>
                <a:spLocks noChangeShapeType="1"/>
              </p:cNvSpPr>
              <p:nvPr/>
            </p:nvSpPr>
            <p:spPr bwMode="auto">
              <a:xfrm flipV="1">
                <a:off x="5700525" y="3255407"/>
                <a:ext cx="0" cy="173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0" name="Line 20"/>
              <p:cNvSpPr>
                <a:spLocks noChangeShapeType="1"/>
              </p:cNvSpPr>
              <p:nvPr/>
            </p:nvSpPr>
            <p:spPr bwMode="auto">
              <a:xfrm flipV="1">
                <a:off x="5707554" y="3622258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1" name="Line 21"/>
              <p:cNvSpPr>
                <a:spLocks noChangeShapeType="1"/>
              </p:cNvSpPr>
              <p:nvPr/>
            </p:nvSpPr>
            <p:spPr bwMode="auto">
              <a:xfrm flipV="1">
                <a:off x="5389529" y="4350747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2" name="Line 22"/>
              <p:cNvSpPr>
                <a:spLocks noChangeShapeType="1"/>
              </p:cNvSpPr>
              <p:nvPr/>
            </p:nvSpPr>
            <p:spPr bwMode="auto">
              <a:xfrm flipV="1">
                <a:off x="5393043" y="4418553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3" name="Line 23"/>
              <p:cNvSpPr>
                <a:spLocks noChangeShapeType="1"/>
              </p:cNvSpPr>
              <p:nvPr/>
            </p:nvSpPr>
            <p:spPr bwMode="auto">
              <a:xfrm flipV="1">
                <a:off x="4895798" y="4289894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4" name="Line 24"/>
              <p:cNvSpPr>
                <a:spLocks noChangeShapeType="1"/>
              </p:cNvSpPr>
              <p:nvPr/>
            </p:nvSpPr>
            <p:spPr bwMode="auto">
              <a:xfrm flipV="1">
                <a:off x="4897556" y="4359439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5" name="Line 25"/>
              <p:cNvSpPr>
                <a:spLocks noChangeShapeType="1"/>
              </p:cNvSpPr>
              <p:nvPr/>
            </p:nvSpPr>
            <p:spPr bwMode="auto">
              <a:xfrm flipV="1">
                <a:off x="3425151" y="4312497"/>
                <a:ext cx="0" cy="173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6" name="Line 26"/>
              <p:cNvSpPr>
                <a:spLocks noChangeShapeType="1"/>
              </p:cNvSpPr>
              <p:nvPr/>
            </p:nvSpPr>
            <p:spPr bwMode="auto">
              <a:xfrm flipV="1">
                <a:off x="4324759" y="3851758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7" name="Line 27"/>
              <p:cNvSpPr>
                <a:spLocks noChangeShapeType="1"/>
              </p:cNvSpPr>
              <p:nvPr/>
            </p:nvSpPr>
            <p:spPr bwMode="auto">
              <a:xfrm flipV="1">
                <a:off x="4330030" y="3919565"/>
                <a:ext cx="0" cy="3477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8" name="Line 34"/>
              <p:cNvSpPr>
                <a:spLocks noChangeShapeType="1"/>
              </p:cNvSpPr>
              <p:nvPr/>
            </p:nvSpPr>
            <p:spPr bwMode="auto">
              <a:xfrm flipV="1">
                <a:off x="5145299" y="4289894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79" name="Line 35"/>
              <p:cNvSpPr>
                <a:spLocks noChangeShapeType="1"/>
              </p:cNvSpPr>
              <p:nvPr/>
            </p:nvSpPr>
            <p:spPr bwMode="auto">
              <a:xfrm flipV="1">
                <a:off x="5147056" y="4354224"/>
                <a:ext cx="0" cy="173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80" name="Line 22"/>
              <p:cNvSpPr>
                <a:spLocks noChangeShapeType="1"/>
              </p:cNvSpPr>
              <p:nvPr/>
            </p:nvSpPr>
            <p:spPr bwMode="auto">
              <a:xfrm flipV="1">
                <a:off x="5472109" y="4710644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81" name="Line 23"/>
              <p:cNvSpPr>
                <a:spLocks noChangeShapeType="1"/>
              </p:cNvSpPr>
              <p:nvPr/>
            </p:nvSpPr>
            <p:spPr bwMode="auto">
              <a:xfrm flipV="1">
                <a:off x="5475623" y="4776712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82" name="Line 31"/>
              <p:cNvSpPr>
                <a:spLocks noChangeShapeType="1"/>
              </p:cNvSpPr>
              <p:nvPr/>
            </p:nvSpPr>
            <p:spPr bwMode="auto">
              <a:xfrm flipV="1">
                <a:off x="5224366" y="4649792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83" name="Line 32"/>
              <p:cNvSpPr>
                <a:spLocks noChangeShapeType="1"/>
              </p:cNvSpPr>
              <p:nvPr/>
            </p:nvSpPr>
            <p:spPr bwMode="auto">
              <a:xfrm flipV="1">
                <a:off x="5227881" y="4714121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84" name="Line 10"/>
              <p:cNvSpPr>
                <a:spLocks noChangeShapeType="1"/>
              </p:cNvSpPr>
              <p:nvPr/>
            </p:nvSpPr>
            <p:spPr bwMode="auto">
              <a:xfrm flipV="1">
                <a:off x="3105369" y="1668032"/>
                <a:ext cx="0" cy="3477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885" name="Line 11"/>
              <p:cNvSpPr>
                <a:spLocks noChangeShapeType="1"/>
              </p:cNvSpPr>
              <p:nvPr/>
            </p:nvSpPr>
            <p:spPr bwMode="auto">
              <a:xfrm flipV="1">
                <a:off x="3108883" y="1737578"/>
                <a:ext cx="0" cy="1739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grpSp>
            <p:nvGrpSpPr>
              <p:cNvPr id="1886" name="Group 196"/>
              <p:cNvGrpSpPr>
                <a:grpSpLocks/>
              </p:cNvGrpSpPr>
              <p:nvPr/>
            </p:nvGrpSpPr>
            <p:grpSpPr bwMode="auto">
              <a:xfrm>
                <a:off x="942445" y="826533"/>
                <a:ext cx="231930" cy="156477"/>
                <a:chOff x="350" y="3860"/>
                <a:chExt cx="155" cy="106"/>
              </a:xfrm>
            </p:grpSpPr>
            <p:grpSp>
              <p:nvGrpSpPr>
                <p:cNvPr id="2908" name="Group 197"/>
                <p:cNvGrpSpPr>
                  <a:grpSpLocks/>
                </p:cNvGrpSpPr>
                <p:nvPr/>
              </p:nvGrpSpPr>
              <p:grpSpPr bwMode="auto">
                <a:xfrm>
                  <a:off x="350" y="3884"/>
                  <a:ext cx="155" cy="82"/>
                  <a:chOff x="350" y="3884"/>
                  <a:chExt cx="155" cy="82"/>
                </a:xfrm>
              </p:grpSpPr>
              <p:sp>
                <p:nvSpPr>
                  <p:cNvPr id="2918" name="Freeform 198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919" name="Freeform 199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909" name="Group 200"/>
                <p:cNvGrpSpPr>
                  <a:grpSpLocks/>
                </p:cNvGrpSpPr>
                <p:nvPr/>
              </p:nvGrpSpPr>
              <p:grpSpPr bwMode="auto">
                <a:xfrm>
                  <a:off x="365" y="3885"/>
                  <a:ext cx="8" cy="81"/>
                  <a:chOff x="365" y="3885"/>
                  <a:chExt cx="8" cy="81"/>
                </a:xfrm>
              </p:grpSpPr>
              <p:sp>
                <p:nvSpPr>
                  <p:cNvPr id="2916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917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910" name="Group 203"/>
                <p:cNvGrpSpPr>
                  <a:grpSpLocks/>
                </p:cNvGrpSpPr>
                <p:nvPr/>
              </p:nvGrpSpPr>
              <p:grpSpPr bwMode="auto">
                <a:xfrm>
                  <a:off x="350" y="3860"/>
                  <a:ext cx="155" cy="82"/>
                  <a:chOff x="350" y="3884"/>
                  <a:chExt cx="155" cy="82"/>
                </a:xfrm>
              </p:grpSpPr>
              <p:sp>
                <p:nvSpPr>
                  <p:cNvPr id="2914" name="Freeform 204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915" name="Freeform 205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911" name="Group 206"/>
                <p:cNvGrpSpPr>
                  <a:grpSpLocks/>
                </p:cNvGrpSpPr>
                <p:nvPr/>
              </p:nvGrpSpPr>
              <p:grpSpPr bwMode="auto">
                <a:xfrm>
                  <a:off x="365" y="3861"/>
                  <a:ext cx="8" cy="81"/>
                  <a:chOff x="365" y="3885"/>
                  <a:chExt cx="8" cy="81"/>
                </a:xfrm>
              </p:grpSpPr>
              <p:sp>
                <p:nvSpPr>
                  <p:cNvPr id="2912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913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</p:grpSp>
          <p:sp>
            <p:nvSpPr>
              <p:cNvPr id="1887" name="Rectangle 308"/>
              <p:cNvSpPr>
                <a:spLocks noChangeArrowheads="1"/>
              </p:cNvSpPr>
              <p:nvPr/>
            </p:nvSpPr>
            <p:spPr bwMode="auto">
              <a:xfrm>
                <a:off x="1495915" y="2368703"/>
                <a:ext cx="158134" cy="83454"/>
              </a:xfrm>
              <a:prstGeom prst="rect">
                <a:avLst/>
              </a:prstGeom>
              <a:solidFill>
                <a:srgbClr val="FF9900"/>
              </a:solidFill>
              <a:ln w="635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latin typeface="Verdana" pitchFamily="34" charset="0"/>
                </a:endParaRPr>
              </a:p>
            </p:txBody>
          </p:sp>
          <p:grpSp>
            <p:nvGrpSpPr>
              <p:cNvPr id="1888" name="Group 198"/>
              <p:cNvGrpSpPr>
                <a:grpSpLocks/>
              </p:cNvGrpSpPr>
              <p:nvPr/>
            </p:nvGrpSpPr>
            <p:grpSpPr bwMode="auto">
              <a:xfrm>
                <a:off x="5781701" y="4964484"/>
                <a:ext cx="281127" cy="250363"/>
                <a:chOff x="381" y="4011"/>
                <a:chExt cx="93" cy="145"/>
              </a:xfrm>
            </p:grpSpPr>
            <p:sp>
              <p:nvSpPr>
                <p:cNvPr id="2837" name="Freeform 199"/>
                <p:cNvSpPr>
                  <a:spLocks/>
                </p:cNvSpPr>
                <p:nvPr/>
              </p:nvSpPr>
              <p:spPr bwMode="auto">
                <a:xfrm>
                  <a:off x="381" y="4012"/>
                  <a:ext cx="85" cy="133"/>
                </a:xfrm>
                <a:custGeom>
                  <a:avLst/>
                  <a:gdLst>
                    <a:gd name="T0" fmla="*/ 25 w 85"/>
                    <a:gd name="T1" fmla="*/ 133 h 133"/>
                    <a:gd name="T2" fmla="*/ 27 w 85"/>
                    <a:gd name="T3" fmla="*/ 117 h 133"/>
                    <a:gd name="T4" fmla="*/ 29 w 85"/>
                    <a:gd name="T5" fmla="*/ 104 h 133"/>
                    <a:gd name="T6" fmla="*/ 32 w 85"/>
                    <a:gd name="T7" fmla="*/ 94 h 133"/>
                    <a:gd name="T8" fmla="*/ 35 w 85"/>
                    <a:gd name="T9" fmla="*/ 85 h 133"/>
                    <a:gd name="T10" fmla="*/ 39 w 85"/>
                    <a:gd name="T11" fmla="*/ 77 h 133"/>
                    <a:gd name="T12" fmla="*/ 42 w 85"/>
                    <a:gd name="T13" fmla="*/ 70 h 133"/>
                    <a:gd name="T14" fmla="*/ 42 w 85"/>
                    <a:gd name="T15" fmla="*/ 70 h 133"/>
                    <a:gd name="T16" fmla="*/ 47 w 85"/>
                    <a:gd name="T17" fmla="*/ 72 h 133"/>
                    <a:gd name="T18" fmla="*/ 53 w 85"/>
                    <a:gd name="T19" fmla="*/ 73 h 133"/>
                    <a:gd name="T20" fmla="*/ 58 w 85"/>
                    <a:gd name="T21" fmla="*/ 72 h 133"/>
                    <a:gd name="T22" fmla="*/ 63 w 85"/>
                    <a:gd name="T23" fmla="*/ 68 h 133"/>
                    <a:gd name="T24" fmla="*/ 66 w 85"/>
                    <a:gd name="T25" fmla="*/ 63 h 133"/>
                    <a:gd name="T26" fmla="*/ 67 w 85"/>
                    <a:gd name="T27" fmla="*/ 60 h 133"/>
                    <a:gd name="T28" fmla="*/ 73 w 85"/>
                    <a:gd name="T29" fmla="*/ 59 h 133"/>
                    <a:gd name="T30" fmla="*/ 77 w 85"/>
                    <a:gd name="T31" fmla="*/ 58 h 133"/>
                    <a:gd name="T32" fmla="*/ 81 w 85"/>
                    <a:gd name="T33" fmla="*/ 54 h 133"/>
                    <a:gd name="T34" fmla="*/ 84 w 85"/>
                    <a:gd name="T35" fmla="*/ 50 h 133"/>
                    <a:gd name="T36" fmla="*/ 85 w 85"/>
                    <a:gd name="T37" fmla="*/ 46 h 133"/>
                    <a:gd name="T38" fmla="*/ 85 w 85"/>
                    <a:gd name="T39" fmla="*/ 41 h 133"/>
                    <a:gd name="T40" fmla="*/ 84 w 85"/>
                    <a:gd name="T41" fmla="*/ 36 h 133"/>
                    <a:gd name="T42" fmla="*/ 81 w 85"/>
                    <a:gd name="T43" fmla="*/ 31 h 133"/>
                    <a:gd name="T44" fmla="*/ 80 w 85"/>
                    <a:gd name="T45" fmla="*/ 29 h 133"/>
                    <a:gd name="T46" fmla="*/ 80 w 85"/>
                    <a:gd name="T47" fmla="*/ 25 h 133"/>
                    <a:gd name="T48" fmla="*/ 80 w 85"/>
                    <a:gd name="T49" fmla="*/ 20 h 133"/>
                    <a:gd name="T50" fmla="*/ 78 w 85"/>
                    <a:gd name="T51" fmla="*/ 18 h 133"/>
                    <a:gd name="T52" fmla="*/ 75 w 85"/>
                    <a:gd name="T53" fmla="*/ 15 h 133"/>
                    <a:gd name="T54" fmla="*/ 73 w 85"/>
                    <a:gd name="T55" fmla="*/ 14 h 133"/>
                    <a:gd name="T56" fmla="*/ 67 w 85"/>
                    <a:gd name="T57" fmla="*/ 14 h 133"/>
                    <a:gd name="T58" fmla="*/ 66 w 85"/>
                    <a:gd name="T59" fmla="*/ 9 h 133"/>
                    <a:gd name="T60" fmla="*/ 64 w 85"/>
                    <a:gd name="T61" fmla="*/ 4 h 133"/>
                    <a:gd name="T62" fmla="*/ 58 w 85"/>
                    <a:gd name="T63" fmla="*/ 1 h 133"/>
                    <a:gd name="T64" fmla="*/ 53 w 85"/>
                    <a:gd name="T65" fmla="*/ 0 h 133"/>
                    <a:gd name="T66" fmla="*/ 47 w 85"/>
                    <a:gd name="T67" fmla="*/ 0 h 133"/>
                    <a:gd name="T68" fmla="*/ 42 w 85"/>
                    <a:gd name="T69" fmla="*/ 2 h 133"/>
                    <a:gd name="T70" fmla="*/ 39 w 85"/>
                    <a:gd name="T71" fmla="*/ 5 h 133"/>
                    <a:gd name="T72" fmla="*/ 36 w 85"/>
                    <a:gd name="T73" fmla="*/ 7 h 133"/>
                    <a:gd name="T74" fmla="*/ 30 w 85"/>
                    <a:gd name="T75" fmla="*/ 7 h 133"/>
                    <a:gd name="T76" fmla="*/ 25 w 85"/>
                    <a:gd name="T77" fmla="*/ 8 h 133"/>
                    <a:gd name="T78" fmla="*/ 19 w 85"/>
                    <a:gd name="T79" fmla="*/ 11 h 133"/>
                    <a:gd name="T80" fmla="*/ 15 w 85"/>
                    <a:gd name="T81" fmla="*/ 14 h 133"/>
                    <a:gd name="T82" fmla="*/ 13 w 85"/>
                    <a:gd name="T83" fmla="*/ 20 h 133"/>
                    <a:gd name="T84" fmla="*/ 12 w 85"/>
                    <a:gd name="T85" fmla="*/ 25 h 133"/>
                    <a:gd name="T86" fmla="*/ 12 w 85"/>
                    <a:gd name="T87" fmla="*/ 27 h 133"/>
                    <a:gd name="T88" fmla="*/ 7 w 85"/>
                    <a:gd name="T89" fmla="*/ 29 h 133"/>
                    <a:gd name="T90" fmla="*/ 4 w 85"/>
                    <a:gd name="T91" fmla="*/ 33 h 133"/>
                    <a:gd name="T92" fmla="*/ 1 w 85"/>
                    <a:gd name="T93" fmla="*/ 36 h 133"/>
                    <a:gd name="T94" fmla="*/ 0 w 85"/>
                    <a:gd name="T95" fmla="*/ 41 h 133"/>
                    <a:gd name="T96" fmla="*/ 0 w 85"/>
                    <a:gd name="T97" fmla="*/ 45 h 133"/>
                    <a:gd name="T98" fmla="*/ 2 w 85"/>
                    <a:gd name="T99" fmla="*/ 49 h 133"/>
                    <a:gd name="T100" fmla="*/ 5 w 85"/>
                    <a:gd name="T101" fmla="*/ 51 h 133"/>
                    <a:gd name="T102" fmla="*/ 10 w 85"/>
                    <a:gd name="T103" fmla="*/ 53 h 133"/>
                    <a:gd name="T104" fmla="*/ 11 w 85"/>
                    <a:gd name="T105" fmla="*/ 56 h 133"/>
                    <a:gd name="T106" fmla="*/ 12 w 85"/>
                    <a:gd name="T107" fmla="*/ 61 h 133"/>
                    <a:gd name="T108" fmla="*/ 14 w 85"/>
                    <a:gd name="T109" fmla="*/ 64 h 133"/>
                    <a:gd name="T110" fmla="*/ 16 w 85"/>
                    <a:gd name="T111" fmla="*/ 67 h 133"/>
                    <a:gd name="T112" fmla="*/ 20 w 85"/>
                    <a:gd name="T113" fmla="*/ 70 h 133"/>
                    <a:gd name="T114" fmla="*/ 23 w 85"/>
                    <a:gd name="T115" fmla="*/ 70 h 133"/>
                    <a:gd name="T116" fmla="*/ 24 w 85"/>
                    <a:gd name="T117" fmla="*/ 126 h 133"/>
                    <a:gd name="T118" fmla="*/ 25 w 85"/>
                    <a:gd name="T119" fmla="*/ 133 h 1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133"/>
                    <a:gd name="T182" fmla="*/ 85 w 85"/>
                    <a:gd name="T183" fmla="*/ 133 h 1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133">
                      <a:moveTo>
                        <a:pt x="25" y="133"/>
                      </a:moveTo>
                      <a:lnTo>
                        <a:pt x="27" y="117"/>
                      </a:lnTo>
                      <a:lnTo>
                        <a:pt x="29" y="104"/>
                      </a:lnTo>
                      <a:lnTo>
                        <a:pt x="32" y="94"/>
                      </a:lnTo>
                      <a:lnTo>
                        <a:pt x="35" y="85"/>
                      </a:lnTo>
                      <a:lnTo>
                        <a:pt x="39" y="77"/>
                      </a:lnTo>
                      <a:lnTo>
                        <a:pt x="42" y="70"/>
                      </a:lnTo>
                      <a:lnTo>
                        <a:pt x="47" y="72"/>
                      </a:lnTo>
                      <a:lnTo>
                        <a:pt x="53" y="73"/>
                      </a:lnTo>
                      <a:lnTo>
                        <a:pt x="58" y="72"/>
                      </a:lnTo>
                      <a:lnTo>
                        <a:pt x="63" y="68"/>
                      </a:lnTo>
                      <a:lnTo>
                        <a:pt x="66" y="63"/>
                      </a:lnTo>
                      <a:lnTo>
                        <a:pt x="67" y="60"/>
                      </a:lnTo>
                      <a:lnTo>
                        <a:pt x="73" y="59"/>
                      </a:lnTo>
                      <a:lnTo>
                        <a:pt x="77" y="58"/>
                      </a:lnTo>
                      <a:lnTo>
                        <a:pt x="81" y="54"/>
                      </a:lnTo>
                      <a:lnTo>
                        <a:pt x="84" y="50"/>
                      </a:lnTo>
                      <a:lnTo>
                        <a:pt x="85" y="46"/>
                      </a:lnTo>
                      <a:lnTo>
                        <a:pt x="85" y="41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5"/>
                      </a:lnTo>
                      <a:lnTo>
                        <a:pt x="80" y="20"/>
                      </a:lnTo>
                      <a:lnTo>
                        <a:pt x="78" y="18"/>
                      </a:lnTo>
                      <a:lnTo>
                        <a:pt x="75" y="15"/>
                      </a:lnTo>
                      <a:lnTo>
                        <a:pt x="73" y="1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4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2" y="2"/>
                      </a:lnTo>
                      <a:lnTo>
                        <a:pt x="39" y="5"/>
                      </a:lnTo>
                      <a:lnTo>
                        <a:pt x="36" y="7"/>
                      </a:lnTo>
                      <a:lnTo>
                        <a:pt x="30" y="7"/>
                      </a:lnTo>
                      <a:lnTo>
                        <a:pt x="25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5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20" y="70"/>
                      </a:lnTo>
                      <a:lnTo>
                        <a:pt x="23" y="70"/>
                      </a:lnTo>
                      <a:lnTo>
                        <a:pt x="24" y="126"/>
                      </a:lnTo>
                      <a:lnTo>
                        <a:pt x="25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38" name="Freeform 200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39" name="Freeform 201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0" name="Freeform 202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1" name="Freeform 203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2" name="Freeform 204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3" name="Rectangle 205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4" name="Rectangle 206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5" name="Freeform 207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6" name="Freeform 208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7" name="Freeform 209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8" name="Freeform 210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49" name="Freeform 211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0" name="Freeform 212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1" name="Freeform 213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2" name="Freeform 214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3" name="Freeform 215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4" name="Freeform 216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5" name="Freeform 217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6" name="Freeform 218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7" name="Freeform 219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8" name="Freeform 220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59" name="Freeform 221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0" name="Freeform 222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1" name="Freeform 223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2" name="Freeform 224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3" name="Freeform 225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4" name="Freeform 226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5" name="Freeform 227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6" name="Freeform 228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7" name="Freeform 229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8" name="Freeform 230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69" name="Freeform 231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0" name="Freeform 232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1" name="Freeform 233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2" name="Freeform 234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3" name="Freeform 235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4" name="Freeform 236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5" name="Freeform 237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6" name="Freeform 238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7" name="Freeform 239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8" name="Rectangle 240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79" name="Rectangle 241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0" name="Freeform 242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1" name="Freeform 243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2" name="Freeform 244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3" name="Freeform 245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4" name="Freeform 246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5" name="Freeform 247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6" name="Freeform 248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7" name="Freeform 249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8" name="Freeform 250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89" name="Freeform 251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0" name="Freeform 252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1" name="Freeform 253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2" name="Freeform 254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3" name="Freeform 255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4" name="Freeform 256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5" name="Freeform 257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6" name="Freeform 258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7" name="Freeform 259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8" name="Freeform 260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99" name="Freeform 261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00" name="Freeform 262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01" name="Freeform 263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02" name="Freeform 264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03" name="Freeform 265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04" name="Freeform 266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05" name="Freeform 267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06" name="Freeform 268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907" name="Freeform 269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89" name="Group 196"/>
              <p:cNvGrpSpPr>
                <a:grpSpLocks/>
              </p:cNvGrpSpPr>
              <p:nvPr/>
            </p:nvGrpSpPr>
            <p:grpSpPr bwMode="auto">
              <a:xfrm>
                <a:off x="5090831" y="4529826"/>
                <a:ext cx="182733" cy="132136"/>
                <a:chOff x="350" y="3860"/>
                <a:chExt cx="155" cy="106"/>
              </a:xfrm>
            </p:grpSpPr>
            <p:grpSp>
              <p:nvGrpSpPr>
                <p:cNvPr id="2825" name="Group 197"/>
                <p:cNvGrpSpPr>
                  <a:grpSpLocks/>
                </p:cNvGrpSpPr>
                <p:nvPr/>
              </p:nvGrpSpPr>
              <p:grpSpPr bwMode="auto">
                <a:xfrm>
                  <a:off x="350" y="3884"/>
                  <a:ext cx="155" cy="82"/>
                  <a:chOff x="350" y="3884"/>
                  <a:chExt cx="155" cy="82"/>
                </a:xfrm>
              </p:grpSpPr>
              <p:sp>
                <p:nvSpPr>
                  <p:cNvPr id="2835" name="Freeform 198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836" name="Freeform 199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826" name="Group 200"/>
                <p:cNvGrpSpPr>
                  <a:grpSpLocks/>
                </p:cNvGrpSpPr>
                <p:nvPr/>
              </p:nvGrpSpPr>
              <p:grpSpPr bwMode="auto">
                <a:xfrm>
                  <a:off x="365" y="3885"/>
                  <a:ext cx="8" cy="81"/>
                  <a:chOff x="365" y="3885"/>
                  <a:chExt cx="8" cy="81"/>
                </a:xfrm>
              </p:grpSpPr>
              <p:sp>
                <p:nvSpPr>
                  <p:cNvPr id="2833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834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827" name="Group 203"/>
                <p:cNvGrpSpPr>
                  <a:grpSpLocks/>
                </p:cNvGrpSpPr>
                <p:nvPr/>
              </p:nvGrpSpPr>
              <p:grpSpPr bwMode="auto">
                <a:xfrm>
                  <a:off x="350" y="3860"/>
                  <a:ext cx="155" cy="82"/>
                  <a:chOff x="350" y="3884"/>
                  <a:chExt cx="155" cy="82"/>
                </a:xfrm>
              </p:grpSpPr>
              <p:sp>
                <p:nvSpPr>
                  <p:cNvPr id="2831" name="Freeform 204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832" name="Freeform 205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828" name="Group 206"/>
                <p:cNvGrpSpPr>
                  <a:grpSpLocks/>
                </p:cNvGrpSpPr>
                <p:nvPr/>
              </p:nvGrpSpPr>
              <p:grpSpPr bwMode="auto">
                <a:xfrm>
                  <a:off x="365" y="3861"/>
                  <a:ext cx="8" cy="81"/>
                  <a:chOff x="365" y="3885"/>
                  <a:chExt cx="8" cy="81"/>
                </a:xfrm>
              </p:grpSpPr>
              <p:sp>
                <p:nvSpPr>
                  <p:cNvPr id="2829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830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</p:grpSp>
          <p:grpSp>
            <p:nvGrpSpPr>
              <p:cNvPr id="1890" name="Group 232"/>
              <p:cNvGrpSpPr>
                <a:grpSpLocks/>
              </p:cNvGrpSpPr>
              <p:nvPr/>
            </p:nvGrpSpPr>
            <p:grpSpPr bwMode="auto">
              <a:xfrm>
                <a:off x="4540875" y="4823655"/>
                <a:ext cx="188004" cy="184295"/>
                <a:chOff x="381" y="4011"/>
                <a:chExt cx="93" cy="145"/>
              </a:xfrm>
            </p:grpSpPr>
            <p:sp>
              <p:nvSpPr>
                <p:cNvPr id="2754" name="Freeform 233"/>
                <p:cNvSpPr>
                  <a:spLocks/>
                </p:cNvSpPr>
                <p:nvPr/>
              </p:nvSpPr>
              <p:spPr bwMode="auto">
                <a:xfrm>
                  <a:off x="381" y="4012"/>
                  <a:ext cx="85" cy="133"/>
                </a:xfrm>
                <a:custGeom>
                  <a:avLst/>
                  <a:gdLst>
                    <a:gd name="T0" fmla="*/ 25 w 85"/>
                    <a:gd name="T1" fmla="*/ 133 h 133"/>
                    <a:gd name="T2" fmla="*/ 27 w 85"/>
                    <a:gd name="T3" fmla="*/ 117 h 133"/>
                    <a:gd name="T4" fmla="*/ 29 w 85"/>
                    <a:gd name="T5" fmla="*/ 104 h 133"/>
                    <a:gd name="T6" fmla="*/ 32 w 85"/>
                    <a:gd name="T7" fmla="*/ 94 h 133"/>
                    <a:gd name="T8" fmla="*/ 35 w 85"/>
                    <a:gd name="T9" fmla="*/ 85 h 133"/>
                    <a:gd name="T10" fmla="*/ 39 w 85"/>
                    <a:gd name="T11" fmla="*/ 77 h 133"/>
                    <a:gd name="T12" fmla="*/ 42 w 85"/>
                    <a:gd name="T13" fmla="*/ 70 h 133"/>
                    <a:gd name="T14" fmla="*/ 42 w 85"/>
                    <a:gd name="T15" fmla="*/ 70 h 133"/>
                    <a:gd name="T16" fmla="*/ 47 w 85"/>
                    <a:gd name="T17" fmla="*/ 72 h 133"/>
                    <a:gd name="T18" fmla="*/ 53 w 85"/>
                    <a:gd name="T19" fmla="*/ 73 h 133"/>
                    <a:gd name="T20" fmla="*/ 58 w 85"/>
                    <a:gd name="T21" fmla="*/ 72 h 133"/>
                    <a:gd name="T22" fmla="*/ 63 w 85"/>
                    <a:gd name="T23" fmla="*/ 68 h 133"/>
                    <a:gd name="T24" fmla="*/ 66 w 85"/>
                    <a:gd name="T25" fmla="*/ 63 h 133"/>
                    <a:gd name="T26" fmla="*/ 67 w 85"/>
                    <a:gd name="T27" fmla="*/ 60 h 133"/>
                    <a:gd name="T28" fmla="*/ 73 w 85"/>
                    <a:gd name="T29" fmla="*/ 59 h 133"/>
                    <a:gd name="T30" fmla="*/ 77 w 85"/>
                    <a:gd name="T31" fmla="*/ 58 h 133"/>
                    <a:gd name="T32" fmla="*/ 81 w 85"/>
                    <a:gd name="T33" fmla="*/ 54 h 133"/>
                    <a:gd name="T34" fmla="*/ 84 w 85"/>
                    <a:gd name="T35" fmla="*/ 50 h 133"/>
                    <a:gd name="T36" fmla="*/ 85 w 85"/>
                    <a:gd name="T37" fmla="*/ 46 h 133"/>
                    <a:gd name="T38" fmla="*/ 85 w 85"/>
                    <a:gd name="T39" fmla="*/ 41 h 133"/>
                    <a:gd name="T40" fmla="*/ 84 w 85"/>
                    <a:gd name="T41" fmla="*/ 36 h 133"/>
                    <a:gd name="T42" fmla="*/ 81 w 85"/>
                    <a:gd name="T43" fmla="*/ 31 h 133"/>
                    <a:gd name="T44" fmla="*/ 80 w 85"/>
                    <a:gd name="T45" fmla="*/ 29 h 133"/>
                    <a:gd name="T46" fmla="*/ 80 w 85"/>
                    <a:gd name="T47" fmla="*/ 25 h 133"/>
                    <a:gd name="T48" fmla="*/ 80 w 85"/>
                    <a:gd name="T49" fmla="*/ 20 h 133"/>
                    <a:gd name="T50" fmla="*/ 78 w 85"/>
                    <a:gd name="T51" fmla="*/ 18 h 133"/>
                    <a:gd name="T52" fmla="*/ 75 w 85"/>
                    <a:gd name="T53" fmla="*/ 15 h 133"/>
                    <a:gd name="T54" fmla="*/ 73 w 85"/>
                    <a:gd name="T55" fmla="*/ 14 h 133"/>
                    <a:gd name="T56" fmla="*/ 67 w 85"/>
                    <a:gd name="T57" fmla="*/ 14 h 133"/>
                    <a:gd name="T58" fmla="*/ 66 w 85"/>
                    <a:gd name="T59" fmla="*/ 9 h 133"/>
                    <a:gd name="T60" fmla="*/ 64 w 85"/>
                    <a:gd name="T61" fmla="*/ 4 h 133"/>
                    <a:gd name="T62" fmla="*/ 58 w 85"/>
                    <a:gd name="T63" fmla="*/ 1 h 133"/>
                    <a:gd name="T64" fmla="*/ 53 w 85"/>
                    <a:gd name="T65" fmla="*/ 0 h 133"/>
                    <a:gd name="T66" fmla="*/ 47 w 85"/>
                    <a:gd name="T67" fmla="*/ 0 h 133"/>
                    <a:gd name="T68" fmla="*/ 42 w 85"/>
                    <a:gd name="T69" fmla="*/ 2 h 133"/>
                    <a:gd name="T70" fmla="*/ 39 w 85"/>
                    <a:gd name="T71" fmla="*/ 5 h 133"/>
                    <a:gd name="T72" fmla="*/ 36 w 85"/>
                    <a:gd name="T73" fmla="*/ 7 h 133"/>
                    <a:gd name="T74" fmla="*/ 30 w 85"/>
                    <a:gd name="T75" fmla="*/ 7 h 133"/>
                    <a:gd name="T76" fmla="*/ 25 w 85"/>
                    <a:gd name="T77" fmla="*/ 8 h 133"/>
                    <a:gd name="T78" fmla="*/ 19 w 85"/>
                    <a:gd name="T79" fmla="*/ 11 h 133"/>
                    <a:gd name="T80" fmla="*/ 15 w 85"/>
                    <a:gd name="T81" fmla="*/ 14 h 133"/>
                    <a:gd name="T82" fmla="*/ 13 w 85"/>
                    <a:gd name="T83" fmla="*/ 20 h 133"/>
                    <a:gd name="T84" fmla="*/ 12 w 85"/>
                    <a:gd name="T85" fmla="*/ 25 h 133"/>
                    <a:gd name="T86" fmla="*/ 12 w 85"/>
                    <a:gd name="T87" fmla="*/ 27 h 133"/>
                    <a:gd name="T88" fmla="*/ 7 w 85"/>
                    <a:gd name="T89" fmla="*/ 29 h 133"/>
                    <a:gd name="T90" fmla="*/ 4 w 85"/>
                    <a:gd name="T91" fmla="*/ 33 h 133"/>
                    <a:gd name="T92" fmla="*/ 1 w 85"/>
                    <a:gd name="T93" fmla="*/ 36 h 133"/>
                    <a:gd name="T94" fmla="*/ 0 w 85"/>
                    <a:gd name="T95" fmla="*/ 41 h 133"/>
                    <a:gd name="T96" fmla="*/ 0 w 85"/>
                    <a:gd name="T97" fmla="*/ 45 h 133"/>
                    <a:gd name="T98" fmla="*/ 2 w 85"/>
                    <a:gd name="T99" fmla="*/ 49 h 133"/>
                    <a:gd name="T100" fmla="*/ 5 w 85"/>
                    <a:gd name="T101" fmla="*/ 51 h 133"/>
                    <a:gd name="T102" fmla="*/ 10 w 85"/>
                    <a:gd name="T103" fmla="*/ 53 h 133"/>
                    <a:gd name="T104" fmla="*/ 11 w 85"/>
                    <a:gd name="T105" fmla="*/ 56 h 133"/>
                    <a:gd name="T106" fmla="*/ 12 w 85"/>
                    <a:gd name="T107" fmla="*/ 61 h 133"/>
                    <a:gd name="T108" fmla="*/ 14 w 85"/>
                    <a:gd name="T109" fmla="*/ 64 h 133"/>
                    <a:gd name="T110" fmla="*/ 16 w 85"/>
                    <a:gd name="T111" fmla="*/ 67 h 133"/>
                    <a:gd name="T112" fmla="*/ 20 w 85"/>
                    <a:gd name="T113" fmla="*/ 70 h 133"/>
                    <a:gd name="T114" fmla="*/ 23 w 85"/>
                    <a:gd name="T115" fmla="*/ 70 h 133"/>
                    <a:gd name="T116" fmla="*/ 24 w 85"/>
                    <a:gd name="T117" fmla="*/ 126 h 133"/>
                    <a:gd name="T118" fmla="*/ 25 w 85"/>
                    <a:gd name="T119" fmla="*/ 133 h 1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133"/>
                    <a:gd name="T182" fmla="*/ 85 w 85"/>
                    <a:gd name="T183" fmla="*/ 133 h 1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133">
                      <a:moveTo>
                        <a:pt x="25" y="133"/>
                      </a:moveTo>
                      <a:lnTo>
                        <a:pt x="27" y="117"/>
                      </a:lnTo>
                      <a:lnTo>
                        <a:pt x="29" y="104"/>
                      </a:lnTo>
                      <a:lnTo>
                        <a:pt x="32" y="94"/>
                      </a:lnTo>
                      <a:lnTo>
                        <a:pt x="35" y="85"/>
                      </a:lnTo>
                      <a:lnTo>
                        <a:pt x="39" y="77"/>
                      </a:lnTo>
                      <a:lnTo>
                        <a:pt x="42" y="70"/>
                      </a:lnTo>
                      <a:lnTo>
                        <a:pt x="47" y="72"/>
                      </a:lnTo>
                      <a:lnTo>
                        <a:pt x="53" y="73"/>
                      </a:lnTo>
                      <a:lnTo>
                        <a:pt x="58" y="72"/>
                      </a:lnTo>
                      <a:lnTo>
                        <a:pt x="63" y="68"/>
                      </a:lnTo>
                      <a:lnTo>
                        <a:pt x="66" y="63"/>
                      </a:lnTo>
                      <a:lnTo>
                        <a:pt x="67" y="60"/>
                      </a:lnTo>
                      <a:lnTo>
                        <a:pt x="73" y="59"/>
                      </a:lnTo>
                      <a:lnTo>
                        <a:pt x="77" y="58"/>
                      </a:lnTo>
                      <a:lnTo>
                        <a:pt x="81" y="54"/>
                      </a:lnTo>
                      <a:lnTo>
                        <a:pt x="84" y="50"/>
                      </a:lnTo>
                      <a:lnTo>
                        <a:pt x="85" y="46"/>
                      </a:lnTo>
                      <a:lnTo>
                        <a:pt x="85" y="41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5"/>
                      </a:lnTo>
                      <a:lnTo>
                        <a:pt x="80" y="20"/>
                      </a:lnTo>
                      <a:lnTo>
                        <a:pt x="78" y="18"/>
                      </a:lnTo>
                      <a:lnTo>
                        <a:pt x="75" y="15"/>
                      </a:lnTo>
                      <a:lnTo>
                        <a:pt x="73" y="1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4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2" y="2"/>
                      </a:lnTo>
                      <a:lnTo>
                        <a:pt x="39" y="5"/>
                      </a:lnTo>
                      <a:lnTo>
                        <a:pt x="36" y="7"/>
                      </a:lnTo>
                      <a:lnTo>
                        <a:pt x="30" y="7"/>
                      </a:lnTo>
                      <a:lnTo>
                        <a:pt x="25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5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20" y="70"/>
                      </a:lnTo>
                      <a:lnTo>
                        <a:pt x="23" y="70"/>
                      </a:lnTo>
                      <a:lnTo>
                        <a:pt x="24" y="126"/>
                      </a:lnTo>
                      <a:lnTo>
                        <a:pt x="25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55" name="Freeform 234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56" name="Freeform 235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57" name="Freeform 236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58" name="Freeform 237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59" name="Freeform 238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60" name="Rectangle 239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1000" dirty="0">
                    <a:latin typeface="Verdana" pitchFamily="34" charset="0"/>
                  </a:endParaRPr>
                </a:p>
              </p:txBody>
            </p:sp>
            <p:sp>
              <p:nvSpPr>
                <p:cNvPr id="2761" name="Rectangle 240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1000" dirty="0">
                    <a:latin typeface="Verdana" pitchFamily="34" charset="0"/>
                  </a:endParaRPr>
                </a:p>
              </p:txBody>
            </p:sp>
            <p:sp>
              <p:nvSpPr>
                <p:cNvPr id="2762" name="Freeform 241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63" name="Freeform 242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64" name="Freeform 243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65" name="Freeform 244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66" name="Freeform 245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67" name="Freeform 246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68" name="Freeform 247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69" name="Freeform 248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0" name="Freeform 249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1" name="Freeform 250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2" name="Freeform 251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3" name="Freeform 252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4" name="Freeform 253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5" name="Freeform 254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6" name="Freeform 255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7" name="Freeform 256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8" name="Freeform 257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79" name="Freeform 258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0" name="Freeform 259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1" name="Freeform 260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2" name="Freeform 261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3" name="Freeform 262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4" name="Freeform 263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5" name="Freeform 264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6" name="Freeform 265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7" name="Freeform 266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8" name="Freeform 267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89" name="Freeform 268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90" name="Freeform 269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91" name="Freeform 270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92" name="Freeform 271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93" name="Freeform 272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94" name="Freeform 273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95" name="Rectangle 274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1000" dirty="0">
                    <a:latin typeface="Verdana" pitchFamily="34" charset="0"/>
                  </a:endParaRPr>
                </a:p>
              </p:txBody>
            </p:sp>
            <p:sp>
              <p:nvSpPr>
                <p:cNvPr id="2796" name="Rectangle 275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1000" dirty="0">
                    <a:latin typeface="Verdana" pitchFamily="34" charset="0"/>
                  </a:endParaRPr>
                </a:p>
              </p:txBody>
            </p:sp>
            <p:sp>
              <p:nvSpPr>
                <p:cNvPr id="2797" name="Freeform 276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98" name="Freeform 277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99" name="Freeform 278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0" name="Freeform 279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1" name="Freeform 280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2" name="Freeform 281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3" name="Freeform 282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4" name="Freeform 283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5" name="Freeform 284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6" name="Freeform 285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7" name="Freeform 286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8" name="Freeform 287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09" name="Freeform 288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0" name="Freeform 289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1" name="Freeform 290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2" name="Freeform 291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3" name="Freeform 292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4" name="Freeform 293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5" name="Freeform 294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6" name="Freeform 295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7" name="Freeform 296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8" name="Freeform 297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19" name="Freeform 298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20" name="Freeform 299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21" name="Freeform 300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22" name="Freeform 301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23" name="Freeform 302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824" name="Freeform 303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91" name="Group 270"/>
              <p:cNvGrpSpPr>
                <a:grpSpLocks/>
              </p:cNvGrpSpPr>
              <p:nvPr/>
            </p:nvGrpSpPr>
            <p:grpSpPr bwMode="auto">
              <a:xfrm>
                <a:off x="6531609" y="5680802"/>
                <a:ext cx="398849" cy="333818"/>
                <a:chOff x="864" y="240"/>
                <a:chExt cx="4040" cy="3888"/>
              </a:xfrm>
            </p:grpSpPr>
            <p:sp>
              <p:nvSpPr>
                <p:cNvPr id="2739" name="Oval 271"/>
                <p:cNvSpPr>
                  <a:spLocks noChangeArrowheads="1"/>
                </p:cNvSpPr>
                <p:nvPr/>
              </p:nvSpPr>
              <p:spPr bwMode="auto">
                <a:xfrm>
                  <a:off x="1896" y="1392"/>
                  <a:ext cx="1968" cy="1968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740" name="Oval 272"/>
                <p:cNvSpPr>
                  <a:spLocks noChangeArrowheads="1"/>
                </p:cNvSpPr>
                <p:nvPr/>
              </p:nvSpPr>
              <p:spPr bwMode="auto">
                <a:xfrm>
                  <a:off x="2568" y="2064"/>
                  <a:ext cx="624" cy="624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741" name="AutoShape 273"/>
                <p:cNvSpPr>
                  <a:spLocks noChangeArrowheads="1"/>
                </p:cNvSpPr>
                <p:nvPr/>
              </p:nvSpPr>
              <p:spPr bwMode="auto">
                <a:xfrm>
                  <a:off x="2720" y="240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742" name="Line 274"/>
                <p:cNvSpPr>
                  <a:spLocks noChangeShapeType="1"/>
                </p:cNvSpPr>
                <p:nvPr/>
              </p:nvSpPr>
              <p:spPr bwMode="auto">
                <a:xfrm flipH="1">
                  <a:off x="2768" y="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43" name="Line 275"/>
                <p:cNvSpPr>
                  <a:spLocks noChangeShapeType="1"/>
                </p:cNvSpPr>
                <p:nvPr/>
              </p:nvSpPr>
              <p:spPr bwMode="auto">
                <a:xfrm flipH="1">
                  <a:off x="2816" y="1008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44" name="Line 276"/>
                <p:cNvSpPr>
                  <a:spLocks noChangeShapeType="1"/>
                </p:cNvSpPr>
                <p:nvPr/>
              </p:nvSpPr>
              <p:spPr bwMode="auto">
                <a:xfrm flipH="1">
                  <a:off x="2864" y="129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45" name="AutoShape 277"/>
                <p:cNvSpPr>
                  <a:spLocks noChangeArrowheads="1"/>
                </p:cNvSpPr>
                <p:nvPr/>
              </p:nvSpPr>
              <p:spPr bwMode="auto">
                <a:xfrm rot="-3780815">
                  <a:off x="3704" y="1848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746" name="Line 278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556" y="253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47" name="Line 279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834" y="262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48" name="Line 280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112" y="271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49" name="AutoShape 281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1728" y="1856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750" name="Line 282"/>
                <p:cNvSpPr>
                  <a:spLocks noChangeShapeType="1"/>
                </p:cNvSpPr>
                <p:nvPr/>
              </p:nvSpPr>
              <p:spPr bwMode="auto">
                <a:xfrm rot="3780815">
                  <a:off x="2115" y="254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51" name="Line 283"/>
                <p:cNvSpPr>
                  <a:spLocks noChangeShapeType="1"/>
                </p:cNvSpPr>
                <p:nvPr/>
              </p:nvSpPr>
              <p:spPr bwMode="auto">
                <a:xfrm rot="3780815">
                  <a:off x="1837" y="263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52" name="Line 284"/>
                <p:cNvSpPr>
                  <a:spLocks noChangeShapeType="1"/>
                </p:cNvSpPr>
                <p:nvPr/>
              </p:nvSpPr>
              <p:spPr bwMode="auto">
                <a:xfrm rot="3780815">
                  <a:off x="1559" y="2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53" name="AutoShape 285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864" cy="7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92" name="Group 211"/>
              <p:cNvGrpSpPr>
                <a:grpSpLocks/>
              </p:cNvGrpSpPr>
              <p:nvPr/>
            </p:nvGrpSpPr>
            <p:grpSpPr bwMode="auto">
              <a:xfrm>
                <a:off x="5517793" y="5204416"/>
                <a:ext cx="263557" cy="187773"/>
                <a:chOff x="1674" y="1102"/>
                <a:chExt cx="195" cy="160"/>
              </a:xfrm>
            </p:grpSpPr>
            <p:sp>
              <p:nvSpPr>
                <p:cNvPr id="2731" name="Freeform 212"/>
                <p:cNvSpPr>
                  <a:spLocks/>
                </p:cNvSpPr>
                <p:nvPr/>
              </p:nvSpPr>
              <p:spPr bwMode="auto">
                <a:xfrm>
                  <a:off x="1828" y="1136"/>
                  <a:ext cx="40" cy="120"/>
                </a:xfrm>
                <a:custGeom>
                  <a:avLst/>
                  <a:gdLst>
                    <a:gd name="T0" fmla="*/ 0 w 40"/>
                    <a:gd name="T1" fmla="*/ 120 h 120"/>
                    <a:gd name="T2" fmla="*/ 14 w 40"/>
                    <a:gd name="T3" fmla="*/ 0 h 120"/>
                    <a:gd name="T4" fmla="*/ 30 w 40"/>
                    <a:gd name="T5" fmla="*/ 0 h 120"/>
                    <a:gd name="T6" fmla="*/ 40 w 40"/>
                    <a:gd name="T7" fmla="*/ 119 h 120"/>
                    <a:gd name="T8" fmla="*/ 0 w 40"/>
                    <a:gd name="T9" fmla="*/ 119 h 120"/>
                    <a:gd name="T10" fmla="*/ 0 w 40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32" name="Rectangle 213"/>
                <p:cNvSpPr>
                  <a:spLocks noChangeArrowheads="1"/>
                </p:cNvSpPr>
                <p:nvPr/>
              </p:nvSpPr>
              <p:spPr bwMode="auto">
                <a:xfrm>
                  <a:off x="1786" y="1181"/>
                  <a:ext cx="83" cy="79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33" name="Oval 214"/>
                <p:cNvSpPr>
                  <a:spLocks noChangeArrowheads="1"/>
                </p:cNvSpPr>
                <p:nvPr/>
              </p:nvSpPr>
              <p:spPr bwMode="auto">
                <a:xfrm>
                  <a:off x="1779" y="1181"/>
                  <a:ext cx="16" cy="81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34" name="Freeform 215"/>
                <p:cNvSpPr>
                  <a:spLocks/>
                </p:cNvSpPr>
                <p:nvPr/>
              </p:nvSpPr>
              <p:spPr bwMode="auto">
                <a:xfrm>
                  <a:off x="1674" y="1196"/>
                  <a:ext cx="115" cy="65"/>
                </a:xfrm>
                <a:custGeom>
                  <a:avLst/>
                  <a:gdLst>
                    <a:gd name="T0" fmla="*/ 10 w 115"/>
                    <a:gd name="T1" fmla="*/ 1 h 65"/>
                    <a:gd name="T2" fmla="*/ 0 w 115"/>
                    <a:gd name="T3" fmla="*/ 21 h 65"/>
                    <a:gd name="T4" fmla="*/ 0 w 115"/>
                    <a:gd name="T5" fmla="*/ 65 h 65"/>
                    <a:gd name="T6" fmla="*/ 115 w 115"/>
                    <a:gd name="T7" fmla="*/ 65 h 65"/>
                    <a:gd name="T8" fmla="*/ 115 w 115"/>
                    <a:gd name="T9" fmla="*/ 31 h 65"/>
                    <a:gd name="T10" fmla="*/ 36 w 115"/>
                    <a:gd name="T11" fmla="*/ 0 h 65"/>
                    <a:gd name="T12" fmla="*/ 10 w 115"/>
                    <a:gd name="T13" fmla="*/ 0 h 65"/>
                    <a:gd name="T14" fmla="*/ 10 w 115"/>
                    <a:gd name="T15" fmla="*/ 1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5"/>
                    <a:gd name="T26" fmla="*/ 115 w 11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5" y="65"/>
                      </a:lnTo>
                      <a:lnTo>
                        <a:pt x="115" y="31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35" name="Rectangle 216"/>
                <p:cNvSpPr>
                  <a:spLocks noChangeArrowheads="1"/>
                </p:cNvSpPr>
                <p:nvPr/>
              </p:nvSpPr>
              <p:spPr bwMode="auto">
                <a:xfrm>
                  <a:off x="1685" y="1197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36" name="Line 217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1111"/>
                  <a:ext cx="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37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51" y="1102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38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855" y="1112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893" name="586 Grupo"/>
              <p:cNvGrpSpPr>
                <a:grpSpLocks/>
              </p:cNvGrpSpPr>
              <p:nvPr/>
            </p:nvGrpSpPr>
            <p:grpSpPr bwMode="auto">
              <a:xfrm>
                <a:off x="2201194" y="1537580"/>
                <a:ext cx="303656" cy="297306"/>
                <a:chOff x="211578" y="5993703"/>
                <a:chExt cx="216699" cy="272283"/>
              </a:xfrm>
            </p:grpSpPr>
            <p:grpSp>
              <p:nvGrpSpPr>
                <p:cNvPr id="2725" name="596 Grupo"/>
                <p:cNvGrpSpPr>
                  <a:grpSpLocks/>
                </p:cNvGrpSpPr>
                <p:nvPr/>
              </p:nvGrpSpPr>
              <p:grpSpPr bwMode="auto">
                <a:xfrm rot="-226820">
                  <a:off x="211578" y="6179986"/>
                  <a:ext cx="112481" cy="86000"/>
                  <a:chOff x="6371886" y="2334792"/>
                  <a:chExt cx="937097" cy="834887"/>
                </a:xfrm>
              </p:grpSpPr>
              <p:sp>
                <p:nvSpPr>
                  <p:cNvPr id="2729" name="591 Forma libre"/>
                  <p:cNvSpPr>
                    <a:spLocks/>
                  </p:cNvSpPr>
                  <p:nvPr/>
                </p:nvSpPr>
                <p:spPr bwMode="auto">
                  <a:xfrm>
                    <a:off x="6371886" y="2334792"/>
                    <a:ext cx="849344" cy="834887"/>
                  </a:xfrm>
                  <a:custGeom>
                    <a:avLst/>
                    <a:gdLst>
                      <a:gd name="T0" fmla="*/ 213240 w 849344"/>
                      <a:gd name="T1" fmla="*/ 834887 h 834887"/>
                      <a:gd name="T2" fmla="*/ 148184 w 849344"/>
                      <a:gd name="T3" fmla="*/ 787902 h 834887"/>
                      <a:gd name="T4" fmla="*/ 83127 w 849344"/>
                      <a:gd name="T5" fmla="*/ 697546 h 834887"/>
                      <a:gd name="T6" fmla="*/ 43371 w 849344"/>
                      <a:gd name="T7" fmla="*/ 607191 h 834887"/>
                      <a:gd name="T8" fmla="*/ 7229 w 849344"/>
                      <a:gd name="T9" fmla="*/ 505992 h 834887"/>
                      <a:gd name="T10" fmla="*/ 0 w 849344"/>
                      <a:gd name="T11" fmla="*/ 412022 h 834887"/>
                      <a:gd name="T12" fmla="*/ 7229 w 849344"/>
                      <a:gd name="T13" fmla="*/ 354195 h 834887"/>
                      <a:gd name="T14" fmla="*/ 32528 w 849344"/>
                      <a:gd name="T15" fmla="*/ 318052 h 834887"/>
                      <a:gd name="T16" fmla="*/ 65056 w 849344"/>
                      <a:gd name="T17" fmla="*/ 292753 h 834887"/>
                      <a:gd name="T18" fmla="*/ 726460 w 849344"/>
                      <a:gd name="T19" fmla="*/ 0 h 834887"/>
                      <a:gd name="T20" fmla="*/ 773445 w 849344"/>
                      <a:gd name="T21" fmla="*/ 28914 h 834887"/>
                      <a:gd name="T22" fmla="*/ 661404 w 849344"/>
                      <a:gd name="T23" fmla="*/ 151798 h 834887"/>
                      <a:gd name="T24" fmla="*/ 704775 w 849344"/>
                      <a:gd name="T25" fmla="*/ 527678 h 834887"/>
                      <a:gd name="T26" fmla="*/ 791516 w 849344"/>
                      <a:gd name="T27" fmla="*/ 607191 h 834887"/>
                      <a:gd name="T28" fmla="*/ 849344 w 849344"/>
                      <a:gd name="T29" fmla="*/ 621648 h 834887"/>
                      <a:gd name="T30" fmla="*/ 213240 w 849344"/>
                      <a:gd name="T31" fmla="*/ 834887 h 834887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849344"/>
                      <a:gd name="T49" fmla="*/ 0 h 834887"/>
                      <a:gd name="T50" fmla="*/ 849344 w 849344"/>
                      <a:gd name="T51" fmla="*/ 834887 h 834887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849344" h="834887">
                        <a:moveTo>
                          <a:pt x="213240" y="834887"/>
                        </a:moveTo>
                        <a:lnTo>
                          <a:pt x="148184" y="787902"/>
                        </a:lnTo>
                        <a:lnTo>
                          <a:pt x="83127" y="697546"/>
                        </a:lnTo>
                        <a:lnTo>
                          <a:pt x="43371" y="607191"/>
                        </a:lnTo>
                        <a:lnTo>
                          <a:pt x="7229" y="505992"/>
                        </a:lnTo>
                        <a:lnTo>
                          <a:pt x="0" y="412022"/>
                        </a:lnTo>
                        <a:lnTo>
                          <a:pt x="7229" y="354195"/>
                        </a:lnTo>
                        <a:lnTo>
                          <a:pt x="32528" y="318052"/>
                        </a:lnTo>
                        <a:lnTo>
                          <a:pt x="65056" y="292753"/>
                        </a:lnTo>
                        <a:lnTo>
                          <a:pt x="726460" y="0"/>
                        </a:lnTo>
                        <a:lnTo>
                          <a:pt x="773445" y="28914"/>
                        </a:lnTo>
                        <a:lnTo>
                          <a:pt x="661404" y="151798"/>
                        </a:lnTo>
                        <a:lnTo>
                          <a:pt x="704775" y="527678"/>
                        </a:lnTo>
                        <a:lnTo>
                          <a:pt x="791516" y="607191"/>
                        </a:lnTo>
                        <a:lnTo>
                          <a:pt x="849344" y="621648"/>
                        </a:lnTo>
                        <a:lnTo>
                          <a:pt x="213240" y="834887"/>
                        </a:lnTo>
                        <a:close/>
                      </a:path>
                    </a:pathLst>
                  </a:custGeom>
                  <a:solidFill>
                    <a:schemeClr val="tx1">
                      <a:alpha val="52156"/>
                    </a:schemeClr>
                  </a:solidFill>
                  <a:ln w="3175" cap="rnd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730" name="390 Datos almacenados"/>
                  <p:cNvSpPr/>
                  <p:nvPr/>
                </p:nvSpPr>
                <p:spPr bwMode="auto">
                  <a:xfrm rot="20151487">
                    <a:off x="6431905" y="2522367"/>
                    <a:ext cx="877078" cy="587827"/>
                  </a:xfrm>
                  <a:prstGeom prst="flowChartOnlineStorage">
                    <a:avLst/>
                  </a:prstGeom>
                  <a:gradFill flip="none" rotWithShape="1">
                    <a:gsLst>
                      <a:gs pos="0">
                        <a:schemeClr val="bg2">
                          <a:lumMod val="40000"/>
                          <a:lumOff val="60000"/>
                          <a:shade val="30000"/>
                          <a:satMod val="115000"/>
                        </a:schemeClr>
                      </a:gs>
                      <a:gs pos="50000">
                        <a:schemeClr val="bg2">
                          <a:lumMod val="40000"/>
                          <a:lumOff val="60000"/>
                          <a:shade val="67500"/>
                          <a:satMod val="115000"/>
                        </a:schemeClr>
                      </a:gs>
                      <a:gs pos="100000">
                        <a:schemeClr val="bg2">
                          <a:lumMod val="40000"/>
                          <a:lumOff val="60000"/>
                          <a:shade val="100000"/>
                          <a:satMod val="115000"/>
                        </a:scheme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rnd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Verdana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726" name="610 Grupo"/>
                <p:cNvGrpSpPr>
                  <a:grpSpLocks/>
                </p:cNvGrpSpPr>
                <p:nvPr/>
              </p:nvGrpSpPr>
              <p:grpSpPr bwMode="auto">
                <a:xfrm>
                  <a:off x="310018" y="5993703"/>
                  <a:ext cx="118259" cy="241127"/>
                  <a:chOff x="310018" y="5993703"/>
                  <a:chExt cx="118259" cy="241127"/>
                </a:xfrm>
              </p:grpSpPr>
              <p:sp>
                <p:nvSpPr>
                  <p:cNvPr id="2727" name="387 Operación manual"/>
                  <p:cNvSpPr/>
                  <p:nvPr/>
                </p:nvSpPr>
                <p:spPr bwMode="auto">
                  <a:xfrm rot="10800000">
                    <a:off x="334954" y="6025549"/>
                    <a:ext cx="68015" cy="208591"/>
                  </a:xfrm>
                  <a:prstGeom prst="flowChartManualOperation">
                    <a:avLst/>
                  </a:prstGeom>
                  <a:gradFill flip="none" rotWithShape="1">
                    <a:gsLst>
                      <a:gs pos="0">
                        <a:schemeClr val="bg2">
                          <a:lumMod val="60000"/>
                          <a:lumOff val="40000"/>
                          <a:shade val="30000"/>
                          <a:satMod val="115000"/>
                        </a:schemeClr>
                      </a:gs>
                      <a:gs pos="50000">
                        <a:schemeClr val="bg2">
                          <a:lumMod val="60000"/>
                          <a:lumOff val="40000"/>
                          <a:shade val="67500"/>
                          <a:satMod val="115000"/>
                        </a:schemeClr>
                      </a:gs>
                      <a:gs pos="100000">
                        <a:schemeClr val="bg2">
                          <a:lumMod val="60000"/>
                          <a:lumOff val="40000"/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  <a:ln w="3175" cap="rnd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Verdana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28" name="388 Y"/>
                  <p:cNvSpPr/>
                  <p:nvPr/>
                </p:nvSpPr>
                <p:spPr bwMode="auto">
                  <a:xfrm>
                    <a:off x="310018" y="5993703"/>
                    <a:ext cx="118259" cy="62273"/>
                  </a:xfrm>
                  <a:prstGeom prst="flowChartSummingJunction">
                    <a:avLst/>
                  </a:prstGeom>
                  <a:gradFill flip="none" rotWithShape="1">
                    <a:gsLst>
                      <a:gs pos="0">
                        <a:srgbClr val="FFFF00">
                          <a:shade val="30000"/>
                          <a:satMod val="115000"/>
                        </a:srgbClr>
                      </a:gs>
                      <a:gs pos="50000">
                        <a:srgbClr val="FFFF00">
                          <a:shade val="67500"/>
                          <a:satMod val="115000"/>
                        </a:srgbClr>
                      </a:gs>
                      <a:gs pos="100000">
                        <a:srgbClr val="FFFF00">
                          <a:shade val="100000"/>
                          <a:satMod val="115000"/>
                        </a:srgbClr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3175" cap="rnd" cmpd="sng" algn="ctr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dirty="0">
                      <a:latin typeface="Verdana" pitchFamily="34" charset="0"/>
                      <a:cs typeface="Arial" pitchFamily="34" charset="0"/>
                    </a:endParaRPr>
                  </a:p>
                </p:txBody>
              </p:sp>
            </p:grpSp>
          </p:grpSp>
          <p:pic>
            <p:nvPicPr>
              <p:cNvPr id="1894" name="Picture 56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2370924" y="1577623"/>
                <a:ext cx="356680" cy="2851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grpSp>
            <p:nvGrpSpPr>
              <p:cNvPr id="1895" name="542 Grupo"/>
              <p:cNvGrpSpPr>
                <a:grpSpLocks/>
              </p:cNvGrpSpPr>
              <p:nvPr/>
            </p:nvGrpSpPr>
            <p:grpSpPr bwMode="auto">
              <a:xfrm>
                <a:off x="1186550" y="778115"/>
                <a:ext cx="448047" cy="316432"/>
                <a:chOff x="6474260" y="2444620"/>
                <a:chExt cx="2231201" cy="1595536"/>
              </a:xfrm>
            </p:grpSpPr>
            <p:sp>
              <p:nvSpPr>
                <p:cNvPr id="2704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14763" y="3794038"/>
                  <a:ext cx="0" cy="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05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16103" y="3847806"/>
                  <a:ext cx="0" cy="1311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06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08955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07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44022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08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649256" y="3645658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09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74260" y="4040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10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49223" y="3970023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11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51715" y="4009653"/>
                  <a:ext cx="0" cy="92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12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42089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13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77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14" name="362 Forma libre"/>
                <p:cNvSpPr/>
                <p:nvPr/>
              </p:nvSpPr>
              <p:spPr bwMode="auto">
                <a:xfrm>
                  <a:off x="6745666" y="2444620"/>
                  <a:ext cx="1959795" cy="1369186"/>
                </a:xfrm>
                <a:custGeom>
                  <a:avLst/>
                  <a:gdLst>
                    <a:gd name="connsiteX0" fmla="*/ 0 w 3293706"/>
                    <a:gd name="connsiteY0" fmla="*/ 1091682 h 2351314"/>
                    <a:gd name="connsiteX1" fmla="*/ 1231641 w 3293706"/>
                    <a:gd name="connsiteY1" fmla="*/ 2351314 h 2351314"/>
                    <a:gd name="connsiteX2" fmla="*/ 3293706 w 3293706"/>
                    <a:gd name="connsiteY2" fmla="*/ 886408 h 2351314"/>
                    <a:gd name="connsiteX3" fmla="*/ 2313992 w 3293706"/>
                    <a:gd name="connsiteY3" fmla="*/ 0 h 2351314"/>
                    <a:gd name="connsiteX4" fmla="*/ 0 w 3293706"/>
                    <a:gd name="connsiteY4" fmla="*/ 1091682 h 23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3706" h="2351314">
                      <a:moveTo>
                        <a:pt x="0" y="1091682"/>
                      </a:moveTo>
                      <a:lnTo>
                        <a:pt x="1231641" y="2351314"/>
                      </a:lnTo>
                      <a:lnTo>
                        <a:pt x="3293706" y="886408"/>
                      </a:lnTo>
                      <a:lnTo>
                        <a:pt x="2313992" y="0"/>
                      </a:lnTo>
                      <a:lnTo>
                        <a:pt x="0" y="109168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FF"/>
                    </a:gs>
                    <a:gs pos="12000">
                      <a:srgbClr val="0000FF"/>
                    </a:gs>
                    <a:gs pos="27000">
                      <a:srgbClr val="0000FF"/>
                    </a:gs>
                    <a:gs pos="34000">
                      <a:srgbClr val="0000FF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175" cap="rnd" cmpd="sng" algn="ctr">
                  <a:solidFill>
                    <a:srgbClr val="99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 smtClean="0">
                    <a:latin typeface="Verdana" pitchFamily="34" charset="0"/>
                  </a:endParaRPr>
                </a:p>
              </p:txBody>
            </p:sp>
            <p:cxnSp>
              <p:nvCxnSpPr>
                <p:cNvPr id="2715" name="379 Conector recto"/>
                <p:cNvCxnSpPr/>
                <p:nvPr/>
              </p:nvCxnSpPr>
              <p:spPr bwMode="auto">
                <a:xfrm rot="16200000" flipH="1">
                  <a:off x="7523636" y="2725753"/>
                  <a:ext cx="622437" cy="62123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16" name="380 Conector recto"/>
                <p:cNvCxnSpPr/>
                <p:nvPr/>
              </p:nvCxnSpPr>
              <p:spPr bwMode="auto">
                <a:xfrm rot="16200000" flipH="1">
                  <a:off x="7733665" y="2620519"/>
                  <a:ext cx="587370" cy="586239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17" name="397 Conector recto"/>
                <p:cNvCxnSpPr/>
                <p:nvPr/>
              </p:nvCxnSpPr>
              <p:spPr bwMode="auto">
                <a:xfrm flipV="1">
                  <a:off x="6955502" y="2593656"/>
                  <a:ext cx="1303717" cy="75393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18" name="399 Conector recto"/>
                <p:cNvCxnSpPr/>
                <p:nvPr/>
              </p:nvCxnSpPr>
              <p:spPr bwMode="auto">
                <a:xfrm flipV="1">
                  <a:off x="7226743" y="2777754"/>
                  <a:ext cx="1242471" cy="82406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19" name="405 Conector recto"/>
                <p:cNvCxnSpPr/>
                <p:nvPr/>
              </p:nvCxnSpPr>
              <p:spPr bwMode="auto">
                <a:xfrm flipV="1">
                  <a:off x="6824252" y="2497220"/>
                  <a:ext cx="1347469" cy="64873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0" name="414 Conector recto"/>
                <p:cNvCxnSpPr/>
                <p:nvPr/>
              </p:nvCxnSpPr>
              <p:spPr bwMode="auto">
                <a:xfrm flipV="1">
                  <a:off x="7366739" y="2900487"/>
                  <a:ext cx="1198725" cy="81530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1" name="421 Conector recto"/>
                <p:cNvCxnSpPr/>
                <p:nvPr/>
              </p:nvCxnSpPr>
              <p:spPr bwMode="auto">
                <a:xfrm rot="16200000" flipH="1">
                  <a:off x="7024836" y="2936235"/>
                  <a:ext cx="683801" cy="69998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2" name="423 Conector recto"/>
                <p:cNvCxnSpPr/>
                <p:nvPr/>
              </p:nvCxnSpPr>
              <p:spPr bwMode="auto">
                <a:xfrm rot="16200000" flipH="1">
                  <a:off x="7291737" y="2817847"/>
                  <a:ext cx="657498" cy="66498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3" name="435 Conector recto"/>
                <p:cNvCxnSpPr/>
                <p:nvPr/>
              </p:nvCxnSpPr>
              <p:spPr bwMode="auto">
                <a:xfrm rot="16200000" flipH="1">
                  <a:off x="7921801" y="2545981"/>
                  <a:ext cx="569832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724" name="437 Conector recto"/>
                <p:cNvCxnSpPr/>
                <p:nvPr/>
              </p:nvCxnSpPr>
              <p:spPr bwMode="auto">
                <a:xfrm rot="16200000" flipH="1">
                  <a:off x="8057447" y="2471463"/>
                  <a:ext cx="543534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pic>
            <p:nvPicPr>
              <p:cNvPr id="1896" name="Picture 56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420829" y="1848101"/>
                <a:ext cx="356681" cy="2851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897" name="Rectangle 308"/>
              <p:cNvSpPr>
                <a:spLocks noChangeArrowheads="1"/>
              </p:cNvSpPr>
              <p:nvPr/>
            </p:nvSpPr>
            <p:spPr bwMode="auto">
              <a:xfrm>
                <a:off x="1971142" y="2820237"/>
                <a:ext cx="163406" cy="85193"/>
              </a:xfrm>
              <a:prstGeom prst="rect">
                <a:avLst/>
              </a:prstGeom>
              <a:solidFill>
                <a:srgbClr val="FF9900"/>
              </a:solidFill>
              <a:ln w="6350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latin typeface="Verdana" pitchFamily="34" charset="0"/>
                </a:endParaRPr>
              </a:p>
            </p:txBody>
          </p:sp>
          <p:grpSp>
            <p:nvGrpSpPr>
              <p:cNvPr id="1898" name="Group 38"/>
              <p:cNvGrpSpPr>
                <a:grpSpLocks/>
              </p:cNvGrpSpPr>
              <p:nvPr/>
            </p:nvGrpSpPr>
            <p:grpSpPr bwMode="auto">
              <a:xfrm>
                <a:off x="3838299" y="4056818"/>
                <a:ext cx="265313" cy="260795"/>
                <a:chOff x="3834" y="432"/>
                <a:chExt cx="156" cy="157"/>
              </a:xfrm>
            </p:grpSpPr>
            <p:sp>
              <p:nvSpPr>
                <p:cNvPr id="2700" name="Rectangle 39"/>
                <p:cNvSpPr>
                  <a:spLocks noChangeArrowheads="1"/>
                </p:cNvSpPr>
                <p:nvPr/>
              </p:nvSpPr>
              <p:spPr bwMode="auto">
                <a:xfrm>
                  <a:off x="3834" y="558"/>
                  <a:ext cx="144" cy="1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01" name="Freeform 40"/>
                <p:cNvSpPr>
                  <a:spLocks/>
                </p:cNvSpPr>
                <p:nvPr/>
              </p:nvSpPr>
              <p:spPr bwMode="auto">
                <a:xfrm>
                  <a:off x="3942" y="540"/>
                  <a:ext cx="48" cy="42"/>
                </a:xfrm>
                <a:custGeom>
                  <a:avLst/>
                  <a:gdLst>
                    <a:gd name="T0" fmla="*/ 12 w 48"/>
                    <a:gd name="T1" fmla="*/ 0 h 42"/>
                    <a:gd name="T2" fmla="*/ 18 w 48"/>
                    <a:gd name="T3" fmla="*/ 0 h 42"/>
                    <a:gd name="T4" fmla="*/ 30 w 48"/>
                    <a:gd name="T5" fmla="*/ 0 h 42"/>
                    <a:gd name="T6" fmla="*/ 36 w 48"/>
                    <a:gd name="T7" fmla="*/ 6 h 42"/>
                    <a:gd name="T8" fmla="*/ 36 w 48"/>
                    <a:gd name="T9" fmla="*/ 12 h 42"/>
                    <a:gd name="T10" fmla="*/ 42 w 48"/>
                    <a:gd name="T11" fmla="*/ 12 h 42"/>
                    <a:gd name="T12" fmla="*/ 42 w 48"/>
                    <a:gd name="T13" fmla="*/ 18 h 42"/>
                    <a:gd name="T14" fmla="*/ 48 w 48"/>
                    <a:gd name="T15" fmla="*/ 24 h 42"/>
                    <a:gd name="T16" fmla="*/ 48 w 48"/>
                    <a:gd name="T17" fmla="*/ 30 h 42"/>
                    <a:gd name="T18" fmla="*/ 48 w 48"/>
                    <a:gd name="T19" fmla="*/ 30 h 42"/>
                    <a:gd name="T20" fmla="*/ 48 w 48"/>
                    <a:gd name="T21" fmla="*/ 30 h 42"/>
                    <a:gd name="T22" fmla="*/ 48 w 48"/>
                    <a:gd name="T23" fmla="*/ 30 h 42"/>
                    <a:gd name="T24" fmla="*/ 42 w 48"/>
                    <a:gd name="T25" fmla="*/ 30 h 42"/>
                    <a:gd name="T26" fmla="*/ 42 w 48"/>
                    <a:gd name="T27" fmla="*/ 30 h 42"/>
                    <a:gd name="T28" fmla="*/ 48 w 48"/>
                    <a:gd name="T29" fmla="*/ 36 h 42"/>
                    <a:gd name="T30" fmla="*/ 42 w 48"/>
                    <a:gd name="T31" fmla="*/ 36 h 42"/>
                    <a:gd name="T32" fmla="*/ 42 w 48"/>
                    <a:gd name="T33" fmla="*/ 42 h 42"/>
                    <a:gd name="T34" fmla="*/ 42 w 48"/>
                    <a:gd name="T35" fmla="*/ 42 h 42"/>
                    <a:gd name="T36" fmla="*/ 42 w 48"/>
                    <a:gd name="T37" fmla="*/ 42 h 42"/>
                    <a:gd name="T38" fmla="*/ 42 w 48"/>
                    <a:gd name="T39" fmla="*/ 42 h 42"/>
                    <a:gd name="T40" fmla="*/ 42 w 48"/>
                    <a:gd name="T41" fmla="*/ 42 h 42"/>
                    <a:gd name="T42" fmla="*/ 36 w 48"/>
                    <a:gd name="T43" fmla="*/ 36 h 42"/>
                    <a:gd name="T44" fmla="*/ 36 w 48"/>
                    <a:gd name="T45" fmla="*/ 36 h 42"/>
                    <a:gd name="T46" fmla="*/ 36 w 48"/>
                    <a:gd name="T47" fmla="*/ 36 h 42"/>
                    <a:gd name="T48" fmla="*/ 36 w 48"/>
                    <a:gd name="T49" fmla="*/ 36 h 42"/>
                    <a:gd name="T50" fmla="*/ 36 w 48"/>
                    <a:gd name="T51" fmla="*/ 36 h 42"/>
                    <a:gd name="T52" fmla="*/ 36 w 48"/>
                    <a:gd name="T53" fmla="*/ 42 h 42"/>
                    <a:gd name="T54" fmla="*/ 36 w 48"/>
                    <a:gd name="T55" fmla="*/ 42 h 42"/>
                    <a:gd name="T56" fmla="*/ 36 w 48"/>
                    <a:gd name="T57" fmla="*/ 36 h 42"/>
                    <a:gd name="T58" fmla="*/ 36 w 48"/>
                    <a:gd name="T59" fmla="*/ 36 h 42"/>
                    <a:gd name="T60" fmla="*/ 36 w 48"/>
                    <a:gd name="T61" fmla="*/ 36 h 42"/>
                    <a:gd name="T62" fmla="*/ 30 w 48"/>
                    <a:gd name="T63" fmla="*/ 30 h 42"/>
                    <a:gd name="T64" fmla="*/ 30 w 48"/>
                    <a:gd name="T65" fmla="*/ 24 h 42"/>
                    <a:gd name="T66" fmla="*/ 30 w 48"/>
                    <a:gd name="T67" fmla="*/ 18 h 42"/>
                    <a:gd name="T68" fmla="*/ 18 w 48"/>
                    <a:gd name="T69" fmla="*/ 12 h 42"/>
                    <a:gd name="T70" fmla="*/ 12 w 48"/>
                    <a:gd name="T71" fmla="*/ 6 h 42"/>
                    <a:gd name="T72" fmla="*/ 6 w 48"/>
                    <a:gd name="T73" fmla="*/ 6 h 42"/>
                    <a:gd name="T74" fmla="*/ 6 w 48"/>
                    <a:gd name="T75" fmla="*/ 6 h 42"/>
                    <a:gd name="T76" fmla="*/ 0 w 48"/>
                    <a:gd name="T77" fmla="*/ 6 h 42"/>
                    <a:gd name="T78" fmla="*/ 0 w 48"/>
                    <a:gd name="T79" fmla="*/ 0 h 42"/>
                    <a:gd name="T80" fmla="*/ 6 w 48"/>
                    <a:gd name="T81" fmla="*/ 0 h 42"/>
                    <a:gd name="T82" fmla="*/ 6 w 48"/>
                    <a:gd name="T83" fmla="*/ 0 h 42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8"/>
                    <a:gd name="T127" fmla="*/ 0 h 42"/>
                    <a:gd name="T128" fmla="*/ 48 w 48"/>
                    <a:gd name="T129" fmla="*/ 42 h 42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8" h="42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36" y="12"/>
                      </a:lnTo>
                      <a:lnTo>
                        <a:pt x="42" y="12"/>
                      </a:lnTo>
                      <a:lnTo>
                        <a:pt x="42" y="18"/>
                      </a:lnTo>
                      <a:lnTo>
                        <a:pt x="42" y="24"/>
                      </a:lnTo>
                      <a:lnTo>
                        <a:pt x="48" y="24"/>
                      </a:lnTo>
                      <a:lnTo>
                        <a:pt x="48" y="30"/>
                      </a:lnTo>
                      <a:lnTo>
                        <a:pt x="42" y="30"/>
                      </a:lnTo>
                      <a:lnTo>
                        <a:pt x="48" y="36"/>
                      </a:lnTo>
                      <a:lnTo>
                        <a:pt x="42" y="36"/>
                      </a:lnTo>
                      <a:lnTo>
                        <a:pt x="42" y="42"/>
                      </a:lnTo>
                      <a:lnTo>
                        <a:pt x="42" y="36"/>
                      </a:lnTo>
                      <a:lnTo>
                        <a:pt x="36" y="36"/>
                      </a:lnTo>
                      <a:lnTo>
                        <a:pt x="36" y="42"/>
                      </a:lnTo>
                      <a:lnTo>
                        <a:pt x="36" y="36"/>
                      </a:lnTo>
                      <a:lnTo>
                        <a:pt x="36" y="30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30" y="18"/>
                      </a:lnTo>
                      <a:lnTo>
                        <a:pt x="24" y="18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9525">
                  <a:solidFill>
                    <a:srgbClr val="000000"/>
                  </a:solidFill>
                  <a:prstDash val="sysDashDot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02" name="Freeform 41"/>
                <p:cNvSpPr>
                  <a:spLocks/>
                </p:cNvSpPr>
                <p:nvPr/>
              </p:nvSpPr>
              <p:spPr bwMode="auto">
                <a:xfrm>
                  <a:off x="3930" y="540"/>
                  <a:ext cx="48" cy="49"/>
                </a:xfrm>
                <a:custGeom>
                  <a:avLst/>
                  <a:gdLst>
                    <a:gd name="T0" fmla="*/ 12 w 48"/>
                    <a:gd name="T1" fmla="*/ 0 h 49"/>
                    <a:gd name="T2" fmla="*/ 24 w 48"/>
                    <a:gd name="T3" fmla="*/ 0 h 49"/>
                    <a:gd name="T4" fmla="*/ 36 w 48"/>
                    <a:gd name="T5" fmla="*/ 6 h 49"/>
                    <a:gd name="T6" fmla="*/ 36 w 48"/>
                    <a:gd name="T7" fmla="*/ 6 h 49"/>
                    <a:gd name="T8" fmla="*/ 42 w 48"/>
                    <a:gd name="T9" fmla="*/ 12 h 49"/>
                    <a:gd name="T10" fmla="*/ 42 w 48"/>
                    <a:gd name="T11" fmla="*/ 12 h 49"/>
                    <a:gd name="T12" fmla="*/ 48 w 48"/>
                    <a:gd name="T13" fmla="*/ 18 h 49"/>
                    <a:gd name="T14" fmla="*/ 48 w 48"/>
                    <a:gd name="T15" fmla="*/ 24 h 49"/>
                    <a:gd name="T16" fmla="*/ 48 w 48"/>
                    <a:gd name="T17" fmla="*/ 30 h 49"/>
                    <a:gd name="T18" fmla="*/ 48 w 48"/>
                    <a:gd name="T19" fmla="*/ 30 h 49"/>
                    <a:gd name="T20" fmla="*/ 48 w 48"/>
                    <a:gd name="T21" fmla="*/ 30 h 49"/>
                    <a:gd name="T22" fmla="*/ 48 w 48"/>
                    <a:gd name="T23" fmla="*/ 30 h 49"/>
                    <a:gd name="T24" fmla="*/ 48 w 48"/>
                    <a:gd name="T25" fmla="*/ 30 h 49"/>
                    <a:gd name="T26" fmla="*/ 48 w 48"/>
                    <a:gd name="T27" fmla="*/ 30 h 49"/>
                    <a:gd name="T28" fmla="*/ 48 w 48"/>
                    <a:gd name="T29" fmla="*/ 36 h 49"/>
                    <a:gd name="T30" fmla="*/ 48 w 48"/>
                    <a:gd name="T31" fmla="*/ 36 h 49"/>
                    <a:gd name="T32" fmla="*/ 48 w 48"/>
                    <a:gd name="T33" fmla="*/ 42 h 49"/>
                    <a:gd name="T34" fmla="*/ 42 w 48"/>
                    <a:gd name="T35" fmla="*/ 49 h 49"/>
                    <a:gd name="T36" fmla="*/ 42 w 48"/>
                    <a:gd name="T37" fmla="*/ 49 h 49"/>
                    <a:gd name="T38" fmla="*/ 42 w 48"/>
                    <a:gd name="T39" fmla="*/ 49 h 49"/>
                    <a:gd name="T40" fmla="*/ 42 w 48"/>
                    <a:gd name="T41" fmla="*/ 42 h 49"/>
                    <a:gd name="T42" fmla="*/ 42 w 48"/>
                    <a:gd name="T43" fmla="*/ 36 h 49"/>
                    <a:gd name="T44" fmla="*/ 42 w 48"/>
                    <a:gd name="T45" fmla="*/ 36 h 49"/>
                    <a:gd name="T46" fmla="*/ 42 w 48"/>
                    <a:gd name="T47" fmla="*/ 36 h 49"/>
                    <a:gd name="T48" fmla="*/ 42 w 48"/>
                    <a:gd name="T49" fmla="*/ 36 h 49"/>
                    <a:gd name="T50" fmla="*/ 36 w 48"/>
                    <a:gd name="T51" fmla="*/ 42 h 49"/>
                    <a:gd name="T52" fmla="*/ 36 w 48"/>
                    <a:gd name="T53" fmla="*/ 42 h 49"/>
                    <a:gd name="T54" fmla="*/ 36 w 48"/>
                    <a:gd name="T55" fmla="*/ 42 h 49"/>
                    <a:gd name="T56" fmla="*/ 36 w 48"/>
                    <a:gd name="T57" fmla="*/ 42 h 49"/>
                    <a:gd name="T58" fmla="*/ 36 w 48"/>
                    <a:gd name="T59" fmla="*/ 36 h 49"/>
                    <a:gd name="T60" fmla="*/ 36 w 48"/>
                    <a:gd name="T61" fmla="*/ 36 h 49"/>
                    <a:gd name="T62" fmla="*/ 36 w 48"/>
                    <a:gd name="T63" fmla="*/ 30 h 49"/>
                    <a:gd name="T64" fmla="*/ 30 w 48"/>
                    <a:gd name="T65" fmla="*/ 30 h 49"/>
                    <a:gd name="T66" fmla="*/ 30 w 48"/>
                    <a:gd name="T67" fmla="*/ 24 h 49"/>
                    <a:gd name="T68" fmla="*/ 18 w 48"/>
                    <a:gd name="T69" fmla="*/ 18 h 49"/>
                    <a:gd name="T70" fmla="*/ 12 w 48"/>
                    <a:gd name="T71" fmla="*/ 12 h 49"/>
                    <a:gd name="T72" fmla="*/ 6 w 48"/>
                    <a:gd name="T73" fmla="*/ 6 h 49"/>
                    <a:gd name="T74" fmla="*/ 6 w 48"/>
                    <a:gd name="T75" fmla="*/ 6 h 49"/>
                    <a:gd name="T76" fmla="*/ 0 w 48"/>
                    <a:gd name="T77" fmla="*/ 6 h 49"/>
                    <a:gd name="T78" fmla="*/ 0 w 48"/>
                    <a:gd name="T79" fmla="*/ 6 h 49"/>
                    <a:gd name="T80" fmla="*/ 6 w 48"/>
                    <a:gd name="T81" fmla="*/ 6 h 49"/>
                    <a:gd name="T82" fmla="*/ 6 w 48"/>
                    <a:gd name="T83" fmla="*/ 0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8"/>
                    <a:gd name="T127" fmla="*/ 0 h 49"/>
                    <a:gd name="T128" fmla="*/ 48 w 48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8" h="49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18" y="0"/>
                      </a:lnTo>
                      <a:lnTo>
                        <a:pt x="24" y="0"/>
                      </a:lnTo>
                      <a:lnTo>
                        <a:pt x="30" y="0"/>
                      </a:lnTo>
                      <a:lnTo>
                        <a:pt x="36" y="6"/>
                      </a:lnTo>
                      <a:lnTo>
                        <a:pt x="42" y="6"/>
                      </a:lnTo>
                      <a:lnTo>
                        <a:pt x="42" y="12"/>
                      </a:lnTo>
                      <a:lnTo>
                        <a:pt x="48" y="18"/>
                      </a:lnTo>
                      <a:lnTo>
                        <a:pt x="48" y="24"/>
                      </a:lnTo>
                      <a:lnTo>
                        <a:pt x="48" y="30"/>
                      </a:lnTo>
                      <a:lnTo>
                        <a:pt x="48" y="36"/>
                      </a:lnTo>
                      <a:lnTo>
                        <a:pt x="48" y="42"/>
                      </a:lnTo>
                      <a:lnTo>
                        <a:pt x="42" y="42"/>
                      </a:lnTo>
                      <a:lnTo>
                        <a:pt x="42" y="49"/>
                      </a:lnTo>
                      <a:lnTo>
                        <a:pt x="42" y="42"/>
                      </a:lnTo>
                      <a:lnTo>
                        <a:pt x="42" y="36"/>
                      </a:lnTo>
                      <a:lnTo>
                        <a:pt x="42" y="42"/>
                      </a:lnTo>
                      <a:lnTo>
                        <a:pt x="36" y="42"/>
                      </a:lnTo>
                      <a:lnTo>
                        <a:pt x="36" y="36"/>
                      </a:lnTo>
                      <a:lnTo>
                        <a:pt x="36" y="30"/>
                      </a:lnTo>
                      <a:lnTo>
                        <a:pt x="30" y="30"/>
                      </a:lnTo>
                      <a:lnTo>
                        <a:pt x="30" y="24"/>
                      </a:lnTo>
                      <a:lnTo>
                        <a:pt x="24" y="18"/>
                      </a:lnTo>
                      <a:lnTo>
                        <a:pt x="18" y="18"/>
                      </a:lnTo>
                      <a:lnTo>
                        <a:pt x="18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703" name="Freeform 42"/>
                <p:cNvSpPr>
                  <a:spLocks/>
                </p:cNvSpPr>
                <p:nvPr/>
              </p:nvSpPr>
              <p:spPr bwMode="auto">
                <a:xfrm>
                  <a:off x="3852" y="432"/>
                  <a:ext cx="90" cy="126"/>
                </a:xfrm>
                <a:custGeom>
                  <a:avLst/>
                  <a:gdLst>
                    <a:gd name="T0" fmla="*/ 36 w 90"/>
                    <a:gd name="T1" fmla="*/ 0 h 126"/>
                    <a:gd name="T2" fmla="*/ 0 w 90"/>
                    <a:gd name="T3" fmla="*/ 0 h 126"/>
                    <a:gd name="T4" fmla="*/ 0 w 90"/>
                    <a:gd name="T5" fmla="*/ 126 h 126"/>
                    <a:gd name="T6" fmla="*/ 90 w 90"/>
                    <a:gd name="T7" fmla="*/ 126 h 126"/>
                    <a:gd name="T8" fmla="*/ 90 w 90"/>
                    <a:gd name="T9" fmla="*/ 108 h 126"/>
                    <a:gd name="T10" fmla="*/ 36 w 90"/>
                    <a:gd name="T11" fmla="*/ 0 h 126"/>
                    <a:gd name="T12" fmla="*/ 36 w 90"/>
                    <a:gd name="T13" fmla="*/ 0 h 12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0"/>
                    <a:gd name="T22" fmla="*/ 0 h 126"/>
                    <a:gd name="T23" fmla="*/ 90 w 90"/>
                    <a:gd name="T24" fmla="*/ 126 h 12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0" h="126">
                      <a:moveTo>
                        <a:pt x="36" y="0"/>
                      </a:moveTo>
                      <a:lnTo>
                        <a:pt x="0" y="0"/>
                      </a:lnTo>
                      <a:lnTo>
                        <a:pt x="0" y="126"/>
                      </a:lnTo>
                      <a:lnTo>
                        <a:pt x="90" y="126"/>
                      </a:lnTo>
                      <a:lnTo>
                        <a:pt x="90" y="108"/>
                      </a:lnTo>
                      <a:lnTo>
                        <a:pt x="36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pic>
            <p:nvPicPr>
              <p:cNvPr id="1899" name="Picture 56"/>
              <p:cNvPicPr>
                <a:picLocks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661203" y="4642038"/>
                <a:ext cx="356681" cy="285136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</p:pic>
          <p:sp>
            <p:nvSpPr>
              <p:cNvPr id="1900" name="Freeform 212"/>
              <p:cNvSpPr>
                <a:spLocks/>
              </p:cNvSpPr>
              <p:nvPr/>
            </p:nvSpPr>
            <p:spPr bwMode="auto">
              <a:xfrm>
                <a:off x="1220452" y="1124861"/>
                <a:ext cx="55865" cy="144742"/>
              </a:xfrm>
              <a:custGeom>
                <a:avLst/>
                <a:gdLst>
                  <a:gd name="T0" fmla="*/ 0 w 40"/>
                  <a:gd name="T1" fmla="*/ 120 h 120"/>
                  <a:gd name="T2" fmla="*/ 14 w 40"/>
                  <a:gd name="T3" fmla="*/ 0 h 120"/>
                  <a:gd name="T4" fmla="*/ 30 w 40"/>
                  <a:gd name="T5" fmla="*/ 0 h 120"/>
                  <a:gd name="T6" fmla="*/ 40 w 40"/>
                  <a:gd name="T7" fmla="*/ 119 h 120"/>
                  <a:gd name="T8" fmla="*/ 0 w 40"/>
                  <a:gd name="T9" fmla="*/ 119 h 120"/>
                  <a:gd name="T10" fmla="*/ 0 w 40"/>
                  <a:gd name="T11" fmla="*/ 120 h 12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0"/>
                  <a:gd name="T19" fmla="*/ 0 h 120"/>
                  <a:gd name="T20" fmla="*/ 40 w 40"/>
                  <a:gd name="T21" fmla="*/ 120 h 12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0" h="120">
                    <a:moveTo>
                      <a:pt x="0" y="120"/>
                    </a:moveTo>
                    <a:lnTo>
                      <a:pt x="14" y="0"/>
                    </a:lnTo>
                    <a:lnTo>
                      <a:pt x="30" y="0"/>
                    </a:lnTo>
                    <a:lnTo>
                      <a:pt x="40" y="119"/>
                    </a:lnTo>
                    <a:lnTo>
                      <a:pt x="0" y="119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901" name="Rectangle 213"/>
              <p:cNvSpPr>
                <a:spLocks noChangeArrowheads="1"/>
              </p:cNvSpPr>
              <p:nvPr/>
            </p:nvSpPr>
            <p:spPr bwMode="auto">
              <a:xfrm>
                <a:off x="1161794" y="1179139"/>
                <a:ext cx="115920" cy="95288"/>
              </a:xfrm>
              <a:prstGeom prst="rect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902" name="Oval 214"/>
              <p:cNvSpPr>
                <a:spLocks noChangeArrowheads="1"/>
              </p:cNvSpPr>
              <p:nvPr/>
            </p:nvSpPr>
            <p:spPr bwMode="auto">
              <a:xfrm>
                <a:off x="1152018" y="1179139"/>
                <a:ext cx="22346" cy="97701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903" name="Freeform 215"/>
              <p:cNvSpPr>
                <a:spLocks/>
              </p:cNvSpPr>
              <p:nvPr/>
            </p:nvSpPr>
            <p:spPr bwMode="auto">
              <a:xfrm>
                <a:off x="1005372" y="1197232"/>
                <a:ext cx="160611" cy="78402"/>
              </a:xfrm>
              <a:custGeom>
                <a:avLst/>
                <a:gdLst>
                  <a:gd name="T0" fmla="*/ 10 w 115"/>
                  <a:gd name="T1" fmla="*/ 1 h 65"/>
                  <a:gd name="T2" fmla="*/ 0 w 115"/>
                  <a:gd name="T3" fmla="*/ 21 h 65"/>
                  <a:gd name="T4" fmla="*/ 0 w 115"/>
                  <a:gd name="T5" fmla="*/ 65 h 65"/>
                  <a:gd name="T6" fmla="*/ 115 w 115"/>
                  <a:gd name="T7" fmla="*/ 65 h 65"/>
                  <a:gd name="T8" fmla="*/ 115 w 115"/>
                  <a:gd name="T9" fmla="*/ 31 h 65"/>
                  <a:gd name="T10" fmla="*/ 36 w 115"/>
                  <a:gd name="T11" fmla="*/ 0 h 65"/>
                  <a:gd name="T12" fmla="*/ 10 w 115"/>
                  <a:gd name="T13" fmla="*/ 0 h 65"/>
                  <a:gd name="T14" fmla="*/ 10 w 115"/>
                  <a:gd name="T15" fmla="*/ 1 h 65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15"/>
                  <a:gd name="T25" fmla="*/ 0 h 65"/>
                  <a:gd name="T26" fmla="*/ 115 w 115"/>
                  <a:gd name="T27" fmla="*/ 65 h 65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15" h="65">
                    <a:moveTo>
                      <a:pt x="10" y="1"/>
                    </a:moveTo>
                    <a:lnTo>
                      <a:pt x="0" y="21"/>
                    </a:lnTo>
                    <a:lnTo>
                      <a:pt x="0" y="65"/>
                    </a:lnTo>
                    <a:lnTo>
                      <a:pt x="115" y="65"/>
                    </a:lnTo>
                    <a:lnTo>
                      <a:pt x="115" y="31"/>
                    </a:lnTo>
                    <a:lnTo>
                      <a:pt x="36" y="0"/>
                    </a:lnTo>
                    <a:lnTo>
                      <a:pt x="10" y="0"/>
                    </a:lnTo>
                    <a:lnTo>
                      <a:pt x="10" y="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904" name="Rectangle 216"/>
              <p:cNvSpPr>
                <a:spLocks noChangeArrowheads="1"/>
              </p:cNvSpPr>
              <p:nvPr/>
            </p:nvSpPr>
            <p:spPr bwMode="auto">
              <a:xfrm>
                <a:off x="1020735" y="1198438"/>
                <a:ext cx="8380" cy="75990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905" name="Line 217"/>
              <p:cNvSpPr>
                <a:spLocks noChangeShapeType="1"/>
              </p:cNvSpPr>
              <p:nvPr/>
            </p:nvSpPr>
            <p:spPr bwMode="auto">
              <a:xfrm flipH="1" flipV="1">
                <a:off x="1238608" y="1094706"/>
                <a:ext cx="5586" cy="27743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906" name="Line 218"/>
              <p:cNvSpPr>
                <a:spLocks noChangeShapeType="1"/>
              </p:cNvSpPr>
              <p:nvPr/>
            </p:nvSpPr>
            <p:spPr bwMode="auto">
              <a:xfrm flipV="1">
                <a:off x="1252575" y="1083851"/>
                <a:ext cx="1397" cy="2171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907" name="Line 219"/>
              <p:cNvSpPr>
                <a:spLocks noChangeShapeType="1"/>
              </p:cNvSpPr>
              <p:nvPr/>
            </p:nvSpPr>
            <p:spPr bwMode="auto">
              <a:xfrm flipV="1">
                <a:off x="1258161" y="1095912"/>
                <a:ext cx="8380" cy="229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grpSp>
            <p:nvGrpSpPr>
              <p:cNvPr id="1908" name="Group 211"/>
              <p:cNvGrpSpPr>
                <a:grpSpLocks/>
              </p:cNvGrpSpPr>
              <p:nvPr/>
            </p:nvGrpSpPr>
            <p:grpSpPr bwMode="auto">
              <a:xfrm>
                <a:off x="3286953" y="1094706"/>
                <a:ext cx="374250" cy="344250"/>
                <a:chOff x="1674" y="1102"/>
                <a:chExt cx="195" cy="160"/>
              </a:xfrm>
            </p:grpSpPr>
            <p:sp>
              <p:nvSpPr>
                <p:cNvPr id="2692" name="Freeform 212"/>
                <p:cNvSpPr>
                  <a:spLocks/>
                </p:cNvSpPr>
                <p:nvPr/>
              </p:nvSpPr>
              <p:spPr bwMode="auto">
                <a:xfrm>
                  <a:off x="1828" y="1136"/>
                  <a:ext cx="40" cy="120"/>
                </a:xfrm>
                <a:custGeom>
                  <a:avLst/>
                  <a:gdLst>
                    <a:gd name="T0" fmla="*/ 0 w 40"/>
                    <a:gd name="T1" fmla="*/ 120 h 120"/>
                    <a:gd name="T2" fmla="*/ 14 w 40"/>
                    <a:gd name="T3" fmla="*/ 0 h 120"/>
                    <a:gd name="T4" fmla="*/ 30 w 40"/>
                    <a:gd name="T5" fmla="*/ 0 h 120"/>
                    <a:gd name="T6" fmla="*/ 40 w 40"/>
                    <a:gd name="T7" fmla="*/ 119 h 120"/>
                    <a:gd name="T8" fmla="*/ 0 w 40"/>
                    <a:gd name="T9" fmla="*/ 119 h 120"/>
                    <a:gd name="T10" fmla="*/ 0 w 40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93" name="Rectangle 213"/>
                <p:cNvSpPr>
                  <a:spLocks noChangeArrowheads="1"/>
                </p:cNvSpPr>
                <p:nvPr/>
              </p:nvSpPr>
              <p:spPr bwMode="auto">
                <a:xfrm>
                  <a:off x="1786" y="1181"/>
                  <a:ext cx="83" cy="79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1000" dirty="0">
                    <a:latin typeface="Verdana" pitchFamily="34" charset="0"/>
                  </a:endParaRPr>
                </a:p>
              </p:txBody>
            </p:sp>
            <p:sp>
              <p:nvSpPr>
                <p:cNvPr id="2694" name="Oval 214"/>
                <p:cNvSpPr>
                  <a:spLocks noChangeArrowheads="1"/>
                </p:cNvSpPr>
                <p:nvPr/>
              </p:nvSpPr>
              <p:spPr bwMode="auto">
                <a:xfrm>
                  <a:off x="1779" y="1181"/>
                  <a:ext cx="16" cy="81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1000" dirty="0">
                    <a:latin typeface="Verdana" pitchFamily="34" charset="0"/>
                  </a:endParaRPr>
                </a:p>
              </p:txBody>
            </p:sp>
            <p:sp>
              <p:nvSpPr>
                <p:cNvPr id="2695" name="Freeform 215"/>
                <p:cNvSpPr>
                  <a:spLocks/>
                </p:cNvSpPr>
                <p:nvPr/>
              </p:nvSpPr>
              <p:spPr bwMode="auto">
                <a:xfrm>
                  <a:off x="1674" y="1196"/>
                  <a:ext cx="115" cy="65"/>
                </a:xfrm>
                <a:custGeom>
                  <a:avLst/>
                  <a:gdLst>
                    <a:gd name="T0" fmla="*/ 10 w 115"/>
                    <a:gd name="T1" fmla="*/ 1 h 65"/>
                    <a:gd name="T2" fmla="*/ 0 w 115"/>
                    <a:gd name="T3" fmla="*/ 21 h 65"/>
                    <a:gd name="T4" fmla="*/ 0 w 115"/>
                    <a:gd name="T5" fmla="*/ 65 h 65"/>
                    <a:gd name="T6" fmla="*/ 115 w 115"/>
                    <a:gd name="T7" fmla="*/ 65 h 65"/>
                    <a:gd name="T8" fmla="*/ 115 w 115"/>
                    <a:gd name="T9" fmla="*/ 31 h 65"/>
                    <a:gd name="T10" fmla="*/ 36 w 115"/>
                    <a:gd name="T11" fmla="*/ 0 h 65"/>
                    <a:gd name="T12" fmla="*/ 10 w 115"/>
                    <a:gd name="T13" fmla="*/ 0 h 65"/>
                    <a:gd name="T14" fmla="*/ 10 w 115"/>
                    <a:gd name="T15" fmla="*/ 1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5"/>
                    <a:gd name="T26" fmla="*/ 115 w 11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5" y="65"/>
                      </a:lnTo>
                      <a:lnTo>
                        <a:pt x="115" y="31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96" name="Rectangle 216"/>
                <p:cNvSpPr>
                  <a:spLocks noChangeArrowheads="1"/>
                </p:cNvSpPr>
                <p:nvPr/>
              </p:nvSpPr>
              <p:spPr bwMode="auto">
                <a:xfrm>
                  <a:off x="1685" y="1197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1000" dirty="0">
                    <a:latin typeface="Verdana" pitchFamily="34" charset="0"/>
                  </a:endParaRPr>
                </a:p>
              </p:txBody>
            </p:sp>
            <p:sp>
              <p:nvSpPr>
                <p:cNvPr id="2697" name="Line 217"/>
                <p:cNvSpPr>
                  <a:spLocks noChangeShapeType="1"/>
                </p:cNvSpPr>
                <p:nvPr/>
              </p:nvSpPr>
              <p:spPr bwMode="auto">
                <a:xfrm flipH="1" flipV="1">
                  <a:off x="1841" y="1111"/>
                  <a:ext cx="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98" name="Line 218"/>
                <p:cNvSpPr>
                  <a:spLocks noChangeShapeType="1"/>
                </p:cNvSpPr>
                <p:nvPr/>
              </p:nvSpPr>
              <p:spPr bwMode="auto">
                <a:xfrm flipV="1">
                  <a:off x="1851" y="1102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99" name="Line 219"/>
                <p:cNvSpPr>
                  <a:spLocks noChangeShapeType="1"/>
                </p:cNvSpPr>
                <p:nvPr/>
              </p:nvSpPr>
              <p:spPr bwMode="auto">
                <a:xfrm flipV="1">
                  <a:off x="1855" y="1112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09" name="Group 182"/>
              <p:cNvGrpSpPr>
                <a:grpSpLocks/>
              </p:cNvGrpSpPr>
              <p:nvPr/>
            </p:nvGrpSpPr>
            <p:grpSpPr bwMode="auto">
              <a:xfrm>
                <a:off x="1551746" y="2341268"/>
                <a:ext cx="156377" cy="83454"/>
                <a:chOff x="877" y="1660"/>
                <a:chExt cx="89" cy="48"/>
              </a:xfrm>
            </p:grpSpPr>
            <p:sp>
              <p:nvSpPr>
                <p:cNvPr id="2690" name="Rectangle 183"/>
                <p:cNvSpPr>
                  <a:spLocks noChangeArrowheads="1"/>
                </p:cNvSpPr>
                <p:nvPr/>
              </p:nvSpPr>
              <p:spPr bwMode="auto">
                <a:xfrm>
                  <a:off x="877" y="1660"/>
                  <a:ext cx="89" cy="4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91" name="Rectangle 184"/>
                <p:cNvSpPr>
                  <a:spLocks noChangeArrowheads="1"/>
                </p:cNvSpPr>
                <p:nvPr/>
              </p:nvSpPr>
              <p:spPr bwMode="auto">
                <a:xfrm>
                  <a:off x="877" y="1660"/>
                  <a:ext cx="89" cy="48"/>
                </a:xfrm>
                <a:prstGeom prst="rect">
                  <a:avLst/>
                </a:prstGeom>
                <a:noFill/>
                <a:ln w="4763" cap="rnd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</p:grpSp>
          <p:sp>
            <p:nvSpPr>
              <p:cNvPr id="1910" name="Line 12"/>
              <p:cNvSpPr>
                <a:spLocks noChangeShapeType="1"/>
              </p:cNvSpPr>
              <p:nvPr/>
            </p:nvSpPr>
            <p:spPr bwMode="auto">
              <a:xfrm flipV="1">
                <a:off x="1598751" y="2798068"/>
                <a:ext cx="0" cy="1748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1911" name="Line 13"/>
              <p:cNvSpPr>
                <a:spLocks noChangeShapeType="1"/>
              </p:cNvSpPr>
              <p:nvPr/>
            </p:nvSpPr>
            <p:spPr bwMode="auto">
              <a:xfrm flipV="1">
                <a:off x="1600489" y="2867953"/>
                <a:ext cx="0" cy="3494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grpSp>
            <p:nvGrpSpPr>
              <p:cNvPr id="1912" name="546 Grupo"/>
              <p:cNvGrpSpPr>
                <a:grpSpLocks/>
              </p:cNvGrpSpPr>
              <p:nvPr/>
            </p:nvGrpSpPr>
            <p:grpSpPr bwMode="auto">
              <a:xfrm>
                <a:off x="3788838" y="4262038"/>
                <a:ext cx="212146" cy="183447"/>
                <a:chOff x="3722338" y="3980066"/>
                <a:chExt cx="233363" cy="233363"/>
              </a:xfrm>
            </p:grpSpPr>
            <p:sp>
              <p:nvSpPr>
                <p:cNvPr id="2674" name="Rectangle 336"/>
                <p:cNvSpPr>
                  <a:spLocks noChangeArrowheads="1"/>
                </p:cNvSpPr>
                <p:nvPr/>
              </p:nvSpPr>
              <p:spPr bwMode="auto">
                <a:xfrm>
                  <a:off x="3722338" y="4167391"/>
                  <a:ext cx="212725" cy="2698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75" name="Rectangle 337"/>
                <p:cNvSpPr>
                  <a:spLocks noChangeArrowheads="1"/>
                </p:cNvSpPr>
                <p:nvPr/>
              </p:nvSpPr>
              <p:spPr bwMode="auto">
                <a:xfrm>
                  <a:off x="3722338" y="4167391"/>
                  <a:ext cx="212725" cy="26988"/>
                </a:xfrm>
                <a:prstGeom prst="rect">
                  <a:avLst/>
                </a:prstGeom>
                <a:noFill/>
                <a:ln w="793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76" name="Freeform 339"/>
                <p:cNvSpPr>
                  <a:spLocks/>
                </p:cNvSpPr>
                <p:nvPr/>
              </p:nvSpPr>
              <p:spPr bwMode="auto">
                <a:xfrm>
                  <a:off x="3882676" y="4140404"/>
                  <a:ext cx="71438" cy="63500"/>
                </a:xfrm>
                <a:custGeom>
                  <a:avLst/>
                  <a:gdLst>
                    <a:gd name="T0" fmla="*/ 12601662 w 45"/>
                    <a:gd name="T1" fmla="*/ 0 h 40"/>
                    <a:gd name="T2" fmla="*/ 27722710 w 45"/>
                    <a:gd name="T3" fmla="*/ 0 h 40"/>
                    <a:gd name="T4" fmla="*/ 42843748 w 45"/>
                    <a:gd name="T5" fmla="*/ 0 h 40"/>
                    <a:gd name="T6" fmla="*/ 55443832 w 45"/>
                    <a:gd name="T7" fmla="*/ 0 h 40"/>
                    <a:gd name="T8" fmla="*/ 70564870 w 45"/>
                    <a:gd name="T9" fmla="*/ 0 h 40"/>
                    <a:gd name="T10" fmla="*/ 83166529 w 45"/>
                    <a:gd name="T11" fmla="*/ 15120938 h 40"/>
                    <a:gd name="T12" fmla="*/ 83166529 w 45"/>
                    <a:gd name="T13" fmla="*/ 30241876 h 40"/>
                    <a:gd name="T14" fmla="*/ 98287567 w 45"/>
                    <a:gd name="T15" fmla="*/ 30241876 h 40"/>
                    <a:gd name="T16" fmla="*/ 98287567 w 45"/>
                    <a:gd name="T17" fmla="*/ 42843446 h 40"/>
                    <a:gd name="T18" fmla="*/ 98287567 w 45"/>
                    <a:gd name="T19" fmla="*/ 57962803 h 40"/>
                    <a:gd name="T20" fmla="*/ 113408630 w 45"/>
                    <a:gd name="T21" fmla="*/ 57962803 h 40"/>
                    <a:gd name="T22" fmla="*/ 113408630 w 45"/>
                    <a:gd name="T23" fmla="*/ 70564373 h 40"/>
                    <a:gd name="T24" fmla="*/ 98287567 w 45"/>
                    <a:gd name="T25" fmla="*/ 70564373 h 40"/>
                    <a:gd name="T26" fmla="*/ 113408630 w 45"/>
                    <a:gd name="T27" fmla="*/ 85685305 h 40"/>
                    <a:gd name="T28" fmla="*/ 98287567 w 45"/>
                    <a:gd name="T29" fmla="*/ 85685305 h 40"/>
                    <a:gd name="T30" fmla="*/ 98287567 w 45"/>
                    <a:gd name="T31" fmla="*/ 100806236 h 40"/>
                    <a:gd name="T32" fmla="*/ 98287567 w 45"/>
                    <a:gd name="T33" fmla="*/ 85685305 h 40"/>
                    <a:gd name="T34" fmla="*/ 83166529 w 45"/>
                    <a:gd name="T35" fmla="*/ 85685305 h 40"/>
                    <a:gd name="T36" fmla="*/ 83166529 w 45"/>
                    <a:gd name="T37" fmla="*/ 100806236 h 40"/>
                    <a:gd name="T38" fmla="*/ 83166529 w 45"/>
                    <a:gd name="T39" fmla="*/ 85685305 h 40"/>
                    <a:gd name="T40" fmla="*/ 83166529 w 45"/>
                    <a:gd name="T41" fmla="*/ 70564373 h 40"/>
                    <a:gd name="T42" fmla="*/ 70564870 w 45"/>
                    <a:gd name="T43" fmla="*/ 70564373 h 40"/>
                    <a:gd name="T44" fmla="*/ 70564870 w 45"/>
                    <a:gd name="T45" fmla="*/ 57962803 h 40"/>
                    <a:gd name="T46" fmla="*/ 70564870 w 45"/>
                    <a:gd name="T47" fmla="*/ 42843446 h 40"/>
                    <a:gd name="T48" fmla="*/ 55443832 w 45"/>
                    <a:gd name="T49" fmla="*/ 42843446 h 40"/>
                    <a:gd name="T50" fmla="*/ 42843748 w 45"/>
                    <a:gd name="T51" fmla="*/ 30241876 h 40"/>
                    <a:gd name="T52" fmla="*/ 27722710 w 45"/>
                    <a:gd name="T53" fmla="*/ 30241876 h 40"/>
                    <a:gd name="T54" fmla="*/ 27722710 w 45"/>
                    <a:gd name="T55" fmla="*/ 15120938 h 40"/>
                    <a:gd name="T56" fmla="*/ 12601662 w 45"/>
                    <a:gd name="T57" fmla="*/ 15120938 h 40"/>
                    <a:gd name="T58" fmla="*/ 0 w 45"/>
                    <a:gd name="T59" fmla="*/ 15120938 h 40"/>
                    <a:gd name="T60" fmla="*/ 0 w 45"/>
                    <a:gd name="T61" fmla="*/ 0 h 40"/>
                    <a:gd name="T62" fmla="*/ 12601662 w 45"/>
                    <a:gd name="T63" fmla="*/ 0 h 4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40"/>
                    <a:gd name="T98" fmla="*/ 45 w 45"/>
                    <a:gd name="T99" fmla="*/ 40 h 4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40">
                      <a:moveTo>
                        <a:pt x="5" y="0"/>
                      </a:move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3" y="6"/>
                      </a:lnTo>
                      <a:lnTo>
                        <a:pt x="33" y="12"/>
                      </a:lnTo>
                      <a:lnTo>
                        <a:pt x="39" y="12"/>
                      </a:lnTo>
                      <a:lnTo>
                        <a:pt x="39" y="17"/>
                      </a:lnTo>
                      <a:lnTo>
                        <a:pt x="39" y="23"/>
                      </a:lnTo>
                      <a:lnTo>
                        <a:pt x="45" y="23"/>
                      </a:lnTo>
                      <a:lnTo>
                        <a:pt x="45" y="28"/>
                      </a:lnTo>
                      <a:lnTo>
                        <a:pt x="39" y="28"/>
                      </a:lnTo>
                      <a:lnTo>
                        <a:pt x="45" y="34"/>
                      </a:lnTo>
                      <a:lnTo>
                        <a:pt x="39" y="34"/>
                      </a:lnTo>
                      <a:lnTo>
                        <a:pt x="39" y="40"/>
                      </a:lnTo>
                      <a:lnTo>
                        <a:pt x="39" y="34"/>
                      </a:lnTo>
                      <a:lnTo>
                        <a:pt x="33" y="34"/>
                      </a:lnTo>
                      <a:lnTo>
                        <a:pt x="33" y="40"/>
                      </a:lnTo>
                      <a:lnTo>
                        <a:pt x="33" y="34"/>
                      </a:lnTo>
                      <a:lnTo>
                        <a:pt x="33" y="28"/>
                      </a:lnTo>
                      <a:lnTo>
                        <a:pt x="28" y="28"/>
                      </a:lnTo>
                      <a:lnTo>
                        <a:pt x="28" y="23"/>
                      </a:lnTo>
                      <a:lnTo>
                        <a:pt x="28" y="17"/>
                      </a:lnTo>
                      <a:lnTo>
                        <a:pt x="22" y="17"/>
                      </a:lnTo>
                      <a:lnTo>
                        <a:pt x="17" y="12"/>
                      </a:lnTo>
                      <a:lnTo>
                        <a:pt x="11" y="12"/>
                      </a:ln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77" name="Freeform 340"/>
                <p:cNvSpPr>
                  <a:spLocks noEditPoints="1"/>
                </p:cNvSpPr>
                <p:nvPr/>
              </p:nvSpPr>
              <p:spPr bwMode="auto">
                <a:xfrm>
                  <a:off x="3879501" y="4135641"/>
                  <a:ext cx="76200" cy="71438"/>
                </a:xfrm>
                <a:custGeom>
                  <a:avLst/>
                  <a:gdLst>
                    <a:gd name="T0" fmla="*/ 0 w 429"/>
                    <a:gd name="T1" fmla="*/ 0 h 394"/>
                    <a:gd name="T2" fmla="*/ 0 w 429"/>
                    <a:gd name="T3" fmla="*/ 0 h 394"/>
                    <a:gd name="T4" fmla="*/ 0 w 429"/>
                    <a:gd name="T5" fmla="*/ 0 h 394"/>
                    <a:gd name="T6" fmla="*/ 0 w 429"/>
                    <a:gd name="T7" fmla="*/ 0 h 394"/>
                    <a:gd name="T8" fmla="*/ 0 w 429"/>
                    <a:gd name="T9" fmla="*/ 0 h 394"/>
                    <a:gd name="T10" fmla="*/ 0 w 429"/>
                    <a:gd name="T11" fmla="*/ 0 h 394"/>
                    <a:gd name="T12" fmla="*/ 0 w 429"/>
                    <a:gd name="T13" fmla="*/ 0 h 394"/>
                    <a:gd name="T14" fmla="*/ 0 w 429"/>
                    <a:gd name="T15" fmla="*/ 0 h 394"/>
                    <a:gd name="T16" fmla="*/ 0 w 429"/>
                    <a:gd name="T17" fmla="*/ 0 h 394"/>
                    <a:gd name="T18" fmla="*/ 0 w 429"/>
                    <a:gd name="T19" fmla="*/ 0 h 394"/>
                    <a:gd name="T20" fmla="*/ 0 w 429"/>
                    <a:gd name="T21" fmla="*/ 0 h 394"/>
                    <a:gd name="T22" fmla="*/ 0 w 429"/>
                    <a:gd name="T23" fmla="*/ 0 h 394"/>
                    <a:gd name="T24" fmla="*/ 0 w 429"/>
                    <a:gd name="T25" fmla="*/ 0 h 394"/>
                    <a:gd name="T26" fmla="*/ 0 w 429"/>
                    <a:gd name="T27" fmla="*/ 0 h 394"/>
                    <a:gd name="T28" fmla="*/ 0 w 429"/>
                    <a:gd name="T29" fmla="*/ 0 h 394"/>
                    <a:gd name="T30" fmla="*/ 0 w 429"/>
                    <a:gd name="T31" fmla="*/ 0 h 394"/>
                    <a:gd name="T32" fmla="*/ 0 w 429"/>
                    <a:gd name="T33" fmla="*/ 0 h 394"/>
                    <a:gd name="T34" fmla="*/ 0 w 429"/>
                    <a:gd name="T35" fmla="*/ 0 h 394"/>
                    <a:gd name="T36" fmla="*/ 0 w 429"/>
                    <a:gd name="T37" fmla="*/ 0 h 394"/>
                    <a:gd name="T38" fmla="*/ 0 w 429"/>
                    <a:gd name="T39" fmla="*/ 0 h 394"/>
                    <a:gd name="T40" fmla="*/ 0 w 429"/>
                    <a:gd name="T41" fmla="*/ 0 h 394"/>
                    <a:gd name="T42" fmla="*/ 0 w 429"/>
                    <a:gd name="T43" fmla="*/ 0 h 394"/>
                    <a:gd name="T44" fmla="*/ 0 w 429"/>
                    <a:gd name="T45" fmla="*/ 0 h 394"/>
                    <a:gd name="T46" fmla="*/ 0 w 429"/>
                    <a:gd name="T47" fmla="*/ 0 h 394"/>
                    <a:gd name="T48" fmla="*/ 0 w 429"/>
                    <a:gd name="T49" fmla="*/ 0 h 394"/>
                    <a:gd name="T50" fmla="*/ 0 w 429"/>
                    <a:gd name="T51" fmla="*/ 0 h 394"/>
                    <a:gd name="T52" fmla="*/ 0 w 429"/>
                    <a:gd name="T53" fmla="*/ 0 h 394"/>
                    <a:gd name="T54" fmla="*/ 0 w 429"/>
                    <a:gd name="T55" fmla="*/ 0 h 394"/>
                    <a:gd name="T56" fmla="*/ 0 w 429"/>
                    <a:gd name="T57" fmla="*/ 0 h 394"/>
                    <a:gd name="T58" fmla="*/ 0 w 429"/>
                    <a:gd name="T59" fmla="*/ 0 h 394"/>
                    <a:gd name="T60" fmla="*/ 0 w 429"/>
                    <a:gd name="T61" fmla="*/ 0 h 394"/>
                    <a:gd name="T62" fmla="*/ 0 w 429"/>
                    <a:gd name="T63" fmla="*/ 0 h 394"/>
                    <a:gd name="T64" fmla="*/ 0 w 429"/>
                    <a:gd name="T65" fmla="*/ 0 h 394"/>
                    <a:gd name="T66" fmla="*/ 0 w 429"/>
                    <a:gd name="T67" fmla="*/ 0 h 394"/>
                    <a:gd name="T68" fmla="*/ 0 w 429"/>
                    <a:gd name="T69" fmla="*/ 0 h 394"/>
                    <a:gd name="T70" fmla="*/ 0 w 429"/>
                    <a:gd name="T71" fmla="*/ 0 h 394"/>
                    <a:gd name="T72" fmla="*/ 0 w 429"/>
                    <a:gd name="T73" fmla="*/ 0 h 394"/>
                    <a:gd name="T74" fmla="*/ 0 w 429"/>
                    <a:gd name="T75" fmla="*/ 0 h 394"/>
                    <a:gd name="T76" fmla="*/ 0 w 429"/>
                    <a:gd name="T77" fmla="*/ 0 h 394"/>
                    <a:gd name="T78" fmla="*/ 0 w 429"/>
                    <a:gd name="T79" fmla="*/ 0 h 394"/>
                    <a:gd name="T80" fmla="*/ 0 w 429"/>
                    <a:gd name="T81" fmla="*/ 0 h 394"/>
                    <a:gd name="T82" fmla="*/ 0 w 429"/>
                    <a:gd name="T83" fmla="*/ 0 h 394"/>
                    <a:gd name="T84" fmla="*/ 0 w 429"/>
                    <a:gd name="T85" fmla="*/ 0 h 394"/>
                    <a:gd name="T86" fmla="*/ 0 w 429"/>
                    <a:gd name="T87" fmla="*/ 0 h 394"/>
                    <a:gd name="T88" fmla="*/ 0 w 429"/>
                    <a:gd name="T89" fmla="*/ 0 h 394"/>
                    <a:gd name="T90" fmla="*/ 0 w 429"/>
                    <a:gd name="T91" fmla="*/ 0 h 394"/>
                    <a:gd name="T92" fmla="*/ 0 w 429"/>
                    <a:gd name="T93" fmla="*/ 0 h 394"/>
                    <a:gd name="T94" fmla="*/ 0 w 429"/>
                    <a:gd name="T95" fmla="*/ 0 h 394"/>
                    <a:gd name="T96" fmla="*/ 0 w 429"/>
                    <a:gd name="T97" fmla="*/ 0 h 394"/>
                    <a:gd name="T98" fmla="*/ 0 w 429"/>
                    <a:gd name="T99" fmla="*/ 0 h 394"/>
                    <a:gd name="T100" fmla="*/ 0 w 429"/>
                    <a:gd name="T101" fmla="*/ 0 h 394"/>
                    <a:gd name="T102" fmla="*/ 0 w 429"/>
                    <a:gd name="T103" fmla="*/ 0 h 3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29"/>
                    <a:gd name="T157" fmla="*/ 0 h 394"/>
                    <a:gd name="T158" fmla="*/ 429 w 429"/>
                    <a:gd name="T159" fmla="*/ 394 h 3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29" h="394">
                      <a:moveTo>
                        <a:pt x="63" y="2"/>
                      </a:moveTo>
                      <a:lnTo>
                        <a:pt x="113" y="2"/>
                      </a:lnTo>
                      <a:lnTo>
                        <a:pt x="163" y="2"/>
                      </a:lnTo>
                      <a:cubicBezTo>
                        <a:pt x="177" y="2"/>
                        <a:pt x="188" y="14"/>
                        <a:pt x="188" y="27"/>
                      </a:cubicBezTo>
                      <a:cubicBezTo>
                        <a:pt x="188" y="41"/>
                        <a:pt x="177" y="52"/>
                        <a:pt x="163" y="52"/>
                      </a:cubicBezTo>
                      <a:lnTo>
                        <a:pt x="113" y="52"/>
                      </a:lnTo>
                      <a:lnTo>
                        <a:pt x="63" y="52"/>
                      </a:lnTo>
                      <a:cubicBezTo>
                        <a:pt x="49" y="52"/>
                        <a:pt x="38" y="41"/>
                        <a:pt x="38" y="27"/>
                      </a:cubicBezTo>
                      <a:cubicBezTo>
                        <a:pt x="38" y="14"/>
                        <a:pt x="49" y="2"/>
                        <a:pt x="63" y="2"/>
                      </a:cubicBezTo>
                      <a:close/>
                      <a:moveTo>
                        <a:pt x="281" y="10"/>
                      </a:moveTo>
                      <a:lnTo>
                        <a:pt x="281" y="10"/>
                      </a:lnTo>
                      <a:cubicBezTo>
                        <a:pt x="291" y="20"/>
                        <a:pt x="291" y="35"/>
                        <a:pt x="281" y="45"/>
                      </a:cubicBezTo>
                      <a:cubicBezTo>
                        <a:pt x="271" y="55"/>
                        <a:pt x="255" y="55"/>
                        <a:pt x="245" y="45"/>
                      </a:cubicBezTo>
                      <a:cubicBezTo>
                        <a:pt x="236" y="35"/>
                        <a:pt x="236" y="20"/>
                        <a:pt x="245" y="10"/>
                      </a:cubicBezTo>
                      <a:cubicBezTo>
                        <a:pt x="255" y="0"/>
                        <a:pt x="271" y="0"/>
                        <a:pt x="281" y="10"/>
                      </a:cubicBezTo>
                      <a:close/>
                      <a:moveTo>
                        <a:pt x="338" y="107"/>
                      </a:moveTo>
                      <a:lnTo>
                        <a:pt x="338" y="107"/>
                      </a:lnTo>
                      <a:cubicBezTo>
                        <a:pt x="338" y="121"/>
                        <a:pt x="327" y="132"/>
                        <a:pt x="313" y="132"/>
                      </a:cubicBezTo>
                      <a:cubicBezTo>
                        <a:pt x="299" y="132"/>
                        <a:pt x="288" y="121"/>
                        <a:pt x="288" y="107"/>
                      </a:cubicBezTo>
                      <a:cubicBezTo>
                        <a:pt x="288" y="93"/>
                        <a:pt x="299" y="82"/>
                        <a:pt x="313" y="82"/>
                      </a:cubicBezTo>
                      <a:cubicBezTo>
                        <a:pt x="327" y="82"/>
                        <a:pt x="338" y="93"/>
                        <a:pt x="338" y="107"/>
                      </a:cubicBezTo>
                      <a:close/>
                      <a:moveTo>
                        <a:pt x="388" y="157"/>
                      </a:moveTo>
                      <a:lnTo>
                        <a:pt x="388" y="177"/>
                      </a:lnTo>
                      <a:lnTo>
                        <a:pt x="388" y="227"/>
                      </a:lnTo>
                      <a:lnTo>
                        <a:pt x="363" y="202"/>
                      </a:lnTo>
                      <a:lnTo>
                        <a:pt x="393" y="202"/>
                      </a:lnTo>
                      <a:cubicBezTo>
                        <a:pt x="406" y="202"/>
                        <a:pt x="418" y="214"/>
                        <a:pt x="418" y="227"/>
                      </a:cubicBezTo>
                      <a:cubicBezTo>
                        <a:pt x="418" y="241"/>
                        <a:pt x="406" y="252"/>
                        <a:pt x="393" y="252"/>
                      </a:cubicBezTo>
                      <a:lnTo>
                        <a:pt x="363" y="252"/>
                      </a:lnTo>
                      <a:cubicBezTo>
                        <a:pt x="349" y="252"/>
                        <a:pt x="338" y="241"/>
                        <a:pt x="338" y="227"/>
                      </a:cubicBezTo>
                      <a:lnTo>
                        <a:pt x="338" y="177"/>
                      </a:lnTo>
                      <a:lnTo>
                        <a:pt x="338" y="157"/>
                      </a:lnTo>
                      <a:cubicBezTo>
                        <a:pt x="338" y="143"/>
                        <a:pt x="349" y="132"/>
                        <a:pt x="363" y="132"/>
                      </a:cubicBezTo>
                      <a:cubicBezTo>
                        <a:pt x="377" y="132"/>
                        <a:pt x="388" y="143"/>
                        <a:pt x="388" y="157"/>
                      </a:cubicBezTo>
                      <a:close/>
                      <a:moveTo>
                        <a:pt x="384" y="302"/>
                      </a:moveTo>
                      <a:lnTo>
                        <a:pt x="384" y="302"/>
                      </a:lnTo>
                      <a:cubicBezTo>
                        <a:pt x="370" y="302"/>
                        <a:pt x="359" y="291"/>
                        <a:pt x="359" y="277"/>
                      </a:cubicBezTo>
                      <a:cubicBezTo>
                        <a:pt x="359" y="264"/>
                        <a:pt x="370" y="252"/>
                        <a:pt x="384" y="252"/>
                      </a:cubicBezTo>
                      <a:cubicBezTo>
                        <a:pt x="398" y="252"/>
                        <a:pt x="409" y="264"/>
                        <a:pt x="409" y="277"/>
                      </a:cubicBezTo>
                      <a:cubicBezTo>
                        <a:pt x="409" y="291"/>
                        <a:pt x="398" y="302"/>
                        <a:pt x="384" y="302"/>
                      </a:cubicBezTo>
                      <a:close/>
                      <a:moveTo>
                        <a:pt x="404" y="352"/>
                      </a:moveTo>
                      <a:lnTo>
                        <a:pt x="404" y="352"/>
                      </a:lnTo>
                      <a:cubicBezTo>
                        <a:pt x="391" y="352"/>
                        <a:pt x="379" y="341"/>
                        <a:pt x="379" y="327"/>
                      </a:cubicBezTo>
                      <a:cubicBezTo>
                        <a:pt x="379" y="314"/>
                        <a:pt x="391" y="302"/>
                        <a:pt x="404" y="302"/>
                      </a:cubicBezTo>
                      <a:cubicBezTo>
                        <a:pt x="418" y="302"/>
                        <a:pt x="429" y="314"/>
                        <a:pt x="429" y="327"/>
                      </a:cubicBezTo>
                      <a:cubicBezTo>
                        <a:pt x="429" y="341"/>
                        <a:pt x="418" y="352"/>
                        <a:pt x="404" y="352"/>
                      </a:cubicBezTo>
                      <a:close/>
                      <a:moveTo>
                        <a:pt x="338" y="369"/>
                      </a:moveTo>
                      <a:lnTo>
                        <a:pt x="338" y="327"/>
                      </a:lnTo>
                      <a:lnTo>
                        <a:pt x="363" y="352"/>
                      </a:lnTo>
                      <a:lnTo>
                        <a:pt x="313" y="352"/>
                      </a:lnTo>
                      <a:lnTo>
                        <a:pt x="338" y="327"/>
                      </a:lnTo>
                      <a:lnTo>
                        <a:pt x="338" y="336"/>
                      </a:lnTo>
                      <a:cubicBezTo>
                        <a:pt x="338" y="350"/>
                        <a:pt x="327" y="361"/>
                        <a:pt x="313" y="361"/>
                      </a:cubicBezTo>
                      <a:cubicBezTo>
                        <a:pt x="299" y="361"/>
                        <a:pt x="288" y="350"/>
                        <a:pt x="288" y="336"/>
                      </a:cubicBezTo>
                      <a:lnTo>
                        <a:pt x="288" y="327"/>
                      </a:lnTo>
                      <a:cubicBezTo>
                        <a:pt x="288" y="314"/>
                        <a:pt x="299" y="302"/>
                        <a:pt x="313" y="302"/>
                      </a:cubicBezTo>
                      <a:lnTo>
                        <a:pt x="363" y="302"/>
                      </a:lnTo>
                      <a:cubicBezTo>
                        <a:pt x="377" y="302"/>
                        <a:pt x="388" y="314"/>
                        <a:pt x="388" y="327"/>
                      </a:cubicBezTo>
                      <a:lnTo>
                        <a:pt x="388" y="369"/>
                      </a:lnTo>
                      <a:cubicBezTo>
                        <a:pt x="388" y="382"/>
                        <a:pt x="377" y="394"/>
                        <a:pt x="363" y="394"/>
                      </a:cubicBezTo>
                      <a:cubicBezTo>
                        <a:pt x="349" y="394"/>
                        <a:pt x="338" y="382"/>
                        <a:pt x="338" y="369"/>
                      </a:cubicBezTo>
                      <a:close/>
                      <a:moveTo>
                        <a:pt x="288" y="319"/>
                      </a:moveTo>
                      <a:lnTo>
                        <a:pt x="288" y="319"/>
                      </a:lnTo>
                      <a:cubicBezTo>
                        <a:pt x="288" y="305"/>
                        <a:pt x="299" y="294"/>
                        <a:pt x="313" y="294"/>
                      </a:cubicBezTo>
                      <a:cubicBezTo>
                        <a:pt x="327" y="294"/>
                        <a:pt x="338" y="305"/>
                        <a:pt x="338" y="319"/>
                      </a:cubicBezTo>
                      <a:cubicBezTo>
                        <a:pt x="338" y="332"/>
                        <a:pt x="327" y="344"/>
                        <a:pt x="313" y="344"/>
                      </a:cubicBezTo>
                      <a:cubicBezTo>
                        <a:pt x="299" y="344"/>
                        <a:pt x="288" y="332"/>
                        <a:pt x="288" y="319"/>
                      </a:cubicBezTo>
                      <a:close/>
                      <a:moveTo>
                        <a:pt x="238" y="269"/>
                      </a:moveTo>
                      <a:lnTo>
                        <a:pt x="238" y="269"/>
                      </a:lnTo>
                      <a:cubicBezTo>
                        <a:pt x="238" y="255"/>
                        <a:pt x="249" y="244"/>
                        <a:pt x="263" y="244"/>
                      </a:cubicBezTo>
                      <a:cubicBezTo>
                        <a:pt x="277" y="244"/>
                        <a:pt x="288" y="255"/>
                        <a:pt x="288" y="269"/>
                      </a:cubicBezTo>
                      <a:cubicBezTo>
                        <a:pt x="288" y="282"/>
                        <a:pt x="277" y="294"/>
                        <a:pt x="263" y="294"/>
                      </a:cubicBezTo>
                      <a:cubicBezTo>
                        <a:pt x="249" y="294"/>
                        <a:pt x="238" y="282"/>
                        <a:pt x="238" y="269"/>
                      </a:cubicBezTo>
                      <a:close/>
                      <a:moveTo>
                        <a:pt x="254" y="202"/>
                      </a:moveTo>
                      <a:lnTo>
                        <a:pt x="213" y="202"/>
                      </a:lnTo>
                      <a:cubicBezTo>
                        <a:pt x="207" y="202"/>
                        <a:pt x="200" y="200"/>
                        <a:pt x="195" y="195"/>
                      </a:cubicBezTo>
                      <a:lnTo>
                        <a:pt x="154" y="154"/>
                      </a:lnTo>
                      <a:cubicBezTo>
                        <a:pt x="144" y="144"/>
                        <a:pt x="144" y="128"/>
                        <a:pt x="154" y="118"/>
                      </a:cubicBezTo>
                      <a:cubicBezTo>
                        <a:pt x="164" y="108"/>
                        <a:pt x="179" y="108"/>
                        <a:pt x="189" y="118"/>
                      </a:cubicBezTo>
                      <a:lnTo>
                        <a:pt x="231" y="160"/>
                      </a:lnTo>
                      <a:lnTo>
                        <a:pt x="213" y="152"/>
                      </a:lnTo>
                      <a:lnTo>
                        <a:pt x="254" y="152"/>
                      </a:lnTo>
                      <a:cubicBezTo>
                        <a:pt x="268" y="152"/>
                        <a:pt x="279" y="164"/>
                        <a:pt x="279" y="177"/>
                      </a:cubicBezTo>
                      <a:cubicBezTo>
                        <a:pt x="279" y="191"/>
                        <a:pt x="268" y="202"/>
                        <a:pt x="254" y="202"/>
                      </a:cubicBezTo>
                      <a:close/>
                      <a:moveTo>
                        <a:pt x="88" y="89"/>
                      </a:moveTo>
                      <a:lnTo>
                        <a:pt x="88" y="89"/>
                      </a:lnTo>
                      <a:cubicBezTo>
                        <a:pt x="88" y="75"/>
                        <a:pt x="99" y="64"/>
                        <a:pt x="113" y="64"/>
                      </a:cubicBezTo>
                      <a:cubicBezTo>
                        <a:pt x="127" y="64"/>
                        <a:pt x="138" y="75"/>
                        <a:pt x="138" y="89"/>
                      </a:cubicBezTo>
                      <a:cubicBezTo>
                        <a:pt x="138" y="103"/>
                        <a:pt x="127" y="114"/>
                        <a:pt x="113" y="114"/>
                      </a:cubicBezTo>
                      <a:cubicBezTo>
                        <a:pt x="99" y="114"/>
                        <a:pt x="88" y="103"/>
                        <a:pt x="88" y="89"/>
                      </a:cubicBezTo>
                      <a:close/>
                      <a:moveTo>
                        <a:pt x="25" y="102"/>
                      </a:moveTo>
                      <a:lnTo>
                        <a:pt x="25" y="102"/>
                      </a:lnTo>
                      <a:cubicBezTo>
                        <a:pt x="11" y="102"/>
                        <a:pt x="0" y="91"/>
                        <a:pt x="0" y="77"/>
                      </a:cubicBezTo>
                      <a:cubicBezTo>
                        <a:pt x="0" y="64"/>
                        <a:pt x="11" y="52"/>
                        <a:pt x="25" y="52"/>
                      </a:cubicBezTo>
                      <a:cubicBezTo>
                        <a:pt x="39" y="52"/>
                        <a:pt x="50" y="64"/>
                        <a:pt x="50" y="77"/>
                      </a:cubicBezTo>
                      <a:cubicBezTo>
                        <a:pt x="50" y="91"/>
                        <a:pt x="39" y="102"/>
                        <a:pt x="25" y="1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78" name="Freeform 342"/>
                <p:cNvSpPr>
                  <a:spLocks/>
                </p:cNvSpPr>
                <p:nvPr/>
              </p:nvSpPr>
              <p:spPr bwMode="auto">
                <a:xfrm>
                  <a:off x="3863626" y="4140404"/>
                  <a:ext cx="71438" cy="73025"/>
                </a:xfrm>
                <a:custGeom>
                  <a:avLst/>
                  <a:gdLst>
                    <a:gd name="T0" fmla="*/ 15121044 w 45"/>
                    <a:gd name="T1" fmla="*/ 0 h 46"/>
                    <a:gd name="T2" fmla="*/ 30242089 w 45"/>
                    <a:gd name="T3" fmla="*/ 0 h 46"/>
                    <a:gd name="T4" fmla="*/ 42843748 w 45"/>
                    <a:gd name="T5" fmla="*/ 0 h 46"/>
                    <a:gd name="T6" fmla="*/ 57964798 w 45"/>
                    <a:gd name="T7" fmla="*/ 0 h 46"/>
                    <a:gd name="T8" fmla="*/ 73085837 w 45"/>
                    <a:gd name="T9" fmla="*/ 0 h 46"/>
                    <a:gd name="T10" fmla="*/ 85685908 w 45"/>
                    <a:gd name="T11" fmla="*/ 15120939 h 46"/>
                    <a:gd name="T12" fmla="*/ 100806946 w 45"/>
                    <a:gd name="T13" fmla="*/ 15120939 h 46"/>
                    <a:gd name="T14" fmla="*/ 100806946 w 45"/>
                    <a:gd name="T15" fmla="*/ 30241877 h 46"/>
                    <a:gd name="T16" fmla="*/ 113408630 w 45"/>
                    <a:gd name="T17" fmla="*/ 42843448 h 46"/>
                    <a:gd name="T18" fmla="*/ 113408630 w 45"/>
                    <a:gd name="T19" fmla="*/ 57964393 h 46"/>
                    <a:gd name="T20" fmla="*/ 113408630 w 45"/>
                    <a:gd name="T21" fmla="*/ 70564376 h 46"/>
                    <a:gd name="T22" fmla="*/ 113408630 w 45"/>
                    <a:gd name="T23" fmla="*/ 85685309 h 46"/>
                    <a:gd name="T24" fmla="*/ 113408630 w 45"/>
                    <a:gd name="T25" fmla="*/ 100806241 h 46"/>
                    <a:gd name="T26" fmla="*/ 100806946 w 45"/>
                    <a:gd name="T27" fmla="*/ 100806241 h 46"/>
                    <a:gd name="T28" fmla="*/ 100806946 w 45"/>
                    <a:gd name="T29" fmla="*/ 115927199 h 46"/>
                    <a:gd name="T30" fmla="*/ 100806946 w 45"/>
                    <a:gd name="T31" fmla="*/ 100806241 h 46"/>
                    <a:gd name="T32" fmla="*/ 100806946 w 45"/>
                    <a:gd name="T33" fmla="*/ 85685309 h 46"/>
                    <a:gd name="T34" fmla="*/ 100806946 w 45"/>
                    <a:gd name="T35" fmla="*/ 100806241 h 46"/>
                    <a:gd name="T36" fmla="*/ 85685908 w 45"/>
                    <a:gd name="T37" fmla="*/ 100806241 h 46"/>
                    <a:gd name="T38" fmla="*/ 85685908 w 45"/>
                    <a:gd name="T39" fmla="*/ 85685309 h 46"/>
                    <a:gd name="T40" fmla="*/ 85685908 w 45"/>
                    <a:gd name="T41" fmla="*/ 70564376 h 46"/>
                    <a:gd name="T42" fmla="*/ 73085837 w 45"/>
                    <a:gd name="T43" fmla="*/ 70564376 h 46"/>
                    <a:gd name="T44" fmla="*/ 73085837 w 45"/>
                    <a:gd name="T45" fmla="*/ 57964393 h 46"/>
                    <a:gd name="T46" fmla="*/ 57964798 w 45"/>
                    <a:gd name="T47" fmla="*/ 42843448 h 46"/>
                    <a:gd name="T48" fmla="*/ 42843748 w 45"/>
                    <a:gd name="T49" fmla="*/ 42843448 h 46"/>
                    <a:gd name="T50" fmla="*/ 42843748 w 45"/>
                    <a:gd name="T51" fmla="*/ 30241877 h 46"/>
                    <a:gd name="T52" fmla="*/ 30242089 w 45"/>
                    <a:gd name="T53" fmla="*/ 30241877 h 46"/>
                    <a:gd name="T54" fmla="*/ 30242089 w 45"/>
                    <a:gd name="T55" fmla="*/ 15120939 h 46"/>
                    <a:gd name="T56" fmla="*/ 15121044 w 45"/>
                    <a:gd name="T57" fmla="*/ 15120939 h 46"/>
                    <a:gd name="T58" fmla="*/ 0 w 45"/>
                    <a:gd name="T59" fmla="*/ 15120939 h 46"/>
                    <a:gd name="T60" fmla="*/ 15121044 w 45"/>
                    <a:gd name="T61" fmla="*/ 15120939 h 46"/>
                    <a:gd name="T62" fmla="*/ 15121044 w 45"/>
                    <a:gd name="T63" fmla="*/ 0 h 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46"/>
                    <a:gd name="T98" fmla="*/ 45 w 45"/>
                    <a:gd name="T99" fmla="*/ 46 h 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4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4" y="6"/>
                      </a:lnTo>
                      <a:lnTo>
                        <a:pt x="40" y="6"/>
                      </a:lnTo>
                      <a:lnTo>
                        <a:pt x="40" y="12"/>
                      </a:lnTo>
                      <a:lnTo>
                        <a:pt x="45" y="17"/>
                      </a:lnTo>
                      <a:lnTo>
                        <a:pt x="45" y="23"/>
                      </a:lnTo>
                      <a:lnTo>
                        <a:pt x="45" y="28"/>
                      </a:lnTo>
                      <a:lnTo>
                        <a:pt x="45" y="34"/>
                      </a:lnTo>
                      <a:lnTo>
                        <a:pt x="45" y="40"/>
                      </a:lnTo>
                      <a:lnTo>
                        <a:pt x="40" y="40"/>
                      </a:lnTo>
                      <a:lnTo>
                        <a:pt x="40" y="46"/>
                      </a:lnTo>
                      <a:lnTo>
                        <a:pt x="40" y="40"/>
                      </a:lnTo>
                      <a:lnTo>
                        <a:pt x="40" y="34"/>
                      </a:lnTo>
                      <a:lnTo>
                        <a:pt x="40" y="40"/>
                      </a:lnTo>
                      <a:lnTo>
                        <a:pt x="34" y="40"/>
                      </a:lnTo>
                      <a:lnTo>
                        <a:pt x="34" y="34"/>
                      </a:lnTo>
                      <a:lnTo>
                        <a:pt x="34" y="28"/>
                      </a:lnTo>
                      <a:lnTo>
                        <a:pt x="29" y="28"/>
                      </a:lnTo>
                      <a:lnTo>
                        <a:pt x="29" y="23"/>
                      </a:lnTo>
                      <a:lnTo>
                        <a:pt x="23" y="17"/>
                      </a:lnTo>
                      <a:lnTo>
                        <a:pt x="17" y="17"/>
                      </a:lnTo>
                      <a:lnTo>
                        <a:pt x="17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79" name="Freeform 343"/>
                <p:cNvSpPr>
                  <a:spLocks noEditPoints="1"/>
                </p:cNvSpPr>
                <p:nvPr/>
              </p:nvSpPr>
              <p:spPr bwMode="auto">
                <a:xfrm>
                  <a:off x="3865214" y="4135641"/>
                  <a:ext cx="74613" cy="74613"/>
                </a:xfrm>
                <a:custGeom>
                  <a:avLst/>
                  <a:gdLst>
                    <a:gd name="T0" fmla="*/ 0 w 422"/>
                    <a:gd name="T1" fmla="*/ 0 h 411"/>
                    <a:gd name="T2" fmla="*/ 0 w 422"/>
                    <a:gd name="T3" fmla="*/ 0 h 411"/>
                    <a:gd name="T4" fmla="*/ 0 w 422"/>
                    <a:gd name="T5" fmla="*/ 0 h 411"/>
                    <a:gd name="T6" fmla="*/ 0 w 422"/>
                    <a:gd name="T7" fmla="*/ 0 h 411"/>
                    <a:gd name="T8" fmla="*/ 0 w 422"/>
                    <a:gd name="T9" fmla="*/ 0 h 411"/>
                    <a:gd name="T10" fmla="*/ 0 w 422"/>
                    <a:gd name="T11" fmla="*/ 0 h 411"/>
                    <a:gd name="T12" fmla="*/ 0 w 422"/>
                    <a:gd name="T13" fmla="*/ 0 h 411"/>
                    <a:gd name="T14" fmla="*/ 0 w 422"/>
                    <a:gd name="T15" fmla="*/ 0 h 411"/>
                    <a:gd name="T16" fmla="*/ 0 w 422"/>
                    <a:gd name="T17" fmla="*/ 0 h 411"/>
                    <a:gd name="T18" fmla="*/ 0 w 422"/>
                    <a:gd name="T19" fmla="*/ 0 h 411"/>
                    <a:gd name="T20" fmla="*/ 0 w 422"/>
                    <a:gd name="T21" fmla="*/ 0 h 411"/>
                    <a:gd name="T22" fmla="*/ 0 w 422"/>
                    <a:gd name="T23" fmla="*/ 0 h 411"/>
                    <a:gd name="T24" fmla="*/ 0 w 422"/>
                    <a:gd name="T25" fmla="*/ 0 h 411"/>
                    <a:gd name="T26" fmla="*/ 0 w 422"/>
                    <a:gd name="T27" fmla="*/ 0 h 411"/>
                    <a:gd name="T28" fmla="*/ 0 w 422"/>
                    <a:gd name="T29" fmla="*/ 0 h 411"/>
                    <a:gd name="T30" fmla="*/ 0 w 422"/>
                    <a:gd name="T31" fmla="*/ 0 h 411"/>
                    <a:gd name="T32" fmla="*/ 0 w 422"/>
                    <a:gd name="T33" fmla="*/ 0 h 411"/>
                    <a:gd name="T34" fmla="*/ 0 w 422"/>
                    <a:gd name="T35" fmla="*/ 0 h 411"/>
                    <a:gd name="T36" fmla="*/ 0 w 422"/>
                    <a:gd name="T37" fmla="*/ 0 h 411"/>
                    <a:gd name="T38" fmla="*/ 0 w 422"/>
                    <a:gd name="T39" fmla="*/ 0 h 411"/>
                    <a:gd name="T40" fmla="*/ 0 w 422"/>
                    <a:gd name="T41" fmla="*/ 0 h 411"/>
                    <a:gd name="T42" fmla="*/ 0 w 422"/>
                    <a:gd name="T43" fmla="*/ 0 h 411"/>
                    <a:gd name="T44" fmla="*/ 0 w 422"/>
                    <a:gd name="T45" fmla="*/ 0 h 411"/>
                    <a:gd name="T46" fmla="*/ 0 w 422"/>
                    <a:gd name="T47" fmla="*/ 0 h 411"/>
                    <a:gd name="T48" fmla="*/ 0 w 422"/>
                    <a:gd name="T49" fmla="*/ 0 h 411"/>
                    <a:gd name="T50" fmla="*/ 0 w 422"/>
                    <a:gd name="T51" fmla="*/ 0 h 411"/>
                    <a:gd name="T52" fmla="*/ 0 w 422"/>
                    <a:gd name="T53" fmla="*/ 0 h 411"/>
                    <a:gd name="T54" fmla="*/ 0 w 422"/>
                    <a:gd name="T55" fmla="*/ 0 h 411"/>
                    <a:gd name="T56" fmla="*/ 0 w 422"/>
                    <a:gd name="T57" fmla="*/ 0 h 411"/>
                    <a:gd name="T58" fmla="*/ 0 w 422"/>
                    <a:gd name="T59" fmla="*/ 0 h 411"/>
                    <a:gd name="T60" fmla="*/ 0 w 422"/>
                    <a:gd name="T61" fmla="*/ 0 h 411"/>
                    <a:gd name="T62" fmla="*/ 0 w 422"/>
                    <a:gd name="T63" fmla="*/ 0 h 411"/>
                    <a:gd name="T64" fmla="*/ 0 w 422"/>
                    <a:gd name="T65" fmla="*/ 0 h 411"/>
                    <a:gd name="T66" fmla="*/ 0 w 422"/>
                    <a:gd name="T67" fmla="*/ 0 h 411"/>
                    <a:gd name="T68" fmla="*/ 0 w 422"/>
                    <a:gd name="T69" fmla="*/ 0 h 411"/>
                    <a:gd name="T70" fmla="*/ 0 w 422"/>
                    <a:gd name="T71" fmla="*/ 0 h 411"/>
                    <a:gd name="T72" fmla="*/ 0 w 422"/>
                    <a:gd name="T73" fmla="*/ 0 h 411"/>
                    <a:gd name="T74" fmla="*/ 0 w 422"/>
                    <a:gd name="T75" fmla="*/ 0 h 411"/>
                    <a:gd name="T76" fmla="*/ 0 w 422"/>
                    <a:gd name="T77" fmla="*/ 0 h 411"/>
                    <a:gd name="T78" fmla="*/ 0 w 422"/>
                    <a:gd name="T79" fmla="*/ 0 h 411"/>
                    <a:gd name="T80" fmla="*/ 0 w 422"/>
                    <a:gd name="T81" fmla="*/ 0 h 411"/>
                    <a:gd name="T82" fmla="*/ 0 w 422"/>
                    <a:gd name="T83" fmla="*/ 0 h 411"/>
                    <a:gd name="T84" fmla="*/ 0 w 422"/>
                    <a:gd name="T85" fmla="*/ 0 h 411"/>
                    <a:gd name="T86" fmla="*/ 0 w 422"/>
                    <a:gd name="T87" fmla="*/ 0 h 411"/>
                    <a:gd name="T88" fmla="*/ 0 w 422"/>
                    <a:gd name="T89" fmla="*/ 0 h 411"/>
                    <a:gd name="T90" fmla="*/ 0 w 422"/>
                    <a:gd name="T91" fmla="*/ 0 h 411"/>
                    <a:gd name="T92" fmla="*/ 0 w 422"/>
                    <a:gd name="T93" fmla="*/ 0 h 411"/>
                    <a:gd name="T94" fmla="*/ 0 w 422"/>
                    <a:gd name="T95" fmla="*/ 0 h 411"/>
                    <a:gd name="T96" fmla="*/ 0 w 422"/>
                    <a:gd name="T97" fmla="*/ 0 h 411"/>
                    <a:gd name="T98" fmla="*/ 0 w 422"/>
                    <a:gd name="T99" fmla="*/ 0 h 411"/>
                    <a:gd name="T100" fmla="*/ 0 w 422"/>
                    <a:gd name="T101" fmla="*/ 0 h 411"/>
                    <a:gd name="T102" fmla="*/ 0 w 422"/>
                    <a:gd name="T103" fmla="*/ 0 h 411"/>
                    <a:gd name="T104" fmla="*/ 0 w 422"/>
                    <a:gd name="T105" fmla="*/ 0 h 411"/>
                    <a:gd name="T106" fmla="*/ 0 w 422"/>
                    <a:gd name="T107" fmla="*/ 0 h 411"/>
                    <a:gd name="T108" fmla="*/ 0 w 422"/>
                    <a:gd name="T109" fmla="*/ 0 h 411"/>
                    <a:gd name="T110" fmla="*/ 0 w 422"/>
                    <a:gd name="T111" fmla="*/ 0 h 41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2"/>
                    <a:gd name="T169" fmla="*/ 0 h 411"/>
                    <a:gd name="T170" fmla="*/ 422 w 422"/>
                    <a:gd name="T171" fmla="*/ 411 h 41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2" h="411">
                      <a:moveTo>
                        <a:pt x="47" y="2"/>
                      </a:moveTo>
                      <a:lnTo>
                        <a:pt x="47" y="2"/>
                      </a:lnTo>
                      <a:cubicBezTo>
                        <a:pt x="61" y="2"/>
                        <a:pt x="72" y="14"/>
                        <a:pt x="72" y="27"/>
                      </a:cubicBezTo>
                      <a:cubicBezTo>
                        <a:pt x="72" y="41"/>
                        <a:pt x="61" y="52"/>
                        <a:pt x="47" y="52"/>
                      </a:cubicBezTo>
                      <a:cubicBezTo>
                        <a:pt x="33" y="52"/>
                        <a:pt x="22" y="41"/>
                        <a:pt x="22" y="27"/>
                      </a:cubicBezTo>
                      <a:cubicBezTo>
                        <a:pt x="22" y="14"/>
                        <a:pt x="33" y="2"/>
                        <a:pt x="47" y="2"/>
                      </a:cubicBezTo>
                      <a:close/>
                      <a:moveTo>
                        <a:pt x="147" y="2"/>
                      </a:moveTo>
                      <a:lnTo>
                        <a:pt x="147" y="2"/>
                      </a:lnTo>
                      <a:cubicBezTo>
                        <a:pt x="161" y="2"/>
                        <a:pt x="172" y="14"/>
                        <a:pt x="172" y="27"/>
                      </a:cubicBezTo>
                      <a:cubicBezTo>
                        <a:pt x="172" y="41"/>
                        <a:pt x="161" y="52"/>
                        <a:pt x="147" y="52"/>
                      </a:cubicBezTo>
                      <a:cubicBezTo>
                        <a:pt x="133" y="52"/>
                        <a:pt x="122" y="41"/>
                        <a:pt x="122" y="27"/>
                      </a:cubicBezTo>
                      <a:cubicBezTo>
                        <a:pt x="122" y="14"/>
                        <a:pt x="133" y="2"/>
                        <a:pt x="147" y="2"/>
                      </a:cubicBezTo>
                      <a:close/>
                      <a:moveTo>
                        <a:pt x="265" y="10"/>
                      </a:moveTo>
                      <a:lnTo>
                        <a:pt x="265" y="10"/>
                      </a:lnTo>
                      <a:cubicBezTo>
                        <a:pt x="275" y="20"/>
                        <a:pt x="275" y="35"/>
                        <a:pt x="265" y="45"/>
                      </a:cubicBezTo>
                      <a:cubicBezTo>
                        <a:pt x="255" y="55"/>
                        <a:pt x="239" y="55"/>
                        <a:pt x="230" y="45"/>
                      </a:cubicBezTo>
                      <a:cubicBezTo>
                        <a:pt x="220" y="35"/>
                        <a:pt x="220" y="20"/>
                        <a:pt x="230" y="10"/>
                      </a:cubicBezTo>
                      <a:cubicBezTo>
                        <a:pt x="239" y="0"/>
                        <a:pt x="255" y="0"/>
                        <a:pt x="265" y="10"/>
                      </a:cubicBezTo>
                      <a:close/>
                      <a:moveTo>
                        <a:pt x="327" y="52"/>
                      </a:moveTo>
                      <a:lnTo>
                        <a:pt x="327" y="52"/>
                      </a:lnTo>
                      <a:cubicBezTo>
                        <a:pt x="340" y="52"/>
                        <a:pt x="352" y="64"/>
                        <a:pt x="352" y="77"/>
                      </a:cubicBezTo>
                      <a:cubicBezTo>
                        <a:pt x="352" y="91"/>
                        <a:pt x="340" y="102"/>
                        <a:pt x="327" y="102"/>
                      </a:cubicBezTo>
                      <a:cubicBezTo>
                        <a:pt x="313" y="102"/>
                        <a:pt x="302" y="91"/>
                        <a:pt x="302" y="77"/>
                      </a:cubicBezTo>
                      <a:cubicBezTo>
                        <a:pt x="302" y="64"/>
                        <a:pt x="313" y="52"/>
                        <a:pt x="327" y="52"/>
                      </a:cubicBezTo>
                      <a:close/>
                      <a:moveTo>
                        <a:pt x="386" y="131"/>
                      </a:moveTo>
                      <a:lnTo>
                        <a:pt x="386" y="131"/>
                      </a:lnTo>
                      <a:cubicBezTo>
                        <a:pt x="395" y="140"/>
                        <a:pt x="395" y="156"/>
                        <a:pt x="386" y="166"/>
                      </a:cubicBezTo>
                      <a:cubicBezTo>
                        <a:pt x="376" y="176"/>
                        <a:pt x="360" y="176"/>
                        <a:pt x="350" y="166"/>
                      </a:cubicBezTo>
                      <a:cubicBezTo>
                        <a:pt x="341" y="156"/>
                        <a:pt x="341" y="140"/>
                        <a:pt x="350" y="131"/>
                      </a:cubicBezTo>
                      <a:cubicBezTo>
                        <a:pt x="360" y="121"/>
                        <a:pt x="376" y="121"/>
                        <a:pt x="386" y="131"/>
                      </a:cubicBezTo>
                      <a:close/>
                      <a:moveTo>
                        <a:pt x="422" y="236"/>
                      </a:moveTo>
                      <a:lnTo>
                        <a:pt x="422" y="236"/>
                      </a:lnTo>
                      <a:cubicBezTo>
                        <a:pt x="422" y="250"/>
                        <a:pt x="411" y="261"/>
                        <a:pt x="397" y="261"/>
                      </a:cubicBezTo>
                      <a:cubicBezTo>
                        <a:pt x="383" y="261"/>
                        <a:pt x="372" y="250"/>
                        <a:pt x="372" y="236"/>
                      </a:cubicBezTo>
                      <a:cubicBezTo>
                        <a:pt x="372" y="222"/>
                        <a:pt x="383" y="211"/>
                        <a:pt x="397" y="211"/>
                      </a:cubicBezTo>
                      <a:cubicBezTo>
                        <a:pt x="411" y="211"/>
                        <a:pt x="422" y="222"/>
                        <a:pt x="422" y="236"/>
                      </a:cubicBezTo>
                      <a:close/>
                      <a:moveTo>
                        <a:pt x="422" y="336"/>
                      </a:moveTo>
                      <a:lnTo>
                        <a:pt x="422" y="336"/>
                      </a:lnTo>
                      <a:cubicBezTo>
                        <a:pt x="422" y="350"/>
                        <a:pt x="411" y="361"/>
                        <a:pt x="397" y="361"/>
                      </a:cubicBezTo>
                      <a:cubicBezTo>
                        <a:pt x="383" y="361"/>
                        <a:pt x="372" y="350"/>
                        <a:pt x="372" y="336"/>
                      </a:cubicBezTo>
                      <a:cubicBezTo>
                        <a:pt x="372" y="323"/>
                        <a:pt x="383" y="311"/>
                        <a:pt x="397" y="311"/>
                      </a:cubicBezTo>
                      <a:cubicBezTo>
                        <a:pt x="411" y="311"/>
                        <a:pt x="422" y="323"/>
                        <a:pt x="422" y="336"/>
                      </a:cubicBezTo>
                      <a:close/>
                      <a:moveTo>
                        <a:pt x="372" y="386"/>
                      </a:moveTo>
                      <a:lnTo>
                        <a:pt x="372" y="386"/>
                      </a:lnTo>
                      <a:cubicBezTo>
                        <a:pt x="372" y="400"/>
                        <a:pt x="361" y="411"/>
                        <a:pt x="347" y="411"/>
                      </a:cubicBezTo>
                      <a:cubicBezTo>
                        <a:pt x="333" y="411"/>
                        <a:pt x="322" y="400"/>
                        <a:pt x="322" y="386"/>
                      </a:cubicBezTo>
                      <a:cubicBezTo>
                        <a:pt x="322" y="373"/>
                        <a:pt x="333" y="361"/>
                        <a:pt x="347" y="361"/>
                      </a:cubicBezTo>
                      <a:cubicBezTo>
                        <a:pt x="361" y="361"/>
                        <a:pt x="372" y="373"/>
                        <a:pt x="372" y="386"/>
                      </a:cubicBezTo>
                      <a:close/>
                      <a:moveTo>
                        <a:pt x="322" y="385"/>
                      </a:moveTo>
                      <a:lnTo>
                        <a:pt x="322" y="385"/>
                      </a:lnTo>
                      <a:cubicBezTo>
                        <a:pt x="322" y="371"/>
                        <a:pt x="333" y="360"/>
                        <a:pt x="347" y="360"/>
                      </a:cubicBezTo>
                      <a:cubicBezTo>
                        <a:pt x="361" y="360"/>
                        <a:pt x="372" y="371"/>
                        <a:pt x="372" y="385"/>
                      </a:cubicBezTo>
                      <a:cubicBezTo>
                        <a:pt x="372" y="399"/>
                        <a:pt x="361" y="410"/>
                        <a:pt x="347" y="410"/>
                      </a:cubicBezTo>
                      <a:cubicBezTo>
                        <a:pt x="333" y="410"/>
                        <a:pt x="322" y="399"/>
                        <a:pt x="322" y="385"/>
                      </a:cubicBezTo>
                      <a:close/>
                      <a:moveTo>
                        <a:pt x="372" y="370"/>
                      </a:moveTo>
                      <a:lnTo>
                        <a:pt x="372" y="370"/>
                      </a:lnTo>
                      <a:cubicBezTo>
                        <a:pt x="372" y="384"/>
                        <a:pt x="361" y="395"/>
                        <a:pt x="347" y="395"/>
                      </a:cubicBezTo>
                      <a:cubicBezTo>
                        <a:pt x="333" y="395"/>
                        <a:pt x="322" y="384"/>
                        <a:pt x="322" y="370"/>
                      </a:cubicBezTo>
                      <a:cubicBezTo>
                        <a:pt x="322" y="356"/>
                        <a:pt x="333" y="345"/>
                        <a:pt x="347" y="345"/>
                      </a:cubicBezTo>
                      <a:cubicBezTo>
                        <a:pt x="361" y="345"/>
                        <a:pt x="372" y="356"/>
                        <a:pt x="372" y="370"/>
                      </a:cubicBezTo>
                      <a:close/>
                      <a:moveTo>
                        <a:pt x="272" y="335"/>
                      </a:moveTo>
                      <a:lnTo>
                        <a:pt x="272" y="335"/>
                      </a:lnTo>
                      <a:cubicBezTo>
                        <a:pt x="272" y="321"/>
                        <a:pt x="283" y="310"/>
                        <a:pt x="297" y="310"/>
                      </a:cubicBezTo>
                      <a:cubicBezTo>
                        <a:pt x="311" y="310"/>
                        <a:pt x="322" y="321"/>
                        <a:pt x="322" y="335"/>
                      </a:cubicBezTo>
                      <a:cubicBezTo>
                        <a:pt x="322" y="349"/>
                        <a:pt x="311" y="360"/>
                        <a:pt x="297" y="360"/>
                      </a:cubicBezTo>
                      <a:cubicBezTo>
                        <a:pt x="283" y="360"/>
                        <a:pt x="272" y="349"/>
                        <a:pt x="272" y="335"/>
                      </a:cubicBezTo>
                      <a:close/>
                      <a:moveTo>
                        <a:pt x="255" y="302"/>
                      </a:moveTo>
                      <a:lnTo>
                        <a:pt x="255" y="302"/>
                      </a:lnTo>
                      <a:cubicBezTo>
                        <a:pt x="241" y="302"/>
                        <a:pt x="230" y="291"/>
                        <a:pt x="230" y="277"/>
                      </a:cubicBezTo>
                      <a:cubicBezTo>
                        <a:pt x="230" y="264"/>
                        <a:pt x="241" y="252"/>
                        <a:pt x="255" y="252"/>
                      </a:cubicBezTo>
                      <a:cubicBezTo>
                        <a:pt x="268" y="252"/>
                        <a:pt x="280" y="264"/>
                        <a:pt x="280" y="277"/>
                      </a:cubicBezTo>
                      <a:cubicBezTo>
                        <a:pt x="280" y="291"/>
                        <a:pt x="268" y="302"/>
                        <a:pt x="255" y="302"/>
                      </a:cubicBezTo>
                      <a:close/>
                      <a:moveTo>
                        <a:pt x="199" y="215"/>
                      </a:moveTo>
                      <a:lnTo>
                        <a:pt x="199" y="215"/>
                      </a:lnTo>
                      <a:cubicBezTo>
                        <a:pt x="190" y="205"/>
                        <a:pt x="190" y="189"/>
                        <a:pt x="199" y="180"/>
                      </a:cubicBezTo>
                      <a:cubicBezTo>
                        <a:pt x="209" y="170"/>
                        <a:pt x="225" y="170"/>
                        <a:pt x="235" y="180"/>
                      </a:cubicBezTo>
                      <a:cubicBezTo>
                        <a:pt x="245" y="189"/>
                        <a:pt x="245" y="205"/>
                        <a:pt x="235" y="215"/>
                      </a:cubicBezTo>
                      <a:cubicBezTo>
                        <a:pt x="225" y="225"/>
                        <a:pt x="209" y="225"/>
                        <a:pt x="199" y="215"/>
                      </a:cubicBezTo>
                      <a:close/>
                      <a:moveTo>
                        <a:pt x="122" y="156"/>
                      </a:moveTo>
                      <a:lnTo>
                        <a:pt x="122" y="156"/>
                      </a:lnTo>
                      <a:cubicBezTo>
                        <a:pt x="122" y="142"/>
                        <a:pt x="133" y="131"/>
                        <a:pt x="147" y="131"/>
                      </a:cubicBezTo>
                      <a:cubicBezTo>
                        <a:pt x="161" y="131"/>
                        <a:pt x="172" y="142"/>
                        <a:pt x="172" y="156"/>
                      </a:cubicBezTo>
                      <a:cubicBezTo>
                        <a:pt x="172" y="169"/>
                        <a:pt x="161" y="181"/>
                        <a:pt x="147" y="181"/>
                      </a:cubicBezTo>
                      <a:cubicBezTo>
                        <a:pt x="133" y="181"/>
                        <a:pt x="122" y="169"/>
                        <a:pt x="122" y="156"/>
                      </a:cubicBezTo>
                      <a:close/>
                      <a:moveTo>
                        <a:pt x="72" y="106"/>
                      </a:moveTo>
                      <a:lnTo>
                        <a:pt x="72" y="106"/>
                      </a:lnTo>
                      <a:cubicBezTo>
                        <a:pt x="72" y="92"/>
                        <a:pt x="83" y="81"/>
                        <a:pt x="97" y="81"/>
                      </a:cubicBezTo>
                      <a:cubicBezTo>
                        <a:pt x="111" y="81"/>
                        <a:pt x="122" y="92"/>
                        <a:pt x="122" y="106"/>
                      </a:cubicBezTo>
                      <a:cubicBezTo>
                        <a:pt x="122" y="119"/>
                        <a:pt x="111" y="131"/>
                        <a:pt x="97" y="131"/>
                      </a:cubicBezTo>
                      <a:cubicBezTo>
                        <a:pt x="83" y="131"/>
                        <a:pt x="72" y="119"/>
                        <a:pt x="72" y="106"/>
                      </a:cubicBezTo>
                      <a:close/>
                      <a:moveTo>
                        <a:pt x="25" y="102"/>
                      </a:moveTo>
                      <a:lnTo>
                        <a:pt x="25" y="102"/>
                      </a:lnTo>
                      <a:cubicBezTo>
                        <a:pt x="11" y="102"/>
                        <a:pt x="0" y="91"/>
                        <a:pt x="0" y="77"/>
                      </a:cubicBezTo>
                      <a:cubicBezTo>
                        <a:pt x="0" y="64"/>
                        <a:pt x="11" y="52"/>
                        <a:pt x="25" y="52"/>
                      </a:cubicBezTo>
                      <a:cubicBezTo>
                        <a:pt x="39" y="52"/>
                        <a:pt x="50" y="64"/>
                        <a:pt x="50" y="77"/>
                      </a:cubicBezTo>
                      <a:cubicBezTo>
                        <a:pt x="50" y="91"/>
                        <a:pt x="39" y="102"/>
                        <a:pt x="25" y="1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0" name="Freeform 345"/>
                <p:cNvSpPr>
                  <a:spLocks/>
                </p:cNvSpPr>
                <p:nvPr/>
              </p:nvSpPr>
              <p:spPr bwMode="auto">
                <a:xfrm>
                  <a:off x="3747738" y="3980066"/>
                  <a:ext cx="134938" cy="187325"/>
                </a:xfrm>
                <a:custGeom>
                  <a:avLst/>
                  <a:gdLst>
                    <a:gd name="T0" fmla="*/ 85685624 w 85"/>
                    <a:gd name="T1" fmla="*/ 0 h 118"/>
                    <a:gd name="T2" fmla="*/ 0 w 85"/>
                    <a:gd name="T3" fmla="*/ 0 h 118"/>
                    <a:gd name="T4" fmla="*/ 0 w 85"/>
                    <a:gd name="T5" fmla="*/ 297378460 h 118"/>
                    <a:gd name="T6" fmla="*/ 214214891 w 85"/>
                    <a:gd name="T7" fmla="*/ 297378460 h 118"/>
                    <a:gd name="T8" fmla="*/ 214214891 w 85"/>
                    <a:gd name="T9" fmla="*/ 254536608 h 118"/>
                    <a:gd name="T10" fmla="*/ 85685624 w 85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5"/>
                    <a:gd name="T19" fmla="*/ 0 h 118"/>
                    <a:gd name="T20" fmla="*/ 85 w 85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5" h="118">
                      <a:moveTo>
                        <a:pt x="34" y="0"/>
                      </a:moveTo>
                      <a:lnTo>
                        <a:pt x="0" y="0"/>
                      </a:lnTo>
                      <a:lnTo>
                        <a:pt x="0" y="118"/>
                      </a:lnTo>
                      <a:lnTo>
                        <a:pt x="85" y="118"/>
                      </a:lnTo>
                      <a:lnTo>
                        <a:pt x="85" y="101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1" name="Freeform 346"/>
                <p:cNvSpPr>
                  <a:spLocks/>
                </p:cNvSpPr>
                <p:nvPr/>
              </p:nvSpPr>
              <p:spPr bwMode="auto">
                <a:xfrm>
                  <a:off x="3747738" y="3980066"/>
                  <a:ext cx="134938" cy="187325"/>
                </a:xfrm>
                <a:custGeom>
                  <a:avLst/>
                  <a:gdLst>
                    <a:gd name="T0" fmla="*/ 85685624 w 85"/>
                    <a:gd name="T1" fmla="*/ 0 h 118"/>
                    <a:gd name="T2" fmla="*/ 0 w 85"/>
                    <a:gd name="T3" fmla="*/ 0 h 118"/>
                    <a:gd name="T4" fmla="*/ 0 w 85"/>
                    <a:gd name="T5" fmla="*/ 297378460 h 118"/>
                    <a:gd name="T6" fmla="*/ 214214891 w 85"/>
                    <a:gd name="T7" fmla="*/ 297378460 h 118"/>
                    <a:gd name="T8" fmla="*/ 214214891 w 85"/>
                    <a:gd name="T9" fmla="*/ 254536608 h 118"/>
                    <a:gd name="T10" fmla="*/ 85685624 w 85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5"/>
                    <a:gd name="T19" fmla="*/ 0 h 118"/>
                    <a:gd name="T20" fmla="*/ 85 w 85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5" h="118">
                      <a:moveTo>
                        <a:pt x="34" y="0"/>
                      </a:moveTo>
                      <a:lnTo>
                        <a:pt x="0" y="0"/>
                      </a:lnTo>
                      <a:lnTo>
                        <a:pt x="0" y="118"/>
                      </a:lnTo>
                      <a:lnTo>
                        <a:pt x="85" y="118"/>
                      </a:lnTo>
                      <a:lnTo>
                        <a:pt x="85" y="101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2" name="Rectangle 348"/>
                <p:cNvSpPr>
                  <a:spLocks noChangeArrowheads="1"/>
                </p:cNvSpPr>
                <p:nvPr/>
              </p:nvSpPr>
              <p:spPr bwMode="auto">
                <a:xfrm>
                  <a:off x="3722338" y="4167391"/>
                  <a:ext cx="212725" cy="2698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3" name="Rectangle 349"/>
                <p:cNvSpPr>
                  <a:spLocks noChangeArrowheads="1"/>
                </p:cNvSpPr>
                <p:nvPr/>
              </p:nvSpPr>
              <p:spPr bwMode="auto">
                <a:xfrm>
                  <a:off x="3722338" y="4167391"/>
                  <a:ext cx="212725" cy="26988"/>
                </a:xfrm>
                <a:prstGeom prst="rect">
                  <a:avLst/>
                </a:prstGeom>
                <a:noFill/>
                <a:ln w="7938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4" name="Freeform 351"/>
                <p:cNvSpPr>
                  <a:spLocks/>
                </p:cNvSpPr>
                <p:nvPr/>
              </p:nvSpPr>
              <p:spPr bwMode="auto">
                <a:xfrm>
                  <a:off x="3882676" y="4140404"/>
                  <a:ext cx="71438" cy="63500"/>
                </a:xfrm>
                <a:custGeom>
                  <a:avLst/>
                  <a:gdLst>
                    <a:gd name="T0" fmla="*/ 12601662 w 45"/>
                    <a:gd name="T1" fmla="*/ 0 h 40"/>
                    <a:gd name="T2" fmla="*/ 27722710 w 45"/>
                    <a:gd name="T3" fmla="*/ 0 h 40"/>
                    <a:gd name="T4" fmla="*/ 42843748 w 45"/>
                    <a:gd name="T5" fmla="*/ 0 h 40"/>
                    <a:gd name="T6" fmla="*/ 55443832 w 45"/>
                    <a:gd name="T7" fmla="*/ 0 h 40"/>
                    <a:gd name="T8" fmla="*/ 70564870 w 45"/>
                    <a:gd name="T9" fmla="*/ 0 h 40"/>
                    <a:gd name="T10" fmla="*/ 83166529 w 45"/>
                    <a:gd name="T11" fmla="*/ 15120938 h 40"/>
                    <a:gd name="T12" fmla="*/ 83166529 w 45"/>
                    <a:gd name="T13" fmla="*/ 30241876 h 40"/>
                    <a:gd name="T14" fmla="*/ 98287567 w 45"/>
                    <a:gd name="T15" fmla="*/ 30241876 h 40"/>
                    <a:gd name="T16" fmla="*/ 98287567 w 45"/>
                    <a:gd name="T17" fmla="*/ 42843446 h 40"/>
                    <a:gd name="T18" fmla="*/ 98287567 w 45"/>
                    <a:gd name="T19" fmla="*/ 57962803 h 40"/>
                    <a:gd name="T20" fmla="*/ 113408630 w 45"/>
                    <a:gd name="T21" fmla="*/ 57962803 h 40"/>
                    <a:gd name="T22" fmla="*/ 113408630 w 45"/>
                    <a:gd name="T23" fmla="*/ 70564373 h 40"/>
                    <a:gd name="T24" fmla="*/ 98287567 w 45"/>
                    <a:gd name="T25" fmla="*/ 70564373 h 40"/>
                    <a:gd name="T26" fmla="*/ 113408630 w 45"/>
                    <a:gd name="T27" fmla="*/ 85685305 h 40"/>
                    <a:gd name="T28" fmla="*/ 98287567 w 45"/>
                    <a:gd name="T29" fmla="*/ 85685305 h 40"/>
                    <a:gd name="T30" fmla="*/ 98287567 w 45"/>
                    <a:gd name="T31" fmla="*/ 100806236 h 40"/>
                    <a:gd name="T32" fmla="*/ 98287567 w 45"/>
                    <a:gd name="T33" fmla="*/ 85685305 h 40"/>
                    <a:gd name="T34" fmla="*/ 83166529 w 45"/>
                    <a:gd name="T35" fmla="*/ 85685305 h 40"/>
                    <a:gd name="T36" fmla="*/ 83166529 w 45"/>
                    <a:gd name="T37" fmla="*/ 100806236 h 40"/>
                    <a:gd name="T38" fmla="*/ 83166529 w 45"/>
                    <a:gd name="T39" fmla="*/ 85685305 h 40"/>
                    <a:gd name="T40" fmla="*/ 83166529 w 45"/>
                    <a:gd name="T41" fmla="*/ 70564373 h 40"/>
                    <a:gd name="T42" fmla="*/ 70564870 w 45"/>
                    <a:gd name="T43" fmla="*/ 70564373 h 40"/>
                    <a:gd name="T44" fmla="*/ 70564870 w 45"/>
                    <a:gd name="T45" fmla="*/ 57962803 h 40"/>
                    <a:gd name="T46" fmla="*/ 70564870 w 45"/>
                    <a:gd name="T47" fmla="*/ 42843446 h 40"/>
                    <a:gd name="T48" fmla="*/ 55443832 w 45"/>
                    <a:gd name="T49" fmla="*/ 42843446 h 40"/>
                    <a:gd name="T50" fmla="*/ 42843748 w 45"/>
                    <a:gd name="T51" fmla="*/ 30241876 h 40"/>
                    <a:gd name="T52" fmla="*/ 27722710 w 45"/>
                    <a:gd name="T53" fmla="*/ 30241876 h 40"/>
                    <a:gd name="T54" fmla="*/ 27722710 w 45"/>
                    <a:gd name="T55" fmla="*/ 15120938 h 40"/>
                    <a:gd name="T56" fmla="*/ 12601662 w 45"/>
                    <a:gd name="T57" fmla="*/ 15120938 h 40"/>
                    <a:gd name="T58" fmla="*/ 0 w 45"/>
                    <a:gd name="T59" fmla="*/ 15120938 h 40"/>
                    <a:gd name="T60" fmla="*/ 0 w 45"/>
                    <a:gd name="T61" fmla="*/ 0 h 40"/>
                    <a:gd name="T62" fmla="*/ 12601662 w 45"/>
                    <a:gd name="T63" fmla="*/ 0 h 40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40"/>
                    <a:gd name="T98" fmla="*/ 45 w 45"/>
                    <a:gd name="T99" fmla="*/ 40 h 40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40">
                      <a:moveTo>
                        <a:pt x="5" y="0"/>
                      </a:moveTo>
                      <a:lnTo>
                        <a:pt x="11" y="0"/>
                      </a:lnTo>
                      <a:lnTo>
                        <a:pt x="17" y="0"/>
                      </a:lnTo>
                      <a:lnTo>
                        <a:pt x="22" y="0"/>
                      </a:lnTo>
                      <a:lnTo>
                        <a:pt x="28" y="0"/>
                      </a:lnTo>
                      <a:lnTo>
                        <a:pt x="33" y="6"/>
                      </a:lnTo>
                      <a:lnTo>
                        <a:pt x="33" y="12"/>
                      </a:lnTo>
                      <a:lnTo>
                        <a:pt x="39" y="12"/>
                      </a:lnTo>
                      <a:lnTo>
                        <a:pt x="39" y="17"/>
                      </a:lnTo>
                      <a:lnTo>
                        <a:pt x="39" y="23"/>
                      </a:lnTo>
                      <a:lnTo>
                        <a:pt x="45" y="23"/>
                      </a:lnTo>
                      <a:lnTo>
                        <a:pt x="45" y="28"/>
                      </a:lnTo>
                      <a:lnTo>
                        <a:pt x="39" y="28"/>
                      </a:lnTo>
                      <a:lnTo>
                        <a:pt x="45" y="34"/>
                      </a:lnTo>
                      <a:lnTo>
                        <a:pt x="39" y="34"/>
                      </a:lnTo>
                      <a:lnTo>
                        <a:pt x="39" y="40"/>
                      </a:lnTo>
                      <a:lnTo>
                        <a:pt x="39" y="34"/>
                      </a:lnTo>
                      <a:lnTo>
                        <a:pt x="33" y="34"/>
                      </a:lnTo>
                      <a:lnTo>
                        <a:pt x="33" y="40"/>
                      </a:lnTo>
                      <a:lnTo>
                        <a:pt x="33" y="34"/>
                      </a:lnTo>
                      <a:lnTo>
                        <a:pt x="33" y="28"/>
                      </a:lnTo>
                      <a:lnTo>
                        <a:pt x="28" y="28"/>
                      </a:lnTo>
                      <a:lnTo>
                        <a:pt x="28" y="23"/>
                      </a:lnTo>
                      <a:lnTo>
                        <a:pt x="28" y="17"/>
                      </a:lnTo>
                      <a:lnTo>
                        <a:pt x="22" y="17"/>
                      </a:lnTo>
                      <a:lnTo>
                        <a:pt x="17" y="12"/>
                      </a:lnTo>
                      <a:lnTo>
                        <a:pt x="11" y="12"/>
                      </a:lnTo>
                      <a:lnTo>
                        <a:pt x="11" y="6"/>
                      </a:lnTo>
                      <a:lnTo>
                        <a:pt x="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5" name="Freeform 352"/>
                <p:cNvSpPr>
                  <a:spLocks noEditPoints="1"/>
                </p:cNvSpPr>
                <p:nvPr/>
              </p:nvSpPr>
              <p:spPr bwMode="auto">
                <a:xfrm>
                  <a:off x="3879501" y="4135641"/>
                  <a:ext cx="76200" cy="71438"/>
                </a:xfrm>
                <a:custGeom>
                  <a:avLst/>
                  <a:gdLst>
                    <a:gd name="T0" fmla="*/ 0 w 429"/>
                    <a:gd name="T1" fmla="*/ 0 h 394"/>
                    <a:gd name="T2" fmla="*/ 0 w 429"/>
                    <a:gd name="T3" fmla="*/ 0 h 394"/>
                    <a:gd name="T4" fmla="*/ 0 w 429"/>
                    <a:gd name="T5" fmla="*/ 0 h 394"/>
                    <a:gd name="T6" fmla="*/ 0 w 429"/>
                    <a:gd name="T7" fmla="*/ 0 h 394"/>
                    <a:gd name="T8" fmla="*/ 0 w 429"/>
                    <a:gd name="T9" fmla="*/ 0 h 394"/>
                    <a:gd name="T10" fmla="*/ 0 w 429"/>
                    <a:gd name="T11" fmla="*/ 0 h 394"/>
                    <a:gd name="T12" fmla="*/ 0 w 429"/>
                    <a:gd name="T13" fmla="*/ 0 h 394"/>
                    <a:gd name="T14" fmla="*/ 0 w 429"/>
                    <a:gd name="T15" fmla="*/ 0 h 394"/>
                    <a:gd name="T16" fmla="*/ 0 w 429"/>
                    <a:gd name="T17" fmla="*/ 0 h 394"/>
                    <a:gd name="T18" fmla="*/ 0 w 429"/>
                    <a:gd name="T19" fmla="*/ 0 h 394"/>
                    <a:gd name="T20" fmla="*/ 0 w 429"/>
                    <a:gd name="T21" fmla="*/ 0 h 394"/>
                    <a:gd name="T22" fmla="*/ 0 w 429"/>
                    <a:gd name="T23" fmla="*/ 0 h 394"/>
                    <a:gd name="T24" fmla="*/ 0 w 429"/>
                    <a:gd name="T25" fmla="*/ 0 h 394"/>
                    <a:gd name="T26" fmla="*/ 0 w 429"/>
                    <a:gd name="T27" fmla="*/ 0 h 394"/>
                    <a:gd name="T28" fmla="*/ 0 w 429"/>
                    <a:gd name="T29" fmla="*/ 0 h 394"/>
                    <a:gd name="T30" fmla="*/ 0 w 429"/>
                    <a:gd name="T31" fmla="*/ 0 h 394"/>
                    <a:gd name="T32" fmla="*/ 0 w 429"/>
                    <a:gd name="T33" fmla="*/ 0 h 394"/>
                    <a:gd name="T34" fmla="*/ 0 w 429"/>
                    <a:gd name="T35" fmla="*/ 0 h 394"/>
                    <a:gd name="T36" fmla="*/ 0 w 429"/>
                    <a:gd name="T37" fmla="*/ 0 h 394"/>
                    <a:gd name="T38" fmla="*/ 0 w 429"/>
                    <a:gd name="T39" fmla="*/ 0 h 394"/>
                    <a:gd name="T40" fmla="*/ 0 w 429"/>
                    <a:gd name="T41" fmla="*/ 0 h 394"/>
                    <a:gd name="T42" fmla="*/ 0 w 429"/>
                    <a:gd name="T43" fmla="*/ 0 h 394"/>
                    <a:gd name="T44" fmla="*/ 0 w 429"/>
                    <a:gd name="T45" fmla="*/ 0 h 394"/>
                    <a:gd name="T46" fmla="*/ 0 w 429"/>
                    <a:gd name="T47" fmla="*/ 0 h 394"/>
                    <a:gd name="T48" fmla="*/ 0 w 429"/>
                    <a:gd name="T49" fmla="*/ 0 h 394"/>
                    <a:gd name="T50" fmla="*/ 0 w 429"/>
                    <a:gd name="T51" fmla="*/ 0 h 394"/>
                    <a:gd name="T52" fmla="*/ 0 w 429"/>
                    <a:gd name="T53" fmla="*/ 0 h 394"/>
                    <a:gd name="T54" fmla="*/ 0 w 429"/>
                    <a:gd name="T55" fmla="*/ 0 h 394"/>
                    <a:gd name="T56" fmla="*/ 0 w 429"/>
                    <a:gd name="T57" fmla="*/ 0 h 394"/>
                    <a:gd name="T58" fmla="*/ 0 w 429"/>
                    <a:gd name="T59" fmla="*/ 0 h 394"/>
                    <a:gd name="T60" fmla="*/ 0 w 429"/>
                    <a:gd name="T61" fmla="*/ 0 h 394"/>
                    <a:gd name="T62" fmla="*/ 0 w 429"/>
                    <a:gd name="T63" fmla="*/ 0 h 394"/>
                    <a:gd name="T64" fmla="*/ 0 w 429"/>
                    <a:gd name="T65" fmla="*/ 0 h 394"/>
                    <a:gd name="T66" fmla="*/ 0 w 429"/>
                    <a:gd name="T67" fmla="*/ 0 h 394"/>
                    <a:gd name="T68" fmla="*/ 0 w 429"/>
                    <a:gd name="T69" fmla="*/ 0 h 394"/>
                    <a:gd name="T70" fmla="*/ 0 w 429"/>
                    <a:gd name="T71" fmla="*/ 0 h 394"/>
                    <a:gd name="T72" fmla="*/ 0 w 429"/>
                    <a:gd name="T73" fmla="*/ 0 h 394"/>
                    <a:gd name="T74" fmla="*/ 0 w 429"/>
                    <a:gd name="T75" fmla="*/ 0 h 394"/>
                    <a:gd name="T76" fmla="*/ 0 w 429"/>
                    <a:gd name="T77" fmla="*/ 0 h 394"/>
                    <a:gd name="T78" fmla="*/ 0 w 429"/>
                    <a:gd name="T79" fmla="*/ 0 h 394"/>
                    <a:gd name="T80" fmla="*/ 0 w 429"/>
                    <a:gd name="T81" fmla="*/ 0 h 394"/>
                    <a:gd name="T82" fmla="*/ 0 w 429"/>
                    <a:gd name="T83" fmla="*/ 0 h 394"/>
                    <a:gd name="T84" fmla="*/ 0 w 429"/>
                    <a:gd name="T85" fmla="*/ 0 h 394"/>
                    <a:gd name="T86" fmla="*/ 0 w 429"/>
                    <a:gd name="T87" fmla="*/ 0 h 394"/>
                    <a:gd name="T88" fmla="*/ 0 w 429"/>
                    <a:gd name="T89" fmla="*/ 0 h 394"/>
                    <a:gd name="T90" fmla="*/ 0 w 429"/>
                    <a:gd name="T91" fmla="*/ 0 h 394"/>
                    <a:gd name="T92" fmla="*/ 0 w 429"/>
                    <a:gd name="T93" fmla="*/ 0 h 394"/>
                    <a:gd name="T94" fmla="*/ 0 w 429"/>
                    <a:gd name="T95" fmla="*/ 0 h 394"/>
                    <a:gd name="T96" fmla="*/ 0 w 429"/>
                    <a:gd name="T97" fmla="*/ 0 h 394"/>
                    <a:gd name="T98" fmla="*/ 0 w 429"/>
                    <a:gd name="T99" fmla="*/ 0 h 394"/>
                    <a:gd name="T100" fmla="*/ 0 w 429"/>
                    <a:gd name="T101" fmla="*/ 0 h 394"/>
                    <a:gd name="T102" fmla="*/ 0 w 429"/>
                    <a:gd name="T103" fmla="*/ 0 h 394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429"/>
                    <a:gd name="T157" fmla="*/ 0 h 394"/>
                    <a:gd name="T158" fmla="*/ 429 w 429"/>
                    <a:gd name="T159" fmla="*/ 394 h 394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429" h="394">
                      <a:moveTo>
                        <a:pt x="63" y="2"/>
                      </a:moveTo>
                      <a:lnTo>
                        <a:pt x="113" y="2"/>
                      </a:lnTo>
                      <a:lnTo>
                        <a:pt x="163" y="2"/>
                      </a:lnTo>
                      <a:cubicBezTo>
                        <a:pt x="177" y="2"/>
                        <a:pt x="188" y="14"/>
                        <a:pt x="188" y="27"/>
                      </a:cubicBezTo>
                      <a:cubicBezTo>
                        <a:pt x="188" y="41"/>
                        <a:pt x="177" y="52"/>
                        <a:pt x="163" y="52"/>
                      </a:cubicBezTo>
                      <a:lnTo>
                        <a:pt x="113" y="52"/>
                      </a:lnTo>
                      <a:lnTo>
                        <a:pt x="63" y="52"/>
                      </a:lnTo>
                      <a:cubicBezTo>
                        <a:pt x="49" y="52"/>
                        <a:pt x="38" y="41"/>
                        <a:pt x="38" y="27"/>
                      </a:cubicBezTo>
                      <a:cubicBezTo>
                        <a:pt x="38" y="14"/>
                        <a:pt x="49" y="2"/>
                        <a:pt x="63" y="2"/>
                      </a:cubicBezTo>
                      <a:close/>
                      <a:moveTo>
                        <a:pt x="281" y="10"/>
                      </a:moveTo>
                      <a:lnTo>
                        <a:pt x="281" y="10"/>
                      </a:lnTo>
                      <a:cubicBezTo>
                        <a:pt x="291" y="20"/>
                        <a:pt x="291" y="35"/>
                        <a:pt x="281" y="45"/>
                      </a:cubicBezTo>
                      <a:cubicBezTo>
                        <a:pt x="271" y="55"/>
                        <a:pt x="255" y="55"/>
                        <a:pt x="245" y="45"/>
                      </a:cubicBezTo>
                      <a:cubicBezTo>
                        <a:pt x="236" y="35"/>
                        <a:pt x="236" y="20"/>
                        <a:pt x="245" y="10"/>
                      </a:cubicBezTo>
                      <a:cubicBezTo>
                        <a:pt x="255" y="0"/>
                        <a:pt x="271" y="0"/>
                        <a:pt x="281" y="10"/>
                      </a:cubicBezTo>
                      <a:close/>
                      <a:moveTo>
                        <a:pt x="338" y="107"/>
                      </a:moveTo>
                      <a:lnTo>
                        <a:pt x="338" y="107"/>
                      </a:lnTo>
                      <a:cubicBezTo>
                        <a:pt x="338" y="121"/>
                        <a:pt x="327" y="132"/>
                        <a:pt x="313" y="132"/>
                      </a:cubicBezTo>
                      <a:cubicBezTo>
                        <a:pt x="299" y="132"/>
                        <a:pt x="288" y="121"/>
                        <a:pt x="288" y="107"/>
                      </a:cubicBezTo>
                      <a:cubicBezTo>
                        <a:pt x="288" y="93"/>
                        <a:pt x="299" y="82"/>
                        <a:pt x="313" y="82"/>
                      </a:cubicBezTo>
                      <a:cubicBezTo>
                        <a:pt x="327" y="82"/>
                        <a:pt x="338" y="93"/>
                        <a:pt x="338" y="107"/>
                      </a:cubicBezTo>
                      <a:close/>
                      <a:moveTo>
                        <a:pt x="388" y="157"/>
                      </a:moveTo>
                      <a:lnTo>
                        <a:pt x="388" y="177"/>
                      </a:lnTo>
                      <a:lnTo>
                        <a:pt x="388" y="227"/>
                      </a:lnTo>
                      <a:lnTo>
                        <a:pt x="363" y="202"/>
                      </a:lnTo>
                      <a:lnTo>
                        <a:pt x="393" y="202"/>
                      </a:lnTo>
                      <a:cubicBezTo>
                        <a:pt x="406" y="202"/>
                        <a:pt x="418" y="214"/>
                        <a:pt x="418" y="227"/>
                      </a:cubicBezTo>
                      <a:cubicBezTo>
                        <a:pt x="418" y="241"/>
                        <a:pt x="406" y="252"/>
                        <a:pt x="393" y="252"/>
                      </a:cubicBezTo>
                      <a:lnTo>
                        <a:pt x="363" y="252"/>
                      </a:lnTo>
                      <a:cubicBezTo>
                        <a:pt x="349" y="252"/>
                        <a:pt x="338" y="241"/>
                        <a:pt x="338" y="227"/>
                      </a:cubicBezTo>
                      <a:lnTo>
                        <a:pt x="338" y="177"/>
                      </a:lnTo>
                      <a:lnTo>
                        <a:pt x="338" y="157"/>
                      </a:lnTo>
                      <a:cubicBezTo>
                        <a:pt x="338" y="143"/>
                        <a:pt x="349" y="132"/>
                        <a:pt x="363" y="132"/>
                      </a:cubicBezTo>
                      <a:cubicBezTo>
                        <a:pt x="377" y="132"/>
                        <a:pt x="388" y="143"/>
                        <a:pt x="388" y="157"/>
                      </a:cubicBezTo>
                      <a:close/>
                      <a:moveTo>
                        <a:pt x="384" y="302"/>
                      </a:moveTo>
                      <a:lnTo>
                        <a:pt x="384" y="302"/>
                      </a:lnTo>
                      <a:cubicBezTo>
                        <a:pt x="370" y="302"/>
                        <a:pt x="359" y="291"/>
                        <a:pt x="359" y="277"/>
                      </a:cubicBezTo>
                      <a:cubicBezTo>
                        <a:pt x="359" y="264"/>
                        <a:pt x="370" y="252"/>
                        <a:pt x="384" y="252"/>
                      </a:cubicBezTo>
                      <a:cubicBezTo>
                        <a:pt x="398" y="252"/>
                        <a:pt x="409" y="264"/>
                        <a:pt x="409" y="277"/>
                      </a:cubicBezTo>
                      <a:cubicBezTo>
                        <a:pt x="409" y="291"/>
                        <a:pt x="398" y="302"/>
                        <a:pt x="384" y="302"/>
                      </a:cubicBezTo>
                      <a:close/>
                      <a:moveTo>
                        <a:pt x="404" y="352"/>
                      </a:moveTo>
                      <a:lnTo>
                        <a:pt x="404" y="352"/>
                      </a:lnTo>
                      <a:cubicBezTo>
                        <a:pt x="391" y="352"/>
                        <a:pt x="379" y="341"/>
                        <a:pt x="379" y="327"/>
                      </a:cubicBezTo>
                      <a:cubicBezTo>
                        <a:pt x="379" y="314"/>
                        <a:pt x="391" y="302"/>
                        <a:pt x="404" y="302"/>
                      </a:cubicBezTo>
                      <a:cubicBezTo>
                        <a:pt x="418" y="302"/>
                        <a:pt x="429" y="314"/>
                        <a:pt x="429" y="327"/>
                      </a:cubicBezTo>
                      <a:cubicBezTo>
                        <a:pt x="429" y="341"/>
                        <a:pt x="418" y="352"/>
                        <a:pt x="404" y="352"/>
                      </a:cubicBezTo>
                      <a:close/>
                      <a:moveTo>
                        <a:pt x="338" y="369"/>
                      </a:moveTo>
                      <a:lnTo>
                        <a:pt x="338" y="327"/>
                      </a:lnTo>
                      <a:lnTo>
                        <a:pt x="363" y="352"/>
                      </a:lnTo>
                      <a:lnTo>
                        <a:pt x="313" y="352"/>
                      </a:lnTo>
                      <a:lnTo>
                        <a:pt x="338" y="327"/>
                      </a:lnTo>
                      <a:lnTo>
                        <a:pt x="338" y="336"/>
                      </a:lnTo>
                      <a:cubicBezTo>
                        <a:pt x="338" y="350"/>
                        <a:pt x="327" y="361"/>
                        <a:pt x="313" y="361"/>
                      </a:cubicBezTo>
                      <a:cubicBezTo>
                        <a:pt x="299" y="361"/>
                        <a:pt x="288" y="350"/>
                        <a:pt x="288" y="336"/>
                      </a:cubicBezTo>
                      <a:lnTo>
                        <a:pt x="288" y="327"/>
                      </a:lnTo>
                      <a:cubicBezTo>
                        <a:pt x="288" y="314"/>
                        <a:pt x="299" y="302"/>
                        <a:pt x="313" y="302"/>
                      </a:cubicBezTo>
                      <a:lnTo>
                        <a:pt x="363" y="302"/>
                      </a:lnTo>
                      <a:cubicBezTo>
                        <a:pt x="377" y="302"/>
                        <a:pt x="388" y="314"/>
                        <a:pt x="388" y="327"/>
                      </a:cubicBezTo>
                      <a:lnTo>
                        <a:pt x="388" y="369"/>
                      </a:lnTo>
                      <a:cubicBezTo>
                        <a:pt x="388" y="382"/>
                        <a:pt x="377" y="394"/>
                        <a:pt x="363" y="394"/>
                      </a:cubicBezTo>
                      <a:cubicBezTo>
                        <a:pt x="349" y="394"/>
                        <a:pt x="338" y="382"/>
                        <a:pt x="338" y="369"/>
                      </a:cubicBezTo>
                      <a:close/>
                      <a:moveTo>
                        <a:pt x="288" y="319"/>
                      </a:moveTo>
                      <a:lnTo>
                        <a:pt x="288" y="319"/>
                      </a:lnTo>
                      <a:cubicBezTo>
                        <a:pt x="288" y="305"/>
                        <a:pt x="299" y="294"/>
                        <a:pt x="313" y="294"/>
                      </a:cubicBezTo>
                      <a:cubicBezTo>
                        <a:pt x="327" y="294"/>
                        <a:pt x="338" y="305"/>
                        <a:pt x="338" y="319"/>
                      </a:cubicBezTo>
                      <a:cubicBezTo>
                        <a:pt x="338" y="332"/>
                        <a:pt x="327" y="344"/>
                        <a:pt x="313" y="344"/>
                      </a:cubicBezTo>
                      <a:cubicBezTo>
                        <a:pt x="299" y="344"/>
                        <a:pt x="288" y="332"/>
                        <a:pt x="288" y="319"/>
                      </a:cubicBezTo>
                      <a:close/>
                      <a:moveTo>
                        <a:pt x="238" y="269"/>
                      </a:moveTo>
                      <a:lnTo>
                        <a:pt x="238" y="269"/>
                      </a:lnTo>
                      <a:cubicBezTo>
                        <a:pt x="238" y="255"/>
                        <a:pt x="249" y="244"/>
                        <a:pt x="263" y="244"/>
                      </a:cubicBezTo>
                      <a:cubicBezTo>
                        <a:pt x="277" y="244"/>
                        <a:pt x="288" y="255"/>
                        <a:pt x="288" y="269"/>
                      </a:cubicBezTo>
                      <a:cubicBezTo>
                        <a:pt x="288" y="282"/>
                        <a:pt x="277" y="294"/>
                        <a:pt x="263" y="294"/>
                      </a:cubicBezTo>
                      <a:cubicBezTo>
                        <a:pt x="249" y="294"/>
                        <a:pt x="238" y="282"/>
                        <a:pt x="238" y="269"/>
                      </a:cubicBezTo>
                      <a:close/>
                      <a:moveTo>
                        <a:pt x="254" y="202"/>
                      </a:moveTo>
                      <a:lnTo>
                        <a:pt x="213" y="202"/>
                      </a:lnTo>
                      <a:cubicBezTo>
                        <a:pt x="207" y="202"/>
                        <a:pt x="200" y="200"/>
                        <a:pt x="195" y="195"/>
                      </a:cubicBezTo>
                      <a:lnTo>
                        <a:pt x="154" y="154"/>
                      </a:lnTo>
                      <a:cubicBezTo>
                        <a:pt x="144" y="144"/>
                        <a:pt x="144" y="128"/>
                        <a:pt x="154" y="118"/>
                      </a:cubicBezTo>
                      <a:cubicBezTo>
                        <a:pt x="164" y="108"/>
                        <a:pt x="179" y="108"/>
                        <a:pt x="189" y="118"/>
                      </a:cubicBezTo>
                      <a:lnTo>
                        <a:pt x="231" y="160"/>
                      </a:lnTo>
                      <a:lnTo>
                        <a:pt x="213" y="152"/>
                      </a:lnTo>
                      <a:lnTo>
                        <a:pt x="254" y="152"/>
                      </a:lnTo>
                      <a:cubicBezTo>
                        <a:pt x="268" y="152"/>
                        <a:pt x="279" y="164"/>
                        <a:pt x="279" y="177"/>
                      </a:cubicBezTo>
                      <a:cubicBezTo>
                        <a:pt x="279" y="191"/>
                        <a:pt x="268" y="202"/>
                        <a:pt x="254" y="202"/>
                      </a:cubicBezTo>
                      <a:close/>
                      <a:moveTo>
                        <a:pt x="88" y="89"/>
                      </a:moveTo>
                      <a:lnTo>
                        <a:pt x="88" y="89"/>
                      </a:lnTo>
                      <a:cubicBezTo>
                        <a:pt x="88" y="75"/>
                        <a:pt x="99" y="64"/>
                        <a:pt x="113" y="64"/>
                      </a:cubicBezTo>
                      <a:cubicBezTo>
                        <a:pt x="127" y="64"/>
                        <a:pt x="138" y="75"/>
                        <a:pt x="138" y="89"/>
                      </a:cubicBezTo>
                      <a:cubicBezTo>
                        <a:pt x="138" y="103"/>
                        <a:pt x="127" y="114"/>
                        <a:pt x="113" y="114"/>
                      </a:cubicBezTo>
                      <a:cubicBezTo>
                        <a:pt x="99" y="114"/>
                        <a:pt x="88" y="103"/>
                        <a:pt x="88" y="89"/>
                      </a:cubicBezTo>
                      <a:close/>
                      <a:moveTo>
                        <a:pt x="25" y="102"/>
                      </a:moveTo>
                      <a:lnTo>
                        <a:pt x="25" y="102"/>
                      </a:lnTo>
                      <a:cubicBezTo>
                        <a:pt x="11" y="102"/>
                        <a:pt x="0" y="91"/>
                        <a:pt x="0" y="77"/>
                      </a:cubicBezTo>
                      <a:cubicBezTo>
                        <a:pt x="0" y="64"/>
                        <a:pt x="11" y="52"/>
                        <a:pt x="25" y="52"/>
                      </a:cubicBezTo>
                      <a:cubicBezTo>
                        <a:pt x="39" y="52"/>
                        <a:pt x="50" y="64"/>
                        <a:pt x="50" y="77"/>
                      </a:cubicBezTo>
                      <a:cubicBezTo>
                        <a:pt x="50" y="91"/>
                        <a:pt x="39" y="102"/>
                        <a:pt x="25" y="1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6" name="Freeform 354"/>
                <p:cNvSpPr>
                  <a:spLocks/>
                </p:cNvSpPr>
                <p:nvPr/>
              </p:nvSpPr>
              <p:spPr bwMode="auto">
                <a:xfrm>
                  <a:off x="3863626" y="4140404"/>
                  <a:ext cx="71438" cy="73025"/>
                </a:xfrm>
                <a:custGeom>
                  <a:avLst/>
                  <a:gdLst>
                    <a:gd name="T0" fmla="*/ 15121044 w 45"/>
                    <a:gd name="T1" fmla="*/ 0 h 46"/>
                    <a:gd name="T2" fmla="*/ 30242089 w 45"/>
                    <a:gd name="T3" fmla="*/ 0 h 46"/>
                    <a:gd name="T4" fmla="*/ 42843748 w 45"/>
                    <a:gd name="T5" fmla="*/ 0 h 46"/>
                    <a:gd name="T6" fmla="*/ 57964798 w 45"/>
                    <a:gd name="T7" fmla="*/ 0 h 46"/>
                    <a:gd name="T8" fmla="*/ 73085837 w 45"/>
                    <a:gd name="T9" fmla="*/ 0 h 46"/>
                    <a:gd name="T10" fmla="*/ 85685908 w 45"/>
                    <a:gd name="T11" fmla="*/ 15120939 h 46"/>
                    <a:gd name="T12" fmla="*/ 100806946 w 45"/>
                    <a:gd name="T13" fmla="*/ 15120939 h 46"/>
                    <a:gd name="T14" fmla="*/ 100806946 w 45"/>
                    <a:gd name="T15" fmla="*/ 30241877 h 46"/>
                    <a:gd name="T16" fmla="*/ 113408630 w 45"/>
                    <a:gd name="T17" fmla="*/ 42843448 h 46"/>
                    <a:gd name="T18" fmla="*/ 113408630 w 45"/>
                    <a:gd name="T19" fmla="*/ 57964393 h 46"/>
                    <a:gd name="T20" fmla="*/ 113408630 w 45"/>
                    <a:gd name="T21" fmla="*/ 70564376 h 46"/>
                    <a:gd name="T22" fmla="*/ 113408630 w 45"/>
                    <a:gd name="T23" fmla="*/ 85685309 h 46"/>
                    <a:gd name="T24" fmla="*/ 113408630 w 45"/>
                    <a:gd name="T25" fmla="*/ 100806241 h 46"/>
                    <a:gd name="T26" fmla="*/ 100806946 w 45"/>
                    <a:gd name="T27" fmla="*/ 100806241 h 46"/>
                    <a:gd name="T28" fmla="*/ 100806946 w 45"/>
                    <a:gd name="T29" fmla="*/ 115927199 h 46"/>
                    <a:gd name="T30" fmla="*/ 100806946 w 45"/>
                    <a:gd name="T31" fmla="*/ 100806241 h 46"/>
                    <a:gd name="T32" fmla="*/ 100806946 w 45"/>
                    <a:gd name="T33" fmla="*/ 85685309 h 46"/>
                    <a:gd name="T34" fmla="*/ 100806946 w 45"/>
                    <a:gd name="T35" fmla="*/ 100806241 h 46"/>
                    <a:gd name="T36" fmla="*/ 85685908 w 45"/>
                    <a:gd name="T37" fmla="*/ 100806241 h 46"/>
                    <a:gd name="T38" fmla="*/ 85685908 w 45"/>
                    <a:gd name="T39" fmla="*/ 85685309 h 46"/>
                    <a:gd name="T40" fmla="*/ 85685908 w 45"/>
                    <a:gd name="T41" fmla="*/ 70564376 h 46"/>
                    <a:gd name="T42" fmla="*/ 73085837 w 45"/>
                    <a:gd name="T43" fmla="*/ 70564376 h 46"/>
                    <a:gd name="T44" fmla="*/ 73085837 w 45"/>
                    <a:gd name="T45" fmla="*/ 57964393 h 46"/>
                    <a:gd name="T46" fmla="*/ 57964798 w 45"/>
                    <a:gd name="T47" fmla="*/ 42843448 h 46"/>
                    <a:gd name="T48" fmla="*/ 42843748 w 45"/>
                    <a:gd name="T49" fmla="*/ 42843448 h 46"/>
                    <a:gd name="T50" fmla="*/ 42843748 w 45"/>
                    <a:gd name="T51" fmla="*/ 30241877 h 46"/>
                    <a:gd name="T52" fmla="*/ 30242089 w 45"/>
                    <a:gd name="T53" fmla="*/ 30241877 h 46"/>
                    <a:gd name="T54" fmla="*/ 30242089 w 45"/>
                    <a:gd name="T55" fmla="*/ 15120939 h 46"/>
                    <a:gd name="T56" fmla="*/ 15121044 w 45"/>
                    <a:gd name="T57" fmla="*/ 15120939 h 46"/>
                    <a:gd name="T58" fmla="*/ 0 w 45"/>
                    <a:gd name="T59" fmla="*/ 15120939 h 46"/>
                    <a:gd name="T60" fmla="*/ 15121044 w 45"/>
                    <a:gd name="T61" fmla="*/ 15120939 h 46"/>
                    <a:gd name="T62" fmla="*/ 15121044 w 45"/>
                    <a:gd name="T63" fmla="*/ 0 h 4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5"/>
                    <a:gd name="T97" fmla="*/ 0 h 46"/>
                    <a:gd name="T98" fmla="*/ 45 w 45"/>
                    <a:gd name="T99" fmla="*/ 46 h 46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5" h="46">
                      <a:moveTo>
                        <a:pt x="6" y="0"/>
                      </a:moveTo>
                      <a:lnTo>
                        <a:pt x="12" y="0"/>
                      </a:lnTo>
                      <a:lnTo>
                        <a:pt x="17" y="0"/>
                      </a:lnTo>
                      <a:lnTo>
                        <a:pt x="23" y="0"/>
                      </a:lnTo>
                      <a:lnTo>
                        <a:pt x="29" y="0"/>
                      </a:lnTo>
                      <a:lnTo>
                        <a:pt x="34" y="6"/>
                      </a:lnTo>
                      <a:lnTo>
                        <a:pt x="40" y="6"/>
                      </a:lnTo>
                      <a:lnTo>
                        <a:pt x="40" y="12"/>
                      </a:lnTo>
                      <a:lnTo>
                        <a:pt x="45" y="17"/>
                      </a:lnTo>
                      <a:lnTo>
                        <a:pt x="45" y="23"/>
                      </a:lnTo>
                      <a:lnTo>
                        <a:pt x="45" y="28"/>
                      </a:lnTo>
                      <a:lnTo>
                        <a:pt x="45" y="34"/>
                      </a:lnTo>
                      <a:lnTo>
                        <a:pt x="45" y="40"/>
                      </a:lnTo>
                      <a:lnTo>
                        <a:pt x="40" y="40"/>
                      </a:lnTo>
                      <a:lnTo>
                        <a:pt x="40" y="46"/>
                      </a:lnTo>
                      <a:lnTo>
                        <a:pt x="40" y="40"/>
                      </a:lnTo>
                      <a:lnTo>
                        <a:pt x="40" y="34"/>
                      </a:lnTo>
                      <a:lnTo>
                        <a:pt x="40" y="40"/>
                      </a:lnTo>
                      <a:lnTo>
                        <a:pt x="34" y="40"/>
                      </a:lnTo>
                      <a:lnTo>
                        <a:pt x="34" y="34"/>
                      </a:lnTo>
                      <a:lnTo>
                        <a:pt x="34" y="28"/>
                      </a:lnTo>
                      <a:lnTo>
                        <a:pt x="29" y="28"/>
                      </a:lnTo>
                      <a:lnTo>
                        <a:pt x="29" y="23"/>
                      </a:lnTo>
                      <a:lnTo>
                        <a:pt x="23" y="17"/>
                      </a:lnTo>
                      <a:lnTo>
                        <a:pt x="17" y="17"/>
                      </a:lnTo>
                      <a:lnTo>
                        <a:pt x="17" y="12"/>
                      </a:lnTo>
                      <a:lnTo>
                        <a:pt x="12" y="12"/>
                      </a:lnTo>
                      <a:lnTo>
                        <a:pt x="12" y="6"/>
                      </a:lnTo>
                      <a:lnTo>
                        <a:pt x="6" y="6"/>
                      </a:lnTo>
                      <a:lnTo>
                        <a:pt x="0" y="6"/>
                      </a:lnTo>
                      <a:lnTo>
                        <a:pt x="6" y="6"/>
                      </a:lnTo>
                      <a:lnTo>
                        <a:pt x="6" y="0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7" name="Freeform 355"/>
                <p:cNvSpPr>
                  <a:spLocks noEditPoints="1"/>
                </p:cNvSpPr>
                <p:nvPr/>
              </p:nvSpPr>
              <p:spPr bwMode="auto">
                <a:xfrm>
                  <a:off x="3865214" y="4135641"/>
                  <a:ext cx="74613" cy="74613"/>
                </a:xfrm>
                <a:custGeom>
                  <a:avLst/>
                  <a:gdLst>
                    <a:gd name="T0" fmla="*/ 0 w 422"/>
                    <a:gd name="T1" fmla="*/ 0 h 411"/>
                    <a:gd name="T2" fmla="*/ 0 w 422"/>
                    <a:gd name="T3" fmla="*/ 0 h 411"/>
                    <a:gd name="T4" fmla="*/ 0 w 422"/>
                    <a:gd name="T5" fmla="*/ 0 h 411"/>
                    <a:gd name="T6" fmla="*/ 0 w 422"/>
                    <a:gd name="T7" fmla="*/ 0 h 411"/>
                    <a:gd name="T8" fmla="*/ 0 w 422"/>
                    <a:gd name="T9" fmla="*/ 0 h 411"/>
                    <a:gd name="T10" fmla="*/ 0 w 422"/>
                    <a:gd name="T11" fmla="*/ 0 h 411"/>
                    <a:gd name="T12" fmla="*/ 0 w 422"/>
                    <a:gd name="T13" fmla="*/ 0 h 411"/>
                    <a:gd name="T14" fmla="*/ 0 w 422"/>
                    <a:gd name="T15" fmla="*/ 0 h 411"/>
                    <a:gd name="T16" fmla="*/ 0 w 422"/>
                    <a:gd name="T17" fmla="*/ 0 h 411"/>
                    <a:gd name="T18" fmla="*/ 0 w 422"/>
                    <a:gd name="T19" fmla="*/ 0 h 411"/>
                    <a:gd name="T20" fmla="*/ 0 w 422"/>
                    <a:gd name="T21" fmla="*/ 0 h 411"/>
                    <a:gd name="T22" fmla="*/ 0 w 422"/>
                    <a:gd name="T23" fmla="*/ 0 h 411"/>
                    <a:gd name="T24" fmla="*/ 0 w 422"/>
                    <a:gd name="T25" fmla="*/ 0 h 411"/>
                    <a:gd name="T26" fmla="*/ 0 w 422"/>
                    <a:gd name="T27" fmla="*/ 0 h 411"/>
                    <a:gd name="T28" fmla="*/ 0 w 422"/>
                    <a:gd name="T29" fmla="*/ 0 h 411"/>
                    <a:gd name="T30" fmla="*/ 0 w 422"/>
                    <a:gd name="T31" fmla="*/ 0 h 411"/>
                    <a:gd name="T32" fmla="*/ 0 w 422"/>
                    <a:gd name="T33" fmla="*/ 0 h 411"/>
                    <a:gd name="T34" fmla="*/ 0 w 422"/>
                    <a:gd name="T35" fmla="*/ 0 h 411"/>
                    <a:gd name="T36" fmla="*/ 0 w 422"/>
                    <a:gd name="T37" fmla="*/ 0 h 411"/>
                    <a:gd name="T38" fmla="*/ 0 w 422"/>
                    <a:gd name="T39" fmla="*/ 0 h 411"/>
                    <a:gd name="T40" fmla="*/ 0 w 422"/>
                    <a:gd name="T41" fmla="*/ 0 h 411"/>
                    <a:gd name="T42" fmla="*/ 0 w 422"/>
                    <a:gd name="T43" fmla="*/ 0 h 411"/>
                    <a:gd name="T44" fmla="*/ 0 w 422"/>
                    <a:gd name="T45" fmla="*/ 0 h 411"/>
                    <a:gd name="T46" fmla="*/ 0 w 422"/>
                    <a:gd name="T47" fmla="*/ 0 h 411"/>
                    <a:gd name="T48" fmla="*/ 0 w 422"/>
                    <a:gd name="T49" fmla="*/ 0 h 411"/>
                    <a:gd name="T50" fmla="*/ 0 w 422"/>
                    <a:gd name="T51" fmla="*/ 0 h 411"/>
                    <a:gd name="T52" fmla="*/ 0 w 422"/>
                    <a:gd name="T53" fmla="*/ 0 h 411"/>
                    <a:gd name="T54" fmla="*/ 0 w 422"/>
                    <a:gd name="T55" fmla="*/ 0 h 411"/>
                    <a:gd name="T56" fmla="*/ 0 w 422"/>
                    <a:gd name="T57" fmla="*/ 0 h 411"/>
                    <a:gd name="T58" fmla="*/ 0 w 422"/>
                    <a:gd name="T59" fmla="*/ 0 h 411"/>
                    <a:gd name="T60" fmla="*/ 0 w 422"/>
                    <a:gd name="T61" fmla="*/ 0 h 411"/>
                    <a:gd name="T62" fmla="*/ 0 w 422"/>
                    <a:gd name="T63" fmla="*/ 0 h 411"/>
                    <a:gd name="T64" fmla="*/ 0 w 422"/>
                    <a:gd name="T65" fmla="*/ 0 h 411"/>
                    <a:gd name="T66" fmla="*/ 0 w 422"/>
                    <a:gd name="T67" fmla="*/ 0 h 411"/>
                    <a:gd name="T68" fmla="*/ 0 w 422"/>
                    <a:gd name="T69" fmla="*/ 0 h 411"/>
                    <a:gd name="T70" fmla="*/ 0 w 422"/>
                    <a:gd name="T71" fmla="*/ 0 h 411"/>
                    <a:gd name="T72" fmla="*/ 0 w 422"/>
                    <a:gd name="T73" fmla="*/ 0 h 411"/>
                    <a:gd name="T74" fmla="*/ 0 w 422"/>
                    <a:gd name="T75" fmla="*/ 0 h 411"/>
                    <a:gd name="T76" fmla="*/ 0 w 422"/>
                    <a:gd name="T77" fmla="*/ 0 h 411"/>
                    <a:gd name="T78" fmla="*/ 0 w 422"/>
                    <a:gd name="T79" fmla="*/ 0 h 411"/>
                    <a:gd name="T80" fmla="*/ 0 w 422"/>
                    <a:gd name="T81" fmla="*/ 0 h 411"/>
                    <a:gd name="T82" fmla="*/ 0 w 422"/>
                    <a:gd name="T83" fmla="*/ 0 h 411"/>
                    <a:gd name="T84" fmla="*/ 0 w 422"/>
                    <a:gd name="T85" fmla="*/ 0 h 411"/>
                    <a:gd name="T86" fmla="*/ 0 w 422"/>
                    <a:gd name="T87" fmla="*/ 0 h 411"/>
                    <a:gd name="T88" fmla="*/ 0 w 422"/>
                    <a:gd name="T89" fmla="*/ 0 h 411"/>
                    <a:gd name="T90" fmla="*/ 0 w 422"/>
                    <a:gd name="T91" fmla="*/ 0 h 411"/>
                    <a:gd name="T92" fmla="*/ 0 w 422"/>
                    <a:gd name="T93" fmla="*/ 0 h 411"/>
                    <a:gd name="T94" fmla="*/ 0 w 422"/>
                    <a:gd name="T95" fmla="*/ 0 h 411"/>
                    <a:gd name="T96" fmla="*/ 0 w 422"/>
                    <a:gd name="T97" fmla="*/ 0 h 411"/>
                    <a:gd name="T98" fmla="*/ 0 w 422"/>
                    <a:gd name="T99" fmla="*/ 0 h 411"/>
                    <a:gd name="T100" fmla="*/ 0 w 422"/>
                    <a:gd name="T101" fmla="*/ 0 h 411"/>
                    <a:gd name="T102" fmla="*/ 0 w 422"/>
                    <a:gd name="T103" fmla="*/ 0 h 411"/>
                    <a:gd name="T104" fmla="*/ 0 w 422"/>
                    <a:gd name="T105" fmla="*/ 0 h 411"/>
                    <a:gd name="T106" fmla="*/ 0 w 422"/>
                    <a:gd name="T107" fmla="*/ 0 h 411"/>
                    <a:gd name="T108" fmla="*/ 0 w 422"/>
                    <a:gd name="T109" fmla="*/ 0 h 411"/>
                    <a:gd name="T110" fmla="*/ 0 w 422"/>
                    <a:gd name="T111" fmla="*/ 0 h 411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422"/>
                    <a:gd name="T169" fmla="*/ 0 h 411"/>
                    <a:gd name="T170" fmla="*/ 422 w 422"/>
                    <a:gd name="T171" fmla="*/ 411 h 411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422" h="411">
                      <a:moveTo>
                        <a:pt x="47" y="2"/>
                      </a:moveTo>
                      <a:lnTo>
                        <a:pt x="47" y="2"/>
                      </a:lnTo>
                      <a:cubicBezTo>
                        <a:pt x="61" y="2"/>
                        <a:pt x="72" y="14"/>
                        <a:pt x="72" y="27"/>
                      </a:cubicBezTo>
                      <a:cubicBezTo>
                        <a:pt x="72" y="41"/>
                        <a:pt x="61" y="52"/>
                        <a:pt x="47" y="52"/>
                      </a:cubicBezTo>
                      <a:cubicBezTo>
                        <a:pt x="33" y="52"/>
                        <a:pt x="22" y="41"/>
                        <a:pt x="22" y="27"/>
                      </a:cubicBezTo>
                      <a:cubicBezTo>
                        <a:pt x="22" y="14"/>
                        <a:pt x="33" y="2"/>
                        <a:pt x="47" y="2"/>
                      </a:cubicBezTo>
                      <a:close/>
                      <a:moveTo>
                        <a:pt x="147" y="2"/>
                      </a:moveTo>
                      <a:lnTo>
                        <a:pt x="147" y="2"/>
                      </a:lnTo>
                      <a:cubicBezTo>
                        <a:pt x="161" y="2"/>
                        <a:pt x="172" y="14"/>
                        <a:pt x="172" y="27"/>
                      </a:cubicBezTo>
                      <a:cubicBezTo>
                        <a:pt x="172" y="41"/>
                        <a:pt x="161" y="52"/>
                        <a:pt x="147" y="52"/>
                      </a:cubicBezTo>
                      <a:cubicBezTo>
                        <a:pt x="133" y="52"/>
                        <a:pt x="122" y="41"/>
                        <a:pt x="122" y="27"/>
                      </a:cubicBezTo>
                      <a:cubicBezTo>
                        <a:pt x="122" y="14"/>
                        <a:pt x="133" y="2"/>
                        <a:pt x="147" y="2"/>
                      </a:cubicBezTo>
                      <a:close/>
                      <a:moveTo>
                        <a:pt x="265" y="10"/>
                      </a:moveTo>
                      <a:lnTo>
                        <a:pt x="265" y="10"/>
                      </a:lnTo>
                      <a:cubicBezTo>
                        <a:pt x="275" y="20"/>
                        <a:pt x="275" y="35"/>
                        <a:pt x="265" y="45"/>
                      </a:cubicBezTo>
                      <a:cubicBezTo>
                        <a:pt x="255" y="55"/>
                        <a:pt x="239" y="55"/>
                        <a:pt x="230" y="45"/>
                      </a:cubicBezTo>
                      <a:cubicBezTo>
                        <a:pt x="220" y="35"/>
                        <a:pt x="220" y="20"/>
                        <a:pt x="230" y="10"/>
                      </a:cubicBezTo>
                      <a:cubicBezTo>
                        <a:pt x="239" y="0"/>
                        <a:pt x="255" y="0"/>
                        <a:pt x="265" y="10"/>
                      </a:cubicBezTo>
                      <a:close/>
                      <a:moveTo>
                        <a:pt x="327" y="52"/>
                      </a:moveTo>
                      <a:lnTo>
                        <a:pt x="327" y="52"/>
                      </a:lnTo>
                      <a:cubicBezTo>
                        <a:pt x="340" y="52"/>
                        <a:pt x="352" y="64"/>
                        <a:pt x="352" y="77"/>
                      </a:cubicBezTo>
                      <a:cubicBezTo>
                        <a:pt x="352" y="91"/>
                        <a:pt x="340" y="102"/>
                        <a:pt x="327" y="102"/>
                      </a:cubicBezTo>
                      <a:cubicBezTo>
                        <a:pt x="313" y="102"/>
                        <a:pt x="302" y="91"/>
                        <a:pt x="302" y="77"/>
                      </a:cubicBezTo>
                      <a:cubicBezTo>
                        <a:pt x="302" y="64"/>
                        <a:pt x="313" y="52"/>
                        <a:pt x="327" y="52"/>
                      </a:cubicBezTo>
                      <a:close/>
                      <a:moveTo>
                        <a:pt x="386" y="131"/>
                      </a:moveTo>
                      <a:lnTo>
                        <a:pt x="386" y="131"/>
                      </a:lnTo>
                      <a:cubicBezTo>
                        <a:pt x="395" y="140"/>
                        <a:pt x="395" y="156"/>
                        <a:pt x="386" y="166"/>
                      </a:cubicBezTo>
                      <a:cubicBezTo>
                        <a:pt x="376" y="176"/>
                        <a:pt x="360" y="176"/>
                        <a:pt x="350" y="166"/>
                      </a:cubicBezTo>
                      <a:cubicBezTo>
                        <a:pt x="341" y="156"/>
                        <a:pt x="341" y="140"/>
                        <a:pt x="350" y="131"/>
                      </a:cubicBezTo>
                      <a:cubicBezTo>
                        <a:pt x="360" y="121"/>
                        <a:pt x="376" y="121"/>
                        <a:pt x="386" y="131"/>
                      </a:cubicBezTo>
                      <a:close/>
                      <a:moveTo>
                        <a:pt x="422" y="236"/>
                      </a:moveTo>
                      <a:lnTo>
                        <a:pt x="422" y="236"/>
                      </a:lnTo>
                      <a:cubicBezTo>
                        <a:pt x="422" y="250"/>
                        <a:pt x="411" y="261"/>
                        <a:pt x="397" y="261"/>
                      </a:cubicBezTo>
                      <a:cubicBezTo>
                        <a:pt x="383" y="261"/>
                        <a:pt x="372" y="250"/>
                        <a:pt x="372" y="236"/>
                      </a:cubicBezTo>
                      <a:cubicBezTo>
                        <a:pt x="372" y="222"/>
                        <a:pt x="383" y="211"/>
                        <a:pt x="397" y="211"/>
                      </a:cubicBezTo>
                      <a:cubicBezTo>
                        <a:pt x="411" y="211"/>
                        <a:pt x="422" y="222"/>
                        <a:pt x="422" y="236"/>
                      </a:cubicBezTo>
                      <a:close/>
                      <a:moveTo>
                        <a:pt x="422" y="336"/>
                      </a:moveTo>
                      <a:lnTo>
                        <a:pt x="422" y="336"/>
                      </a:lnTo>
                      <a:cubicBezTo>
                        <a:pt x="422" y="350"/>
                        <a:pt x="411" y="361"/>
                        <a:pt x="397" y="361"/>
                      </a:cubicBezTo>
                      <a:cubicBezTo>
                        <a:pt x="383" y="361"/>
                        <a:pt x="372" y="350"/>
                        <a:pt x="372" y="336"/>
                      </a:cubicBezTo>
                      <a:cubicBezTo>
                        <a:pt x="372" y="323"/>
                        <a:pt x="383" y="311"/>
                        <a:pt x="397" y="311"/>
                      </a:cubicBezTo>
                      <a:cubicBezTo>
                        <a:pt x="411" y="311"/>
                        <a:pt x="422" y="323"/>
                        <a:pt x="422" y="336"/>
                      </a:cubicBezTo>
                      <a:close/>
                      <a:moveTo>
                        <a:pt x="372" y="386"/>
                      </a:moveTo>
                      <a:lnTo>
                        <a:pt x="372" y="386"/>
                      </a:lnTo>
                      <a:cubicBezTo>
                        <a:pt x="372" y="400"/>
                        <a:pt x="361" y="411"/>
                        <a:pt x="347" y="411"/>
                      </a:cubicBezTo>
                      <a:cubicBezTo>
                        <a:pt x="333" y="411"/>
                        <a:pt x="322" y="400"/>
                        <a:pt x="322" y="386"/>
                      </a:cubicBezTo>
                      <a:cubicBezTo>
                        <a:pt x="322" y="373"/>
                        <a:pt x="333" y="361"/>
                        <a:pt x="347" y="361"/>
                      </a:cubicBezTo>
                      <a:cubicBezTo>
                        <a:pt x="361" y="361"/>
                        <a:pt x="372" y="373"/>
                        <a:pt x="372" y="386"/>
                      </a:cubicBezTo>
                      <a:close/>
                      <a:moveTo>
                        <a:pt x="322" y="385"/>
                      </a:moveTo>
                      <a:lnTo>
                        <a:pt x="322" y="385"/>
                      </a:lnTo>
                      <a:cubicBezTo>
                        <a:pt x="322" y="371"/>
                        <a:pt x="333" y="360"/>
                        <a:pt x="347" y="360"/>
                      </a:cubicBezTo>
                      <a:cubicBezTo>
                        <a:pt x="361" y="360"/>
                        <a:pt x="372" y="371"/>
                        <a:pt x="372" y="385"/>
                      </a:cubicBezTo>
                      <a:cubicBezTo>
                        <a:pt x="372" y="399"/>
                        <a:pt x="361" y="410"/>
                        <a:pt x="347" y="410"/>
                      </a:cubicBezTo>
                      <a:cubicBezTo>
                        <a:pt x="333" y="410"/>
                        <a:pt x="322" y="399"/>
                        <a:pt x="322" y="385"/>
                      </a:cubicBezTo>
                      <a:close/>
                      <a:moveTo>
                        <a:pt x="372" y="370"/>
                      </a:moveTo>
                      <a:lnTo>
                        <a:pt x="372" y="370"/>
                      </a:lnTo>
                      <a:cubicBezTo>
                        <a:pt x="372" y="384"/>
                        <a:pt x="361" y="395"/>
                        <a:pt x="347" y="395"/>
                      </a:cubicBezTo>
                      <a:cubicBezTo>
                        <a:pt x="333" y="395"/>
                        <a:pt x="322" y="384"/>
                        <a:pt x="322" y="370"/>
                      </a:cubicBezTo>
                      <a:cubicBezTo>
                        <a:pt x="322" y="356"/>
                        <a:pt x="333" y="345"/>
                        <a:pt x="347" y="345"/>
                      </a:cubicBezTo>
                      <a:cubicBezTo>
                        <a:pt x="361" y="345"/>
                        <a:pt x="372" y="356"/>
                        <a:pt x="372" y="370"/>
                      </a:cubicBezTo>
                      <a:close/>
                      <a:moveTo>
                        <a:pt x="272" y="335"/>
                      </a:moveTo>
                      <a:lnTo>
                        <a:pt x="272" y="335"/>
                      </a:lnTo>
                      <a:cubicBezTo>
                        <a:pt x="272" y="321"/>
                        <a:pt x="283" y="310"/>
                        <a:pt x="297" y="310"/>
                      </a:cubicBezTo>
                      <a:cubicBezTo>
                        <a:pt x="311" y="310"/>
                        <a:pt x="322" y="321"/>
                        <a:pt x="322" y="335"/>
                      </a:cubicBezTo>
                      <a:cubicBezTo>
                        <a:pt x="322" y="349"/>
                        <a:pt x="311" y="360"/>
                        <a:pt x="297" y="360"/>
                      </a:cubicBezTo>
                      <a:cubicBezTo>
                        <a:pt x="283" y="360"/>
                        <a:pt x="272" y="349"/>
                        <a:pt x="272" y="335"/>
                      </a:cubicBezTo>
                      <a:close/>
                      <a:moveTo>
                        <a:pt x="255" y="302"/>
                      </a:moveTo>
                      <a:lnTo>
                        <a:pt x="255" y="302"/>
                      </a:lnTo>
                      <a:cubicBezTo>
                        <a:pt x="241" y="302"/>
                        <a:pt x="230" y="291"/>
                        <a:pt x="230" y="277"/>
                      </a:cubicBezTo>
                      <a:cubicBezTo>
                        <a:pt x="230" y="264"/>
                        <a:pt x="241" y="252"/>
                        <a:pt x="255" y="252"/>
                      </a:cubicBezTo>
                      <a:cubicBezTo>
                        <a:pt x="268" y="252"/>
                        <a:pt x="280" y="264"/>
                        <a:pt x="280" y="277"/>
                      </a:cubicBezTo>
                      <a:cubicBezTo>
                        <a:pt x="280" y="291"/>
                        <a:pt x="268" y="302"/>
                        <a:pt x="255" y="302"/>
                      </a:cubicBezTo>
                      <a:close/>
                      <a:moveTo>
                        <a:pt x="199" y="215"/>
                      </a:moveTo>
                      <a:lnTo>
                        <a:pt x="199" y="215"/>
                      </a:lnTo>
                      <a:cubicBezTo>
                        <a:pt x="190" y="205"/>
                        <a:pt x="190" y="189"/>
                        <a:pt x="199" y="180"/>
                      </a:cubicBezTo>
                      <a:cubicBezTo>
                        <a:pt x="209" y="170"/>
                        <a:pt x="225" y="170"/>
                        <a:pt x="235" y="180"/>
                      </a:cubicBezTo>
                      <a:cubicBezTo>
                        <a:pt x="245" y="189"/>
                        <a:pt x="245" y="205"/>
                        <a:pt x="235" y="215"/>
                      </a:cubicBezTo>
                      <a:cubicBezTo>
                        <a:pt x="225" y="225"/>
                        <a:pt x="209" y="225"/>
                        <a:pt x="199" y="215"/>
                      </a:cubicBezTo>
                      <a:close/>
                      <a:moveTo>
                        <a:pt x="122" y="156"/>
                      </a:moveTo>
                      <a:lnTo>
                        <a:pt x="122" y="156"/>
                      </a:lnTo>
                      <a:cubicBezTo>
                        <a:pt x="122" y="142"/>
                        <a:pt x="133" y="131"/>
                        <a:pt x="147" y="131"/>
                      </a:cubicBezTo>
                      <a:cubicBezTo>
                        <a:pt x="161" y="131"/>
                        <a:pt x="172" y="142"/>
                        <a:pt x="172" y="156"/>
                      </a:cubicBezTo>
                      <a:cubicBezTo>
                        <a:pt x="172" y="169"/>
                        <a:pt x="161" y="181"/>
                        <a:pt x="147" y="181"/>
                      </a:cubicBezTo>
                      <a:cubicBezTo>
                        <a:pt x="133" y="181"/>
                        <a:pt x="122" y="169"/>
                        <a:pt x="122" y="156"/>
                      </a:cubicBezTo>
                      <a:close/>
                      <a:moveTo>
                        <a:pt x="72" y="106"/>
                      </a:moveTo>
                      <a:lnTo>
                        <a:pt x="72" y="106"/>
                      </a:lnTo>
                      <a:cubicBezTo>
                        <a:pt x="72" y="92"/>
                        <a:pt x="83" y="81"/>
                        <a:pt x="97" y="81"/>
                      </a:cubicBezTo>
                      <a:cubicBezTo>
                        <a:pt x="111" y="81"/>
                        <a:pt x="122" y="92"/>
                        <a:pt x="122" y="106"/>
                      </a:cubicBezTo>
                      <a:cubicBezTo>
                        <a:pt x="122" y="119"/>
                        <a:pt x="111" y="131"/>
                        <a:pt x="97" y="131"/>
                      </a:cubicBezTo>
                      <a:cubicBezTo>
                        <a:pt x="83" y="131"/>
                        <a:pt x="72" y="119"/>
                        <a:pt x="72" y="106"/>
                      </a:cubicBezTo>
                      <a:close/>
                      <a:moveTo>
                        <a:pt x="25" y="102"/>
                      </a:moveTo>
                      <a:lnTo>
                        <a:pt x="25" y="102"/>
                      </a:lnTo>
                      <a:cubicBezTo>
                        <a:pt x="11" y="102"/>
                        <a:pt x="0" y="91"/>
                        <a:pt x="0" y="77"/>
                      </a:cubicBezTo>
                      <a:cubicBezTo>
                        <a:pt x="0" y="64"/>
                        <a:pt x="11" y="52"/>
                        <a:pt x="25" y="52"/>
                      </a:cubicBezTo>
                      <a:cubicBezTo>
                        <a:pt x="39" y="52"/>
                        <a:pt x="50" y="64"/>
                        <a:pt x="50" y="77"/>
                      </a:cubicBezTo>
                      <a:cubicBezTo>
                        <a:pt x="50" y="91"/>
                        <a:pt x="39" y="102"/>
                        <a:pt x="25" y="102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0">
                  <a:solidFill>
                    <a:srgbClr val="000000"/>
                  </a:solidFill>
                  <a:bevel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8" name="Freeform 357"/>
                <p:cNvSpPr>
                  <a:spLocks/>
                </p:cNvSpPr>
                <p:nvPr/>
              </p:nvSpPr>
              <p:spPr bwMode="auto">
                <a:xfrm>
                  <a:off x="3747738" y="3980066"/>
                  <a:ext cx="134938" cy="187325"/>
                </a:xfrm>
                <a:custGeom>
                  <a:avLst/>
                  <a:gdLst>
                    <a:gd name="T0" fmla="*/ 85685624 w 85"/>
                    <a:gd name="T1" fmla="*/ 0 h 118"/>
                    <a:gd name="T2" fmla="*/ 0 w 85"/>
                    <a:gd name="T3" fmla="*/ 0 h 118"/>
                    <a:gd name="T4" fmla="*/ 0 w 85"/>
                    <a:gd name="T5" fmla="*/ 297378460 h 118"/>
                    <a:gd name="T6" fmla="*/ 214214891 w 85"/>
                    <a:gd name="T7" fmla="*/ 297378460 h 118"/>
                    <a:gd name="T8" fmla="*/ 214214891 w 85"/>
                    <a:gd name="T9" fmla="*/ 254536608 h 118"/>
                    <a:gd name="T10" fmla="*/ 85685624 w 85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5"/>
                    <a:gd name="T19" fmla="*/ 0 h 118"/>
                    <a:gd name="T20" fmla="*/ 85 w 85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5" h="118">
                      <a:moveTo>
                        <a:pt x="34" y="0"/>
                      </a:moveTo>
                      <a:lnTo>
                        <a:pt x="0" y="0"/>
                      </a:lnTo>
                      <a:lnTo>
                        <a:pt x="0" y="118"/>
                      </a:lnTo>
                      <a:lnTo>
                        <a:pt x="85" y="118"/>
                      </a:lnTo>
                      <a:lnTo>
                        <a:pt x="85" y="101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89" name="Freeform 358"/>
                <p:cNvSpPr>
                  <a:spLocks/>
                </p:cNvSpPr>
                <p:nvPr/>
              </p:nvSpPr>
              <p:spPr bwMode="auto">
                <a:xfrm>
                  <a:off x="3747738" y="3980066"/>
                  <a:ext cx="134938" cy="187325"/>
                </a:xfrm>
                <a:custGeom>
                  <a:avLst/>
                  <a:gdLst>
                    <a:gd name="T0" fmla="*/ 85685624 w 85"/>
                    <a:gd name="T1" fmla="*/ 0 h 118"/>
                    <a:gd name="T2" fmla="*/ 0 w 85"/>
                    <a:gd name="T3" fmla="*/ 0 h 118"/>
                    <a:gd name="T4" fmla="*/ 0 w 85"/>
                    <a:gd name="T5" fmla="*/ 297378460 h 118"/>
                    <a:gd name="T6" fmla="*/ 214214891 w 85"/>
                    <a:gd name="T7" fmla="*/ 297378460 h 118"/>
                    <a:gd name="T8" fmla="*/ 214214891 w 85"/>
                    <a:gd name="T9" fmla="*/ 254536608 h 118"/>
                    <a:gd name="T10" fmla="*/ 85685624 w 85"/>
                    <a:gd name="T11" fmla="*/ 0 h 118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85"/>
                    <a:gd name="T19" fmla="*/ 0 h 118"/>
                    <a:gd name="T20" fmla="*/ 85 w 85"/>
                    <a:gd name="T21" fmla="*/ 118 h 118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85" h="118">
                      <a:moveTo>
                        <a:pt x="34" y="0"/>
                      </a:moveTo>
                      <a:lnTo>
                        <a:pt x="0" y="0"/>
                      </a:lnTo>
                      <a:lnTo>
                        <a:pt x="0" y="118"/>
                      </a:lnTo>
                      <a:lnTo>
                        <a:pt x="85" y="118"/>
                      </a:lnTo>
                      <a:lnTo>
                        <a:pt x="85" y="101"/>
                      </a:lnTo>
                      <a:lnTo>
                        <a:pt x="34" y="0"/>
                      </a:lnTo>
                      <a:close/>
                    </a:path>
                  </a:pathLst>
                </a:custGeom>
                <a:noFill/>
                <a:ln w="7938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13" name="Group 107"/>
              <p:cNvGrpSpPr>
                <a:grpSpLocks/>
              </p:cNvGrpSpPr>
              <p:nvPr/>
            </p:nvGrpSpPr>
            <p:grpSpPr bwMode="auto">
              <a:xfrm>
                <a:off x="6687990" y="5704520"/>
                <a:ext cx="233013" cy="220137"/>
                <a:chOff x="864" y="240"/>
                <a:chExt cx="4040" cy="3888"/>
              </a:xfrm>
            </p:grpSpPr>
            <p:sp>
              <p:nvSpPr>
                <p:cNvPr id="2659" name="Oval 108"/>
                <p:cNvSpPr>
                  <a:spLocks noChangeArrowheads="1"/>
                </p:cNvSpPr>
                <p:nvPr/>
              </p:nvSpPr>
              <p:spPr bwMode="auto">
                <a:xfrm>
                  <a:off x="1896" y="1392"/>
                  <a:ext cx="1968" cy="1968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0" name="Oval 109"/>
                <p:cNvSpPr>
                  <a:spLocks noChangeArrowheads="1"/>
                </p:cNvSpPr>
                <p:nvPr/>
              </p:nvSpPr>
              <p:spPr bwMode="auto">
                <a:xfrm>
                  <a:off x="2568" y="2064"/>
                  <a:ext cx="624" cy="624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1" name="AutoShape 110"/>
                <p:cNvSpPr>
                  <a:spLocks noChangeArrowheads="1"/>
                </p:cNvSpPr>
                <p:nvPr/>
              </p:nvSpPr>
              <p:spPr bwMode="auto">
                <a:xfrm>
                  <a:off x="2720" y="240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2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768" y="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3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816" y="1008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4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864" y="129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5" name="AutoShape 114"/>
                <p:cNvSpPr>
                  <a:spLocks noChangeArrowheads="1"/>
                </p:cNvSpPr>
                <p:nvPr/>
              </p:nvSpPr>
              <p:spPr bwMode="auto">
                <a:xfrm rot="-3780815">
                  <a:off x="3704" y="1848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6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556" y="253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7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834" y="262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8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112" y="271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69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1728" y="1856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70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2115" y="254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71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1837" y="263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72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1559" y="2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73" name="AutoShape 122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864" cy="7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14" name="Group 107"/>
              <p:cNvGrpSpPr>
                <a:grpSpLocks/>
              </p:cNvGrpSpPr>
              <p:nvPr/>
            </p:nvGrpSpPr>
            <p:grpSpPr bwMode="auto">
              <a:xfrm>
                <a:off x="1103164" y="703271"/>
                <a:ext cx="186064" cy="179954"/>
                <a:chOff x="864" y="240"/>
                <a:chExt cx="4040" cy="3888"/>
              </a:xfrm>
            </p:grpSpPr>
            <p:sp>
              <p:nvSpPr>
                <p:cNvPr id="2644" name="Oval 108"/>
                <p:cNvSpPr>
                  <a:spLocks noChangeArrowheads="1"/>
                </p:cNvSpPr>
                <p:nvPr/>
              </p:nvSpPr>
              <p:spPr bwMode="auto">
                <a:xfrm>
                  <a:off x="1896" y="1392"/>
                  <a:ext cx="1968" cy="1968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45" name="Oval 109"/>
                <p:cNvSpPr>
                  <a:spLocks noChangeArrowheads="1"/>
                </p:cNvSpPr>
                <p:nvPr/>
              </p:nvSpPr>
              <p:spPr bwMode="auto">
                <a:xfrm>
                  <a:off x="2568" y="2064"/>
                  <a:ext cx="624" cy="624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46" name="AutoShape 110"/>
                <p:cNvSpPr>
                  <a:spLocks noChangeArrowheads="1"/>
                </p:cNvSpPr>
                <p:nvPr/>
              </p:nvSpPr>
              <p:spPr bwMode="auto">
                <a:xfrm>
                  <a:off x="2720" y="240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4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768" y="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4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816" y="1008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4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864" y="129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50" name="AutoShape 114"/>
                <p:cNvSpPr>
                  <a:spLocks noChangeArrowheads="1"/>
                </p:cNvSpPr>
                <p:nvPr/>
              </p:nvSpPr>
              <p:spPr bwMode="auto">
                <a:xfrm rot="17819185">
                  <a:off x="3704" y="1848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51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556" y="253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52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834" y="262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53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112" y="271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54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1728" y="1856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55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2115" y="254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56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1837" y="263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57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1559" y="2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58" name="AutoShape 122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864" cy="7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15" name="Group 125"/>
              <p:cNvGrpSpPr>
                <a:grpSpLocks/>
              </p:cNvGrpSpPr>
              <p:nvPr/>
            </p:nvGrpSpPr>
            <p:grpSpPr bwMode="auto">
              <a:xfrm>
                <a:off x="1880453" y="2462621"/>
                <a:ext cx="184324" cy="188689"/>
                <a:chOff x="381" y="4011"/>
                <a:chExt cx="93" cy="145"/>
              </a:xfrm>
            </p:grpSpPr>
            <p:sp>
              <p:nvSpPr>
                <p:cNvPr id="2573" name="Freeform 126"/>
                <p:cNvSpPr>
                  <a:spLocks/>
                </p:cNvSpPr>
                <p:nvPr/>
              </p:nvSpPr>
              <p:spPr bwMode="auto">
                <a:xfrm>
                  <a:off x="381" y="4012"/>
                  <a:ext cx="85" cy="133"/>
                </a:xfrm>
                <a:custGeom>
                  <a:avLst/>
                  <a:gdLst>
                    <a:gd name="T0" fmla="*/ 25 w 85"/>
                    <a:gd name="T1" fmla="*/ 133 h 133"/>
                    <a:gd name="T2" fmla="*/ 27 w 85"/>
                    <a:gd name="T3" fmla="*/ 117 h 133"/>
                    <a:gd name="T4" fmla="*/ 29 w 85"/>
                    <a:gd name="T5" fmla="*/ 104 h 133"/>
                    <a:gd name="T6" fmla="*/ 32 w 85"/>
                    <a:gd name="T7" fmla="*/ 94 h 133"/>
                    <a:gd name="T8" fmla="*/ 35 w 85"/>
                    <a:gd name="T9" fmla="*/ 85 h 133"/>
                    <a:gd name="T10" fmla="*/ 39 w 85"/>
                    <a:gd name="T11" fmla="*/ 77 h 133"/>
                    <a:gd name="T12" fmla="*/ 42 w 85"/>
                    <a:gd name="T13" fmla="*/ 70 h 133"/>
                    <a:gd name="T14" fmla="*/ 42 w 85"/>
                    <a:gd name="T15" fmla="*/ 70 h 133"/>
                    <a:gd name="T16" fmla="*/ 47 w 85"/>
                    <a:gd name="T17" fmla="*/ 72 h 133"/>
                    <a:gd name="T18" fmla="*/ 53 w 85"/>
                    <a:gd name="T19" fmla="*/ 73 h 133"/>
                    <a:gd name="T20" fmla="*/ 58 w 85"/>
                    <a:gd name="T21" fmla="*/ 72 h 133"/>
                    <a:gd name="T22" fmla="*/ 63 w 85"/>
                    <a:gd name="T23" fmla="*/ 68 h 133"/>
                    <a:gd name="T24" fmla="*/ 66 w 85"/>
                    <a:gd name="T25" fmla="*/ 63 h 133"/>
                    <a:gd name="T26" fmla="*/ 67 w 85"/>
                    <a:gd name="T27" fmla="*/ 60 h 133"/>
                    <a:gd name="T28" fmla="*/ 73 w 85"/>
                    <a:gd name="T29" fmla="*/ 59 h 133"/>
                    <a:gd name="T30" fmla="*/ 77 w 85"/>
                    <a:gd name="T31" fmla="*/ 58 h 133"/>
                    <a:gd name="T32" fmla="*/ 81 w 85"/>
                    <a:gd name="T33" fmla="*/ 54 h 133"/>
                    <a:gd name="T34" fmla="*/ 84 w 85"/>
                    <a:gd name="T35" fmla="*/ 50 h 133"/>
                    <a:gd name="T36" fmla="*/ 85 w 85"/>
                    <a:gd name="T37" fmla="*/ 46 h 133"/>
                    <a:gd name="T38" fmla="*/ 85 w 85"/>
                    <a:gd name="T39" fmla="*/ 41 h 133"/>
                    <a:gd name="T40" fmla="*/ 84 w 85"/>
                    <a:gd name="T41" fmla="*/ 36 h 133"/>
                    <a:gd name="T42" fmla="*/ 81 w 85"/>
                    <a:gd name="T43" fmla="*/ 31 h 133"/>
                    <a:gd name="T44" fmla="*/ 80 w 85"/>
                    <a:gd name="T45" fmla="*/ 29 h 133"/>
                    <a:gd name="T46" fmla="*/ 80 w 85"/>
                    <a:gd name="T47" fmla="*/ 25 h 133"/>
                    <a:gd name="T48" fmla="*/ 80 w 85"/>
                    <a:gd name="T49" fmla="*/ 20 h 133"/>
                    <a:gd name="T50" fmla="*/ 78 w 85"/>
                    <a:gd name="T51" fmla="*/ 18 h 133"/>
                    <a:gd name="T52" fmla="*/ 75 w 85"/>
                    <a:gd name="T53" fmla="*/ 15 h 133"/>
                    <a:gd name="T54" fmla="*/ 73 w 85"/>
                    <a:gd name="T55" fmla="*/ 14 h 133"/>
                    <a:gd name="T56" fmla="*/ 67 w 85"/>
                    <a:gd name="T57" fmla="*/ 14 h 133"/>
                    <a:gd name="T58" fmla="*/ 66 w 85"/>
                    <a:gd name="T59" fmla="*/ 9 h 133"/>
                    <a:gd name="T60" fmla="*/ 64 w 85"/>
                    <a:gd name="T61" fmla="*/ 4 h 133"/>
                    <a:gd name="T62" fmla="*/ 58 w 85"/>
                    <a:gd name="T63" fmla="*/ 1 h 133"/>
                    <a:gd name="T64" fmla="*/ 53 w 85"/>
                    <a:gd name="T65" fmla="*/ 0 h 133"/>
                    <a:gd name="T66" fmla="*/ 47 w 85"/>
                    <a:gd name="T67" fmla="*/ 0 h 133"/>
                    <a:gd name="T68" fmla="*/ 42 w 85"/>
                    <a:gd name="T69" fmla="*/ 2 h 133"/>
                    <a:gd name="T70" fmla="*/ 39 w 85"/>
                    <a:gd name="T71" fmla="*/ 5 h 133"/>
                    <a:gd name="T72" fmla="*/ 36 w 85"/>
                    <a:gd name="T73" fmla="*/ 7 h 133"/>
                    <a:gd name="T74" fmla="*/ 30 w 85"/>
                    <a:gd name="T75" fmla="*/ 7 h 133"/>
                    <a:gd name="T76" fmla="*/ 25 w 85"/>
                    <a:gd name="T77" fmla="*/ 8 h 133"/>
                    <a:gd name="T78" fmla="*/ 19 w 85"/>
                    <a:gd name="T79" fmla="*/ 11 h 133"/>
                    <a:gd name="T80" fmla="*/ 15 w 85"/>
                    <a:gd name="T81" fmla="*/ 14 h 133"/>
                    <a:gd name="T82" fmla="*/ 13 w 85"/>
                    <a:gd name="T83" fmla="*/ 20 h 133"/>
                    <a:gd name="T84" fmla="*/ 12 w 85"/>
                    <a:gd name="T85" fmla="*/ 25 h 133"/>
                    <a:gd name="T86" fmla="*/ 12 w 85"/>
                    <a:gd name="T87" fmla="*/ 27 h 133"/>
                    <a:gd name="T88" fmla="*/ 7 w 85"/>
                    <a:gd name="T89" fmla="*/ 29 h 133"/>
                    <a:gd name="T90" fmla="*/ 4 w 85"/>
                    <a:gd name="T91" fmla="*/ 33 h 133"/>
                    <a:gd name="T92" fmla="*/ 1 w 85"/>
                    <a:gd name="T93" fmla="*/ 36 h 133"/>
                    <a:gd name="T94" fmla="*/ 0 w 85"/>
                    <a:gd name="T95" fmla="*/ 41 h 133"/>
                    <a:gd name="T96" fmla="*/ 0 w 85"/>
                    <a:gd name="T97" fmla="*/ 45 h 133"/>
                    <a:gd name="T98" fmla="*/ 2 w 85"/>
                    <a:gd name="T99" fmla="*/ 49 h 133"/>
                    <a:gd name="T100" fmla="*/ 5 w 85"/>
                    <a:gd name="T101" fmla="*/ 51 h 133"/>
                    <a:gd name="T102" fmla="*/ 10 w 85"/>
                    <a:gd name="T103" fmla="*/ 53 h 133"/>
                    <a:gd name="T104" fmla="*/ 11 w 85"/>
                    <a:gd name="T105" fmla="*/ 56 h 133"/>
                    <a:gd name="T106" fmla="*/ 12 w 85"/>
                    <a:gd name="T107" fmla="*/ 61 h 133"/>
                    <a:gd name="T108" fmla="*/ 14 w 85"/>
                    <a:gd name="T109" fmla="*/ 64 h 133"/>
                    <a:gd name="T110" fmla="*/ 16 w 85"/>
                    <a:gd name="T111" fmla="*/ 67 h 133"/>
                    <a:gd name="T112" fmla="*/ 20 w 85"/>
                    <a:gd name="T113" fmla="*/ 70 h 133"/>
                    <a:gd name="T114" fmla="*/ 23 w 85"/>
                    <a:gd name="T115" fmla="*/ 70 h 133"/>
                    <a:gd name="T116" fmla="*/ 24 w 85"/>
                    <a:gd name="T117" fmla="*/ 126 h 133"/>
                    <a:gd name="T118" fmla="*/ 25 w 85"/>
                    <a:gd name="T119" fmla="*/ 133 h 1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133"/>
                    <a:gd name="T182" fmla="*/ 85 w 85"/>
                    <a:gd name="T183" fmla="*/ 133 h 1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133">
                      <a:moveTo>
                        <a:pt x="25" y="133"/>
                      </a:moveTo>
                      <a:lnTo>
                        <a:pt x="27" y="117"/>
                      </a:lnTo>
                      <a:lnTo>
                        <a:pt x="29" y="104"/>
                      </a:lnTo>
                      <a:lnTo>
                        <a:pt x="32" y="94"/>
                      </a:lnTo>
                      <a:lnTo>
                        <a:pt x="35" y="85"/>
                      </a:lnTo>
                      <a:lnTo>
                        <a:pt x="39" y="77"/>
                      </a:lnTo>
                      <a:lnTo>
                        <a:pt x="42" y="70"/>
                      </a:lnTo>
                      <a:lnTo>
                        <a:pt x="47" y="72"/>
                      </a:lnTo>
                      <a:lnTo>
                        <a:pt x="53" y="73"/>
                      </a:lnTo>
                      <a:lnTo>
                        <a:pt x="58" y="72"/>
                      </a:lnTo>
                      <a:lnTo>
                        <a:pt x="63" y="68"/>
                      </a:lnTo>
                      <a:lnTo>
                        <a:pt x="66" y="63"/>
                      </a:lnTo>
                      <a:lnTo>
                        <a:pt x="67" y="60"/>
                      </a:lnTo>
                      <a:lnTo>
                        <a:pt x="73" y="59"/>
                      </a:lnTo>
                      <a:lnTo>
                        <a:pt x="77" y="58"/>
                      </a:lnTo>
                      <a:lnTo>
                        <a:pt x="81" y="54"/>
                      </a:lnTo>
                      <a:lnTo>
                        <a:pt x="84" y="50"/>
                      </a:lnTo>
                      <a:lnTo>
                        <a:pt x="85" y="46"/>
                      </a:lnTo>
                      <a:lnTo>
                        <a:pt x="85" y="41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5"/>
                      </a:lnTo>
                      <a:lnTo>
                        <a:pt x="80" y="20"/>
                      </a:lnTo>
                      <a:lnTo>
                        <a:pt x="78" y="18"/>
                      </a:lnTo>
                      <a:lnTo>
                        <a:pt x="75" y="15"/>
                      </a:lnTo>
                      <a:lnTo>
                        <a:pt x="73" y="1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4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2" y="2"/>
                      </a:lnTo>
                      <a:lnTo>
                        <a:pt x="39" y="5"/>
                      </a:lnTo>
                      <a:lnTo>
                        <a:pt x="36" y="7"/>
                      </a:lnTo>
                      <a:lnTo>
                        <a:pt x="30" y="7"/>
                      </a:lnTo>
                      <a:lnTo>
                        <a:pt x="25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5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20" y="70"/>
                      </a:lnTo>
                      <a:lnTo>
                        <a:pt x="23" y="70"/>
                      </a:lnTo>
                      <a:lnTo>
                        <a:pt x="24" y="126"/>
                      </a:lnTo>
                      <a:lnTo>
                        <a:pt x="25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74" name="Freeform 127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75" name="Freeform 128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76" name="Freeform 129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77" name="Freeform 130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78" name="Freeform 131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79" name="Rectangle 132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580" name="Rectangle 133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581" name="Freeform 134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82" name="Freeform 135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83" name="Freeform 136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84" name="Freeform 137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85" name="Freeform 138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86" name="Freeform 139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87" name="Freeform 140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88" name="Freeform 141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89" name="Freeform 142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0" name="Freeform 143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1" name="Freeform 144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2" name="Freeform 145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3" name="Freeform 146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4" name="Freeform 147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5" name="Freeform 148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6" name="Freeform 149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7" name="Freeform 150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8" name="Freeform 151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99" name="Freeform 152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0" name="Freeform 153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1" name="Freeform 154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2" name="Freeform 155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3" name="Freeform 156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4" name="Freeform 157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5" name="Freeform 158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6" name="Freeform 159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7" name="Freeform 160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8" name="Freeform 161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09" name="Freeform 162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10" name="Freeform 163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11" name="Freeform 164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12" name="Freeform 165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13" name="Freeform 166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14" name="Rectangle 167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15" name="Rectangle 168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solidFill>
                      <a:srgbClr val="FF0000"/>
                    </a:solidFill>
                    <a:latin typeface="Verdana" pitchFamily="34" charset="0"/>
                  </a:endParaRPr>
                </a:p>
              </p:txBody>
            </p:sp>
            <p:sp>
              <p:nvSpPr>
                <p:cNvPr id="2616" name="Freeform 169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17" name="Freeform 170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18" name="Freeform 171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19" name="Freeform 172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0" name="Freeform 173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1" name="Freeform 174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2" name="Freeform 175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3" name="Freeform 176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4" name="Freeform 177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5" name="Freeform 178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6" name="Freeform 179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7" name="Freeform 180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8" name="Freeform 181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29" name="Freeform 182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0" name="Freeform 183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1" name="Freeform 184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2" name="Freeform 185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3" name="Freeform 186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4" name="Freeform 187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5" name="Freeform 188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6" name="Freeform 189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7" name="Freeform 190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8" name="Freeform 191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39" name="Freeform 192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40" name="Freeform 193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41" name="Freeform 194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42" name="Freeform 195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643" name="Freeform 196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16" name="Group 182"/>
              <p:cNvGrpSpPr>
                <a:grpSpLocks/>
              </p:cNvGrpSpPr>
              <p:nvPr/>
            </p:nvGrpSpPr>
            <p:grpSpPr bwMode="auto">
              <a:xfrm>
                <a:off x="2035471" y="2705472"/>
                <a:ext cx="154762" cy="83862"/>
                <a:chOff x="877" y="1660"/>
                <a:chExt cx="89" cy="48"/>
              </a:xfrm>
            </p:grpSpPr>
            <p:sp>
              <p:nvSpPr>
                <p:cNvPr id="2571" name="Rectangle 183"/>
                <p:cNvSpPr>
                  <a:spLocks noChangeArrowheads="1"/>
                </p:cNvSpPr>
                <p:nvPr/>
              </p:nvSpPr>
              <p:spPr bwMode="auto">
                <a:xfrm>
                  <a:off x="877" y="1660"/>
                  <a:ext cx="89" cy="4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800" dirty="0">
                    <a:latin typeface="Verdana" pitchFamily="34" charset="0"/>
                  </a:endParaRPr>
                </a:p>
              </p:txBody>
            </p:sp>
            <p:sp>
              <p:nvSpPr>
                <p:cNvPr id="2572" name="Rectangle 184"/>
                <p:cNvSpPr>
                  <a:spLocks noChangeArrowheads="1"/>
                </p:cNvSpPr>
                <p:nvPr/>
              </p:nvSpPr>
              <p:spPr bwMode="auto">
                <a:xfrm>
                  <a:off x="877" y="1660"/>
                  <a:ext cx="89" cy="48"/>
                </a:xfrm>
                <a:prstGeom prst="rect">
                  <a:avLst/>
                </a:prstGeom>
                <a:noFill/>
                <a:ln w="4763" cap="rnd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800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17" name="Group 63"/>
              <p:cNvGrpSpPr>
                <a:grpSpLocks/>
              </p:cNvGrpSpPr>
              <p:nvPr/>
            </p:nvGrpSpPr>
            <p:grpSpPr bwMode="auto">
              <a:xfrm>
                <a:off x="2861029" y="2960551"/>
                <a:ext cx="252141" cy="211401"/>
                <a:chOff x="2118" y="1394"/>
                <a:chExt cx="195" cy="160"/>
              </a:xfrm>
            </p:grpSpPr>
            <p:sp>
              <p:nvSpPr>
                <p:cNvPr id="2563" name="Freeform 64"/>
                <p:cNvSpPr>
                  <a:spLocks/>
                </p:cNvSpPr>
                <p:nvPr/>
              </p:nvSpPr>
              <p:spPr bwMode="auto">
                <a:xfrm>
                  <a:off x="2271" y="1428"/>
                  <a:ext cx="41" cy="120"/>
                </a:xfrm>
                <a:custGeom>
                  <a:avLst/>
                  <a:gdLst>
                    <a:gd name="T0" fmla="*/ 0 w 41"/>
                    <a:gd name="T1" fmla="*/ 120 h 120"/>
                    <a:gd name="T2" fmla="*/ 15 w 41"/>
                    <a:gd name="T3" fmla="*/ 0 h 120"/>
                    <a:gd name="T4" fmla="*/ 31 w 41"/>
                    <a:gd name="T5" fmla="*/ 0 h 120"/>
                    <a:gd name="T6" fmla="*/ 41 w 41"/>
                    <a:gd name="T7" fmla="*/ 119 h 120"/>
                    <a:gd name="T8" fmla="*/ 0 w 41"/>
                    <a:gd name="T9" fmla="*/ 119 h 120"/>
                    <a:gd name="T10" fmla="*/ 0 w 41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120"/>
                    <a:gd name="T20" fmla="*/ 41 w 41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120">
                      <a:moveTo>
                        <a:pt x="0" y="12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41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64" name="Rectangle 65"/>
                <p:cNvSpPr>
                  <a:spLocks noChangeArrowheads="1"/>
                </p:cNvSpPr>
                <p:nvPr/>
              </p:nvSpPr>
              <p:spPr bwMode="auto">
                <a:xfrm>
                  <a:off x="2230" y="1472"/>
                  <a:ext cx="83" cy="80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65" name="Oval 66"/>
                <p:cNvSpPr>
                  <a:spLocks noChangeArrowheads="1"/>
                </p:cNvSpPr>
                <p:nvPr/>
              </p:nvSpPr>
              <p:spPr bwMode="auto">
                <a:xfrm>
                  <a:off x="2223" y="1472"/>
                  <a:ext cx="16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66" name="Freeform 67"/>
                <p:cNvSpPr>
                  <a:spLocks/>
                </p:cNvSpPr>
                <p:nvPr/>
              </p:nvSpPr>
              <p:spPr bwMode="auto">
                <a:xfrm>
                  <a:off x="2118" y="1488"/>
                  <a:ext cx="115" cy="65"/>
                </a:xfrm>
                <a:custGeom>
                  <a:avLst/>
                  <a:gdLst>
                    <a:gd name="T0" fmla="*/ 10 w 115"/>
                    <a:gd name="T1" fmla="*/ 1 h 65"/>
                    <a:gd name="T2" fmla="*/ 0 w 115"/>
                    <a:gd name="T3" fmla="*/ 21 h 65"/>
                    <a:gd name="T4" fmla="*/ 0 w 115"/>
                    <a:gd name="T5" fmla="*/ 65 h 65"/>
                    <a:gd name="T6" fmla="*/ 115 w 115"/>
                    <a:gd name="T7" fmla="*/ 65 h 65"/>
                    <a:gd name="T8" fmla="*/ 115 w 115"/>
                    <a:gd name="T9" fmla="*/ 31 h 65"/>
                    <a:gd name="T10" fmla="*/ 36 w 115"/>
                    <a:gd name="T11" fmla="*/ 0 h 65"/>
                    <a:gd name="T12" fmla="*/ 10 w 115"/>
                    <a:gd name="T13" fmla="*/ 0 h 65"/>
                    <a:gd name="T14" fmla="*/ 10 w 115"/>
                    <a:gd name="T15" fmla="*/ 1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5"/>
                    <a:gd name="T26" fmla="*/ 115 w 11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5" y="65"/>
                      </a:lnTo>
                      <a:lnTo>
                        <a:pt x="115" y="31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67" name="Rectangle 68"/>
                <p:cNvSpPr>
                  <a:spLocks noChangeArrowheads="1"/>
                </p:cNvSpPr>
                <p:nvPr/>
              </p:nvSpPr>
              <p:spPr bwMode="auto">
                <a:xfrm>
                  <a:off x="2129" y="1489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68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285" y="1403"/>
                  <a:ext cx="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69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294" y="1394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70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299" y="1404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18" name="Group 63"/>
              <p:cNvGrpSpPr>
                <a:grpSpLocks/>
              </p:cNvGrpSpPr>
              <p:nvPr/>
            </p:nvGrpSpPr>
            <p:grpSpPr bwMode="auto">
              <a:xfrm>
                <a:off x="2285617" y="2111451"/>
                <a:ext cx="252141" cy="211401"/>
                <a:chOff x="2118" y="1394"/>
                <a:chExt cx="195" cy="160"/>
              </a:xfrm>
            </p:grpSpPr>
            <p:sp>
              <p:nvSpPr>
                <p:cNvPr id="2555" name="Freeform 64"/>
                <p:cNvSpPr>
                  <a:spLocks/>
                </p:cNvSpPr>
                <p:nvPr/>
              </p:nvSpPr>
              <p:spPr bwMode="auto">
                <a:xfrm>
                  <a:off x="2271" y="1428"/>
                  <a:ext cx="41" cy="120"/>
                </a:xfrm>
                <a:custGeom>
                  <a:avLst/>
                  <a:gdLst>
                    <a:gd name="T0" fmla="*/ 0 w 41"/>
                    <a:gd name="T1" fmla="*/ 120 h 120"/>
                    <a:gd name="T2" fmla="*/ 15 w 41"/>
                    <a:gd name="T3" fmla="*/ 0 h 120"/>
                    <a:gd name="T4" fmla="*/ 31 w 41"/>
                    <a:gd name="T5" fmla="*/ 0 h 120"/>
                    <a:gd name="T6" fmla="*/ 41 w 41"/>
                    <a:gd name="T7" fmla="*/ 119 h 120"/>
                    <a:gd name="T8" fmla="*/ 0 w 41"/>
                    <a:gd name="T9" fmla="*/ 119 h 120"/>
                    <a:gd name="T10" fmla="*/ 0 w 41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120"/>
                    <a:gd name="T20" fmla="*/ 41 w 41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120">
                      <a:moveTo>
                        <a:pt x="0" y="12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41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56" name="Rectangle 65"/>
                <p:cNvSpPr>
                  <a:spLocks noChangeArrowheads="1"/>
                </p:cNvSpPr>
                <p:nvPr/>
              </p:nvSpPr>
              <p:spPr bwMode="auto">
                <a:xfrm>
                  <a:off x="2230" y="1472"/>
                  <a:ext cx="83" cy="80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57" name="Oval 66"/>
                <p:cNvSpPr>
                  <a:spLocks noChangeArrowheads="1"/>
                </p:cNvSpPr>
                <p:nvPr/>
              </p:nvSpPr>
              <p:spPr bwMode="auto">
                <a:xfrm>
                  <a:off x="2223" y="1472"/>
                  <a:ext cx="16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58" name="Freeform 67"/>
                <p:cNvSpPr>
                  <a:spLocks/>
                </p:cNvSpPr>
                <p:nvPr/>
              </p:nvSpPr>
              <p:spPr bwMode="auto">
                <a:xfrm>
                  <a:off x="2118" y="1488"/>
                  <a:ext cx="115" cy="65"/>
                </a:xfrm>
                <a:custGeom>
                  <a:avLst/>
                  <a:gdLst>
                    <a:gd name="T0" fmla="*/ 10 w 115"/>
                    <a:gd name="T1" fmla="*/ 1 h 65"/>
                    <a:gd name="T2" fmla="*/ 0 w 115"/>
                    <a:gd name="T3" fmla="*/ 21 h 65"/>
                    <a:gd name="T4" fmla="*/ 0 w 115"/>
                    <a:gd name="T5" fmla="*/ 65 h 65"/>
                    <a:gd name="T6" fmla="*/ 115 w 115"/>
                    <a:gd name="T7" fmla="*/ 65 h 65"/>
                    <a:gd name="T8" fmla="*/ 115 w 115"/>
                    <a:gd name="T9" fmla="*/ 31 h 65"/>
                    <a:gd name="T10" fmla="*/ 36 w 115"/>
                    <a:gd name="T11" fmla="*/ 0 h 65"/>
                    <a:gd name="T12" fmla="*/ 10 w 115"/>
                    <a:gd name="T13" fmla="*/ 0 h 65"/>
                    <a:gd name="T14" fmla="*/ 10 w 115"/>
                    <a:gd name="T15" fmla="*/ 1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5"/>
                    <a:gd name="T26" fmla="*/ 115 w 11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5" y="65"/>
                      </a:lnTo>
                      <a:lnTo>
                        <a:pt x="115" y="31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59" name="Rectangle 68"/>
                <p:cNvSpPr>
                  <a:spLocks noChangeArrowheads="1"/>
                </p:cNvSpPr>
                <p:nvPr/>
              </p:nvSpPr>
              <p:spPr bwMode="auto">
                <a:xfrm>
                  <a:off x="2129" y="1489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60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285" y="1403"/>
                  <a:ext cx="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6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294" y="1394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6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299" y="1404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19" name="Group 182"/>
              <p:cNvGrpSpPr>
                <a:grpSpLocks/>
              </p:cNvGrpSpPr>
              <p:nvPr/>
            </p:nvGrpSpPr>
            <p:grpSpPr bwMode="auto">
              <a:xfrm>
                <a:off x="2456198" y="3512425"/>
                <a:ext cx="154762" cy="83862"/>
                <a:chOff x="877" y="1660"/>
                <a:chExt cx="89" cy="48"/>
              </a:xfrm>
            </p:grpSpPr>
            <p:sp>
              <p:nvSpPr>
                <p:cNvPr id="2553" name="Rectangle 183"/>
                <p:cNvSpPr>
                  <a:spLocks noChangeArrowheads="1"/>
                </p:cNvSpPr>
                <p:nvPr/>
              </p:nvSpPr>
              <p:spPr bwMode="auto">
                <a:xfrm>
                  <a:off x="877" y="1660"/>
                  <a:ext cx="89" cy="48"/>
                </a:xfrm>
                <a:prstGeom prst="rect">
                  <a:avLst/>
                </a:prstGeom>
                <a:solidFill>
                  <a:srgbClr val="FF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1000" dirty="0">
                    <a:latin typeface="Verdana" pitchFamily="34" charset="0"/>
                  </a:endParaRPr>
                </a:p>
              </p:txBody>
            </p:sp>
            <p:sp>
              <p:nvSpPr>
                <p:cNvPr id="2554" name="Rectangle 184"/>
                <p:cNvSpPr>
                  <a:spLocks noChangeArrowheads="1"/>
                </p:cNvSpPr>
                <p:nvPr/>
              </p:nvSpPr>
              <p:spPr bwMode="auto">
                <a:xfrm>
                  <a:off x="877" y="1660"/>
                  <a:ext cx="89" cy="48"/>
                </a:xfrm>
                <a:prstGeom prst="rect">
                  <a:avLst/>
                </a:prstGeom>
                <a:noFill/>
                <a:ln w="4763" cap="rnd">
                  <a:solidFill>
                    <a:srgbClr val="333333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sz="1000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20" name="Group 76"/>
              <p:cNvGrpSpPr>
                <a:grpSpLocks/>
              </p:cNvGrpSpPr>
              <p:nvPr/>
            </p:nvGrpSpPr>
            <p:grpSpPr bwMode="auto">
              <a:xfrm>
                <a:off x="2298324" y="3332286"/>
                <a:ext cx="266051" cy="178206"/>
                <a:chOff x="321" y="3287"/>
                <a:chExt cx="213" cy="137"/>
              </a:xfrm>
            </p:grpSpPr>
            <p:sp>
              <p:nvSpPr>
                <p:cNvPr id="2545" name="Freeform 77"/>
                <p:cNvSpPr>
                  <a:spLocks/>
                </p:cNvSpPr>
                <p:nvPr/>
              </p:nvSpPr>
              <p:spPr bwMode="auto">
                <a:xfrm>
                  <a:off x="488" y="3316"/>
                  <a:ext cx="45" cy="103"/>
                </a:xfrm>
                <a:custGeom>
                  <a:avLst/>
                  <a:gdLst>
                    <a:gd name="T0" fmla="*/ 0 w 45"/>
                    <a:gd name="T1" fmla="*/ 103 h 103"/>
                    <a:gd name="T2" fmla="*/ 16 w 45"/>
                    <a:gd name="T3" fmla="*/ 0 h 103"/>
                    <a:gd name="T4" fmla="*/ 34 w 45"/>
                    <a:gd name="T5" fmla="*/ 0 h 103"/>
                    <a:gd name="T6" fmla="*/ 45 w 45"/>
                    <a:gd name="T7" fmla="*/ 102 h 103"/>
                    <a:gd name="T8" fmla="*/ 0 w 45"/>
                    <a:gd name="T9" fmla="*/ 102 h 103"/>
                    <a:gd name="T10" fmla="*/ 0 w 45"/>
                    <a:gd name="T11" fmla="*/ 103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"/>
                    <a:gd name="T19" fmla="*/ 0 h 103"/>
                    <a:gd name="T20" fmla="*/ 45 w 45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" h="103">
                      <a:moveTo>
                        <a:pt x="0" y="103"/>
                      </a:moveTo>
                      <a:lnTo>
                        <a:pt x="16" y="0"/>
                      </a:lnTo>
                      <a:lnTo>
                        <a:pt x="34" y="0"/>
                      </a:lnTo>
                      <a:lnTo>
                        <a:pt x="45" y="102"/>
                      </a:lnTo>
                      <a:lnTo>
                        <a:pt x="0" y="102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46" name="Rectangle 78"/>
                <p:cNvSpPr>
                  <a:spLocks noChangeArrowheads="1"/>
                </p:cNvSpPr>
                <p:nvPr/>
              </p:nvSpPr>
              <p:spPr bwMode="auto">
                <a:xfrm>
                  <a:off x="443" y="3354"/>
                  <a:ext cx="91" cy="68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47" name="Oval 79"/>
                <p:cNvSpPr>
                  <a:spLocks noChangeArrowheads="1"/>
                </p:cNvSpPr>
                <p:nvPr/>
              </p:nvSpPr>
              <p:spPr bwMode="auto">
                <a:xfrm>
                  <a:off x="436" y="3354"/>
                  <a:ext cx="17" cy="70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48" name="Freeform 80"/>
                <p:cNvSpPr>
                  <a:spLocks/>
                </p:cNvSpPr>
                <p:nvPr/>
              </p:nvSpPr>
              <p:spPr bwMode="auto">
                <a:xfrm>
                  <a:off x="321" y="3367"/>
                  <a:ext cx="125" cy="56"/>
                </a:xfrm>
                <a:custGeom>
                  <a:avLst/>
                  <a:gdLst>
                    <a:gd name="T0" fmla="*/ 11 w 125"/>
                    <a:gd name="T1" fmla="*/ 1 h 56"/>
                    <a:gd name="T2" fmla="*/ 0 w 125"/>
                    <a:gd name="T3" fmla="*/ 18 h 56"/>
                    <a:gd name="T4" fmla="*/ 0 w 125"/>
                    <a:gd name="T5" fmla="*/ 56 h 56"/>
                    <a:gd name="T6" fmla="*/ 125 w 125"/>
                    <a:gd name="T7" fmla="*/ 56 h 56"/>
                    <a:gd name="T8" fmla="*/ 125 w 125"/>
                    <a:gd name="T9" fmla="*/ 27 h 56"/>
                    <a:gd name="T10" fmla="*/ 39 w 125"/>
                    <a:gd name="T11" fmla="*/ 0 h 56"/>
                    <a:gd name="T12" fmla="*/ 11 w 125"/>
                    <a:gd name="T13" fmla="*/ 0 h 56"/>
                    <a:gd name="T14" fmla="*/ 11 w 125"/>
                    <a:gd name="T15" fmla="*/ 1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5"/>
                    <a:gd name="T25" fmla="*/ 0 h 56"/>
                    <a:gd name="T26" fmla="*/ 125 w 125"/>
                    <a:gd name="T27" fmla="*/ 56 h 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5" h="56">
                      <a:moveTo>
                        <a:pt x="11" y="1"/>
                      </a:moveTo>
                      <a:lnTo>
                        <a:pt x="0" y="18"/>
                      </a:lnTo>
                      <a:lnTo>
                        <a:pt x="0" y="56"/>
                      </a:lnTo>
                      <a:lnTo>
                        <a:pt x="125" y="56"/>
                      </a:lnTo>
                      <a:lnTo>
                        <a:pt x="125" y="27"/>
                      </a:lnTo>
                      <a:lnTo>
                        <a:pt x="39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49" name="Rectangle 81"/>
                <p:cNvSpPr>
                  <a:spLocks noChangeArrowheads="1"/>
                </p:cNvSpPr>
                <p:nvPr/>
              </p:nvSpPr>
              <p:spPr bwMode="auto">
                <a:xfrm>
                  <a:off x="333" y="3368"/>
                  <a:ext cx="6" cy="5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50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503" y="3294"/>
                  <a:ext cx="4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51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13" y="3287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52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518" y="3295"/>
                  <a:ext cx="7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21" name="Group 185"/>
              <p:cNvGrpSpPr>
                <a:grpSpLocks/>
              </p:cNvGrpSpPr>
              <p:nvPr/>
            </p:nvGrpSpPr>
            <p:grpSpPr bwMode="auto">
              <a:xfrm>
                <a:off x="4735729" y="2796322"/>
                <a:ext cx="250402" cy="199172"/>
                <a:chOff x="3342" y="2666"/>
                <a:chExt cx="194" cy="160"/>
              </a:xfrm>
            </p:grpSpPr>
            <p:sp>
              <p:nvSpPr>
                <p:cNvPr id="2537" name="Freeform 186"/>
                <p:cNvSpPr>
                  <a:spLocks/>
                </p:cNvSpPr>
                <p:nvPr/>
              </p:nvSpPr>
              <p:spPr bwMode="auto">
                <a:xfrm>
                  <a:off x="3495" y="2700"/>
                  <a:ext cx="40" cy="120"/>
                </a:xfrm>
                <a:custGeom>
                  <a:avLst/>
                  <a:gdLst>
                    <a:gd name="T0" fmla="*/ 0 w 40"/>
                    <a:gd name="T1" fmla="*/ 120 h 120"/>
                    <a:gd name="T2" fmla="*/ 14 w 40"/>
                    <a:gd name="T3" fmla="*/ 0 h 120"/>
                    <a:gd name="T4" fmla="*/ 30 w 40"/>
                    <a:gd name="T5" fmla="*/ 0 h 120"/>
                    <a:gd name="T6" fmla="*/ 40 w 40"/>
                    <a:gd name="T7" fmla="*/ 118 h 120"/>
                    <a:gd name="T8" fmla="*/ 0 w 40"/>
                    <a:gd name="T9" fmla="*/ 118 h 120"/>
                    <a:gd name="T10" fmla="*/ 0 w 40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8"/>
                      </a:lnTo>
                      <a:lnTo>
                        <a:pt x="0" y="118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38" name="Rectangle 187"/>
                <p:cNvSpPr>
                  <a:spLocks noChangeArrowheads="1"/>
                </p:cNvSpPr>
                <p:nvPr/>
              </p:nvSpPr>
              <p:spPr bwMode="auto">
                <a:xfrm>
                  <a:off x="3453" y="2744"/>
                  <a:ext cx="83" cy="79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39" name="Oval 188"/>
                <p:cNvSpPr>
                  <a:spLocks noChangeArrowheads="1"/>
                </p:cNvSpPr>
                <p:nvPr/>
              </p:nvSpPr>
              <p:spPr bwMode="auto">
                <a:xfrm>
                  <a:off x="3447" y="2744"/>
                  <a:ext cx="15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40" name="Freeform 189"/>
                <p:cNvSpPr>
                  <a:spLocks/>
                </p:cNvSpPr>
                <p:nvPr/>
              </p:nvSpPr>
              <p:spPr bwMode="auto">
                <a:xfrm>
                  <a:off x="3342" y="2759"/>
                  <a:ext cx="114" cy="65"/>
                </a:xfrm>
                <a:custGeom>
                  <a:avLst/>
                  <a:gdLst>
                    <a:gd name="T0" fmla="*/ 10 w 114"/>
                    <a:gd name="T1" fmla="*/ 1 h 65"/>
                    <a:gd name="T2" fmla="*/ 0 w 114"/>
                    <a:gd name="T3" fmla="*/ 21 h 65"/>
                    <a:gd name="T4" fmla="*/ 0 w 114"/>
                    <a:gd name="T5" fmla="*/ 65 h 65"/>
                    <a:gd name="T6" fmla="*/ 114 w 114"/>
                    <a:gd name="T7" fmla="*/ 65 h 65"/>
                    <a:gd name="T8" fmla="*/ 114 w 114"/>
                    <a:gd name="T9" fmla="*/ 32 h 65"/>
                    <a:gd name="T10" fmla="*/ 36 w 114"/>
                    <a:gd name="T11" fmla="*/ 0 h 65"/>
                    <a:gd name="T12" fmla="*/ 10 w 114"/>
                    <a:gd name="T13" fmla="*/ 0 h 65"/>
                    <a:gd name="T14" fmla="*/ 10 w 114"/>
                    <a:gd name="T15" fmla="*/ 1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4"/>
                    <a:gd name="T25" fmla="*/ 0 h 65"/>
                    <a:gd name="T26" fmla="*/ 114 w 114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4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4" y="65"/>
                      </a:lnTo>
                      <a:lnTo>
                        <a:pt x="114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41" name="Rectangle 190"/>
                <p:cNvSpPr>
                  <a:spLocks noChangeArrowheads="1"/>
                </p:cNvSpPr>
                <p:nvPr/>
              </p:nvSpPr>
              <p:spPr bwMode="auto">
                <a:xfrm>
                  <a:off x="3353" y="2760"/>
                  <a:ext cx="5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42" name="Line 191"/>
                <p:cNvSpPr>
                  <a:spLocks noChangeShapeType="1"/>
                </p:cNvSpPr>
                <p:nvPr/>
              </p:nvSpPr>
              <p:spPr bwMode="auto">
                <a:xfrm flipH="1" flipV="1">
                  <a:off x="3508" y="2674"/>
                  <a:ext cx="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43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3517" y="2666"/>
                  <a:ext cx="1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44" name="Line 193"/>
                <p:cNvSpPr>
                  <a:spLocks noChangeShapeType="1"/>
                </p:cNvSpPr>
                <p:nvPr/>
              </p:nvSpPr>
              <p:spPr bwMode="auto">
                <a:xfrm flipV="1">
                  <a:off x="3522" y="2675"/>
                  <a:ext cx="6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22" name="Group 63"/>
              <p:cNvGrpSpPr>
                <a:grpSpLocks/>
              </p:cNvGrpSpPr>
              <p:nvPr/>
            </p:nvGrpSpPr>
            <p:grpSpPr bwMode="auto">
              <a:xfrm>
                <a:off x="3983655" y="3075444"/>
                <a:ext cx="253880" cy="235862"/>
                <a:chOff x="2118" y="1394"/>
                <a:chExt cx="195" cy="160"/>
              </a:xfrm>
            </p:grpSpPr>
            <p:sp>
              <p:nvSpPr>
                <p:cNvPr id="2529" name="Freeform 64"/>
                <p:cNvSpPr>
                  <a:spLocks/>
                </p:cNvSpPr>
                <p:nvPr/>
              </p:nvSpPr>
              <p:spPr bwMode="auto">
                <a:xfrm>
                  <a:off x="2271" y="1428"/>
                  <a:ext cx="41" cy="120"/>
                </a:xfrm>
                <a:custGeom>
                  <a:avLst/>
                  <a:gdLst>
                    <a:gd name="T0" fmla="*/ 0 w 41"/>
                    <a:gd name="T1" fmla="*/ 120 h 120"/>
                    <a:gd name="T2" fmla="*/ 15 w 41"/>
                    <a:gd name="T3" fmla="*/ 0 h 120"/>
                    <a:gd name="T4" fmla="*/ 31 w 41"/>
                    <a:gd name="T5" fmla="*/ 0 h 120"/>
                    <a:gd name="T6" fmla="*/ 41 w 41"/>
                    <a:gd name="T7" fmla="*/ 119 h 120"/>
                    <a:gd name="T8" fmla="*/ 0 w 41"/>
                    <a:gd name="T9" fmla="*/ 119 h 120"/>
                    <a:gd name="T10" fmla="*/ 0 w 41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120"/>
                    <a:gd name="T20" fmla="*/ 41 w 41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120">
                      <a:moveTo>
                        <a:pt x="0" y="12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41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30" name="Rectangle 65"/>
                <p:cNvSpPr>
                  <a:spLocks noChangeArrowheads="1"/>
                </p:cNvSpPr>
                <p:nvPr/>
              </p:nvSpPr>
              <p:spPr bwMode="auto">
                <a:xfrm>
                  <a:off x="2230" y="1472"/>
                  <a:ext cx="83" cy="80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31" name="Oval 66"/>
                <p:cNvSpPr>
                  <a:spLocks noChangeArrowheads="1"/>
                </p:cNvSpPr>
                <p:nvPr/>
              </p:nvSpPr>
              <p:spPr bwMode="auto">
                <a:xfrm>
                  <a:off x="2223" y="1472"/>
                  <a:ext cx="16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32" name="Freeform 67"/>
                <p:cNvSpPr>
                  <a:spLocks/>
                </p:cNvSpPr>
                <p:nvPr/>
              </p:nvSpPr>
              <p:spPr bwMode="auto">
                <a:xfrm>
                  <a:off x="2118" y="1488"/>
                  <a:ext cx="115" cy="65"/>
                </a:xfrm>
                <a:custGeom>
                  <a:avLst/>
                  <a:gdLst>
                    <a:gd name="T0" fmla="*/ 10 w 115"/>
                    <a:gd name="T1" fmla="*/ 1 h 65"/>
                    <a:gd name="T2" fmla="*/ 0 w 115"/>
                    <a:gd name="T3" fmla="*/ 21 h 65"/>
                    <a:gd name="T4" fmla="*/ 0 w 115"/>
                    <a:gd name="T5" fmla="*/ 65 h 65"/>
                    <a:gd name="T6" fmla="*/ 115 w 115"/>
                    <a:gd name="T7" fmla="*/ 65 h 65"/>
                    <a:gd name="T8" fmla="*/ 115 w 115"/>
                    <a:gd name="T9" fmla="*/ 31 h 65"/>
                    <a:gd name="T10" fmla="*/ 36 w 115"/>
                    <a:gd name="T11" fmla="*/ 0 h 65"/>
                    <a:gd name="T12" fmla="*/ 10 w 115"/>
                    <a:gd name="T13" fmla="*/ 0 h 65"/>
                    <a:gd name="T14" fmla="*/ 10 w 115"/>
                    <a:gd name="T15" fmla="*/ 1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5"/>
                    <a:gd name="T26" fmla="*/ 115 w 11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5" y="65"/>
                      </a:lnTo>
                      <a:lnTo>
                        <a:pt x="115" y="31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33" name="Rectangle 68"/>
                <p:cNvSpPr>
                  <a:spLocks noChangeArrowheads="1"/>
                </p:cNvSpPr>
                <p:nvPr/>
              </p:nvSpPr>
              <p:spPr bwMode="auto">
                <a:xfrm>
                  <a:off x="2129" y="1489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34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285" y="1403"/>
                  <a:ext cx="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35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294" y="1394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36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299" y="1404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23" name="Group 308"/>
              <p:cNvGrpSpPr>
                <a:grpSpLocks/>
              </p:cNvGrpSpPr>
              <p:nvPr/>
            </p:nvGrpSpPr>
            <p:grpSpPr bwMode="auto">
              <a:xfrm>
                <a:off x="5367013" y="4889094"/>
                <a:ext cx="224318" cy="183448"/>
                <a:chOff x="3285" y="3282"/>
                <a:chExt cx="195" cy="160"/>
              </a:xfrm>
            </p:grpSpPr>
            <p:sp>
              <p:nvSpPr>
                <p:cNvPr id="2521" name="Freeform 309"/>
                <p:cNvSpPr>
                  <a:spLocks/>
                </p:cNvSpPr>
                <p:nvPr/>
              </p:nvSpPr>
              <p:spPr bwMode="auto">
                <a:xfrm>
                  <a:off x="3439" y="3316"/>
                  <a:ext cx="40" cy="120"/>
                </a:xfrm>
                <a:custGeom>
                  <a:avLst/>
                  <a:gdLst>
                    <a:gd name="T0" fmla="*/ 0 w 40"/>
                    <a:gd name="T1" fmla="*/ 120 h 120"/>
                    <a:gd name="T2" fmla="*/ 14 w 40"/>
                    <a:gd name="T3" fmla="*/ 0 h 120"/>
                    <a:gd name="T4" fmla="*/ 30 w 40"/>
                    <a:gd name="T5" fmla="*/ 0 h 120"/>
                    <a:gd name="T6" fmla="*/ 40 w 40"/>
                    <a:gd name="T7" fmla="*/ 119 h 120"/>
                    <a:gd name="T8" fmla="*/ 0 w 40"/>
                    <a:gd name="T9" fmla="*/ 119 h 120"/>
                    <a:gd name="T10" fmla="*/ 0 w 40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22" name="Rectangle 310"/>
                <p:cNvSpPr>
                  <a:spLocks noChangeArrowheads="1"/>
                </p:cNvSpPr>
                <p:nvPr/>
              </p:nvSpPr>
              <p:spPr bwMode="auto">
                <a:xfrm>
                  <a:off x="3397" y="3360"/>
                  <a:ext cx="83" cy="80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23" name="Oval 311"/>
                <p:cNvSpPr>
                  <a:spLocks noChangeArrowheads="1"/>
                </p:cNvSpPr>
                <p:nvPr/>
              </p:nvSpPr>
              <p:spPr bwMode="auto">
                <a:xfrm>
                  <a:off x="3391" y="3360"/>
                  <a:ext cx="15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24" name="Freeform 312"/>
                <p:cNvSpPr>
                  <a:spLocks/>
                </p:cNvSpPr>
                <p:nvPr/>
              </p:nvSpPr>
              <p:spPr bwMode="auto">
                <a:xfrm>
                  <a:off x="3285" y="3375"/>
                  <a:ext cx="115" cy="66"/>
                </a:xfrm>
                <a:custGeom>
                  <a:avLst/>
                  <a:gdLst>
                    <a:gd name="T0" fmla="*/ 10 w 115"/>
                    <a:gd name="T1" fmla="*/ 2 h 66"/>
                    <a:gd name="T2" fmla="*/ 0 w 115"/>
                    <a:gd name="T3" fmla="*/ 21 h 66"/>
                    <a:gd name="T4" fmla="*/ 0 w 115"/>
                    <a:gd name="T5" fmla="*/ 66 h 66"/>
                    <a:gd name="T6" fmla="*/ 115 w 115"/>
                    <a:gd name="T7" fmla="*/ 66 h 66"/>
                    <a:gd name="T8" fmla="*/ 115 w 115"/>
                    <a:gd name="T9" fmla="*/ 32 h 66"/>
                    <a:gd name="T10" fmla="*/ 36 w 115"/>
                    <a:gd name="T11" fmla="*/ 0 h 66"/>
                    <a:gd name="T12" fmla="*/ 10 w 115"/>
                    <a:gd name="T13" fmla="*/ 0 h 66"/>
                    <a:gd name="T14" fmla="*/ 10 w 115"/>
                    <a:gd name="T15" fmla="*/ 2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6"/>
                    <a:gd name="T26" fmla="*/ 115 w 115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6">
                      <a:moveTo>
                        <a:pt x="10" y="2"/>
                      </a:moveTo>
                      <a:lnTo>
                        <a:pt x="0" y="21"/>
                      </a:lnTo>
                      <a:lnTo>
                        <a:pt x="0" y="66"/>
                      </a:lnTo>
                      <a:lnTo>
                        <a:pt x="115" y="66"/>
                      </a:lnTo>
                      <a:lnTo>
                        <a:pt x="115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25" name="Rectangle 313"/>
                <p:cNvSpPr>
                  <a:spLocks noChangeArrowheads="1"/>
                </p:cNvSpPr>
                <p:nvPr/>
              </p:nvSpPr>
              <p:spPr bwMode="auto">
                <a:xfrm>
                  <a:off x="3296" y="3377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26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290"/>
                  <a:ext cx="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27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3462" y="3282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28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3466" y="3291"/>
                  <a:ext cx="6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24" name="Group 222"/>
              <p:cNvGrpSpPr>
                <a:grpSpLocks/>
              </p:cNvGrpSpPr>
              <p:nvPr/>
            </p:nvGrpSpPr>
            <p:grpSpPr bwMode="auto">
              <a:xfrm>
                <a:off x="7091940" y="5558519"/>
                <a:ext cx="175630" cy="167724"/>
                <a:chOff x="348" y="3108"/>
                <a:chExt cx="160" cy="150"/>
              </a:xfrm>
            </p:grpSpPr>
            <p:sp>
              <p:nvSpPr>
                <p:cNvPr id="2517" name="Rectangle 223"/>
                <p:cNvSpPr>
                  <a:spLocks noChangeArrowheads="1"/>
                </p:cNvSpPr>
                <p:nvPr/>
              </p:nvSpPr>
              <p:spPr bwMode="auto">
                <a:xfrm>
                  <a:off x="348" y="3229"/>
                  <a:ext cx="145" cy="14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18" name="Freeform 224"/>
                <p:cNvSpPr>
                  <a:spLocks/>
                </p:cNvSpPr>
                <p:nvPr/>
              </p:nvSpPr>
              <p:spPr bwMode="auto">
                <a:xfrm>
                  <a:off x="461" y="3210"/>
                  <a:ext cx="47" cy="46"/>
                </a:xfrm>
                <a:custGeom>
                  <a:avLst/>
                  <a:gdLst>
                    <a:gd name="T0" fmla="*/ 10 w 47"/>
                    <a:gd name="T1" fmla="*/ 1 h 46"/>
                    <a:gd name="T2" fmla="*/ 18 w 47"/>
                    <a:gd name="T3" fmla="*/ 1 h 46"/>
                    <a:gd name="T4" fmla="*/ 29 w 47"/>
                    <a:gd name="T5" fmla="*/ 5 h 46"/>
                    <a:gd name="T6" fmla="*/ 34 w 47"/>
                    <a:gd name="T7" fmla="*/ 8 h 46"/>
                    <a:gd name="T8" fmla="*/ 37 w 47"/>
                    <a:gd name="T9" fmla="*/ 11 h 46"/>
                    <a:gd name="T10" fmla="*/ 41 w 47"/>
                    <a:gd name="T11" fmla="*/ 16 h 46"/>
                    <a:gd name="T12" fmla="*/ 44 w 47"/>
                    <a:gd name="T13" fmla="*/ 21 h 46"/>
                    <a:gd name="T14" fmla="*/ 46 w 47"/>
                    <a:gd name="T15" fmla="*/ 25 h 46"/>
                    <a:gd name="T16" fmla="*/ 47 w 47"/>
                    <a:gd name="T17" fmla="*/ 29 h 46"/>
                    <a:gd name="T18" fmla="*/ 47 w 47"/>
                    <a:gd name="T19" fmla="*/ 32 h 46"/>
                    <a:gd name="T20" fmla="*/ 46 w 47"/>
                    <a:gd name="T21" fmla="*/ 33 h 46"/>
                    <a:gd name="T22" fmla="*/ 45 w 47"/>
                    <a:gd name="T23" fmla="*/ 31 h 46"/>
                    <a:gd name="T24" fmla="*/ 43 w 47"/>
                    <a:gd name="T25" fmla="*/ 30 h 46"/>
                    <a:gd name="T26" fmla="*/ 44 w 47"/>
                    <a:gd name="T27" fmla="*/ 31 h 46"/>
                    <a:gd name="T28" fmla="*/ 45 w 47"/>
                    <a:gd name="T29" fmla="*/ 35 h 46"/>
                    <a:gd name="T30" fmla="*/ 45 w 47"/>
                    <a:gd name="T31" fmla="*/ 39 h 46"/>
                    <a:gd name="T32" fmla="*/ 43 w 47"/>
                    <a:gd name="T33" fmla="*/ 42 h 46"/>
                    <a:gd name="T34" fmla="*/ 41 w 47"/>
                    <a:gd name="T35" fmla="*/ 45 h 46"/>
                    <a:gd name="T36" fmla="*/ 40 w 47"/>
                    <a:gd name="T37" fmla="*/ 46 h 46"/>
                    <a:gd name="T38" fmla="*/ 40 w 47"/>
                    <a:gd name="T39" fmla="*/ 44 h 46"/>
                    <a:gd name="T40" fmla="*/ 40 w 47"/>
                    <a:gd name="T41" fmla="*/ 40 h 46"/>
                    <a:gd name="T42" fmla="*/ 39 w 47"/>
                    <a:gd name="T43" fmla="*/ 37 h 46"/>
                    <a:gd name="T44" fmla="*/ 38 w 47"/>
                    <a:gd name="T45" fmla="*/ 36 h 46"/>
                    <a:gd name="T46" fmla="*/ 38 w 47"/>
                    <a:gd name="T47" fmla="*/ 37 h 46"/>
                    <a:gd name="T48" fmla="*/ 37 w 47"/>
                    <a:gd name="T49" fmla="*/ 38 h 46"/>
                    <a:gd name="T50" fmla="*/ 37 w 47"/>
                    <a:gd name="T51" fmla="*/ 40 h 46"/>
                    <a:gd name="T52" fmla="*/ 36 w 47"/>
                    <a:gd name="T53" fmla="*/ 41 h 46"/>
                    <a:gd name="T54" fmla="*/ 35 w 47"/>
                    <a:gd name="T55" fmla="*/ 41 h 46"/>
                    <a:gd name="T56" fmla="*/ 35 w 47"/>
                    <a:gd name="T57" fmla="*/ 39 h 46"/>
                    <a:gd name="T58" fmla="*/ 35 w 47"/>
                    <a:gd name="T59" fmla="*/ 37 h 46"/>
                    <a:gd name="T60" fmla="*/ 34 w 47"/>
                    <a:gd name="T61" fmla="*/ 35 h 46"/>
                    <a:gd name="T62" fmla="*/ 32 w 47"/>
                    <a:gd name="T63" fmla="*/ 31 h 46"/>
                    <a:gd name="T64" fmla="*/ 31 w 47"/>
                    <a:gd name="T65" fmla="*/ 28 h 46"/>
                    <a:gd name="T66" fmla="*/ 27 w 47"/>
                    <a:gd name="T67" fmla="*/ 22 h 46"/>
                    <a:gd name="T68" fmla="*/ 18 w 47"/>
                    <a:gd name="T69" fmla="*/ 15 h 46"/>
                    <a:gd name="T70" fmla="*/ 11 w 47"/>
                    <a:gd name="T71" fmla="*/ 9 h 46"/>
                    <a:gd name="T72" fmla="*/ 7 w 47"/>
                    <a:gd name="T73" fmla="*/ 7 h 46"/>
                    <a:gd name="T74" fmla="*/ 4 w 47"/>
                    <a:gd name="T75" fmla="*/ 6 h 46"/>
                    <a:gd name="T76" fmla="*/ 1 w 47"/>
                    <a:gd name="T77" fmla="*/ 5 h 46"/>
                    <a:gd name="T78" fmla="*/ 1 w 47"/>
                    <a:gd name="T79" fmla="*/ 4 h 46"/>
                    <a:gd name="T80" fmla="*/ 4 w 47"/>
                    <a:gd name="T81" fmla="*/ 3 h 46"/>
                    <a:gd name="T82" fmla="*/ 7 w 47"/>
                    <a:gd name="T83" fmla="*/ 1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7"/>
                    <a:gd name="T127" fmla="*/ 0 h 46"/>
                    <a:gd name="T128" fmla="*/ 47 w 47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7" h="46">
                      <a:moveTo>
                        <a:pt x="7" y="1"/>
                      </a:move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4" y="2"/>
                      </a:lnTo>
                      <a:lnTo>
                        <a:pt x="29" y="5"/>
                      </a:lnTo>
                      <a:lnTo>
                        <a:pt x="33" y="6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9" y="13"/>
                      </a:lnTo>
                      <a:lnTo>
                        <a:pt x="41" y="16"/>
                      </a:lnTo>
                      <a:lnTo>
                        <a:pt x="42" y="18"/>
                      </a:lnTo>
                      <a:lnTo>
                        <a:pt x="44" y="21"/>
                      </a:lnTo>
                      <a:lnTo>
                        <a:pt x="45" y="23"/>
                      </a:ln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7" y="29"/>
                      </a:lnTo>
                      <a:lnTo>
                        <a:pt x="47" y="31"/>
                      </a:lnTo>
                      <a:lnTo>
                        <a:pt x="47" y="32"/>
                      </a:lnTo>
                      <a:lnTo>
                        <a:pt x="47" y="33"/>
                      </a:lnTo>
                      <a:lnTo>
                        <a:pt x="46" y="33"/>
                      </a:lnTo>
                      <a:lnTo>
                        <a:pt x="46" y="32"/>
                      </a:lnTo>
                      <a:lnTo>
                        <a:pt x="45" y="31"/>
                      </a:lnTo>
                      <a:lnTo>
                        <a:pt x="44" y="30"/>
                      </a:lnTo>
                      <a:lnTo>
                        <a:pt x="43" y="30"/>
                      </a:lnTo>
                      <a:lnTo>
                        <a:pt x="44" y="31"/>
                      </a:lnTo>
                      <a:lnTo>
                        <a:pt x="44" y="33"/>
                      </a:lnTo>
                      <a:lnTo>
                        <a:pt x="45" y="35"/>
                      </a:lnTo>
                      <a:lnTo>
                        <a:pt x="45" y="36"/>
                      </a:lnTo>
                      <a:lnTo>
                        <a:pt x="45" y="39"/>
                      </a:lnTo>
                      <a:lnTo>
                        <a:pt x="44" y="41"/>
                      </a:lnTo>
                      <a:lnTo>
                        <a:pt x="43" y="42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1" y="46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39" y="39"/>
                      </a:lnTo>
                      <a:lnTo>
                        <a:pt x="39" y="37"/>
                      </a:lnTo>
                      <a:lnTo>
                        <a:pt x="38" y="36"/>
                      </a:lnTo>
                      <a:lnTo>
                        <a:pt x="38" y="37"/>
                      </a:lnTo>
                      <a:lnTo>
                        <a:pt x="37" y="37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37" y="40"/>
                      </a:lnTo>
                      <a:lnTo>
                        <a:pt x="37" y="41"/>
                      </a:lnTo>
                      <a:lnTo>
                        <a:pt x="36" y="41"/>
                      </a:lnTo>
                      <a:lnTo>
                        <a:pt x="35" y="41"/>
                      </a:lnTo>
                      <a:lnTo>
                        <a:pt x="35" y="40"/>
                      </a:lnTo>
                      <a:lnTo>
                        <a:pt x="35" y="39"/>
                      </a:lnTo>
                      <a:lnTo>
                        <a:pt x="35" y="38"/>
                      </a:lnTo>
                      <a:lnTo>
                        <a:pt x="35" y="37"/>
                      </a:lnTo>
                      <a:lnTo>
                        <a:pt x="35" y="36"/>
                      </a:lnTo>
                      <a:lnTo>
                        <a:pt x="34" y="35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32" y="30"/>
                      </a:lnTo>
                      <a:lnTo>
                        <a:pt x="31" y="28"/>
                      </a:lnTo>
                      <a:lnTo>
                        <a:pt x="29" y="25"/>
                      </a:lnTo>
                      <a:lnTo>
                        <a:pt x="27" y="22"/>
                      </a:lnTo>
                      <a:lnTo>
                        <a:pt x="24" y="19"/>
                      </a:lnTo>
                      <a:lnTo>
                        <a:pt x="18" y="15"/>
                      </a:lnTo>
                      <a:lnTo>
                        <a:pt x="14" y="12"/>
                      </a:lnTo>
                      <a:lnTo>
                        <a:pt x="11" y="9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ashDot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19" name="Freeform 225"/>
                <p:cNvSpPr>
                  <a:spLocks/>
                </p:cNvSpPr>
                <p:nvPr/>
              </p:nvSpPr>
              <p:spPr bwMode="auto">
                <a:xfrm>
                  <a:off x="449" y="3212"/>
                  <a:ext cx="50" cy="46"/>
                </a:xfrm>
                <a:custGeom>
                  <a:avLst/>
                  <a:gdLst>
                    <a:gd name="T0" fmla="*/ 11 w 50"/>
                    <a:gd name="T1" fmla="*/ 1 h 46"/>
                    <a:gd name="T2" fmla="*/ 20 w 50"/>
                    <a:gd name="T3" fmla="*/ 1 h 46"/>
                    <a:gd name="T4" fmla="*/ 32 w 50"/>
                    <a:gd name="T5" fmla="*/ 4 h 46"/>
                    <a:gd name="T6" fmla="*/ 37 w 50"/>
                    <a:gd name="T7" fmla="*/ 6 h 46"/>
                    <a:gd name="T8" fmla="*/ 41 w 50"/>
                    <a:gd name="T9" fmla="*/ 10 h 46"/>
                    <a:gd name="T10" fmla="*/ 44 w 50"/>
                    <a:gd name="T11" fmla="*/ 14 h 46"/>
                    <a:gd name="T12" fmla="*/ 47 w 50"/>
                    <a:gd name="T13" fmla="*/ 19 h 46"/>
                    <a:gd name="T14" fmla="*/ 49 w 50"/>
                    <a:gd name="T15" fmla="*/ 24 h 46"/>
                    <a:gd name="T16" fmla="*/ 49 w 50"/>
                    <a:gd name="T17" fmla="*/ 28 h 46"/>
                    <a:gd name="T18" fmla="*/ 49 w 50"/>
                    <a:gd name="T19" fmla="*/ 31 h 46"/>
                    <a:gd name="T20" fmla="*/ 49 w 50"/>
                    <a:gd name="T21" fmla="*/ 31 h 46"/>
                    <a:gd name="T22" fmla="*/ 47 w 50"/>
                    <a:gd name="T23" fmla="*/ 30 h 46"/>
                    <a:gd name="T24" fmla="*/ 46 w 50"/>
                    <a:gd name="T25" fmla="*/ 29 h 46"/>
                    <a:gd name="T26" fmla="*/ 46 w 50"/>
                    <a:gd name="T27" fmla="*/ 30 h 46"/>
                    <a:gd name="T28" fmla="*/ 47 w 50"/>
                    <a:gd name="T29" fmla="*/ 34 h 46"/>
                    <a:gd name="T30" fmla="*/ 46 w 50"/>
                    <a:gd name="T31" fmla="*/ 38 h 46"/>
                    <a:gd name="T32" fmla="*/ 45 w 50"/>
                    <a:gd name="T33" fmla="*/ 42 h 46"/>
                    <a:gd name="T34" fmla="*/ 42 w 50"/>
                    <a:gd name="T35" fmla="*/ 45 h 46"/>
                    <a:gd name="T36" fmla="*/ 41 w 50"/>
                    <a:gd name="T37" fmla="*/ 46 h 46"/>
                    <a:gd name="T38" fmla="*/ 41 w 50"/>
                    <a:gd name="T39" fmla="*/ 44 h 46"/>
                    <a:gd name="T40" fmla="*/ 41 w 50"/>
                    <a:gd name="T41" fmla="*/ 40 h 46"/>
                    <a:gd name="T42" fmla="*/ 40 w 50"/>
                    <a:gd name="T43" fmla="*/ 37 h 46"/>
                    <a:gd name="T44" fmla="*/ 39 w 50"/>
                    <a:gd name="T45" fmla="*/ 36 h 46"/>
                    <a:gd name="T46" fmla="*/ 39 w 50"/>
                    <a:gd name="T47" fmla="*/ 37 h 46"/>
                    <a:gd name="T48" fmla="*/ 39 w 50"/>
                    <a:gd name="T49" fmla="*/ 38 h 46"/>
                    <a:gd name="T50" fmla="*/ 38 w 50"/>
                    <a:gd name="T51" fmla="*/ 40 h 46"/>
                    <a:gd name="T52" fmla="*/ 37 w 50"/>
                    <a:gd name="T53" fmla="*/ 41 h 46"/>
                    <a:gd name="T54" fmla="*/ 36 w 50"/>
                    <a:gd name="T55" fmla="*/ 41 h 46"/>
                    <a:gd name="T56" fmla="*/ 36 w 50"/>
                    <a:gd name="T57" fmla="*/ 40 h 46"/>
                    <a:gd name="T58" fmla="*/ 36 w 50"/>
                    <a:gd name="T59" fmla="*/ 38 h 46"/>
                    <a:gd name="T60" fmla="*/ 35 w 50"/>
                    <a:gd name="T61" fmla="*/ 35 h 46"/>
                    <a:gd name="T62" fmla="*/ 33 w 50"/>
                    <a:gd name="T63" fmla="*/ 31 h 46"/>
                    <a:gd name="T64" fmla="*/ 32 w 50"/>
                    <a:gd name="T65" fmla="*/ 28 h 46"/>
                    <a:gd name="T66" fmla="*/ 28 w 50"/>
                    <a:gd name="T67" fmla="*/ 22 h 46"/>
                    <a:gd name="T68" fmla="*/ 19 w 50"/>
                    <a:gd name="T69" fmla="*/ 16 h 46"/>
                    <a:gd name="T70" fmla="*/ 11 w 50"/>
                    <a:gd name="T71" fmla="*/ 10 h 46"/>
                    <a:gd name="T72" fmla="*/ 7 w 50"/>
                    <a:gd name="T73" fmla="*/ 8 h 46"/>
                    <a:gd name="T74" fmla="*/ 4 w 50"/>
                    <a:gd name="T75" fmla="*/ 7 h 46"/>
                    <a:gd name="T76" fmla="*/ 1 w 50"/>
                    <a:gd name="T77" fmla="*/ 6 h 46"/>
                    <a:gd name="T78" fmla="*/ 1 w 50"/>
                    <a:gd name="T79" fmla="*/ 5 h 46"/>
                    <a:gd name="T80" fmla="*/ 4 w 50"/>
                    <a:gd name="T81" fmla="*/ 4 h 46"/>
                    <a:gd name="T82" fmla="*/ 7 w 50"/>
                    <a:gd name="T83" fmla="*/ 2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"/>
                    <a:gd name="T127" fmla="*/ 0 h 46"/>
                    <a:gd name="T128" fmla="*/ 50 w 50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" h="46">
                      <a:moveTo>
                        <a:pt x="7" y="2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35" y="5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2" y="12"/>
                      </a:lnTo>
                      <a:lnTo>
                        <a:pt x="44" y="14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8" y="22"/>
                      </a:lnTo>
                      <a:lnTo>
                        <a:pt x="49" y="24"/>
                      </a:lnTo>
                      <a:lnTo>
                        <a:pt x="49" y="26"/>
                      </a:lnTo>
                      <a:lnTo>
                        <a:pt x="49" y="28"/>
                      </a:lnTo>
                      <a:lnTo>
                        <a:pt x="50" y="29"/>
                      </a:lnTo>
                      <a:lnTo>
                        <a:pt x="49" y="31"/>
                      </a:lnTo>
                      <a:lnTo>
                        <a:pt x="48" y="31"/>
                      </a:lnTo>
                      <a:lnTo>
                        <a:pt x="47" y="30"/>
                      </a:lnTo>
                      <a:lnTo>
                        <a:pt x="47" y="29"/>
                      </a:lnTo>
                      <a:lnTo>
                        <a:pt x="46" y="29"/>
                      </a:lnTo>
                      <a:lnTo>
                        <a:pt x="45" y="29"/>
                      </a:lnTo>
                      <a:lnTo>
                        <a:pt x="46" y="30"/>
                      </a:lnTo>
                      <a:lnTo>
                        <a:pt x="46" y="32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6" y="38"/>
                      </a:lnTo>
                      <a:lnTo>
                        <a:pt x="46" y="40"/>
                      </a:lnTo>
                      <a:lnTo>
                        <a:pt x="45" y="42"/>
                      </a:lnTo>
                      <a:lnTo>
                        <a:pt x="44" y="44"/>
                      </a:lnTo>
                      <a:lnTo>
                        <a:pt x="42" y="45"/>
                      </a:lnTo>
                      <a:lnTo>
                        <a:pt x="42" y="46"/>
                      </a:lnTo>
                      <a:lnTo>
                        <a:pt x="41" y="46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41" y="40"/>
                      </a:lnTo>
                      <a:lnTo>
                        <a:pt x="40" y="39"/>
                      </a:lnTo>
                      <a:lnTo>
                        <a:pt x="40" y="37"/>
                      </a:lnTo>
                      <a:lnTo>
                        <a:pt x="39" y="36"/>
                      </a:lnTo>
                      <a:lnTo>
                        <a:pt x="39" y="37"/>
                      </a:lnTo>
                      <a:lnTo>
                        <a:pt x="39" y="38"/>
                      </a:lnTo>
                      <a:lnTo>
                        <a:pt x="38" y="39"/>
                      </a:lnTo>
                      <a:lnTo>
                        <a:pt x="38" y="40"/>
                      </a:lnTo>
                      <a:lnTo>
                        <a:pt x="37" y="41"/>
                      </a:lnTo>
                      <a:lnTo>
                        <a:pt x="36" y="42"/>
                      </a:lnTo>
                      <a:lnTo>
                        <a:pt x="36" y="41"/>
                      </a:lnTo>
                      <a:lnTo>
                        <a:pt x="36" y="40"/>
                      </a:lnTo>
                      <a:lnTo>
                        <a:pt x="36" y="39"/>
                      </a:lnTo>
                      <a:lnTo>
                        <a:pt x="36" y="38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4" y="33"/>
                      </a:lnTo>
                      <a:lnTo>
                        <a:pt x="33" y="31"/>
                      </a:lnTo>
                      <a:lnTo>
                        <a:pt x="33" y="30"/>
                      </a:lnTo>
                      <a:lnTo>
                        <a:pt x="32" y="28"/>
                      </a:lnTo>
                      <a:lnTo>
                        <a:pt x="30" y="25"/>
                      </a:lnTo>
                      <a:lnTo>
                        <a:pt x="28" y="22"/>
                      </a:lnTo>
                      <a:lnTo>
                        <a:pt x="25" y="19"/>
                      </a:lnTo>
                      <a:lnTo>
                        <a:pt x="19" y="16"/>
                      </a:lnTo>
                      <a:lnTo>
                        <a:pt x="14" y="12"/>
                      </a:lnTo>
                      <a:lnTo>
                        <a:pt x="11" y="10"/>
                      </a:lnTo>
                      <a:lnTo>
                        <a:pt x="9" y="9"/>
                      </a:lnTo>
                      <a:lnTo>
                        <a:pt x="7" y="8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20" name="Freeform 226"/>
                <p:cNvSpPr>
                  <a:spLocks/>
                </p:cNvSpPr>
                <p:nvPr/>
              </p:nvSpPr>
              <p:spPr bwMode="auto">
                <a:xfrm>
                  <a:off x="365" y="3108"/>
                  <a:ext cx="95" cy="121"/>
                </a:xfrm>
                <a:custGeom>
                  <a:avLst/>
                  <a:gdLst>
                    <a:gd name="T0" fmla="*/ 35 w 95"/>
                    <a:gd name="T1" fmla="*/ 0 h 121"/>
                    <a:gd name="T2" fmla="*/ 0 w 95"/>
                    <a:gd name="T3" fmla="*/ 0 h 121"/>
                    <a:gd name="T4" fmla="*/ 0 w 95"/>
                    <a:gd name="T5" fmla="*/ 121 h 121"/>
                    <a:gd name="T6" fmla="*/ 95 w 95"/>
                    <a:gd name="T7" fmla="*/ 121 h 121"/>
                    <a:gd name="T8" fmla="*/ 95 w 95"/>
                    <a:gd name="T9" fmla="*/ 106 h 121"/>
                    <a:gd name="T10" fmla="*/ 37 w 95"/>
                    <a:gd name="T11" fmla="*/ 0 h 121"/>
                    <a:gd name="T12" fmla="*/ 35 w 95"/>
                    <a:gd name="T13" fmla="*/ 0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121"/>
                    <a:gd name="T23" fmla="*/ 95 w 95"/>
                    <a:gd name="T24" fmla="*/ 121 h 1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12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95" y="121"/>
                      </a:lnTo>
                      <a:lnTo>
                        <a:pt x="95" y="106"/>
                      </a:lnTo>
                      <a:lnTo>
                        <a:pt x="37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25" name="Group 107"/>
              <p:cNvGrpSpPr>
                <a:grpSpLocks/>
              </p:cNvGrpSpPr>
              <p:nvPr/>
            </p:nvGrpSpPr>
            <p:grpSpPr bwMode="auto">
              <a:xfrm>
                <a:off x="6831105" y="5748956"/>
                <a:ext cx="233013" cy="221884"/>
                <a:chOff x="864" y="240"/>
                <a:chExt cx="4040" cy="3888"/>
              </a:xfrm>
            </p:grpSpPr>
            <p:sp>
              <p:nvSpPr>
                <p:cNvPr id="2502" name="Oval 108"/>
                <p:cNvSpPr>
                  <a:spLocks noChangeArrowheads="1"/>
                </p:cNvSpPr>
                <p:nvPr/>
              </p:nvSpPr>
              <p:spPr bwMode="auto">
                <a:xfrm>
                  <a:off x="1896" y="1392"/>
                  <a:ext cx="1968" cy="1968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03" name="Oval 109"/>
                <p:cNvSpPr>
                  <a:spLocks noChangeArrowheads="1"/>
                </p:cNvSpPr>
                <p:nvPr/>
              </p:nvSpPr>
              <p:spPr bwMode="auto">
                <a:xfrm>
                  <a:off x="2568" y="2064"/>
                  <a:ext cx="624" cy="624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04" name="AutoShape 110"/>
                <p:cNvSpPr>
                  <a:spLocks noChangeArrowheads="1"/>
                </p:cNvSpPr>
                <p:nvPr/>
              </p:nvSpPr>
              <p:spPr bwMode="auto">
                <a:xfrm>
                  <a:off x="2720" y="240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05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768" y="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06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816" y="1008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07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864" y="129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08" name="AutoShape 114"/>
                <p:cNvSpPr>
                  <a:spLocks noChangeArrowheads="1"/>
                </p:cNvSpPr>
                <p:nvPr/>
              </p:nvSpPr>
              <p:spPr bwMode="auto">
                <a:xfrm rot="-3780815">
                  <a:off x="3704" y="1848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09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556" y="253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10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834" y="262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11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112" y="271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12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1728" y="1856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13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2115" y="254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14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1837" y="263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15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1559" y="2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16" name="AutoShape 122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864" cy="7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26" name="Group 63"/>
              <p:cNvGrpSpPr>
                <a:grpSpLocks/>
              </p:cNvGrpSpPr>
              <p:nvPr/>
            </p:nvGrpSpPr>
            <p:grpSpPr bwMode="auto">
              <a:xfrm>
                <a:off x="1501373" y="685800"/>
                <a:ext cx="252140" cy="235861"/>
                <a:chOff x="2118" y="1394"/>
                <a:chExt cx="195" cy="160"/>
              </a:xfrm>
            </p:grpSpPr>
            <p:sp>
              <p:nvSpPr>
                <p:cNvPr id="2494" name="Freeform 64"/>
                <p:cNvSpPr>
                  <a:spLocks/>
                </p:cNvSpPr>
                <p:nvPr/>
              </p:nvSpPr>
              <p:spPr bwMode="auto">
                <a:xfrm>
                  <a:off x="2271" y="1428"/>
                  <a:ext cx="41" cy="120"/>
                </a:xfrm>
                <a:custGeom>
                  <a:avLst/>
                  <a:gdLst>
                    <a:gd name="T0" fmla="*/ 0 w 41"/>
                    <a:gd name="T1" fmla="*/ 120 h 120"/>
                    <a:gd name="T2" fmla="*/ 15 w 41"/>
                    <a:gd name="T3" fmla="*/ 0 h 120"/>
                    <a:gd name="T4" fmla="*/ 31 w 41"/>
                    <a:gd name="T5" fmla="*/ 0 h 120"/>
                    <a:gd name="T6" fmla="*/ 41 w 41"/>
                    <a:gd name="T7" fmla="*/ 119 h 120"/>
                    <a:gd name="T8" fmla="*/ 0 w 41"/>
                    <a:gd name="T9" fmla="*/ 119 h 120"/>
                    <a:gd name="T10" fmla="*/ 0 w 41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120"/>
                    <a:gd name="T20" fmla="*/ 41 w 41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120">
                      <a:moveTo>
                        <a:pt x="0" y="12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41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95" name="Rectangle 65"/>
                <p:cNvSpPr>
                  <a:spLocks noChangeArrowheads="1"/>
                </p:cNvSpPr>
                <p:nvPr/>
              </p:nvSpPr>
              <p:spPr bwMode="auto">
                <a:xfrm>
                  <a:off x="2230" y="1472"/>
                  <a:ext cx="83" cy="80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96" name="Oval 66"/>
                <p:cNvSpPr>
                  <a:spLocks noChangeArrowheads="1"/>
                </p:cNvSpPr>
                <p:nvPr/>
              </p:nvSpPr>
              <p:spPr bwMode="auto">
                <a:xfrm>
                  <a:off x="2223" y="1472"/>
                  <a:ext cx="16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97" name="Freeform 67"/>
                <p:cNvSpPr>
                  <a:spLocks/>
                </p:cNvSpPr>
                <p:nvPr/>
              </p:nvSpPr>
              <p:spPr bwMode="auto">
                <a:xfrm>
                  <a:off x="2118" y="1488"/>
                  <a:ext cx="115" cy="65"/>
                </a:xfrm>
                <a:custGeom>
                  <a:avLst/>
                  <a:gdLst>
                    <a:gd name="T0" fmla="*/ 10 w 115"/>
                    <a:gd name="T1" fmla="*/ 1 h 65"/>
                    <a:gd name="T2" fmla="*/ 0 w 115"/>
                    <a:gd name="T3" fmla="*/ 21 h 65"/>
                    <a:gd name="T4" fmla="*/ 0 w 115"/>
                    <a:gd name="T5" fmla="*/ 65 h 65"/>
                    <a:gd name="T6" fmla="*/ 115 w 115"/>
                    <a:gd name="T7" fmla="*/ 65 h 65"/>
                    <a:gd name="T8" fmla="*/ 115 w 115"/>
                    <a:gd name="T9" fmla="*/ 31 h 65"/>
                    <a:gd name="T10" fmla="*/ 36 w 115"/>
                    <a:gd name="T11" fmla="*/ 0 h 65"/>
                    <a:gd name="T12" fmla="*/ 10 w 115"/>
                    <a:gd name="T13" fmla="*/ 0 h 65"/>
                    <a:gd name="T14" fmla="*/ 10 w 115"/>
                    <a:gd name="T15" fmla="*/ 1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5"/>
                    <a:gd name="T26" fmla="*/ 115 w 11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5" y="65"/>
                      </a:lnTo>
                      <a:lnTo>
                        <a:pt x="115" y="31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98" name="Rectangle 68"/>
                <p:cNvSpPr>
                  <a:spLocks noChangeArrowheads="1"/>
                </p:cNvSpPr>
                <p:nvPr/>
              </p:nvSpPr>
              <p:spPr bwMode="auto">
                <a:xfrm>
                  <a:off x="2129" y="1489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99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285" y="1403"/>
                  <a:ext cx="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00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294" y="1394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501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299" y="1404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27" name="Group 196"/>
              <p:cNvGrpSpPr>
                <a:grpSpLocks/>
              </p:cNvGrpSpPr>
              <p:nvPr/>
            </p:nvGrpSpPr>
            <p:grpSpPr bwMode="auto">
              <a:xfrm>
                <a:off x="975885" y="844060"/>
                <a:ext cx="217362" cy="148505"/>
                <a:chOff x="350" y="3860"/>
                <a:chExt cx="155" cy="106"/>
              </a:xfrm>
            </p:grpSpPr>
            <p:grpSp>
              <p:nvGrpSpPr>
                <p:cNvPr id="2482" name="Group 197"/>
                <p:cNvGrpSpPr>
                  <a:grpSpLocks/>
                </p:cNvGrpSpPr>
                <p:nvPr/>
              </p:nvGrpSpPr>
              <p:grpSpPr bwMode="auto">
                <a:xfrm>
                  <a:off x="350" y="3884"/>
                  <a:ext cx="155" cy="82"/>
                  <a:chOff x="350" y="3884"/>
                  <a:chExt cx="155" cy="82"/>
                </a:xfrm>
              </p:grpSpPr>
              <p:sp>
                <p:nvSpPr>
                  <p:cNvPr id="2492" name="Freeform 198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493" name="Freeform 199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483" name="Group 200"/>
                <p:cNvGrpSpPr>
                  <a:grpSpLocks/>
                </p:cNvGrpSpPr>
                <p:nvPr/>
              </p:nvGrpSpPr>
              <p:grpSpPr bwMode="auto">
                <a:xfrm>
                  <a:off x="365" y="3885"/>
                  <a:ext cx="8" cy="81"/>
                  <a:chOff x="365" y="3885"/>
                  <a:chExt cx="8" cy="81"/>
                </a:xfrm>
              </p:grpSpPr>
              <p:sp>
                <p:nvSpPr>
                  <p:cNvPr id="2490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sz="800" dirty="0">
                      <a:solidFill>
                        <a:srgbClr val="FF0000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491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sz="800" dirty="0">
                      <a:solidFill>
                        <a:srgbClr val="FF0000"/>
                      </a:solidFill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484" name="Group 203"/>
                <p:cNvGrpSpPr>
                  <a:grpSpLocks/>
                </p:cNvGrpSpPr>
                <p:nvPr/>
              </p:nvGrpSpPr>
              <p:grpSpPr bwMode="auto">
                <a:xfrm>
                  <a:off x="350" y="3860"/>
                  <a:ext cx="155" cy="82"/>
                  <a:chOff x="350" y="3884"/>
                  <a:chExt cx="155" cy="82"/>
                </a:xfrm>
              </p:grpSpPr>
              <p:sp>
                <p:nvSpPr>
                  <p:cNvPr id="2488" name="Freeform 204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  <p:sp>
                <p:nvSpPr>
                  <p:cNvPr id="2489" name="Freeform 205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>
                      <a:latin typeface="Verdana" pitchFamily="34" charset="0"/>
                    </a:endParaRPr>
                  </a:p>
                </p:txBody>
              </p:sp>
            </p:grpSp>
            <p:grpSp>
              <p:nvGrpSpPr>
                <p:cNvPr id="2485" name="Group 206"/>
                <p:cNvGrpSpPr>
                  <a:grpSpLocks/>
                </p:cNvGrpSpPr>
                <p:nvPr/>
              </p:nvGrpSpPr>
              <p:grpSpPr bwMode="auto">
                <a:xfrm>
                  <a:off x="365" y="3861"/>
                  <a:ext cx="8" cy="81"/>
                  <a:chOff x="365" y="3885"/>
                  <a:chExt cx="8" cy="81"/>
                </a:xfrm>
              </p:grpSpPr>
              <p:sp>
                <p:nvSpPr>
                  <p:cNvPr id="248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sz="800" dirty="0">
                      <a:solidFill>
                        <a:srgbClr val="FF0000"/>
                      </a:solidFill>
                      <a:latin typeface="Verdana" pitchFamily="34" charset="0"/>
                    </a:endParaRPr>
                  </a:p>
                </p:txBody>
              </p:sp>
              <p:sp>
                <p:nvSpPr>
                  <p:cNvPr id="2487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sz="800" dirty="0">
                      <a:solidFill>
                        <a:srgbClr val="FF0000"/>
                      </a:solidFill>
                      <a:latin typeface="Verdana" pitchFamily="34" charset="0"/>
                    </a:endParaRPr>
                  </a:p>
                </p:txBody>
              </p:sp>
            </p:grpSp>
          </p:grpSp>
          <p:grpSp>
            <p:nvGrpSpPr>
              <p:cNvPr id="1928" name="520 Grupo"/>
              <p:cNvGrpSpPr>
                <a:grpSpLocks/>
              </p:cNvGrpSpPr>
              <p:nvPr/>
            </p:nvGrpSpPr>
            <p:grpSpPr bwMode="auto">
              <a:xfrm>
                <a:off x="1728658" y="2640366"/>
                <a:ext cx="307345" cy="213149"/>
                <a:chOff x="6474260" y="2444620"/>
                <a:chExt cx="2231201" cy="1595536"/>
              </a:xfrm>
            </p:grpSpPr>
            <p:sp>
              <p:nvSpPr>
                <p:cNvPr id="2461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14763" y="3794038"/>
                  <a:ext cx="0" cy="0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62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16103" y="3847806"/>
                  <a:ext cx="0" cy="1311"/>
                </a:xfrm>
                <a:prstGeom prst="line">
                  <a:avLst/>
                </a:prstGeom>
                <a:noFill/>
                <a:ln w="12700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63" name="Line 18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08955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64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6649256" y="3444022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65" name="Line 20"/>
                <p:cNvSpPr>
                  <a:spLocks noChangeShapeType="1"/>
                </p:cNvSpPr>
                <p:nvPr/>
              </p:nvSpPr>
              <p:spPr bwMode="auto">
                <a:xfrm flipV="1">
                  <a:off x="6649256" y="3645658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66" name="Line 21"/>
                <p:cNvSpPr>
                  <a:spLocks noChangeShapeType="1"/>
                </p:cNvSpPr>
                <p:nvPr/>
              </p:nvSpPr>
              <p:spPr bwMode="auto">
                <a:xfrm flipV="1">
                  <a:off x="6474260" y="4040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67" name="Line 28"/>
                <p:cNvSpPr>
                  <a:spLocks noChangeShapeType="1"/>
                </p:cNvSpPr>
                <p:nvPr/>
              </p:nvSpPr>
              <p:spPr bwMode="auto">
                <a:xfrm flipV="1">
                  <a:off x="8049223" y="3970023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68" name="Line 29"/>
                <p:cNvSpPr>
                  <a:spLocks noChangeShapeType="1"/>
                </p:cNvSpPr>
                <p:nvPr/>
              </p:nvSpPr>
              <p:spPr bwMode="auto">
                <a:xfrm flipV="1">
                  <a:off x="8051715" y="4009653"/>
                  <a:ext cx="0" cy="922"/>
                </a:xfrm>
                <a:prstGeom prst="line">
                  <a:avLst/>
                </a:prstGeom>
                <a:noFill/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69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42089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70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8206720" y="3777156"/>
                  <a:ext cx="0" cy="0"/>
                </a:xfrm>
                <a:prstGeom prst="line">
                  <a:avLst/>
                </a:prstGeom>
                <a:noFill/>
                <a:ln w="3175">
                  <a:solidFill>
                    <a:schemeClr val="accent1">
                      <a:lumMod val="90000"/>
                    </a:schemeClr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>
                    <a:defRPr/>
                  </a:pPr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471" name="362 Forma libre"/>
                <p:cNvSpPr/>
                <p:nvPr/>
              </p:nvSpPr>
              <p:spPr bwMode="auto">
                <a:xfrm>
                  <a:off x="6745666" y="2444620"/>
                  <a:ext cx="1959795" cy="1369186"/>
                </a:xfrm>
                <a:custGeom>
                  <a:avLst/>
                  <a:gdLst>
                    <a:gd name="connsiteX0" fmla="*/ 0 w 3293706"/>
                    <a:gd name="connsiteY0" fmla="*/ 1091682 h 2351314"/>
                    <a:gd name="connsiteX1" fmla="*/ 1231641 w 3293706"/>
                    <a:gd name="connsiteY1" fmla="*/ 2351314 h 2351314"/>
                    <a:gd name="connsiteX2" fmla="*/ 3293706 w 3293706"/>
                    <a:gd name="connsiteY2" fmla="*/ 886408 h 2351314"/>
                    <a:gd name="connsiteX3" fmla="*/ 2313992 w 3293706"/>
                    <a:gd name="connsiteY3" fmla="*/ 0 h 2351314"/>
                    <a:gd name="connsiteX4" fmla="*/ 0 w 3293706"/>
                    <a:gd name="connsiteY4" fmla="*/ 1091682 h 235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293706" h="2351314">
                      <a:moveTo>
                        <a:pt x="0" y="1091682"/>
                      </a:moveTo>
                      <a:lnTo>
                        <a:pt x="1231641" y="2351314"/>
                      </a:lnTo>
                      <a:lnTo>
                        <a:pt x="3293706" y="886408"/>
                      </a:lnTo>
                      <a:lnTo>
                        <a:pt x="2313992" y="0"/>
                      </a:lnTo>
                      <a:lnTo>
                        <a:pt x="0" y="1091682"/>
                      </a:lnTo>
                      <a:close/>
                    </a:path>
                  </a:pathLst>
                </a:custGeom>
                <a:gradFill>
                  <a:gsLst>
                    <a:gs pos="0">
                      <a:srgbClr val="0000FF"/>
                    </a:gs>
                    <a:gs pos="12000">
                      <a:srgbClr val="0000FF"/>
                    </a:gs>
                    <a:gs pos="27000">
                      <a:srgbClr val="0000FF"/>
                    </a:gs>
                    <a:gs pos="34000">
                      <a:srgbClr val="0000FF"/>
                    </a:gs>
                    <a:gs pos="100000">
                      <a:schemeClr val="accent1">
                        <a:shade val="100000"/>
                        <a:satMod val="115000"/>
                      </a:schemeClr>
                    </a:gs>
                  </a:gsLst>
                  <a:path path="circle">
                    <a:fillToRect l="100000" t="100000"/>
                  </a:path>
                </a:gradFill>
                <a:ln w="3175" cap="rnd" cmpd="sng" algn="ctr">
                  <a:solidFill>
                    <a:srgbClr val="9966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>
                  <a:defPPr>
                    <a:defRPr lang="es-E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kern="1200">
                      <a:solidFill>
                        <a:schemeClr val="tx1"/>
                      </a:solidFill>
                      <a:latin typeface="Arial" charset="0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en-US" dirty="0" smtClean="0">
                    <a:latin typeface="Verdana" pitchFamily="34" charset="0"/>
                  </a:endParaRPr>
                </a:p>
              </p:txBody>
            </p:sp>
            <p:cxnSp>
              <p:nvCxnSpPr>
                <p:cNvPr id="2472" name="379 Conector recto"/>
                <p:cNvCxnSpPr/>
                <p:nvPr/>
              </p:nvCxnSpPr>
              <p:spPr bwMode="auto">
                <a:xfrm rot="16200000" flipH="1">
                  <a:off x="7523636" y="2725753"/>
                  <a:ext cx="622437" cy="62123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3" name="380 Conector recto"/>
                <p:cNvCxnSpPr/>
                <p:nvPr/>
              </p:nvCxnSpPr>
              <p:spPr bwMode="auto">
                <a:xfrm rot="16200000" flipH="1">
                  <a:off x="7733665" y="2620519"/>
                  <a:ext cx="587370" cy="586239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4" name="397 Conector recto"/>
                <p:cNvCxnSpPr/>
                <p:nvPr/>
              </p:nvCxnSpPr>
              <p:spPr bwMode="auto">
                <a:xfrm flipV="1">
                  <a:off x="6955502" y="2593656"/>
                  <a:ext cx="1303717" cy="75393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5" name="399 Conector recto"/>
                <p:cNvCxnSpPr/>
                <p:nvPr/>
              </p:nvCxnSpPr>
              <p:spPr bwMode="auto">
                <a:xfrm flipV="1">
                  <a:off x="7226743" y="2777754"/>
                  <a:ext cx="1242471" cy="824068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6" name="405 Conector recto"/>
                <p:cNvCxnSpPr/>
                <p:nvPr/>
              </p:nvCxnSpPr>
              <p:spPr bwMode="auto">
                <a:xfrm flipV="1">
                  <a:off x="6824252" y="2497220"/>
                  <a:ext cx="1347469" cy="64873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7" name="414 Conector recto"/>
                <p:cNvCxnSpPr/>
                <p:nvPr/>
              </p:nvCxnSpPr>
              <p:spPr bwMode="auto">
                <a:xfrm flipV="1">
                  <a:off x="7366739" y="2900487"/>
                  <a:ext cx="1198725" cy="81530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8" name="421 Conector recto"/>
                <p:cNvCxnSpPr/>
                <p:nvPr/>
              </p:nvCxnSpPr>
              <p:spPr bwMode="auto">
                <a:xfrm rot="16200000" flipH="1">
                  <a:off x="7024836" y="2936235"/>
                  <a:ext cx="683801" cy="699984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79" name="423 Conector recto"/>
                <p:cNvCxnSpPr/>
                <p:nvPr/>
              </p:nvCxnSpPr>
              <p:spPr bwMode="auto">
                <a:xfrm rot="16200000" flipH="1">
                  <a:off x="7291737" y="2817847"/>
                  <a:ext cx="657498" cy="664985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0" name="435 Conector recto"/>
                <p:cNvCxnSpPr/>
                <p:nvPr/>
              </p:nvCxnSpPr>
              <p:spPr bwMode="auto">
                <a:xfrm rot="16200000" flipH="1">
                  <a:off x="7921801" y="2545981"/>
                  <a:ext cx="569832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2481" name="437 Conector recto"/>
                <p:cNvCxnSpPr/>
                <p:nvPr/>
              </p:nvCxnSpPr>
              <p:spPr bwMode="auto">
                <a:xfrm rot="16200000" flipH="1">
                  <a:off x="8057447" y="2471463"/>
                  <a:ext cx="543534" cy="559987"/>
                </a:xfrm>
                <a:prstGeom prst="line">
                  <a:avLst/>
                </a:prstGeom>
                <a:solidFill>
                  <a:srgbClr val="CCFFCC">
                    <a:alpha val="52000"/>
                  </a:srgbClr>
                </a:solidFill>
                <a:ln w="3175" cap="rnd" cmpd="sng" algn="ctr">
                  <a:solidFill>
                    <a:schemeClr val="accent1">
                      <a:lumMod val="9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grpSp>
            <p:nvGrpSpPr>
              <p:cNvPr id="1929" name="Group 52"/>
              <p:cNvGrpSpPr>
                <a:grpSpLocks/>
              </p:cNvGrpSpPr>
              <p:nvPr/>
            </p:nvGrpSpPr>
            <p:grpSpPr bwMode="auto">
              <a:xfrm>
                <a:off x="3700685" y="4819573"/>
                <a:ext cx="277794" cy="190474"/>
                <a:chOff x="2309" y="3217"/>
                <a:chExt cx="230" cy="169"/>
              </a:xfrm>
            </p:grpSpPr>
            <p:sp>
              <p:nvSpPr>
                <p:cNvPr id="2453" name="Freeform 53"/>
                <p:cNvSpPr>
                  <a:spLocks/>
                </p:cNvSpPr>
                <p:nvPr/>
              </p:nvSpPr>
              <p:spPr bwMode="auto">
                <a:xfrm>
                  <a:off x="2490" y="3253"/>
                  <a:ext cx="48" cy="127"/>
                </a:xfrm>
                <a:custGeom>
                  <a:avLst/>
                  <a:gdLst>
                    <a:gd name="T0" fmla="*/ 0 w 48"/>
                    <a:gd name="T1" fmla="*/ 127 h 127"/>
                    <a:gd name="T2" fmla="*/ 18 w 48"/>
                    <a:gd name="T3" fmla="*/ 0 h 127"/>
                    <a:gd name="T4" fmla="*/ 36 w 48"/>
                    <a:gd name="T5" fmla="*/ 0 h 127"/>
                    <a:gd name="T6" fmla="*/ 48 w 48"/>
                    <a:gd name="T7" fmla="*/ 126 h 127"/>
                    <a:gd name="T8" fmla="*/ 0 w 48"/>
                    <a:gd name="T9" fmla="*/ 126 h 127"/>
                    <a:gd name="T10" fmla="*/ 0 w 48"/>
                    <a:gd name="T11" fmla="*/ 127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127"/>
                    <a:gd name="T20" fmla="*/ 48 w 48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127">
                      <a:moveTo>
                        <a:pt x="0" y="127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48" y="126"/>
                      </a:lnTo>
                      <a:lnTo>
                        <a:pt x="0" y="126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54" name="Rectangle 54"/>
                <p:cNvSpPr>
                  <a:spLocks noChangeArrowheads="1"/>
                </p:cNvSpPr>
                <p:nvPr/>
              </p:nvSpPr>
              <p:spPr bwMode="auto">
                <a:xfrm>
                  <a:off x="2441" y="3300"/>
                  <a:ext cx="98" cy="8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55" name="Oval 55"/>
                <p:cNvSpPr>
                  <a:spLocks noChangeArrowheads="1"/>
                </p:cNvSpPr>
                <p:nvPr/>
              </p:nvSpPr>
              <p:spPr bwMode="auto">
                <a:xfrm>
                  <a:off x="2434" y="3300"/>
                  <a:ext cx="18" cy="86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56" name="Freeform 56"/>
                <p:cNvSpPr>
                  <a:spLocks/>
                </p:cNvSpPr>
                <p:nvPr/>
              </p:nvSpPr>
              <p:spPr bwMode="auto">
                <a:xfrm>
                  <a:off x="2309" y="3316"/>
                  <a:ext cx="135" cy="69"/>
                </a:xfrm>
                <a:custGeom>
                  <a:avLst/>
                  <a:gdLst>
                    <a:gd name="T0" fmla="*/ 12 w 135"/>
                    <a:gd name="T1" fmla="*/ 1 h 69"/>
                    <a:gd name="T2" fmla="*/ 0 w 135"/>
                    <a:gd name="T3" fmla="*/ 22 h 69"/>
                    <a:gd name="T4" fmla="*/ 0 w 135"/>
                    <a:gd name="T5" fmla="*/ 69 h 69"/>
                    <a:gd name="T6" fmla="*/ 135 w 135"/>
                    <a:gd name="T7" fmla="*/ 69 h 69"/>
                    <a:gd name="T8" fmla="*/ 135 w 135"/>
                    <a:gd name="T9" fmla="*/ 33 h 69"/>
                    <a:gd name="T10" fmla="*/ 43 w 135"/>
                    <a:gd name="T11" fmla="*/ 0 h 69"/>
                    <a:gd name="T12" fmla="*/ 12 w 135"/>
                    <a:gd name="T13" fmla="*/ 0 h 69"/>
                    <a:gd name="T14" fmla="*/ 12 w 135"/>
                    <a:gd name="T15" fmla="*/ 1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5"/>
                    <a:gd name="T25" fmla="*/ 0 h 69"/>
                    <a:gd name="T26" fmla="*/ 135 w 135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5" h="69">
                      <a:moveTo>
                        <a:pt x="12" y="1"/>
                      </a:moveTo>
                      <a:lnTo>
                        <a:pt x="0" y="22"/>
                      </a:lnTo>
                      <a:lnTo>
                        <a:pt x="0" y="69"/>
                      </a:lnTo>
                      <a:lnTo>
                        <a:pt x="135" y="69"/>
                      </a:lnTo>
                      <a:lnTo>
                        <a:pt x="135" y="33"/>
                      </a:lnTo>
                      <a:lnTo>
                        <a:pt x="4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57" name="Rectangle 57"/>
                <p:cNvSpPr>
                  <a:spLocks noChangeArrowheads="1"/>
                </p:cNvSpPr>
                <p:nvPr/>
              </p:nvSpPr>
              <p:spPr bwMode="auto">
                <a:xfrm>
                  <a:off x="2323" y="3317"/>
                  <a:ext cx="6" cy="67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58" name="Line 58"/>
                <p:cNvSpPr>
                  <a:spLocks noChangeShapeType="1"/>
                </p:cNvSpPr>
                <p:nvPr/>
              </p:nvSpPr>
              <p:spPr bwMode="auto">
                <a:xfrm flipH="1" flipV="1">
                  <a:off x="2507" y="3226"/>
                  <a:ext cx="4" cy="2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59" name="Line 59"/>
                <p:cNvSpPr>
                  <a:spLocks noChangeShapeType="1"/>
                </p:cNvSpPr>
                <p:nvPr/>
              </p:nvSpPr>
              <p:spPr bwMode="auto">
                <a:xfrm flipV="1">
                  <a:off x="2517" y="3217"/>
                  <a:ext cx="2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60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523" y="3227"/>
                  <a:ext cx="6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0" name="Group 63"/>
              <p:cNvGrpSpPr>
                <a:grpSpLocks/>
              </p:cNvGrpSpPr>
              <p:nvPr/>
            </p:nvGrpSpPr>
            <p:grpSpPr bwMode="auto">
              <a:xfrm>
                <a:off x="3449877" y="1980551"/>
                <a:ext cx="252396" cy="234919"/>
                <a:chOff x="2118" y="1394"/>
                <a:chExt cx="195" cy="160"/>
              </a:xfrm>
            </p:grpSpPr>
            <p:sp>
              <p:nvSpPr>
                <p:cNvPr id="2445" name="Freeform 64"/>
                <p:cNvSpPr>
                  <a:spLocks/>
                </p:cNvSpPr>
                <p:nvPr/>
              </p:nvSpPr>
              <p:spPr bwMode="auto">
                <a:xfrm>
                  <a:off x="2271" y="1428"/>
                  <a:ext cx="41" cy="120"/>
                </a:xfrm>
                <a:custGeom>
                  <a:avLst/>
                  <a:gdLst>
                    <a:gd name="T0" fmla="*/ 0 w 41"/>
                    <a:gd name="T1" fmla="*/ 120 h 120"/>
                    <a:gd name="T2" fmla="*/ 15 w 41"/>
                    <a:gd name="T3" fmla="*/ 0 h 120"/>
                    <a:gd name="T4" fmla="*/ 31 w 41"/>
                    <a:gd name="T5" fmla="*/ 0 h 120"/>
                    <a:gd name="T6" fmla="*/ 41 w 41"/>
                    <a:gd name="T7" fmla="*/ 119 h 120"/>
                    <a:gd name="T8" fmla="*/ 0 w 41"/>
                    <a:gd name="T9" fmla="*/ 119 h 120"/>
                    <a:gd name="T10" fmla="*/ 0 w 41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120"/>
                    <a:gd name="T20" fmla="*/ 41 w 41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120">
                      <a:moveTo>
                        <a:pt x="0" y="12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41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46" name="Rectangle 65"/>
                <p:cNvSpPr>
                  <a:spLocks noChangeArrowheads="1"/>
                </p:cNvSpPr>
                <p:nvPr/>
              </p:nvSpPr>
              <p:spPr bwMode="auto">
                <a:xfrm>
                  <a:off x="2230" y="1472"/>
                  <a:ext cx="83" cy="80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47" name="Oval 66"/>
                <p:cNvSpPr>
                  <a:spLocks noChangeArrowheads="1"/>
                </p:cNvSpPr>
                <p:nvPr/>
              </p:nvSpPr>
              <p:spPr bwMode="auto">
                <a:xfrm>
                  <a:off x="2223" y="1472"/>
                  <a:ext cx="16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48" name="Freeform 67"/>
                <p:cNvSpPr>
                  <a:spLocks/>
                </p:cNvSpPr>
                <p:nvPr/>
              </p:nvSpPr>
              <p:spPr bwMode="auto">
                <a:xfrm>
                  <a:off x="2118" y="1488"/>
                  <a:ext cx="115" cy="65"/>
                </a:xfrm>
                <a:custGeom>
                  <a:avLst/>
                  <a:gdLst>
                    <a:gd name="T0" fmla="*/ 10 w 115"/>
                    <a:gd name="T1" fmla="*/ 1 h 65"/>
                    <a:gd name="T2" fmla="*/ 0 w 115"/>
                    <a:gd name="T3" fmla="*/ 21 h 65"/>
                    <a:gd name="T4" fmla="*/ 0 w 115"/>
                    <a:gd name="T5" fmla="*/ 65 h 65"/>
                    <a:gd name="T6" fmla="*/ 115 w 115"/>
                    <a:gd name="T7" fmla="*/ 65 h 65"/>
                    <a:gd name="T8" fmla="*/ 115 w 115"/>
                    <a:gd name="T9" fmla="*/ 31 h 65"/>
                    <a:gd name="T10" fmla="*/ 36 w 115"/>
                    <a:gd name="T11" fmla="*/ 0 h 65"/>
                    <a:gd name="T12" fmla="*/ 10 w 115"/>
                    <a:gd name="T13" fmla="*/ 0 h 65"/>
                    <a:gd name="T14" fmla="*/ 10 w 115"/>
                    <a:gd name="T15" fmla="*/ 1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5"/>
                    <a:gd name="T26" fmla="*/ 115 w 11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5" y="65"/>
                      </a:lnTo>
                      <a:lnTo>
                        <a:pt x="115" y="31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49" name="Rectangle 68"/>
                <p:cNvSpPr>
                  <a:spLocks noChangeArrowheads="1"/>
                </p:cNvSpPr>
                <p:nvPr/>
              </p:nvSpPr>
              <p:spPr bwMode="auto">
                <a:xfrm>
                  <a:off x="2129" y="1489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50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285" y="1403"/>
                  <a:ext cx="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51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294" y="1394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52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299" y="1404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1" name="Group 308"/>
              <p:cNvGrpSpPr>
                <a:grpSpLocks/>
              </p:cNvGrpSpPr>
              <p:nvPr/>
            </p:nvGrpSpPr>
            <p:grpSpPr bwMode="auto">
              <a:xfrm>
                <a:off x="5730962" y="5156713"/>
                <a:ext cx="223822" cy="182538"/>
                <a:chOff x="3285" y="3282"/>
                <a:chExt cx="195" cy="160"/>
              </a:xfrm>
            </p:grpSpPr>
            <p:sp>
              <p:nvSpPr>
                <p:cNvPr id="2437" name="Freeform 309"/>
                <p:cNvSpPr>
                  <a:spLocks/>
                </p:cNvSpPr>
                <p:nvPr/>
              </p:nvSpPr>
              <p:spPr bwMode="auto">
                <a:xfrm>
                  <a:off x="3439" y="3316"/>
                  <a:ext cx="40" cy="120"/>
                </a:xfrm>
                <a:custGeom>
                  <a:avLst/>
                  <a:gdLst>
                    <a:gd name="T0" fmla="*/ 0 w 40"/>
                    <a:gd name="T1" fmla="*/ 120 h 120"/>
                    <a:gd name="T2" fmla="*/ 14 w 40"/>
                    <a:gd name="T3" fmla="*/ 0 h 120"/>
                    <a:gd name="T4" fmla="*/ 30 w 40"/>
                    <a:gd name="T5" fmla="*/ 0 h 120"/>
                    <a:gd name="T6" fmla="*/ 40 w 40"/>
                    <a:gd name="T7" fmla="*/ 119 h 120"/>
                    <a:gd name="T8" fmla="*/ 0 w 40"/>
                    <a:gd name="T9" fmla="*/ 119 h 120"/>
                    <a:gd name="T10" fmla="*/ 0 w 40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38" name="Rectangle 310"/>
                <p:cNvSpPr>
                  <a:spLocks noChangeArrowheads="1"/>
                </p:cNvSpPr>
                <p:nvPr/>
              </p:nvSpPr>
              <p:spPr bwMode="auto">
                <a:xfrm>
                  <a:off x="3397" y="3360"/>
                  <a:ext cx="83" cy="80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39" name="Oval 311"/>
                <p:cNvSpPr>
                  <a:spLocks noChangeArrowheads="1"/>
                </p:cNvSpPr>
                <p:nvPr/>
              </p:nvSpPr>
              <p:spPr bwMode="auto">
                <a:xfrm>
                  <a:off x="3391" y="3360"/>
                  <a:ext cx="15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40" name="Freeform 312"/>
                <p:cNvSpPr>
                  <a:spLocks/>
                </p:cNvSpPr>
                <p:nvPr/>
              </p:nvSpPr>
              <p:spPr bwMode="auto">
                <a:xfrm>
                  <a:off x="3285" y="3375"/>
                  <a:ext cx="115" cy="66"/>
                </a:xfrm>
                <a:custGeom>
                  <a:avLst/>
                  <a:gdLst>
                    <a:gd name="T0" fmla="*/ 10 w 115"/>
                    <a:gd name="T1" fmla="*/ 2 h 66"/>
                    <a:gd name="T2" fmla="*/ 0 w 115"/>
                    <a:gd name="T3" fmla="*/ 21 h 66"/>
                    <a:gd name="T4" fmla="*/ 0 w 115"/>
                    <a:gd name="T5" fmla="*/ 66 h 66"/>
                    <a:gd name="T6" fmla="*/ 115 w 115"/>
                    <a:gd name="T7" fmla="*/ 66 h 66"/>
                    <a:gd name="T8" fmla="*/ 115 w 115"/>
                    <a:gd name="T9" fmla="*/ 32 h 66"/>
                    <a:gd name="T10" fmla="*/ 36 w 115"/>
                    <a:gd name="T11" fmla="*/ 0 h 66"/>
                    <a:gd name="T12" fmla="*/ 10 w 115"/>
                    <a:gd name="T13" fmla="*/ 0 h 66"/>
                    <a:gd name="T14" fmla="*/ 10 w 115"/>
                    <a:gd name="T15" fmla="*/ 2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6"/>
                    <a:gd name="T26" fmla="*/ 115 w 115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6">
                      <a:moveTo>
                        <a:pt x="10" y="2"/>
                      </a:moveTo>
                      <a:lnTo>
                        <a:pt x="0" y="21"/>
                      </a:lnTo>
                      <a:lnTo>
                        <a:pt x="0" y="66"/>
                      </a:lnTo>
                      <a:lnTo>
                        <a:pt x="115" y="66"/>
                      </a:lnTo>
                      <a:lnTo>
                        <a:pt x="115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41" name="Rectangle 313"/>
                <p:cNvSpPr>
                  <a:spLocks noChangeArrowheads="1"/>
                </p:cNvSpPr>
                <p:nvPr/>
              </p:nvSpPr>
              <p:spPr bwMode="auto">
                <a:xfrm>
                  <a:off x="3296" y="3377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42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290"/>
                  <a:ext cx="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4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3462" y="3282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44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3466" y="3291"/>
                  <a:ext cx="6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2" name="Group 318"/>
              <p:cNvGrpSpPr>
                <a:grpSpLocks/>
              </p:cNvGrpSpPr>
              <p:nvPr/>
            </p:nvGrpSpPr>
            <p:grpSpPr bwMode="auto">
              <a:xfrm>
                <a:off x="4490572" y="4297038"/>
                <a:ext cx="255571" cy="209522"/>
                <a:chOff x="2468" y="3050"/>
                <a:chExt cx="231" cy="168"/>
              </a:xfrm>
            </p:grpSpPr>
            <p:sp>
              <p:nvSpPr>
                <p:cNvPr id="2429" name="Freeform 319"/>
                <p:cNvSpPr>
                  <a:spLocks/>
                </p:cNvSpPr>
                <p:nvPr/>
              </p:nvSpPr>
              <p:spPr bwMode="auto">
                <a:xfrm>
                  <a:off x="2649" y="3086"/>
                  <a:ext cx="48" cy="126"/>
                </a:xfrm>
                <a:custGeom>
                  <a:avLst/>
                  <a:gdLst>
                    <a:gd name="T0" fmla="*/ 0 w 48"/>
                    <a:gd name="T1" fmla="*/ 126 h 126"/>
                    <a:gd name="T2" fmla="*/ 18 w 48"/>
                    <a:gd name="T3" fmla="*/ 0 h 126"/>
                    <a:gd name="T4" fmla="*/ 36 w 48"/>
                    <a:gd name="T5" fmla="*/ 0 h 126"/>
                    <a:gd name="T6" fmla="*/ 48 w 48"/>
                    <a:gd name="T7" fmla="*/ 125 h 126"/>
                    <a:gd name="T8" fmla="*/ 0 w 48"/>
                    <a:gd name="T9" fmla="*/ 125 h 126"/>
                    <a:gd name="T10" fmla="*/ 0 w 48"/>
                    <a:gd name="T11" fmla="*/ 126 h 1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126"/>
                    <a:gd name="T20" fmla="*/ 48 w 48"/>
                    <a:gd name="T21" fmla="*/ 126 h 1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126">
                      <a:moveTo>
                        <a:pt x="0" y="126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48" y="125"/>
                      </a:lnTo>
                      <a:lnTo>
                        <a:pt x="0" y="12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30" name="Rectangle 320"/>
                <p:cNvSpPr>
                  <a:spLocks noChangeArrowheads="1"/>
                </p:cNvSpPr>
                <p:nvPr/>
              </p:nvSpPr>
              <p:spPr bwMode="auto">
                <a:xfrm>
                  <a:off x="2600" y="3132"/>
                  <a:ext cx="99" cy="8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31" name="Oval 321"/>
                <p:cNvSpPr>
                  <a:spLocks noChangeArrowheads="1"/>
                </p:cNvSpPr>
                <p:nvPr/>
              </p:nvSpPr>
              <p:spPr bwMode="auto">
                <a:xfrm>
                  <a:off x="2593" y="3132"/>
                  <a:ext cx="18" cy="86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32" name="Freeform 322"/>
                <p:cNvSpPr>
                  <a:spLocks/>
                </p:cNvSpPr>
                <p:nvPr/>
              </p:nvSpPr>
              <p:spPr bwMode="auto">
                <a:xfrm>
                  <a:off x="2468" y="3148"/>
                  <a:ext cx="136" cy="69"/>
                </a:xfrm>
                <a:custGeom>
                  <a:avLst/>
                  <a:gdLst>
                    <a:gd name="T0" fmla="*/ 12 w 136"/>
                    <a:gd name="T1" fmla="*/ 2 h 69"/>
                    <a:gd name="T2" fmla="*/ 0 w 136"/>
                    <a:gd name="T3" fmla="*/ 22 h 69"/>
                    <a:gd name="T4" fmla="*/ 0 w 136"/>
                    <a:gd name="T5" fmla="*/ 69 h 69"/>
                    <a:gd name="T6" fmla="*/ 136 w 136"/>
                    <a:gd name="T7" fmla="*/ 69 h 69"/>
                    <a:gd name="T8" fmla="*/ 136 w 136"/>
                    <a:gd name="T9" fmla="*/ 33 h 69"/>
                    <a:gd name="T10" fmla="*/ 43 w 136"/>
                    <a:gd name="T11" fmla="*/ 0 h 69"/>
                    <a:gd name="T12" fmla="*/ 12 w 136"/>
                    <a:gd name="T13" fmla="*/ 0 h 69"/>
                    <a:gd name="T14" fmla="*/ 12 w 136"/>
                    <a:gd name="T15" fmla="*/ 2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6"/>
                    <a:gd name="T25" fmla="*/ 0 h 69"/>
                    <a:gd name="T26" fmla="*/ 136 w 136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6" h="69">
                      <a:moveTo>
                        <a:pt x="12" y="2"/>
                      </a:moveTo>
                      <a:lnTo>
                        <a:pt x="0" y="22"/>
                      </a:lnTo>
                      <a:lnTo>
                        <a:pt x="0" y="69"/>
                      </a:lnTo>
                      <a:lnTo>
                        <a:pt x="136" y="69"/>
                      </a:lnTo>
                      <a:lnTo>
                        <a:pt x="136" y="33"/>
                      </a:lnTo>
                      <a:lnTo>
                        <a:pt x="43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33" name="Rectangle 323"/>
                <p:cNvSpPr>
                  <a:spLocks noChangeArrowheads="1"/>
                </p:cNvSpPr>
                <p:nvPr/>
              </p:nvSpPr>
              <p:spPr bwMode="auto">
                <a:xfrm>
                  <a:off x="2482" y="3150"/>
                  <a:ext cx="6" cy="66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34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2666" y="3059"/>
                  <a:ext cx="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35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2676" y="3050"/>
                  <a:ext cx="2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36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682" y="3060"/>
                  <a:ext cx="6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3" name="Group 232"/>
              <p:cNvGrpSpPr>
                <a:grpSpLocks/>
              </p:cNvGrpSpPr>
              <p:nvPr/>
            </p:nvGrpSpPr>
            <p:grpSpPr bwMode="auto">
              <a:xfrm>
                <a:off x="1223965" y="856751"/>
                <a:ext cx="174613" cy="171427"/>
                <a:chOff x="381" y="4011"/>
                <a:chExt cx="93" cy="145"/>
              </a:xfrm>
            </p:grpSpPr>
            <p:sp>
              <p:nvSpPr>
                <p:cNvPr id="2358" name="Freeform 233"/>
                <p:cNvSpPr>
                  <a:spLocks/>
                </p:cNvSpPr>
                <p:nvPr/>
              </p:nvSpPr>
              <p:spPr bwMode="auto">
                <a:xfrm>
                  <a:off x="381" y="4012"/>
                  <a:ext cx="85" cy="133"/>
                </a:xfrm>
                <a:custGeom>
                  <a:avLst/>
                  <a:gdLst>
                    <a:gd name="T0" fmla="*/ 25 w 85"/>
                    <a:gd name="T1" fmla="*/ 133 h 133"/>
                    <a:gd name="T2" fmla="*/ 27 w 85"/>
                    <a:gd name="T3" fmla="*/ 117 h 133"/>
                    <a:gd name="T4" fmla="*/ 29 w 85"/>
                    <a:gd name="T5" fmla="*/ 104 h 133"/>
                    <a:gd name="T6" fmla="*/ 32 w 85"/>
                    <a:gd name="T7" fmla="*/ 94 h 133"/>
                    <a:gd name="T8" fmla="*/ 35 w 85"/>
                    <a:gd name="T9" fmla="*/ 85 h 133"/>
                    <a:gd name="T10" fmla="*/ 39 w 85"/>
                    <a:gd name="T11" fmla="*/ 77 h 133"/>
                    <a:gd name="T12" fmla="*/ 42 w 85"/>
                    <a:gd name="T13" fmla="*/ 70 h 133"/>
                    <a:gd name="T14" fmla="*/ 42 w 85"/>
                    <a:gd name="T15" fmla="*/ 70 h 133"/>
                    <a:gd name="T16" fmla="*/ 47 w 85"/>
                    <a:gd name="T17" fmla="*/ 72 h 133"/>
                    <a:gd name="T18" fmla="*/ 53 w 85"/>
                    <a:gd name="T19" fmla="*/ 73 h 133"/>
                    <a:gd name="T20" fmla="*/ 58 w 85"/>
                    <a:gd name="T21" fmla="*/ 72 h 133"/>
                    <a:gd name="T22" fmla="*/ 63 w 85"/>
                    <a:gd name="T23" fmla="*/ 68 h 133"/>
                    <a:gd name="T24" fmla="*/ 66 w 85"/>
                    <a:gd name="T25" fmla="*/ 63 h 133"/>
                    <a:gd name="T26" fmla="*/ 67 w 85"/>
                    <a:gd name="T27" fmla="*/ 60 h 133"/>
                    <a:gd name="T28" fmla="*/ 73 w 85"/>
                    <a:gd name="T29" fmla="*/ 59 h 133"/>
                    <a:gd name="T30" fmla="*/ 77 w 85"/>
                    <a:gd name="T31" fmla="*/ 58 h 133"/>
                    <a:gd name="T32" fmla="*/ 81 w 85"/>
                    <a:gd name="T33" fmla="*/ 54 h 133"/>
                    <a:gd name="T34" fmla="*/ 84 w 85"/>
                    <a:gd name="T35" fmla="*/ 50 h 133"/>
                    <a:gd name="T36" fmla="*/ 85 w 85"/>
                    <a:gd name="T37" fmla="*/ 46 h 133"/>
                    <a:gd name="T38" fmla="*/ 85 w 85"/>
                    <a:gd name="T39" fmla="*/ 41 h 133"/>
                    <a:gd name="T40" fmla="*/ 84 w 85"/>
                    <a:gd name="T41" fmla="*/ 36 h 133"/>
                    <a:gd name="T42" fmla="*/ 81 w 85"/>
                    <a:gd name="T43" fmla="*/ 31 h 133"/>
                    <a:gd name="T44" fmla="*/ 80 w 85"/>
                    <a:gd name="T45" fmla="*/ 29 h 133"/>
                    <a:gd name="T46" fmla="*/ 80 w 85"/>
                    <a:gd name="T47" fmla="*/ 25 h 133"/>
                    <a:gd name="T48" fmla="*/ 80 w 85"/>
                    <a:gd name="T49" fmla="*/ 20 h 133"/>
                    <a:gd name="T50" fmla="*/ 78 w 85"/>
                    <a:gd name="T51" fmla="*/ 18 h 133"/>
                    <a:gd name="T52" fmla="*/ 75 w 85"/>
                    <a:gd name="T53" fmla="*/ 15 h 133"/>
                    <a:gd name="T54" fmla="*/ 73 w 85"/>
                    <a:gd name="T55" fmla="*/ 14 h 133"/>
                    <a:gd name="T56" fmla="*/ 67 w 85"/>
                    <a:gd name="T57" fmla="*/ 14 h 133"/>
                    <a:gd name="T58" fmla="*/ 66 w 85"/>
                    <a:gd name="T59" fmla="*/ 9 h 133"/>
                    <a:gd name="T60" fmla="*/ 64 w 85"/>
                    <a:gd name="T61" fmla="*/ 4 h 133"/>
                    <a:gd name="T62" fmla="*/ 58 w 85"/>
                    <a:gd name="T63" fmla="*/ 1 h 133"/>
                    <a:gd name="T64" fmla="*/ 53 w 85"/>
                    <a:gd name="T65" fmla="*/ 0 h 133"/>
                    <a:gd name="T66" fmla="*/ 47 w 85"/>
                    <a:gd name="T67" fmla="*/ 0 h 133"/>
                    <a:gd name="T68" fmla="*/ 42 w 85"/>
                    <a:gd name="T69" fmla="*/ 2 h 133"/>
                    <a:gd name="T70" fmla="*/ 39 w 85"/>
                    <a:gd name="T71" fmla="*/ 5 h 133"/>
                    <a:gd name="T72" fmla="*/ 36 w 85"/>
                    <a:gd name="T73" fmla="*/ 7 h 133"/>
                    <a:gd name="T74" fmla="*/ 30 w 85"/>
                    <a:gd name="T75" fmla="*/ 7 h 133"/>
                    <a:gd name="T76" fmla="*/ 25 w 85"/>
                    <a:gd name="T77" fmla="*/ 8 h 133"/>
                    <a:gd name="T78" fmla="*/ 19 w 85"/>
                    <a:gd name="T79" fmla="*/ 11 h 133"/>
                    <a:gd name="T80" fmla="*/ 15 w 85"/>
                    <a:gd name="T81" fmla="*/ 14 h 133"/>
                    <a:gd name="T82" fmla="*/ 13 w 85"/>
                    <a:gd name="T83" fmla="*/ 20 h 133"/>
                    <a:gd name="T84" fmla="*/ 12 w 85"/>
                    <a:gd name="T85" fmla="*/ 25 h 133"/>
                    <a:gd name="T86" fmla="*/ 12 w 85"/>
                    <a:gd name="T87" fmla="*/ 27 h 133"/>
                    <a:gd name="T88" fmla="*/ 7 w 85"/>
                    <a:gd name="T89" fmla="*/ 29 h 133"/>
                    <a:gd name="T90" fmla="*/ 4 w 85"/>
                    <a:gd name="T91" fmla="*/ 33 h 133"/>
                    <a:gd name="T92" fmla="*/ 1 w 85"/>
                    <a:gd name="T93" fmla="*/ 36 h 133"/>
                    <a:gd name="T94" fmla="*/ 0 w 85"/>
                    <a:gd name="T95" fmla="*/ 41 h 133"/>
                    <a:gd name="T96" fmla="*/ 0 w 85"/>
                    <a:gd name="T97" fmla="*/ 45 h 133"/>
                    <a:gd name="T98" fmla="*/ 2 w 85"/>
                    <a:gd name="T99" fmla="*/ 49 h 133"/>
                    <a:gd name="T100" fmla="*/ 5 w 85"/>
                    <a:gd name="T101" fmla="*/ 51 h 133"/>
                    <a:gd name="T102" fmla="*/ 10 w 85"/>
                    <a:gd name="T103" fmla="*/ 53 h 133"/>
                    <a:gd name="T104" fmla="*/ 11 w 85"/>
                    <a:gd name="T105" fmla="*/ 56 h 133"/>
                    <a:gd name="T106" fmla="*/ 12 w 85"/>
                    <a:gd name="T107" fmla="*/ 61 h 133"/>
                    <a:gd name="T108" fmla="*/ 14 w 85"/>
                    <a:gd name="T109" fmla="*/ 64 h 133"/>
                    <a:gd name="T110" fmla="*/ 16 w 85"/>
                    <a:gd name="T111" fmla="*/ 67 h 133"/>
                    <a:gd name="T112" fmla="*/ 20 w 85"/>
                    <a:gd name="T113" fmla="*/ 70 h 133"/>
                    <a:gd name="T114" fmla="*/ 23 w 85"/>
                    <a:gd name="T115" fmla="*/ 70 h 133"/>
                    <a:gd name="T116" fmla="*/ 24 w 85"/>
                    <a:gd name="T117" fmla="*/ 126 h 133"/>
                    <a:gd name="T118" fmla="*/ 25 w 85"/>
                    <a:gd name="T119" fmla="*/ 133 h 1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133"/>
                    <a:gd name="T182" fmla="*/ 85 w 85"/>
                    <a:gd name="T183" fmla="*/ 133 h 1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133">
                      <a:moveTo>
                        <a:pt x="25" y="133"/>
                      </a:moveTo>
                      <a:lnTo>
                        <a:pt x="27" y="117"/>
                      </a:lnTo>
                      <a:lnTo>
                        <a:pt x="29" y="104"/>
                      </a:lnTo>
                      <a:lnTo>
                        <a:pt x="32" y="94"/>
                      </a:lnTo>
                      <a:lnTo>
                        <a:pt x="35" y="85"/>
                      </a:lnTo>
                      <a:lnTo>
                        <a:pt x="39" y="77"/>
                      </a:lnTo>
                      <a:lnTo>
                        <a:pt x="42" y="70"/>
                      </a:lnTo>
                      <a:lnTo>
                        <a:pt x="47" y="72"/>
                      </a:lnTo>
                      <a:lnTo>
                        <a:pt x="53" y="73"/>
                      </a:lnTo>
                      <a:lnTo>
                        <a:pt x="58" y="72"/>
                      </a:lnTo>
                      <a:lnTo>
                        <a:pt x="63" y="68"/>
                      </a:lnTo>
                      <a:lnTo>
                        <a:pt x="66" y="63"/>
                      </a:lnTo>
                      <a:lnTo>
                        <a:pt x="67" y="60"/>
                      </a:lnTo>
                      <a:lnTo>
                        <a:pt x="73" y="59"/>
                      </a:lnTo>
                      <a:lnTo>
                        <a:pt x="77" y="58"/>
                      </a:lnTo>
                      <a:lnTo>
                        <a:pt x="81" y="54"/>
                      </a:lnTo>
                      <a:lnTo>
                        <a:pt x="84" y="50"/>
                      </a:lnTo>
                      <a:lnTo>
                        <a:pt x="85" y="46"/>
                      </a:lnTo>
                      <a:lnTo>
                        <a:pt x="85" y="41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5"/>
                      </a:lnTo>
                      <a:lnTo>
                        <a:pt x="80" y="20"/>
                      </a:lnTo>
                      <a:lnTo>
                        <a:pt x="78" y="18"/>
                      </a:lnTo>
                      <a:lnTo>
                        <a:pt x="75" y="15"/>
                      </a:lnTo>
                      <a:lnTo>
                        <a:pt x="73" y="1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4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2" y="2"/>
                      </a:lnTo>
                      <a:lnTo>
                        <a:pt x="39" y="5"/>
                      </a:lnTo>
                      <a:lnTo>
                        <a:pt x="36" y="7"/>
                      </a:lnTo>
                      <a:lnTo>
                        <a:pt x="30" y="7"/>
                      </a:lnTo>
                      <a:lnTo>
                        <a:pt x="25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5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20" y="70"/>
                      </a:lnTo>
                      <a:lnTo>
                        <a:pt x="23" y="70"/>
                      </a:lnTo>
                      <a:lnTo>
                        <a:pt x="24" y="126"/>
                      </a:lnTo>
                      <a:lnTo>
                        <a:pt x="25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9" name="Freeform 234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0" name="Freeform 235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1" name="Freeform 236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2" name="Freeform 237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3" name="Freeform 238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4" name="Rectangle 239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65" name="Rectangle 240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66" name="Freeform 241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7" name="Freeform 242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8" name="Freeform 243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69" name="Freeform 244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0" name="Freeform 245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1" name="Freeform 246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2" name="Freeform 247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3" name="Freeform 248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4" name="Freeform 249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5" name="Freeform 250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6" name="Freeform 251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7" name="Freeform 252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8" name="Freeform 253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79" name="Freeform 254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0" name="Freeform 255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1" name="Freeform 256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2" name="Freeform 257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3" name="Freeform 258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4" name="Freeform 259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5" name="Freeform 260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6" name="Freeform 261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7" name="Freeform 262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8" name="Freeform 263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89" name="Freeform 264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0" name="Freeform 265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1" name="Freeform 266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2" name="Freeform 267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3" name="Freeform 268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4" name="Freeform 269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5" name="Freeform 270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6" name="Freeform 271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7" name="Freeform 272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8" name="Freeform 273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99" name="Rectangle 274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00" name="Rectangle 275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401" name="Freeform 276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2" name="Freeform 277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3" name="Freeform 278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4" name="Freeform 279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5" name="Freeform 280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6" name="Freeform 281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7" name="Freeform 282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8" name="Freeform 283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09" name="Freeform 284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0" name="Freeform 285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1" name="Freeform 286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2" name="Freeform 287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3" name="Freeform 288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4" name="Freeform 289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5" name="Freeform 290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6" name="Freeform 291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7" name="Freeform 292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8" name="Freeform 293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19" name="Freeform 294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0" name="Freeform 295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1" name="Freeform 296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2" name="Freeform 297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3" name="Freeform 298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4" name="Freeform 299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5" name="Freeform 300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6" name="Freeform 301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7" name="Freeform 302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428" name="Freeform 303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4" name="Group 222"/>
              <p:cNvGrpSpPr>
                <a:grpSpLocks/>
              </p:cNvGrpSpPr>
              <p:nvPr/>
            </p:nvGrpSpPr>
            <p:grpSpPr bwMode="auto">
              <a:xfrm>
                <a:off x="5064891" y="5503694"/>
                <a:ext cx="174613" cy="166666"/>
                <a:chOff x="348" y="3108"/>
                <a:chExt cx="160" cy="150"/>
              </a:xfrm>
            </p:grpSpPr>
            <p:sp>
              <p:nvSpPr>
                <p:cNvPr id="2354" name="Rectangle 223"/>
                <p:cNvSpPr>
                  <a:spLocks noChangeArrowheads="1"/>
                </p:cNvSpPr>
                <p:nvPr/>
              </p:nvSpPr>
              <p:spPr bwMode="auto">
                <a:xfrm>
                  <a:off x="348" y="3229"/>
                  <a:ext cx="145" cy="14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55" name="Freeform 224"/>
                <p:cNvSpPr>
                  <a:spLocks/>
                </p:cNvSpPr>
                <p:nvPr/>
              </p:nvSpPr>
              <p:spPr bwMode="auto">
                <a:xfrm>
                  <a:off x="461" y="3210"/>
                  <a:ext cx="47" cy="46"/>
                </a:xfrm>
                <a:custGeom>
                  <a:avLst/>
                  <a:gdLst>
                    <a:gd name="T0" fmla="*/ 10 w 47"/>
                    <a:gd name="T1" fmla="*/ 1 h 46"/>
                    <a:gd name="T2" fmla="*/ 18 w 47"/>
                    <a:gd name="T3" fmla="*/ 1 h 46"/>
                    <a:gd name="T4" fmla="*/ 29 w 47"/>
                    <a:gd name="T5" fmla="*/ 5 h 46"/>
                    <a:gd name="T6" fmla="*/ 34 w 47"/>
                    <a:gd name="T7" fmla="*/ 8 h 46"/>
                    <a:gd name="T8" fmla="*/ 37 w 47"/>
                    <a:gd name="T9" fmla="*/ 11 h 46"/>
                    <a:gd name="T10" fmla="*/ 41 w 47"/>
                    <a:gd name="T11" fmla="*/ 16 h 46"/>
                    <a:gd name="T12" fmla="*/ 44 w 47"/>
                    <a:gd name="T13" fmla="*/ 21 h 46"/>
                    <a:gd name="T14" fmla="*/ 46 w 47"/>
                    <a:gd name="T15" fmla="*/ 25 h 46"/>
                    <a:gd name="T16" fmla="*/ 47 w 47"/>
                    <a:gd name="T17" fmla="*/ 29 h 46"/>
                    <a:gd name="T18" fmla="*/ 47 w 47"/>
                    <a:gd name="T19" fmla="*/ 32 h 46"/>
                    <a:gd name="T20" fmla="*/ 46 w 47"/>
                    <a:gd name="T21" fmla="*/ 33 h 46"/>
                    <a:gd name="T22" fmla="*/ 45 w 47"/>
                    <a:gd name="T23" fmla="*/ 31 h 46"/>
                    <a:gd name="T24" fmla="*/ 43 w 47"/>
                    <a:gd name="T25" fmla="*/ 30 h 46"/>
                    <a:gd name="T26" fmla="*/ 44 w 47"/>
                    <a:gd name="T27" fmla="*/ 31 h 46"/>
                    <a:gd name="T28" fmla="*/ 45 w 47"/>
                    <a:gd name="T29" fmla="*/ 35 h 46"/>
                    <a:gd name="T30" fmla="*/ 45 w 47"/>
                    <a:gd name="T31" fmla="*/ 39 h 46"/>
                    <a:gd name="T32" fmla="*/ 43 w 47"/>
                    <a:gd name="T33" fmla="*/ 42 h 46"/>
                    <a:gd name="T34" fmla="*/ 41 w 47"/>
                    <a:gd name="T35" fmla="*/ 45 h 46"/>
                    <a:gd name="T36" fmla="*/ 40 w 47"/>
                    <a:gd name="T37" fmla="*/ 46 h 46"/>
                    <a:gd name="T38" fmla="*/ 40 w 47"/>
                    <a:gd name="T39" fmla="*/ 44 h 46"/>
                    <a:gd name="T40" fmla="*/ 40 w 47"/>
                    <a:gd name="T41" fmla="*/ 40 h 46"/>
                    <a:gd name="T42" fmla="*/ 39 w 47"/>
                    <a:gd name="T43" fmla="*/ 37 h 46"/>
                    <a:gd name="T44" fmla="*/ 38 w 47"/>
                    <a:gd name="T45" fmla="*/ 36 h 46"/>
                    <a:gd name="T46" fmla="*/ 38 w 47"/>
                    <a:gd name="T47" fmla="*/ 37 h 46"/>
                    <a:gd name="T48" fmla="*/ 37 w 47"/>
                    <a:gd name="T49" fmla="*/ 38 h 46"/>
                    <a:gd name="T50" fmla="*/ 37 w 47"/>
                    <a:gd name="T51" fmla="*/ 40 h 46"/>
                    <a:gd name="T52" fmla="*/ 36 w 47"/>
                    <a:gd name="T53" fmla="*/ 41 h 46"/>
                    <a:gd name="T54" fmla="*/ 35 w 47"/>
                    <a:gd name="T55" fmla="*/ 41 h 46"/>
                    <a:gd name="T56" fmla="*/ 35 w 47"/>
                    <a:gd name="T57" fmla="*/ 39 h 46"/>
                    <a:gd name="T58" fmla="*/ 35 w 47"/>
                    <a:gd name="T59" fmla="*/ 37 h 46"/>
                    <a:gd name="T60" fmla="*/ 34 w 47"/>
                    <a:gd name="T61" fmla="*/ 35 h 46"/>
                    <a:gd name="T62" fmla="*/ 32 w 47"/>
                    <a:gd name="T63" fmla="*/ 31 h 46"/>
                    <a:gd name="T64" fmla="*/ 31 w 47"/>
                    <a:gd name="T65" fmla="*/ 28 h 46"/>
                    <a:gd name="T66" fmla="*/ 27 w 47"/>
                    <a:gd name="T67" fmla="*/ 22 h 46"/>
                    <a:gd name="T68" fmla="*/ 18 w 47"/>
                    <a:gd name="T69" fmla="*/ 15 h 46"/>
                    <a:gd name="T70" fmla="*/ 11 w 47"/>
                    <a:gd name="T71" fmla="*/ 9 h 46"/>
                    <a:gd name="T72" fmla="*/ 7 w 47"/>
                    <a:gd name="T73" fmla="*/ 7 h 46"/>
                    <a:gd name="T74" fmla="*/ 4 w 47"/>
                    <a:gd name="T75" fmla="*/ 6 h 46"/>
                    <a:gd name="T76" fmla="*/ 1 w 47"/>
                    <a:gd name="T77" fmla="*/ 5 h 46"/>
                    <a:gd name="T78" fmla="*/ 1 w 47"/>
                    <a:gd name="T79" fmla="*/ 4 h 46"/>
                    <a:gd name="T80" fmla="*/ 4 w 47"/>
                    <a:gd name="T81" fmla="*/ 3 h 46"/>
                    <a:gd name="T82" fmla="*/ 7 w 47"/>
                    <a:gd name="T83" fmla="*/ 1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7"/>
                    <a:gd name="T127" fmla="*/ 0 h 46"/>
                    <a:gd name="T128" fmla="*/ 47 w 47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7" h="46">
                      <a:moveTo>
                        <a:pt x="7" y="1"/>
                      </a:move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4" y="2"/>
                      </a:lnTo>
                      <a:lnTo>
                        <a:pt x="29" y="5"/>
                      </a:lnTo>
                      <a:lnTo>
                        <a:pt x="33" y="6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9" y="13"/>
                      </a:lnTo>
                      <a:lnTo>
                        <a:pt x="41" y="16"/>
                      </a:lnTo>
                      <a:lnTo>
                        <a:pt x="42" y="18"/>
                      </a:lnTo>
                      <a:lnTo>
                        <a:pt x="44" y="21"/>
                      </a:lnTo>
                      <a:lnTo>
                        <a:pt x="45" y="23"/>
                      </a:ln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7" y="29"/>
                      </a:lnTo>
                      <a:lnTo>
                        <a:pt x="47" y="31"/>
                      </a:lnTo>
                      <a:lnTo>
                        <a:pt x="47" y="32"/>
                      </a:lnTo>
                      <a:lnTo>
                        <a:pt x="47" y="33"/>
                      </a:lnTo>
                      <a:lnTo>
                        <a:pt x="46" y="33"/>
                      </a:lnTo>
                      <a:lnTo>
                        <a:pt x="46" y="32"/>
                      </a:lnTo>
                      <a:lnTo>
                        <a:pt x="45" y="31"/>
                      </a:lnTo>
                      <a:lnTo>
                        <a:pt x="44" y="30"/>
                      </a:lnTo>
                      <a:lnTo>
                        <a:pt x="43" y="30"/>
                      </a:lnTo>
                      <a:lnTo>
                        <a:pt x="44" y="31"/>
                      </a:lnTo>
                      <a:lnTo>
                        <a:pt x="44" y="33"/>
                      </a:lnTo>
                      <a:lnTo>
                        <a:pt x="45" y="35"/>
                      </a:lnTo>
                      <a:lnTo>
                        <a:pt x="45" y="36"/>
                      </a:lnTo>
                      <a:lnTo>
                        <a:pt x="45" y="39"/>
                      </a:lnTo>
                      <a:lnTo>
                        <a:pt x="44" y="41"/>
                      </a:lnTo>
                      <a:lnTo>
                        <a:pt x="43" y="42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1" y="46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39" y="39"/>
                      </a:lnTo>
                      <a:lnTo>
                        <a:pt x="39" y="37"/>
                      </a:lnTo>
                      <a:lnTo>
                        <a:pt x="38" y="36"/>
                      </a:lnTo>
                      <a:lnTo>
                        <a:pt x="38" y="37"/>
                      </a:lnTo>
                      <a:lnTo>
                        <a:pt x="37" y="37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37" y="40"/>
                      </a:lnTo>
                      <a:lnTo>
                        <a:pt x="37" y="41"/>
                      </a:lnTo>
                      <a:lnTo>
                        <a:pt x="36" y="41"/>
                      </a:lnTo>
                      <a:lnTo>
                        <a:pt x="35" y="41"/>
                      </a:lnTo>
                      <a:lnTo>
                        <a:pt x="35" y="40"/>
                      </a:lnTo>
                      <a:lnTo>
                        <a:pt x="35" y="39"/>
                      </a:lnTo>
                      <a:lnTo>
                        <a:pt x="35" y="38"/>
                      </a:lnTo>
                      <a:lnTo>
                        <a:pt x="35" y="37"/>
                      </a:lnTo>
                      <a:lnTo>
                        <a:pt x="35" y="36"/>
                      </a:lnTo>
                      <a:lnTo>
                        <a:pt x="34" y="35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32" y="30"/>
                      </a:lnTo>
                      <a:lnTo>
                        <a:pt x="31" y="28"/>
                      </a:lnTo>
                      <a:lnTo>
                        <a:pt x="29" y="25"/>
                      </a:lnTo>
                      <a:lnTo>
                        <a:pt x="27" y="22"/>
                      </a:lnTo>
                      <a:lnTo>
                        <a:pt x="24" y="19"/>
                      </a:lnTo>
                      <a:lnTo>
                        <a:pt x="18" y="15"/>
                      </a:lnTo>
                      <a:lnTo>
                        <a:pt x="14" y="12"/>
                      </a:lnTo>
                      <a:lnTo>
                        <a:pt x="11" y="9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ashDot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6" name="Freeform 225"/>
                <p:cNvSpPr>
                  <a:spLocks/>
                </p:cNvSpPr>
                <p:nvPr/>
              </p:nvSpPr>
              <p:spPr bwMode="auto">
                <a:xfrm>
                  <a:off x="449" y="3212"/>
                  <a:ext cx="50" cy="46"/>
                </a:xfrm>
                <a:custGeom>
                  <a:avLst/>
                  <a:gdLst>
                    <a:gd name="T0" fmla="*/ 11 w 50"/>
                    <a:gd name="T1" fmla="*/ 1 h 46"/>
                    <a:gd name="T2" fmla="*/ 20 w 50"/>
                    <a:gd name="T3" fmla="*/ 1 h 46"/>
                    <a:gd name="T4" fmla="*/ 32 w 50"/>
                    <a:gd name="T5" fmla="*/ 4 h 46"/>
                    <a:gd name="T6" fmla="*/ 37 w 50"/>
                    <a:gd name="T7" fmla="*/ 6 h 46"/>
                    <a:gd name="T8" fmla="*/ 41 w 50"/>
                    <a:gd name="T9" fmla="*/ 10 h 46"/>
                    <a:gd name="T10" fmla="*/ 44 w 50"/>
                    <a:gd name="T11" fmla="*/ 14 h 46"/>
                    <a:gd name="T12" fmla="*/ 47 w 50"/>
                    <a:gd name="T13" fmla="*/ 19 h 46"/>
                    <a:gd name="T14" fmla="*/ 49 w 50"/>
                    <a:gd name="T15" fmla="*/ 24 h 46"/>
                    <a:gd name="T16" fmla="*/ 49 w 50"/>
                    <a:gd name="T17" fmla="*/ 28 h 46"/>
                    <a:gd name="T18" fmla="*/ 49 w 50"/>
                    <a:gd name="T19" fmla="*/ 31 h 46"/>
                    <a:gd name="T20" fmla="*/ 49 w 50"/>
                    <a:gd name="T21" fmla="*/ 31 h 46"/>
                    <a:gd name="T22" fmla="*/ 47 w 50"/>
                    <a:gd name="T23" fmla="*/ 30 h 46"/>
                    <a:gd name="T24" fmla="*/ 46 w 50"/>
                    <a:gd name="T25" fmla="*/ 29 h 46"/>
                    <a:gd name="T26" fmla="*/ 46 w 50"/>
                    <a:gd name="T27" fmla="*/ 30 h 46"/>
                    <a:gd name="T28" fmla="*/ 47 w 50"/>
                    <a:gd name="T29" fmla="*/ 34 h 46"/>
                    <a:gd name="T30" fmla="*/ 46 w 50"/>
                    <a:gd name="T31" fmla="*/ 38 h 46"/>
                    <a:gd name="T32" fmla="*/ 45 w 50"/>
                    <a:gd name="T33" fmla="*/ 42 h 46"/>
                    <a:gd name="T34" fmla="*/ 42 w 50"/>
                    <a:gd name="T35" fmla="*/ 45 h 46"/>
                    <a:gd name="T36" fmla="*/ 41 w 50"/>
                    <a:gd name="T37" fmla="*/ 46 h 46"/>
                    <a:gd name="T38" fmla="*/ 41 w 50"/>
                    <a:gd name="T39" fmla="*/ 44 h 46"/>
                    <a:gd name="T40" fmla="*/ 41 w 50"/>
                    <a:gd name="T41" fmla="*/ 40 h 46"/>
                    <a:gd name="T42" fmla="*/ 40 w 50"/>
                    <a:gd name="T43" fmla="*/ 37 h 46"/>
                    <a:gd name="T44" fmla="*/ 39 w 50"/>
                    <a:gd name="T45" fmla="*/ 36 h 46"/>
                    <a:gd name="T46" fmla="*/ 39 w 50"/>
                    <a:gd name="T47" fmla="*/ 37 h 46"/>
                    <a:gd name="T48" fmla="*/ 39 w 50"/>
                    <a:gd name="T49" fmla="*/ 38 h 46"/>
                    <a:gd name="T50" fmla="*/ 38 w 50"/>
                    <a:gd name="T51" fmla="*/ 40 h 46"/>
                    <a:gd name="T52" fmla="*/ 37 w 50"/>
                    <a:gd name="T53" fmla="*/ 41 h 46"/>
                    <a:gd name="T54" fmla="*/ 36 w 50"/>
                    <a:gd name="T55" fmla="*/ 41 h 46"/>
                    <a:gd name="T56" fmla="*/ 36 w 50"/>
                    <a:gd name="T57" fmla="*/ 40 h 46"/>
                    <a:gd name="T58" fmla="*/ 36 w 50"/>
                    <a:gd name="T59" fmla="*/ 38 h 46"/>
                    <a:gd name="T60" fmla="*/ 35 w 50"/>
                    <a:gd name="T61" fmla="*/ 35 h 46"/>
                    <a:gd name="T62" fmla="*/ 33 w 50"/>
                    <a:gd name="T63" fmla="*/ 31 h 46"/>
                    <a:gd name="T64" fmla="*/ 32 w 50"/>
                    <a:gd name="T65" fmla="*/ 28 h 46"/>
                    <a:gd name="T66" fmla="*/ 28 w 50"/>
                    <a:gd name="T67" fmla="*/ 22 h 46"/>
                    <a:gd name="T68" fmla="*/ 19 w 50"/>
                    <a:gd name="T69" fmla="*/ 16 h 46"/>
                    <a:gd name="T70" fmla="*/ 11 w 50"/>
                    <a:gd name="T71" fmla="*/ 10 h 46"/>
                    <a:gd name="T72" fmla="*/ 7 w 50"/>
                    <a:gd name="T73" fmla="*/ 8 h 46"/>
                    <a:gd name="T74" fmla="*/ 4 w 50"/>
                    <a:gd name="T75" fmla="*/ 7 h 46"/>
                    <a:gd name="T76" fmla="*/ 1 w 50"/>
                    <a:gd name="T77" fmla="*/ 6 h 46"/>
                    <a:gd name="T78" fmla="*/ 1 w 50"/>
                    <a:gd name="T79" fmla="*/ 5 h 46"/>
                    <a:gd name="T80" fmla="*/ 4 w 50"/>
                    <a:gd name="T81" fmla="*/ 4 h 46"/>
                    <a:gd name="T82" fmla="*/ 7 w 50"/>
                    <a:gd name="T83" fmla="*/ 2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"/>
                    <a:gd name="T127" fmla="*/ 0 h 46"/>
                    <a:gd name="T128" fmla="*/ 50 w 50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" h="46">
                      <a:moveTo>
                        <a:pt x="7" y="2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35" y="5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2" y="12"/>
                      </a:lnTo>
                      <a:lnTo>
                        <a:pt x="44" y="14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8" y="22"/>
                      </a:lnTo>
                      <a:lnTo>
                        <a:pt x="49" y="24"/>
                      </a:lnTo>
                      <a:lnTo>
                        <a:pt x="49" y="26"/>
                      </a:lnTo>
                      <a:lnTo>
                        <a:pt x="49" y="28"/>
                      </a:lnTo>
                      <a:lnTo>
                        <a:pt x="50" y="29"/>
                      </a:lnTo>
                      <a:lnTo>
                        <a:pt x="49" y="31"/>
                      </a:lnTo>
                      <a:lnTo>
                        <a:pt x="48" y="31"/>
                      </a:lnTo>
                      <a:lnTo>
                        <a:pt x="47" y="30"/>
                      </a:lnTo>
                      <a:lnTo>
                        <a:pt x="47" y="29"/>
                      </a:lnTo>
                      <a:lnTo>
                        <a:pt x="46" y="29"/>
                      </a:lnTo>
                      <a:lnTo>
                        <a:pt x="45" y="29"/>
                      </a:lnTo>
                      <a:lnTo>
                        <a:pt x="46" y="30"/>
                      </a:lnTo>
                      <a:lnTo>
                        <a:pt x="46" y="32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6" y="38"/>
                      </a:lnTo>
                      <a:lnTo>
                        <a:pt x="46" y="40"/>
                      </a:lnTo>
                      <a:lnTo>
                        <a:pt x="45" y="42"/>
                      </a:lnTo>
                      <a:lnTo>
                        <a:pt x="44" y="44"/>
                      </a:lnTo>
                      <a:lnTo>
                        <a:pt x="42" y="45"/>
                      </a:lnTo>
                      <a:lnTo>
                        <a:pt x="42" y="46"/>
                      </a:lnTo>
                      <a:lnTo>
                        <a:pt x="41" y="46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41" y="40"/>
                      </a:lnTo>
                      <a:lnTo>
                        <a:pt x="40" y="39"/>
                      </a:lnTo>
                      <a:lnTo>
                        <a:pt x="40" y="37"/>
                      </a:lnTo>
                      <a:lnTo>
                        <a:pt x="39" y="36"/>
                      </a:lnTo>
                      <a:lnTo>
                        <a:pt x="39" y="37"/>
                      </a:lnTo>
                      <a:lnTo>
                        <a:pt x="39" y="38"/>
                      </a:lnTo>
                      <a:lnTo>
                        <a:pt x="38" y="39"/>
                      </a:lnTo>
                      <a:lnTo>
                        <a:pt x="38" y="40"/>
                      </a:lnTo>
                      <a:lnTo>
                        <a:pt x="37" y="41"/>
                      </a:lnTo>
                      <a:lnTo>
                        <a:pt x="36" y="42"/>
                      </a:lnTo>
                      <a:lnTo>
                        <a:pt x="36" y="41"/>
                      </a:lnTo>
                      <a:lnTo>
                        <a:pt x="36" y="40"/>
                      </a:lnTo>
                      <a:lnTo>
                        <a:pt x="36" y="39"/>
                      </a:lnTo>
                      <a:lnTo>
                        <a:pt x="36" y="38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4" y="33"/>
                      </a:lnTo>
                      <a:lnTo>
                        <a:pt x="33" y="31"/>
                      </a:lnTo>
                      <a:lnTo>
                        <a:pt x="33" y="30"/>
                      </a:lnTo>
                      <a:lnTo>
                        <a:pt x="32" y="28"/>
                      </a:lnTo>
                      <a:lnTo>
                        <a:pt x="30" y="25"/>
                      </a:lnTo>
                      <a:lnTo>
                        <a:pt x="28" y="22"/>
                      </a:lnTo>
                      <a:lnTo>
                        <a:pt x="25" y="19"/>
                      </a:lnTo>
                      <a:lnTo>
                        <a:pt x="19" y="16"/>
                      </a:lnTo>
                      <a:lnTo>
                        <a:pt x="14" y="12"/>
                      </a:lnTo>
                      <a:lnTo>
                        <a:pt x="11" y="10"/>
                      </a:lnTo>
                      <a:lnTo>
                        <a:pt x="9" y="9"/>
                      </a:lnTo>
                      <a:lnTo>
                        <a:pt x="7" y="8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57" name="Freeform 226"/>
                <p:cNvSpPr>
                  <a:spLocks/>
                </p:cNvSpPr>
                <p:nvPr/>
              </p:nvSpPr>
              <p:spPr bwMode="auto">
                <a:xfrm>
                  <a:off x="365" y="3108"/>
                  <a:ext cx="95" cy="121"/>
                </a:xfrm>
                <a:custGeom>
                  <a:avLst/>
                  <a:gdLst>
                    <a:gd name="T0" fmla="*/ 35 w 95"/>
                    <a:gd name="T1" fmla="*/ 0 h 121"/>
                    <a:gd name="T2" fmla="*/ 0 w 95"/>
                    <a:gd name="T3" fmla="*/ 0 h 121"/>
                    <a:gd name="T4" fmla="*/ 0 w 95"/>
                    <a:gd name="T5" fmla="*/ 121 h 121"/>
                    <a:gd name="T6" fmla="*/ 95 w 95"/>
                    <a:gd name="T7" fmla="*/ 121 h 121"/>
                    <a:gd name="T8" fmla="*/ 95 w 95"/>
                    <a:gd name="T9" fmla="*/ 106 h 121"/>
                    <a:gd name="T10" fmla="*/ 37 w 95"/>
                    <a:gd name="T11" fmla="*/ 0 h 121"/>
                    <a:gd name="T12" fmla="*/ 35 w 95"/>
                    <a:gd name="T13" fmla="*/ 0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121"/>
                    <a:gd name="T23" fmla="*/ 95 w 95"/>
                    <a:gd name="T24" fmla="*/ 121 h 1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12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95" y="121"/>
                      </a:lnTo>
                      <a:lnTo>
                        <a:pt x="95" y="106"/>
                      </a:lnTo>
                      <a:lnTo>
                        <a:pt x="37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5" name="Group 107"/>
              <p:cNvGrpSpPr>
                <a:grpSpLocks/>
              </p:cNvGrpSpPr>
              <p:nvPr/>
            </p:nvGrpSpPr>
            <p:grpSpPr bwMode="auto">
              <a:xfrm>
                <a:off x="5479836" y="3317999"/>
                <a:ext cx="233347" cy="219046"/>
                <a:chOff x="864" y="240"/>
                <a:chExt cx="4040" cy="3888"/>
              </a:xfrm>
            </p:grpSpPr>
            <p:sp>
              <p:nvSpPr>
                <p:cNvPr id="2339" name="Oval 108"/>
                <p:cNvSpPr>
                  <a:spLocks noChangeArrowheads="1"/>
                </p:cNvSpPr>
                <p:nvPr/>
              </p:nvSpPr>
              <p:spPr bwMode="auto">
                <a:xfrm>
                  <a:off x="1896" y="1392"/>
                  <a:ext cx="1968" cy="1968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40" name="Oval 109"/>
                <p:cNvSpPr>
                  <a:spLocks noChangeArrowheads="1"/>
                </p:cNvSpPr>
                <p:nvPr/>
              </p:nvSpPr>
              <p:spPr bwMode="auto">
                <a:xfrm>
                  <a:off x="2568" y="2064"/>
                  <a:ext cx="624" cy="624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41" name="AutoShape 110"/>
                <p:cNvSpPr>
                  <a:spLocks noChangeArrowheads="1"/>
                </p:cNvSpPr>
                <p:nvPr/>
              </p:nvSpPr>
              <p:spPr bwMode="auto">
                <a:xfrm>
                  <a:off x="2720" y="240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42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768" y="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43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816" y="1008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44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864" y="129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45" name="AutoShape 114"/>
                <p:cNvSpPr>
                  <a:spLocks noChangeArrowheads="1"/>
                </p:cNvSpPr>
                <p:nvPr/>
              </p:nvSpPr>
              <p:spPr bwMode="auto">
                <a:xfrm rot="-3780815">
                  <a:off x="3704" y="1848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46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556" y="253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47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834" y="262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48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112" y="271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49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1728" y="1856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50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2115" y="254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51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1837" y="263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52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1559" y="2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353" name="AutoShape 122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864" cy="7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36" name="Group 222"/>
              <p:cNvGrpSpPr>
                <a:grpSpLocks/>
              </p:cNvGrpSpPr>
              <p:nvPr/>
            </p:nvGrpSpPr>
            <p:grpSpPr bwMode="auto">
              <a:xfrm>
                <a:off x="7064372" y="5493277"/>
                <a:ext cx="174613" cy="166666"/>
                <a:chOff x="348" y="3108"/>
                <a:chExt cx="160" cy="150"/>
              </a:xfrm>
            </p:grpSpPr>
            <p:sp>
              <p:nvSpPr>
                <p:cNvPr id="2335" name="Rectangle 223"/>
                <p:cNvSpPr>
                  <a:spLocks noChangeArrowheads="1"/>
                </p:cNvSpPr>
                <p:nvPr/>
              </p:nvSpPr>
              <p:spPr bwMode="auto">
                <a:xfrm>
                  <a:off x="348" y="3229"/>
                  <a:ext cx="145" cy="14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36" name="Freeform 224"/>
                <p:cNvSpPr>
                  <a:spLocks/>
                </p:cNvSpPr>
                <p:nvPr/>
              </p:nvSpPr>
              <p:spPr bwMode="auto">
                <a:xfrm>
                  <a:off x="461" y="3210"/>
                  <a:ext cx="47" cy="46"/>
                </a:xfrm>
                <a:custGeom>
                  <a:avLst/>
                  <a:gdLst>
                    <a:gd name="T0" fmla="*/ 10 w 47"/>
                    <a:gd name="T1" fmla="*/ 1 h 46"/>
                    <a:gd name="T2" fmla="*/ 18 w 47"/>
                    <a:gd name="T3" fmla="*/ 1 h 46"/>
                    <a:gd name="T4" fmla="*/ 29 w 47"/>
                    <a:gd name="T5" fmla="*/ 5 h 46"/>
                    <a:gd name="T6" fmla="*/ 34 w 47"/>
                    <a:gd name="T7" fmla="*/ 8 h 46"/>
                    <a:gd name="T8" fmla="*/ 37 w 47"/>
                    <a:gd name="T9" fmla="*/ 11 h 46"/>
                    <a:gd name="T10" fmla="*/ 41 w 47"/>
                    <a:gd name="T11" fmla="*/ 16 h 46"/>
                    <a:gd name="T12" fmla="*/ 44 w 47"/>
                    <a:gd name="T13" fmla="*/ 21 h 46"/>
                    <a:gd name="T14" fmla="*/ 46 w 47"/>
                    <a:gd name="T15" fmla="*/ 25 h 46"/>
                    <a:gd name="T16" fmla="*/ 47 w 47"/>
                    <a:gd name="T17" fmla="*/ 29 h 46"/>
                    <a:gd name="T18" fmla="*/ 47 w 47"/>
                    <a:gd name="T19" fmla="*/ 32 h 46"/>
                    <a:gd name="T20" fmla="*/ 46 w 47"/>
                    <a:gd name="T21" fmla="*/ 33 h 46"/>
                    <a:gd name="T22" fmla="*/ 45 w 47"/>
                    <a:gd name="T23" fmla="*/ 31 h 46"/>
                    <a:gd name="T24" fmla="*/ 43 w 47"/>
                    <a:gd name="T25" fmla="*/ 30 h 46"/>
                    <a:gd name="T26" fmla="*/ 44 w 47"/>
                    <a:gd name="T27" fmla="*/ 31 h 46"/>
                    <a:gd name="T28" fmla="*/ 45 w 47"/>
                    <a:gd name="T29" fmla="*/ 35 h 46"/>
                    <a:gd name="T30" fmla="*/ 45 w 47"/>
                    <a:gd name="T31" fmla="*/ 39 h 46"/>
                    <a:gd name="T32" fmla="*/ 43 w 47"/>
                    <a:gd name="T33" fmla="*/ 42 h 46"/>
                    <a:gd name="T34" fmla="*/ 41 w 47"/>
                    <a:gd name="T35" fmla="*/ 45 h 46"/>
                    <a:gd name="T36" fmla="*/ 40 w 47"/>
                    <a:gd name="T37" fmla="*/ 46 h 46"/>
                    <a:gd name="T38" fmla="*/ 40 w 47"/>
                    <a:gd name="T39" fmla="*/ 44 h 46"/>
                    <a:gd name="T40" fmla="*/ 40 w 47"/>
                    <a:gd name="T41" fmla="*/ 40 h 46"/>
                    <a:gd name="T42" fmla="*/ 39 w 47"/>
                    <a:gd name="T43" fmla="*/ 37 h 46"/>
                    <a:gd name="T44" fmla="*/ 38 w 47"/>
                    <a:gd name="T45" fmla="*/ 36 h 46"/>
                    <a:gd name="T46" fmla="*/ 38 w 47"/>
                    <a:gd name="T47" fmla="*/ 37 h 46"/>
                    <a:gd name="T48" fmla="*/ 37 w 47"/>
                    <a:gd name="T49" fmla="*/ 38 h 46"/>
                    <a:gd name="T50" fmla="*/ 37 w 47"/>
                    <a:gd name="T51" fmla="*/ 40 h 46"/>
                    <a:gd name="T52" fmla="*/ 36 w 47"/>
                    <a:gd name="T53" fmla="*/ 41 h 46"/>
                    <a:gd name="T54" fmla="*/ 35 w 47"/>
                    <a:gd name="T55" fmla="*/ 41 h 46"/>
                    <a:gd name="T56" fmla="*/ 35 w 47"/>
                    <a:gd name="T57" fmla="*/ 39 h 46"/>
                    <a:gd name="T58" fmla="*/ 35 w 47"/>
                    <a:gd name="T59" fmla="*/ 37 h 46"/>
                    <a:gd name="T60" fmla="*/ 34 w 47"/>
                    <a:gd name="T61" fmla="*/ 35 h 46"/>
                    <a:gd name="T62" fmla="*/ 32 w 47"/>
                    <a:gd name="T63" fmla="*/ 31 h 46"/>
                    <a:gd name="T64" fmla="*/ 31 w 47"/>
                    <a:gd name="T65" fmla="*/ 28 h 46"/>
                    <a:gd name="T66" fmla="*/ 27 w 47"/>
                    <a:gd name="T67" fmla="*/ 22 h 46"/>
                    <a:gd name="T68" fmla="*/ 18 w 47"/>
                    <a:gd name="T69" fmla="*/ 15 h 46"/>
                    <a:gd name="T70" fmla="*/ 11 w 47"/>
                    <a:gd name="T71" fmla="*/ 9 h 46"/>
                    <a:gd name="T72" fmla="*/ 7 w 47"/>
                    <a:gd name="T73" fmla="*/ 7 h 46"/>
                    <a:gd name="T74" fmla="*/ 4 w 47"/>
                    <a:gd name="T75" fmla="*/ 6 h 46"/>
                    <a:gd name="T76" fmla="*/ 1 w 47"/>
                    <a:gd name="T77" fmla="*/ 5 h 46"/>
                    <a:gd name="T78" fmla="*/ 1 w 47"/>
                    <a:gd name="T79" fmla="*/ 4 h 46"/>
                    <a:gd name="T80" fmla="*/ 4 w 47"/>
                    <a:gd name="T81" fmla="*/ 3 h 46"/>
                    <a:gd name="T82" fmla="*/ 7 w 47"/>
                    <a:gd name="T83" fmla="*/ 1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7"/>
                    <a:gd name="T127" fmla="*/ 0 h 46"/>
                    <a:gd name="T128" fmla="*/ 47 w 47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7" h="46">
                      <a:moveTo>
                        <a:pt x="7" y="1"/>
                      </a:move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4" y="2"/>
                      </a:lnTo>
                      <a:lnTo>
                        <a:pt x="29" y="5"/>
                      </a:lnTo>
                      <a:lnTo>
                        <a:pt x="33" y="6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9" y="13"/>
                      </a:lnTo>
                      <a:lnTo>
                        <a:pt x="41" y="16"/>
                      </a:lnTo>
                      <a:lnTo>
                        <a:pt x="42" y="18"/>
                      </a:lnTo>
                      <a:lnTo>
                        <a:pt x="44" y="21"/>
                      </a:lnTo>
                      <a:lnTo>
                        <a:pt x="45" y="23"/>
                      </a:ln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7" y="29"/>
                      </a:lnTo>
                      <a:lnTo>
                        <a:pt x="47" y="31"/>
                      </a:lnTo>
                      <a:lnTo>
                        <a:pt x="47" y="32"/>
                      </a:lnTo>
                      <a:lnTo>
                        <a:pt x="47" y="33"/>
                      </a:lnTo>
                      <a:lnTo>
                        <a:pt x="46" y="33"/>
                      </a:lnTo>
                      <a:lnTo>
                        <a:pt x="46" y="32"/>
                      </a:lnTo>
                      <a:lnTo>
                        <a:pt x="45" y="31"/>
                      </a:lnTo>
                      <a:lnTo>
                        <a:pt x="44" y="30"/>
                      </a:lnTo>
                      <a:lnTo>
                        <a:pt x="43" y="30"/>
                      </a:lnTo>
                      <a:lnTo>
                        <a:pt x="44" y="31"/>
                      </a:lnTo>
                      <a:lnTo>
                        <a:pt x="44" y="33"/>
                      </a:lnTo>
                      <a:lnTo>
                        <a:pt x="45" y="35"/>
                      </a:lnTo>
                      <a:lnTo>
                        <a:pt x="45" y="36"/>
                      </a:lnTo>
                      <a:lnTo>
                        <a:pt x="45" y="39"/>
                      </a:lnTo>
                      <a:lnTo>
                        <a:pt x="44" y="41"/>
                      </a:lnTo>
                      <a:lnTo>
                        <a:pt x="43" y="42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1" y="46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39" y="39"/>
                      </a:lnTo>
                      <a:lnTo>
                        <a:pt x="39" y="37"/>
                      </a:lnTo>
                      <a:lnTo>
                        <a:pt x="38" y="36"/>
                      </a:lnTo>
                      <a:lnTo>
                        <a:pt x="38" y="37"/>
                      </a:lnTo>
                      <a:lnTo>
                        <a:pt x="37" y="37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37" y="40"/>
                      </a:lnTo>
                      <a:lnTo>
                        <a:pt x="37" y="41"/>
                      </a:lnTo>
                      <a:lnTo>
                        <a:pt x="36" y="41"/>
                      </a:lnTo>
                      <a:lnTo>
                        <a:pt x="35" y="41"/>
                      </a:lnTo>
                      <a:lnTo>
                        <a:pt x="35" y="40"/>
                      </a:lnTo>
                      <a:lnTo>
                        <a:pt x="35" y="39"/>
                      </a:lnTo>
                      <a:lnTo>
                        <a:pt x="35" y="38"/>
                      </a:lnTo>
                      <a:lnTo>
                        <a:pt x="35" y="37"/>
                      </a:lnTo>
                      <a:lnTo>
                        <a:pt x="35" y="36"/>
                      </a:lnTo>
                      <a:lnTo>
                        <a:pt x="34" y="35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32" y="30"/>
                      </a:lnTo>
                      <a:lnTo>
                        <a:pt x="31" y="28"/>
                      </a:lnTo>
                      <a:lnTo>
                        <a:pt x="29" y="25"/>
                      </a:lnTo>
                      <a:lnTo>
                        <a:pt x="27" y="22"/>
                      </a:lnTo>
                      <a:lnTo>
                        <a:pt x="24" y="19"/>
                      </a:lnTo>
                      <a:lnTo>
                        <a:pt x="18" y="15"/>
                      </a:lnTo>
                      <a:lnTo>
                        <a:pt x="14" y="12"/>
                      </a:lnTo>
                      <a:lnTo>
                        <a:pt x="11" y="9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ashDot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7" name="Freeform 225"/>
                <p:cNvSpPr>
                  <a:spLocks/>
                </p:cNvSpPr>
                <p:nvPr/>
              </p:nvSpPr>
              <p:spPr bwMode="auto">
                <a:xfrm>
                  <a:off x="449" y="3212"/>
                  <a:ext cx="50" cy="46"/>
                </a:xfrm>
                <a:custGeom>
                  <a:avLst/>
                  <a:gdLst>
                    <a:gd name="T0" fmla="*/ 11 w 50"/>
                    <a:gd name="T1" fmla="*/ 1 h 46"/>
                    <a:gd name="T2" fmla="*/ 20 w 50"/>
                    <a:gd name="T3" fmla="*/ 1 h 46"/>
                    <a:gd name="T4" fmla="*/ 32 w 50"/>
                    <a:gd name="T5" fmla="*/ 4 h 46"/>
                    <a:gd name="T6" fmla="*/ 37 w 50"/>
                    <a:gd name="T7" fmla="*/ 6 h 46"/>
                    <a:gd name="T8" fmla="*/ 41 w 50"/>
                    <a:gd name="T9" fmla="*/ 10 h 46"/>
                    <a:gd name="T10" fmla="*/ 44 w 50"/>
                    <a:gd name="T11" fmla="*/ 14 h 46"/>
                    <a:gd name="T12" fmla="*/ 47 w 50"/>
                    <a:gd name="T13" fmla="*/ 19 h 46"/>
                    <a:gd name="T14" fmla="*/ 49 w 50"/>
                    <a:gd name="T15" fmla="*/ 24 h 46"/>
                    <a:gd name="T16" fmla="*/ 49 w 50"/>
                    <a:gd name="T17" fmla="*/ 28 h 46"/>
                    <a:gd name="T18" fmla="*/ 49 w 50"/>
                    <a:gd name="T19" fmla="*/ 31 h 46"/>
                    <a:gd name="T20" fmla="*/ 49 w 50"/>
                    <a:gd name="T21" fmla="*/ 31 h 46"/>
                    <a:gd name="T22" fmla="*/ 47 w 50"/>
                    <a:gd name="T23" fmla="*/ 30 h 46"/>
                    <a:gd name="T24" fmla="*/ 46 w 50"/>
                    <a:gd name="T25" fmla="*/ 29 h 46"/>
                    <a:gd name="T26" fmla="*/ 46 w 50"/>
                    <a:gd name="T27" fmla="*/ 30 h 46"/>
                    <a:gd name="T28" fmla="*/ 47 w 50"/>
                    <a:gd name="T29" fmla="*/ 34 h 46"/>
                    <a:gd name="T30" fmla="*/ 46 w 50"/>
                    <a:gd name="T31" fmla="*/ 38 h 46"/>
                    <a:gd name="T32" fmla="*/ 45 w 50"/>
                    <a:gd name="T33" fmla="*/ 42 h 46"/>
                    <a:gd name="T34" fmla="*/ 42 w 50"/>
                    <a:gd name="T35" fmla="*/ 45 h 46"/>
                    <a:gd name="T36" fmla="*/ 41 w 50"/>
                    <a:gd name="T37" fmla="*/ 46 h 46"/>
                    <a:gd name="T38" fmla="*/ 41 w 50"/>
                    <a:gd name="T39" fmla="*/ 44 h 46"/>
                    <a:gd name="T40" fmla="*/ 41 w 50"/>
                    <a:gd name="T41" fmla="*/ 40 h 46"/>
                    <a:gd name="T42" fmla="*/ 40 w 50"/>
                    <a:gd name="T43" fmla="*/ 37 h 46"/>
                    <a:gd name="T44" fmla="*/ 39 w 50"/>
                    <a:gd name="T45" fmla="*/ 36 h 46"/>
                    <a:gd name="T46" fmla="*/ 39 w 50"/>
                    <a:gd name="T47" fmla="*/ 37 h 46"/>
                    <a:gd name="T48" fmla="*/ 39 w 50"/>
                    <a:gd name="T49" fmla="*/ 38 h 46"/>
                    <a:gd name="T50" fmla="*/ 38 w 50"/>
                    <a:gd name="T51" fmla="*/ 40 h 46"/>
                    <a:gd name="T52" fmla="*/ 37 w 50"/>
                    <a:gd name="T53" fmla="*/ 41 h 46"/>
                    <a:gd name="T54" fmla="*/ 36 w 50"/>
                    <a:gd name="T55" fmla="*/ 41 h 46"/>
                    <a:gd name="T56" fmla="*/ 36 w 50"/>
                    <a:gd name="T57" fmla="*/ 40 h 46"/>
                    <a:gd name="T58" fmla="*/ 36 w 50"/>
                    <a:gd name="T59" fmla="*/ 38 h 46"/>
                    <a:gd name="T60" fmla="*/ 35 w 50"/>
                    <a:gd name="T61" fmla="*/ 35 h 46"/>
                    <a:gd name="T62" fmla="*/ 33 w 50"/>
                    <a:gd name="T63" fmla="*/ 31 h 46"/>
                    <a:gd name="T64" fmla="*/ 32 w 50"/>
                    <a:gd name="T65" fmla="*/ 28 h 46"/>
                    <a:gd name="T66" fmla="*/ 28 w 50"/>
                    <a:gd name="T67" fmla="*/ 22 h 46"/>
                    <a:gd name="T68" fmla="*/ 19 w 50"/>
                    <a:gd name="T69" fmla="*/ 16 h 46"/>
                    <a:gd name="T70" fmla="*/ 11 w 50"/>
                    <a:gd name="T71" fmla="*/ 10 h 46"/>
                    <a:gd name="T72" fmla="*/ 7 w 50"/>
                    <a:gd name="T73" fmla="*/ 8 h 46"/>
                    <a:gd name="T74" fmla="*/ 4 w 50"/>
                    <a:gd name="T75" fmla="*/ 7 h 46"/>
                    <a:gd name="T76" fmla="*/ 1 w 50"/>
                    <a:gd name="T77" fmla="*/ 6 h 46"/>
                    <a:gd name="T78" fmla="*/ 1 w 50"/>
                    <a:gd name="T79" fmla="*/ 5 h 46"/>
                    <a:gd name="T80" fmla="*/ 4 w 50"/>
                    <a:gd name="T81" fmla="*/ 4 h 46"/>
                    <a:gd name="T82" fmla="*/ 7 w 50"/>
                    <a:gd name="T83" fmla="*/ 2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"/>
                    <a:gd name="T127" fmla="*/ 0 h 46"/>
                    <a:gd name="T128" fmla="*/ 50 w 50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" h="46">
                      <a:moveTo>
                        <a:pt x="7" y="2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35" y="5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2" y="12"/>
                      </a:lnTo>
                      <a:lnTo>
                        <a:pt x="44" y="14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8" y="22"/>
                      </a:lnTo>
                      <a:lnTo>
                        <a:pt x="49" y="24"/>
                      </a:lnTo>
                      <a:lnTo>
                        <a:pt x="49" y="26"/>
                      </a:lnTo>
                      <a:lnTo>
                        <a:pt x="49" y="28"/>
                      </a:lnTo>
                      <a:lnTo>
                        <a:pt x="50" y="29"/>
                      </a:lnTo>
                      <a:lnTo>
                        <a:pt x="49" y="31"/>
                      </a:lnTo>
                      <a:lnTo>
                        <a:pt x="48" y="31"/>
                      </a:lnTo>
                      <a:lnTo>
                        <a:pt x="47" y="30"/>
                      </a:lnTo>
                      <a:lnTo>
                        <a:pt x="47" y="29"/>
                      </a:lnTo>
                      <a:lnTo>
                        <a:pt x="46" y="29"/>
                      </a:lnTo>
                      <a:lnTo>
                        <a:pt x="45" y="29"/>
                      </a:lnTo>
                      <a:lnTo>
                        <a:pt x="46" y="30"/>
                      </a:lnTo>
                      <a:lnTo>
                        <a:pt x="46" y="32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6" y="38"/>
                      </a:lnTo>
                      <a:lnTo>
                        <a:pt x="46" y="40"/>
                      </a:lnTo>
                      <a:lnTo>
                        <a:pt x="45" y="42"/>
                      </a:lnTo>
                      <a:lnTo>
                        <a:pt x="44" y="44"/>
                      </a:lnTo>
                      <a:lnTo>
                        <a:pt x="42" y="45"/>
                      </a:lnTo>
                      <a:lnTo>
                        <a:pt x="42" y="46"/>
                      </a:lnTo>
                      <a:lnTo>
                        <a:pt x="41" y="46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41" y="40"/>
                      </a:lnTo>
                      <a:lnTo>
                        <a:pt x="40" y="39"/>
                      </a:lnTo>
                      <a:lnTo>
                        <a:pt x="40" y="37"/>
                      </a:lnTo>
                      <a:lnTo>
                        <a:pt x="39" y="36"/>
                      </a:lnTo>
                      <a:lnTo>
                        <a:pt x="39" y="37"/>
                      </a:lnTo>
                      <a:lnTo>
                        <a:pt x="39" y="38"/>
                      </a:lnTo>
                      <a:lnTo>
                        <a:pt x="38" y="39"/>
                      </a:lnTo>
                      <a:lnTo>
                        <a:pt x="38" y="40"/>
                      </a:lnTo>
                      <a:lnTo>
                        <a:pt x="37" y="41"/>
                      </a:lnTo>
                      <a:lnTo>
                        <a:pt x="36" y="42"/>
                      </a:lnTo>
                      <a:lnTo>
                        <a:pt x="36" y="41"/>
                      </a:lnTo>
                      <a:lnTo>
                        <a:pt x="36" y="40"/>
                      </a:lnTo>
                      <a:lnTo>
                        <a:pt x="36" y="39"/>
                      </a:lnTo>
                      <a:lnTo>
                        <a:pt x="36" y="38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4" y="33"/>
                      </a:lnTo>
                      <a:lnTo>
                        <a:pt x="33" y="31"/>
                      </a:lnTo>
                      <a:lnTo>
                        <a:pt x="33" y="30"/>
                      </a:lnTo>
                      <a:lnTo>
                        <a:pt x="32" y="28"/>
                      </a:lnTo>
                      <a:lnTo>
                        <a:pt x="30" y="25"/>
                      </a:lnTo>
                      <a:lnTo>
                        <a:pt x="28" y="22"/>
                      </a:lnTo>
                      <a:lnTo>
                        <a:pt x="25" y="19"/>
                      </a:lnTo>
                      <a:lnTo>
                        <a:pt x="19" y="16"/>
                      </a:lnTo>
                      <a:lnTo>
                        <a:pt x="14" y="12"/>
                      </a:lnTo>
                      <a:lnTo>
                        <a:pt x="11" y="10"/>
                      </a:lnTo>
                      <a:lnTo>
                        <a:pt x="9" y="9"/>
                      </a:lnTo>
                      <a:lnTo>
                        <a:pt x="7" y="8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8" name="Freeform 226"/>
                <p:cNvSpPr>
                  <a:spLocks/>
                </p:cNvSpPr>
                <p:nvPr/>
              </p:nvSpPr>
              <p:spPr bwMode="auto">
                <a:xfrm>
                  <a:off x="365" y="3108"/>
                  <a:ext cx="95" cy="121"/>
                </a:xfrm>
                <a:custGeom>
                  <a:avLst/>
                  <a:gdLst>
                    <a:gd name="T0" fmla="*/ 35 w 95"/>
                    <a:gd name="T1" fmla="*/ 0 h 121"/>
                    <a:gd name="T2" fmla="*/ 0 w 95"/>
                    <a:gd name="T3" fmla="*/ 0 h 121"/>
                    <a:gd name="T4" fmla="*/ 0 w 95"/>
                    <a:gd name="T5" fmla="*/ 121 h 121"/>
                    <a:gd name="T6" fmla="*/ 95 w 95"/>
                    <a:gd name="T7" fmla="*/ 121 h 121"/>
                    <a:gd name="T8" fmla="*/ 95 w 95"/>
                    <a:gd name="T9" fmla="*/ 106 h 121"/>
                    <a:gd name="T10" fmla="*/ 37 w 95"/>
                    <a:gd name="T11" fmla="*/ 0 h 121"/>
                    <a:gd name="T12" fmla="*/ 35 w 95"/>
                    <a:gd name="T13" fmla="*/ 0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121"/>
                    <a:gd name="T23" fmla="*/ 95 w 95"/>
                    <a:gd name="T24" fmla="*/ 121 h 1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12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95" y="121"/>
                      </a:lnTo>
                      <a:lnTo>
                        <a:pt x="95" y="106"/>
                      </a:lnTo>
                      <a:lnTo>
                        <a:pt x="37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7" name="Group 76"/>
              <p:cNvGrpSpPr>
                <a:grpSpLocks/>
              </p:cNvGrpSpPr>
              <p:nvPr/>
            </p:nvGrpSpPr>
            <p:grpSpPr bwMode="auto">
              <a:xfrm>
                <a:off x="8238053" y="4250552"/>
                <a:ext cx="256305" cy="185208"/>
                <a:chOff x="321" y="3287"/>
                <a:chExt cx="213" cy="137"/>
              </a:xfrm>
            </p:grpSpPr>
            <p:sp>
              <p:nvSpPr>
                <p:cNvPr id="2327" name="Freeform 77"/>
                <p:cNvSpPr>
                  <a:spLocks/>
                </p:cNvSpPr>
                <p:nvPr/>
              </p:nvSpPr>
              <p:spPr bwMode="auto">
                <a:xfrm>
                  <a:off x="488" y="3316"/>
                  <a:ext cx="45" cy="103"/>
                </a:xfrm>
                <a:custGeom>
                  <a:avLst/>
                  <a:gdLst>
                    <a:gd name="T0" fmla="*/ 0 w 45"/>
                    <a:gd name="T1" fmla="*/ 103 h 103"/>
                    <a:gd name="T2" fmla="*/ 16 w 45"/>
                    <a:gd name="T3" fmla="*/ 0 h 103"/>
                    <a:gd name="T4" fmla="*/ 34 w 45"/>
                    <a:gd name="T5" fmla="*/ 0 h 103"/>
                    <a:gd name="T6" fmla="*/ 45 w 45"/>
                    <a:gd name="T7" fmla="*/ 102 h 103"/>
                    <a:gd name="T8" fmla="*/ 0 w 45"/>
                    <a:gd name="T9" fmla="*/ 102 h 103"/>
                    <a:gd name="T10" fmla="*/ 0 w 45"/>
                    <a:gd name="T11" fmla="*/ 103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"/>
                    <a:gd name="T19" fmla="*/ 0 h 103"/>
                    <a:gd name="T20" fmla="*/ 45 w 45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" h="103">
                      <a:moveTo>
                        <a:pt x="0" y="103"/>
                      </a:moveTo>
                      <a:lnTo>
                        <a:pt x="16" y="0"/>
                      </a:lnTo>
                      <a:lnTo>
                        <a:pt x="34" y="0"/>
                      </a:lnTo>
                      <a:lnTo>
                        <a:pt x="45" y="102"/>
                      </a:lnTo>
                      <a:lnTo>
                        <a:pt x="0" y="102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8" name="Rectangle 78"/>
                <p:cNvSpPr>
                  <a:spLocks noChangeArrowheads="1"/>
                </p:cNvSpPr>
                <p:nvPr/>
              </p:nvSpPr>
              <p:spPr bwMode="auto">
                <a:xfrm>
                  <a:off x="443" y="3354"/>
                  <a:ext cx="91" cy="68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29" name="Oval 79"/>
                <p:cNvSpPr>
                  <a:spLocks noChangeArrowheads="1"/>
                </p:cNvSpPr>
                <p:nvPr/>
              </p:nvSpPr>
              <p:spPr bwMode="auto">
                <a:xfrm>
                  <a:off x="436" y="3354"/>
                  <a:ext cx="17" cy="70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30" name="Freeform 80"/>
                <p:cNvSpPr>
                  <a:spLocks/>
                </p:cNvSpPr>
                <p:nvPr/>
              </p:nvSpPr>
              <p:spPr bwMode="auto">
                <a:xfrm>
                  <a:off x="321" y="3367"/>
                  <a:ext cx="125" cy="56"/>
                </a:xfrm>
                <a:custGeom>
                  <a:avLst/>
                  <a:gdLst>
                    <a:gd name="T0" fmla="*/ 11 w 125"/>
                    <a:gd name="T1" fmla="*/ 1 h 56"/>
                    <a:gd name="T2" fmla="*/ 0 w 125"/>
                    <a:gd name="T3" fmla="*/ 18 h 56"/>
                    <a:gd name="T4" fmla="*/ 0 w 125"/>
                    <a:gd name="T5" fmla="*/ 56 h 56"/>
                    <a:gd name="T6" fmla="*/ 125 w 125"/>
                    <a:gd name="T7" fmla="*/ 56 h 56"/>
                    <a:gd name="T8" fmla="*/ 125 w 125"/>
                    <a:gd name="T9" fmla="*/ 27 h 56"/>
                    <a:gd name="T10" fmla="*/ 39 w 125"/>
                    <a:gd name="T11" fmla="*/ 0 h 56"/>
                    <a:gd name="T12" fmla="*/ 11 w 125"/>
                    <a:gd name="T13" fmla="*/ 0 h 56"/>
                    <a:gd name="T14" fmla="*/ 11 w 125"/>
                    <a:gd name="T15" fmla="*/ 1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5"/>
                    <a:gd name="T25" fmla="*/ 0 h 56"/>
                    <a:gd name="T26" fmla="*/ 125 w 125"/>
                    <a:gd name="T27" fmla="*/ 56 h 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5" h="56">
                      <a:moveTo>
                        <a:pt x="11" y="1"/>
                      </a:moveTo>
                      <a:lnTo>
                        <a:pt x="0" y="18"/>
                      </a:lnTo>
                      <a:lnTo>
                        <a:pt x="0" y="56"/>
                      </a:lnTo>
                      <a:lnTo>
                        <a:pt x="125" y="56"/>
                      </a:lnTo>
                      <a:lnTo>
                        <a:pt x="125" y="27"/>
                      </a:lnTo>
                      <a:lnTo>
                        <a:pt x="39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1" name="Rectangle 81"/>
                <p:cNvSpPr>
                  <a:spLocks noChangeArrowheads="1"/>
                </p:cNvSpPr>
                <p:nvPr/>
              </p:nvSpPr>
              <p:spPr bwMode="auto">
                <a:xfrm>
                  <a:off x="333" y="3368"/>
                  <a:ext cx="6" cy="5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32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503" y="3294"/>
                  <a:ext cx="4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3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13" y="3287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34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518" y="3295"/>
                  <a:ext cx="7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8" name="Group 76"/>
              <p:cNvGrpSpPr>
                <a:grpSpLocks/>
              </p:cNvGrpSpPr>
              <p:nvPr/>
            </p:nvGrpSpPr>
            <p:grpSpPr bwMode="auto">
              <a:xfrm>
                <a:off x="2422763" y="3661702"/>
                <a:ext cx="265332" cy="178327"/>
                <a:chOff x="321" y="3287"/>
                <a:chExt cx="213" cy="137"/>
              </a:xfrm>
            </p:grpSpPr>
            <p:sp>
              <p:nvSpPr>
                <p:cNvPr id="2319" name="Freeform 77"/>
                <p:cNvSpPr>
                  <a:spLocks/>
                </p:cNvSpPr>
                <p:nvPr/>
              </p:nvSpPr>
              <p:spPr bwMode="auto">
                <a:xfrm>
                  <a:off x="488" y="3316"/>
                  <a:ext cx="45" cy="103"/>
                </a:xfrm>
                <a:custGeom>
                  <a:avLst/>
                  <a:gdLst>
                    <a:gd name="T0" fmla="*/ 0 w 45"/>
                    <a:gd name="T1" fmla="*/ 103 h 103"/>
                    <a:gd name="T2" fmla="*/ 16 w 45"/>
                    <a:gd name="T3" fmla="*/ 0 h 103"/>
                    <a:gd name="T4" fmla="*/ 34 w 45"/>
                    <a:gd name="T5" fmla="*/ 0 h 103"/>
                    <a:gd name="T6" fmla="*/ 45 w 45"/>
                    <a:gd name="T7" fmla="*/ 102 h 103"/>
                    <a:gd name="T8" fmla="*/ 0 w 45"/>
                    <a:gd name="T9" fmla="*/ 102 h 103"/>
                    <a:gd name="T10" fmla="*/ 0 w 45"/>
                    <a:gd name="T11" fmla="*/ 103 h 10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5"/>
                    <a:gd name="T19" fmla="*/ 0 h 103"/>
                    <a:gd name="T20" fmla="*/ 45 w 45"/>
                    <a:gd name="T21" fmla="*/ 103 h 10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5" h="103">
                      <a:moveTo>
                        <a:pt x="0" y="103"/>
                      </a:moveTo>
                      <a:lnTo>
                        <a:pt x="16" y="0"/>
                      </a:lnTo>
                      <a:lnTo>
                        <a:pt x="34" y="0"/>
                      </a:lnTo>
                      <a:lnTo>
                        <a:pt x="45" y="102"/>
                      </a:lnTo>
                      <a:lnTo>
                        <a:pt x="0" y="102"/>
                      </a:lnTo>
                      <a:lnTo>
                        <a:pt x="0" y="1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0" name="Rectangle 78"/>
                <p:cNvSpPr>
                  <a:spLocks noChangeArrowheads="1"/>
                </p:cNvSpPr>
                <p:nvPr/>
              </p:nvSpPr>
              <p:spPr bwMode="auto">
                <a:xfrm>
                  <a:off x="443" y="3354"/>
                  <a:ext cx="91" cy="68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21" name="Oval 79"/>
                <p:cNvSpPr>
                  <a:spLocks noChangeArrowheads="1"/>
                </p:cNvSpPr>
                <p:nvPr/>
              </p:nvSpPr>
              <p:spPr bwMode="auto">
                <a:xfrm>
                  <a:off x="436" y="3354"/>
                  <a:ext cx="17" cy="70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22" name="Freeform 80"/>
                <p:cNvSpPr>
                  <a:spLocks/>
                </p:cNvSpPr>
                <p:nvPr/>
              </p:nvSpPr>
              <p:spPr bwMode="auto">
                <a:xfrm>
                  <a:off x="321" y="3367"/>
                  <a:ext cx="125" cy="56"/>
                </a:xfrm>
                <a:custGeom>
                  <a:avLst/>
                  <a:gdLst>
                    <a:gd name="T0" fmla="*/ 11 w 125"/>
                    <a:gd name="T1" fmla="*/ 1 h 56"/>
                    <a:gd name="T2" fmla="*/ 0 w 125"/>
                    <a:gd name="T3" fmla="*/ 18 h 56"/>
                    <a:gd name="T4" fmla="*/ 0 w 125"/>
                    <a:gd name="T5" fmla="*/ 56 h 56"/>
                    <a:gd name="T6" fmla="*/ 125 w 125"/>
                    <a:gd name="T7" fmla="*/ 56 h 56"/>
                    <a:gd name="T8" fmla="*/ 125 w 125"/>
                    <a:gd name="T9" fmla="*/ 27 h 56"/>
                    <a:gd name="T10" fmla="*/ 39 w 125"/>
                    <a:gd name="T11" fmla="*/ 0 h 56"/>
                    <a:gd name="T12" fmla="*/ 11 w 125"/>
                    <a:gd name="T13" fmla="*/ 0 h 56"/>
                    <a:gd name="T14" fmla="*/ 11 w 125"/>
                    <a:gd name="T15" fmla="*/ 1 h 5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25"/>
                    <a:gd name="T25" fmla="*/ 0 h 56"/>
                    <a:gd name="T26" fmla="*/ 125 w 125"/>
                    <a:gd name="T27" fmla="*/ 56 h 5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25" h="56">
                      <a:moveTo>
                        <a:pt x="11" y="1"/>
                      </a:moveTo>
                      <a:lnTo>
                        <a:pt x="0" y="18"/>
                      </a:lnTo>
                      <a:lnTo>
                        <a:pt x="0" y="56"/>
                      </a:lnTo>
                      <a:lnTo>
                        <a:pt x="125" y="56"/>
                      </a:lnTo>
                      <a:lnTo>
                        <a:pt x="125" y="27"/>
                      </a:lnTo>
                      <a:lnTo>
                        <a:pt x="39" y="0"/>
                      </a:lnTo>
                      <a:lnTo>
                        <a:pt x="11" y="0"/>
                      </a:lnTo>
                      <a:lnTo>
                        <a:pt x="11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3" name="Rectangle 81"/>
                <p:cNvSpPr>
                  <a:spLocks noChangeArrowheads="1"/>
                </p:cNvSpPr>
                <p:nvPr/>
              </p:nvSpPr>
              <p:spPr bwMode="auto">
                <a:xfrm>
                  <a:off x="333" y="3368"/>
                  <a:ext cx="6" cy="5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24" name="Line 82"/>
                <p:cNvSpPr>
                  <a:spLocks noChangeShapeType="1"/>
                </p:cNvSpPr>
                <p:nvPr/>
              </p:nvSpPr>
              <p:spPr bwMode="auto">
                <a:xfrm flipH="1" flipV="1">
                  <a:off x="503" y="3294"/>
                  <a:ext cx="4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5" name="Line 83"/>
                <p:cNvSpPr>
                  <a:spLocks noChangeShapeType="1"/>
                </p:cNvSpPr>
                <p:nvPr/>
              </p:nvSpPr>
              <p:spPr bwMode="auto">
                <a:xfrm flipV="1">
                  <a:off x="513" y="3287"/>
                  <a:ext cx="1" cy="1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26" name="Line 84"/>
                <p:cNvSpPr>
                  <a:spLocks noChangeShapeType="1"/>
                </p:cNvSpPr>
                <p:nvPr/>
              </p:nvSpPr>
              <p:spPr bwMode="auto">
                <a:xfrm flipV="1">
                  <a:off x="518" y="3295"/>
                  <a:ext cx="7" cy="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39" name="Group 63"/>
              <p:cNvGrpSpPr>
                <a:grpSpLocks/>
              </p:cNvGrpSpPr>
              <p:nvPr/>
            </p:nvGrpSpPr>
            <p:grpSpPr bwMode="auto">
              <a:xfrm>
                <a:off x="1473828" y="775775"/>
                <a:ext cx="252395" cy="234919"/>
                <a:chOff x="2118" y="1394"/>
                <a:chExt cx="195" cy="160"/>
              </a:xfrm>
            </p:grpSpPr>
            <p:sp>
              <p:nvSpPr>
                <p:cNvPr id="2311" name="Freeform 64"/>
                <p:cNvSpPr>
                  <a:spLocks/>
                </p:cNvSpPr>
                <p:nvPr/>
              </p:nvSpPr>
              <p:spPr bwMode="auto">
                <a:xfrm>
                  <a:off x="2271" y="1428"/>
                  <a:ext cx="41" cy="120"/>
                </a:xfrm>
                <a:custGeom>
                  <a:avLst/>
                  <a:gdLst>
                    <a:gd name="T0" fmla="*/ 0 w 41"/>
                    <a:gd name="T1" fmla="*/ 120 h 120"/>
                    <a:gd name="T2" fmla="*/ 15 w 41"/>
                    <a:gd name="T3" fmla="*/ 0 h 120"/>
                    <a:gd name="T4" fmla="*/ 31 w 41"/>
                    <a:gd name="T5" fmla="*/ 0 h 120"/>
                    <a:gd name="T6" fmla="*/ 41 w 41"/>
                    <a:gd name="T7" fmla="*/ 119 h 120"/>
                    <a:gd name="T8" fmla="*/ 0 w 41"/>
                    <a:gd name="T9" fmla="*/ 119 h 120"/>
                    <a:gd name="T10" fmla="*/ 0 w 41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1"/>
                    <a:gd name="T19" fmla="*/ 0 h 120"/>
                    <a:gd name="T20" fmla="*/ 41 w 41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1" h="120">
                      <a:moveTo>
                        <a:pt x="0" y="120"/>
                      </a:moveTo>
                      <a:lnTo>
                        <a:pt x="15" y="0"/>
                      </a:lnTo>
                      <a:lnTo>
                        <a:pt x="31" y="0"/>
                      </a:lnTo>
                      <a:lnTo>
                        <a:pt x="41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2" name="Rectangle 65"/>
                <p:cNvSpPr>
                  <a:spLocks noChangeArrowheads="1"/>
                </p:cNvSpPr>
                <p:nvPr/>
              </p:nvSpPr>
              <p:spPr bwMode="auto">
                <a:xfrm>
                  <a:off x="2230" y="1472"/>
                  <a:ext cx="83" cy="80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13" name="Oval 66"/>
                <p:cNvSpPr>
                  <a:spLocks noChangeArrowheads="1"/>
                </p:cNvSpPr>
                <p:nvPr/>
              </p:nvSpPr>
              <p:spPr bwMode="auto">
                <a:xfrm>
                  <a:off x="2223" y="1472"/>
                  <a:ext cx="16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14" name="Freeform 67"/>
                <p:cNvSpPr>
                  <a:spLocks/>
                </p:cNvSpPr>
                <p:nvPr/>
              </p:nvSpPr>
              <p:spPr bwMode="auto">
                <a:xfrm>
                  <a:off x="2118" y="1488"/>
                  <a:ext cx="115" cy="65"/>
                </a:xfrm>
                <a:custGeom>
                  <a:avLst/>
                  <a:gdLst>
                    <a:gd name="T0" fmla="*/ 10 w 115"/>
                    <a:gd name="T1" fmla="*/ 1 h 65"/>
                    <a:gd name="T2" fmla="*/ 0 w 115"/>
                    <a:gd name="T3" fmla="*/ 21 h 65"/>
                    <a:gd name="T4" fmla="*/ 0 w 115"/>
                    <a:gd name="T5" fmla="*/ 65 h 65"/>
                    <a:gd name="T6" fmla="*/ 115 w 115"/>
                    <a:gd name="T7" fmla="*/ 65 h 65"/>
                    <a:gd name="T8" fmla="*/ 115 w 115"/>
                    <a:gd name="T9" fmla="*/ 31 h 65"/>
                    <a:gd name="T10" fmla="*/ 36 w 115"/>
                    <a:gd name="T11" fmla="*/ 0 h 65"/>
                    <a:gd name="T12" fmla="*/ 10 w 115"/>
                    <a:gd name="T13" fmla="*/ 0 h 65"/>
                    <a:gd name="T14" fmla="*/ 10 w 115"/>
                    <a:gd name="T15" fmla="*/ 1 h 65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5"/>
                    <a:gd name="T26" fmla="*/ 115 w 115"/>
                    <a:gd name="T27" fmla="*/ 65 h 65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5">
                      <a:moveTo>
                        <a:pt x="10" y="1"/>
                      </a:moveTo>
                      <a:lnTo>
                        <a:pt x="0" y="21"/>
                      </a:lnTo>
                      <a:lnTo>
                        <a:pt x="0" y="65"/>
                      </a:lnTo>
                      <a:lnTo>
                        <a:pt x="115" y="65"/>
                      </a:lnTo>
                      <a:lnTo>
                        <a:pt x="115" y="31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5" name="Rectangle 68"/>
                <p:cNvSpPr>
                  <a:spLocks noChangeArrowheads="1"/>
                </p:cNvSpPr>
                <p:nvPr/>
              </p:nvSpPr>
              <p:spPr bwMode="auto">
                <a:xfrm>
                  <a:off x="2129" y="1489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16" name="Line 69"/>
                <p:cNvSpPr>
                  <a:spLocks noChangeShapeType="1"/>
                </p:cNvSpPr>
                <p:nvPr/>
              </p:nvSpPr>
              <p:spPr bwMode="auto">
                <a:xfrm flipH="1" flipV="1">
                  <a:off x="2285" y="1403"/>
                  <a:ext cx="4" cy="2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7" name="Line 70"/>
                <p:cNvSpPr>
                  <a:spLocks noChangeShapeType="1"/>
                </p:cNvSpPr>
                <p:nvPr/>
              </p:nvSpPr>
              <p:spPr bwMode="auto">
                <a:xfrm flipV="1">
                  <a:off x="2294" y="1394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8" name="Line 71"/>
                <p:cNvSpPr>
                  <a:spLocks noChangeShapeType="1"/>
                </p:cNvSpPr>
                <p:nvPr/>
              </p:nvSpPr>
              <p:spPr bwMode="auto">
                <a:xfrm flipV="1">
                  <a:off x="2299" y="1404"/>
                  <a:ext cx="6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0" name="655 Grupo"/>
              <p:cNvGrpSpPr/>
              <p:nvPr/>
            </p:nvGrpSpPr>
            <p:grpSpPr>
              <a:xfrm>
                <a:off x="4912692" y="3048736"/>
                <a:ext cx="277831" cy="190523"/>
                <a:chOff x="4942542" y="3145220"/>
                <a:chExt cx="277831" cy="190523"/>
              </a:xfrm>
            </p:grpSpPr>
            <p:sp>
              <p:nvSpPr>
                <p:cNvPr id="2303" name="Freeform 438"/>
                <p:cNvSpPr>
                  <a:spLocks/>
                </p:cNvSpPr>
                <p:nvPr/>
              </p:nvSpPr>
              <p:spPr bwMode="auto">
                <a:xfrm>
                  <a:off x="5161183" y="3185805"/>
                  <a:ext cx="57982" cy="143175"/>
                </a:xfrm>
                <a:custGeom>
                  <a:avLst/>
                  <a:gdLst>
                    <a:gd name="T0" fmla="*/ 0 w 48"/>
                    <a:gd name="T1" fmla="*/ 143157 h 127"/>
                    <a:gd name="T2" fmla="*/ 21742 w 48"/>
                    <a:gd name="T3" fmla="*/ 0 h 127"/>
                    <a:gd name="T4" fmla="*/ 43484 w 48"/>
                    <a:gd name="T5" fmla="*/ 0 h 127"/>
                    <a:gd name="T6" fmla="*/ 57978 w 48"/>
                    <a:gd name="T7" fmla="*/ 142030 h 127"/>
                    <a:gd name="T8" fmla="*/ 0 w 48"/>
                    <a:gd name="T9" fmla="*/ 142030 h 127"/>
                    <a:gd name="T10" fmla="*/ 0 w 48"/>
                    <a:gd name="T11" fmla="*/ 143157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127"/>
                    <a:gd name="T20" fmla="*/ 48 w 48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127">
                      <a:moveTo>
                        <a:pt x="0" y="127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48" y="126"/>
                      </a:lnTo>
                      <a:lnTo>
                        <a:pt x="0" y="126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4" name="Rectangle 439"/>
                <p:cNvSpPr>
                  <a:spLocks noChangeArrowheads="1"/>
                </p:cNvSpPr>
                <p:nvPr/>
              </p:nvSpPr>
              <p:spPr bwMode="auto">
                <a:xfrm>
                  <a:off x="5101993" y="3238790"/>
                  <a:ext cx="118380" cy="94698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05" name="Oval 440"/>
                <p:cNvSpPr>
                  <a:spLocks noChangeArrowheads="1"/>
                </p:cNvSpPr>
                <p:nvPr/>
              </p:nvSpPr>
              <p:spPr bwMode="auto">
                <a:xfrm>
                  <a:off x="5093537" y="3238790"/>
                  <a:ext cx="21743" cy="96953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06" name="Freeform 441"/>
                <p:cNvSpPr>
                  <a:spLocks/>
                </p:cNvSpPr>
                <p:nvPr/>
              </p:nvSpPr>
              <p:spPr bwMode="auto">
                <a:xfrm>
                  <a:off x="4942542" y="3256828"/>
                  <a:ext cx="163075" cy="77788"/>
                </a:xfrm>
                <a:custGeom>
                  <a:avLst/>
                  <a:gdLst>
                    <a:gd name="T0" fmla="*/ 14495 w 135"/>
                    <a:gd name="T1" fmla="*/ 1127 h 69"/>
                    <a:gd name="T2" fmla="*/ 0 w 135"/>
                    <a:gd name="T3" fmla="*/ 24799 h 69"/>
                    <a:gd name="T4" fmla="*/ 0 w 135"/>
                    <a:gd name="T5" fmla="*/ 77778 h 69"/>
                    <a:gd name="T6" fmla="*/ 163064 w 135"/>
                    <a:gd name="T7" fmla="*/ 77778 h 69"/>
                    <a:gd name="T8" fmla="*/ 163064 w 135"/>
                    <a:gd name="T9" fmla="*/ 37198 h 69"/>
                    <a:gd name="T10" fmla="*/ 51939 w 135"/>
                    <a:gd name="T11" fmla="*/ 0 h 69"/>
                    <a:gd name="T12" fmla="*/ 14495 w 135"/>
                    <a:gd name="T13" fmla="*/ 0 h 69"/>
                    <a:gd name="T14" fmla="*/ 14495 w 135"/>
                    <a:gd name="T15" fmla="*/ 1127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5"/>
                    <a:gd name="T25" fmla="*/ 0 h 69"/>
                    <a:gd name="T26" fmla="*/ 135 w 135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5" h="69">
                      <a:moveTo>
                        <a:pt x="12" y="1"/>
                      </a:moveTo>
                      <a:lnTo>
                        <a:pt x="0" y="22"/>
                      </a:lnTo>
                      <a:lnTo>
                        <a:pt x="0" y="69"/>
                      </a:lnTo>
                      <a:lnTo>
                        <a:pt x="135" y="69"/>
                      </a:lnTo>
                      <a:lnTo>
                        <a:pt x="135" y="33"/>
                      </a:lnTo>
                      <a:lnTo>
                        <a:pt x="4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7" name="Rectangle 442"/>
                <p:cNvSpPr>
                  <a:spLocks noChangeArrowheads="1"/>
                </p:cNvSpPr>
                <p:nvPr/>
              </p:nvSpPr>
              <p:spPr bwMode="auto">
                <a:xfrm>
                  <a:off x="4959453" y="3257956"/>
                  <a:ext cx="7247" cy="7553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08" name="Line 443"/>
                <p:cNvSpPr>
                  <a:spLocks noChangeShapeType="1"/>
                </p:cNvSpPr>
                <p:nvPr/>
              </p:nvSpPr>
              <p:spPr bwMode="auto">
                <a:xfrm flipH="1" flipV="1">
                  <a:off x="5181719" y="3155366"/>
                  <a:ext cx="4832" cy="28183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9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5193798" y="3145220"/>
                  <a:ext cx="2416" cy="214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10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5201046" y="3156493"/>
                  <a:ext cx="7247" cy="23675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1" name="Group 308"/>
              <p:cNvGrpSpPr>
                <a:grpSpLocks/>
              </p:cNvGrpSpPr>
              <p:nvPr/>
            </p:nvGrpSpPr>
            <p:grpSpPr bwMode="auto">
              <a:xfrm>
                <a:off x="5546948" y="5173797"/>
                <a:ext cx="223822" cy="182538"/>
                <a:chOff x="3285" y="3282"/>
                <a:chExt cx="195" cy="160"/>
              </a:xfrm>
            </p:grpSpPr>
            <p:sp>
              <p:nvSpPr>
                <p:cNvPr id="2295" name="Freeform 309"/>
                <p:cNvSpPr>
                  <a:spLocks/>
                </p:cNvSpPr>
                <p:nvPr/>
              </p:nvSpPr>
              <p:spPr bwMode="auto">
                <a:xfrm>
                  <a:off x="3439" y="3316"/>
                  <a:ext cx="40" cy="120"/>
                </a:xfrm>
                <a:custGeom>
                  <a:avLst/>
                  <a:gdLst>
                    <a:gd name="T0" fmla="*/ 0 w 40"/>
                    <a:gd name="T1" fmla="*/ 120 h 120"/>
                    <a:gd name="T2" fmla="*/ 14 w 40"/>
                    <a:gd name="T3" fmla="*/ 0 h 120"/>
                    <a:gd name="T4" fmla="*/ 30 w 40"/>
                    <a:gd name="T5" fmla="*/ 0 h 120"/>
                    <a:gd name="T6" fmla="*/ 40 w 40"/>
                    <a:gd name="T7" fmla="*/ 119 h 120"/>
                    <a:gd name="T8" fmla="*/ 0 w 40"/>
                    <a:gd name="T9" fmla="*/ 119 h 120"/>
                    <a:gd name="T10" fmla="*/ 0 w 40"/>
                    <a:gd name="T11" fmla="*/ 120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6" name="Rectangle 310"/>
                <p:cNvSpPr>
                  <a:spLocks noChangeArrowheads="1"/>
                </p:cNvSpPr>
                <p:nvPr/>
              </p:nvSpPr>
              <p:spPr bwMode="auto">
                <a:xfrm>
                  <a:off x="3397" y="3360"/>
                  <a:ext cx="83" cy="80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97" name="Oval 311"/>
                <p:cNvSpPr>
                  <a:spLocks noChangeArrowheads="1"/>
                </p:cNvSpPr>
                <p:nvPr/>
              </p:nvSpPr>
              <p:spPr bwMode="auto">
                <a:xfrm>
                  <a:off x="3391" y="3360"/>
                  <a:ext cx="15" cy="82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98" name="Freeform 312"/>
                <p:cNvSpPr>
                  <a:spLocks/>
                </p:cNvSpPr>
                <p:nvPr/>
              </p:nvSpPr>
              <p:spPr bwMode="auto">
                <a:xfrm>
                  <a:off x="3285" y="3375"/>
                  <a:ext cx="115" cy="66"/>
                </a:xfrm>
                <a:custGeom>
                  <a:avLst/>
                  <a:gdLst>
                    <a:gd name="T0" fmla="*/ 10 w 115"/>
                    <a:gd name="T1" fmla="*/ 2 h 66"/>
                    <a:gd name="T2" fmla="*/ 0 w 115"/>
                    <a:gd name="T3" fmla="*/ 21 h 66"/>
                    <a:gd name="T4" fmla="*/ 0 w 115"/>
                    <a:gd name="T5" fmla="*/ 66 h 66"/>
                    <a:gd name="T6" fmla="*/ 115 w 115"/>
                    <a:gd name="T7" fmla="*/ 66 h 66"/>
                    <a:gd name="T8" fmla="*/ 115 w 115"/>
                    <a:gd name="T9" fmla="*/ 32 h 66"/>
                    <a:gd name="T10" fmla="*/ 36 w 115"/>
                    <a:gd name="T11" fmla="*/ 0 h 66"/>
                    <a:gd name="T12" fmla="*/ 10 w 115"/>
                    <a:gd name="T13" fmla="*/ 0 h 66"/>
                    <a:gd name="T14" fmla="*/ 10 w 115"/>
                    <a:gd name="T15" fmla="*/ 2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6"/>
                    <a:gd name="T26" fmla="*/ 115 w 115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6">
                      <a:moveTo>
                        <a:pt x="10" y="2"/>
                      </a:moveTo>
                      <a:lnTo>
                        <a:pt x="0" y="21"/>
                      </a:lnTo>
                      <a:lnTo>
                        <a:pt x="0" y="66"/>
                      </a:lnTo>
                      <a:lnTo>
                        <a:pt x="115" y="66"/>
                      </a:lnTo>
                      <a:lnTo>
                        <a:pt x="115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9" name="Rectangle 313"/>
                <p:cNvSpPr>
                  <a:spLocks noChangeArrowheads="1"/>
                </p:cNvSpPr>
                <p:nvPr/>
              </p:nvSpPr>
              <p:spPr bwMode="auto">
                <a:xfrm>
                  <a:off x="3296" y="3377"/>
                  <a:ext cx="6" cy="63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300" name="Line 314"/>
                <p:cNvSpPr>
                  <a:spLocks noChangeShapeType="1"/>
                </p:cNvSpPr>
                <p:nvPr/>
              </p:nvSpPr>
              <p:spPr bwMode="auto">
                <a:xfrm flipH="1" flipV="1">
                  <a:off x="3452" y="3290"/>
                  <a:ext cx="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1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3462" y="3282"/>
                  <a:ext cx="1" cy="1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302" name="Line 316"/>
                <p:cNvSpPr>
                  <a:spLocks noChangeShapeType="1"/>
                </p:cNvSpPr>
                <p:nvPr/>
              </p:nvSpPr>
              <p:spPr bwMode="auto">
                <a:xfrm flipV="1">
                  <a:off x="3466" y="3291"/>
                  <a:ext cx="6" cy="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2" name="Group 318"/>
              <p:cNvGrpSpPr>
                <a:grpSpLocks/>
              </p:cNvGrpSpPr>
              <p:nvPr/>
            </p:nvGrpSpPr>
            <p:grpSpPr bwMode="auto">
              <a:xfrm>
                <a:off x="4930063" y="4268677"/>
                <a:ext cx="255571" cy="209522"/>
                <a:chOff x="2468" y="3050"/>
                <a:chExt cx="231" cy="168"/>
              </a:xfrm>
            </p:grpSpPr>
            <p:sp>
              <p:nvSpPr>
                <p:cNvPr id="2287" name="Freeform 319"/>
                <p:cNvSpPr>
                  <a:spLocks/>
                </p:cNvSpPr>
                <p:nvPr/>
              </p:nvSpPr>
              <p:spPr bwMode="auto">
                <a:xfrm>
                  <a:off x="2649" y="3086"/>
                  <a:ext cx="48" cy="126"/>
                </a:xfrm>
                <a:custGeom>
                  <a:avLst/>
                  <a:gdLst>
                    <a:gd name="T0" fmla="*/ 0 w 48"/>
                    <a:gd name="T1" fmla="*/ 126 h 126"/>
                    <a:gd name="T2" fmla="*/ 18 w 48"/>
                    <a:gd name="T3" fmla="*/ 0 h 126"/>
                    <a:gd name="T4" fmla="*/ 36 w 48"/>
                    <a:gd name="T5" fmla="*/ 0 h 126"/>
                    <a:gd name="T6" fmla="*/ 48 w 48"/>
                    <a:gd name="T7" fmla="*/ 125 h 126"/>
                    <a:gd name="T8" fmla="*/ 0 w 48"/>
                    <a:gd name="T9" fmla="*/ 125 h 126"/>
                    <a:gd name="T10" fmla="*/ 0 w 48"/>
                    <a:gd name="T11" fmla="*/ 126 h 1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126"/>
                    <a:gd name="T20" fmla="*/ 48 w 48"/>
                    <a:gd name="T21" fmla="*/ 126 h 1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126">
                      <a:moveTo>
                        <a:pt x="0" y="126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48" y="125"/>
                      </a:lnTo>
                      <a:lnTo>
                        <a:pt x="0" y="12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8" name="Rectangle 320"/>
                <p:cNvSpPr>
                  <a:spLocks noChangeArrowheads="1"/>
                </p:cNvSpPr>
                <p:nvPr/>
              </p:nvSpPr>
              <p:spPr bwMode="auto">
                <a:xfrm>
                  <a:off x="2600" y="3132"/>
                  <a:ext cx="99" cy="8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89" name="Oval 321"/>
                <p:cNvSpPr>
                  <a:spLocks noChangeArrowheads="1"/>
                </p:cNvSpPr>
                <p:nvPr/>
              </p:nvSpPr>
              <p:spPr bwMode="auto">
                <a:xfrm>
                  <a:off x="2593" y="3132"/>
                  <a:ext cx="18" cy="86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90" name="Freeform 322"/>
                <p:cNvSpPr>
                  <a:spLocks/>
                </p:cNvSpPr>
                <p:nvPr/>
              </p:nvSpPr>
              <p:spPr bwMode="auto">
                <a:xfrm>
                  <a:off x="2468" y="3148"/>
                  <a:ext cx="136" cy="69"/>
                </a:xfrm>
                <a:custGeom>
                  <a:avLst/>
                  <a:gdLst>
                    <a:gd name="T0" fmla="*/ 12 w 136"/>
                    <a:gd name="T1" fmla="*/ 2 h 69"/>
                    <a:gd name="T2" fmla="*/ 0 w 136"/>
                    <a:gd name="T3" fmla="*/ 22 h 69"/>
                    <a:gd name="T4" fmla="*/ 0 w 136"/>
                    <a:gd name="T5" fmla="*/ 69 h 69"/>
                    <a:gd name="T6" fmla="*/ 136 w 136"/>
                    <a:gd name="T7" fmla="*/ 69 h 69"/>
                    <a:gd name="T8" fmla="*/ 136 w 136"/>
                    <a:gd name="T9" fmla="*/ 33 h 69"/>
                    <a:gd name="T10" fmla="*/ 43 w 136"/>
                    <a:gd name="T11" fmla="*/ 0 h 69"/>
                    <a:gd name="T12" fmla="*/ 12 w 136"/>
                    <a:gd name="T13" fmla="*/ 0 h 69"/>
                    <a:gd name="T14" fmla="*/ 12 w 136"/>
                    <a:gd name="T15" fmla="*/ 2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6"/>
                    <a:gd name="T25" fmla="*/ 0 h 69"/>
                    <a:gd name="T26" fmla="*/ 136 w 136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6" h="69">
                      <a:moveTo>
                        <a:pt x="12" y="2"/>
                      </a:moveTo>
                      <a:lnTo>
                        <a:pt x="0" y="22"/>
                      </a:lnTo>
                      <a:lnTo>
                        <a:pt x="0" y="69"/>
                      </a:lnTo>
                      <a:lnTo>
                        <a:pt x="136" y="69"/>
                      </a:lnTo>
                      <a:lnTo>
                        <a:pt x="136" y="33"/>
                      </a:lnTo>
                      <a:lnTo>
                        <a:pt x="43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1" name="Rectangle 323"/>
                <p:cNvSpPr>
                  <a:spLocks noChangeArrowheads="1"/>
                </p:cNvSpPr>
                <p:nvPr/>
              </p:nvSpPr>
              <p:spPr bwMode="auto">
                <a:xfrm>
                  <a:off x="2482" y="3150"/>
                  <a:ext cx="6" cy="66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92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2666" y="3059"/>
                  <a:ext cx="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3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2676" y="3050"/>
                  <a:ext cx="2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94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682" y="3060"/>
                  <a:ext cx="6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3" name="Group 318"/>
              <p:cNvGrpSpPr>
                <a:grpSpLocks/>
              </p:cNvGrpSpPr>
              <p:nvPr/>
            </p:nvGrpSpPr>
            <p:grpSpPr bwMode="auto">
              <a:xfrm>
                <a:off x="4228285" y="4300576"/>
                <a:ext cx="255571" cy="209522"/>
                <a:chOff x="2468" y="3050"/>
                <a:chExt cx="231" cy="168"/>
              </a:xfrm>
            </p:grpSpPr>
            <p:sp>
              <p:nvSpPr>
                <p:cNvPr id="2279" name="Freeform 319"/>
                <p:cNvSpPr>
                  <a:spLocks/>
                </p:cNvSpPr>
                <p:nvPr/>
              </p:nvSpPr>
              <p:spPr bwMode="auto">
                <a:xfrm>
                  <a:off x="2649" y="3086"/>
                  <a:ext cx="48" cy="126"/>
                </a:xfrm>
                <a:custGeom>
                  <a:avLst/>
                  <a:gdLst>
                    <a:gd name="T0" fmla="*/ 0 w 48"/>
                    <a:gd name="T1" fmla="*/ 126 h 126"/>
                    <a:gd name="T2" fmla="*/ 18 w 48"/>
                    <a:gd name="T3" fmla="*/ 0 h 126"/>
                    <a:gd name="T4" fmla="*/ 36 w 48"/>
                    <a:gd name="T5" fmla="*/ 0 h 126"/>
                    <a:gd name="T6" fmla="*/ 48 w 48"/>
                    <a:gd name="T7" fmla="*/ 125 h 126"/>
                    <a:gd name="T8" fmla="*/ 0 w 48"/>
                    <a:gd name="T9" fmla="*/ 125 h 126"/>
                    <a:gd name="T10" fmla="*/ 0 w 48"/>
                    <a:gd name="T11" fmla="*/ 126 h 1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126"/>
                    <a:gd name="T20" fmla="*/ 48 w 48"/>
                    <a:gd name="T21" fmla="*/ 126 h 1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126">
                      <a:moveTo>
                        <a:pt x="0" y="126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48" y="125"/>
                      </a:lnTo>
                      <a:lnTo>
                        <a:pt x="0" y="12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0" name="Rectangle 320"/>
                <p:cNvSpPr>
                  <a:spLocks noChangeArrowheads="1"/>
                </p:cNvSpPr>
                <p:nvPr/>
              </p:nvSpPr>
              <p:spPr bwMode="auto">
                <a:xfrm>
                  <a:off x="2600" y="3132"/>
                  <a:ext cx="99" cy="8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81" name="Oval 321"/>
                <p:cNvSpPr>
                  <a:spLocks noChangeArrowheads="1"/>
                </p:cNvSpPr>
                <p:nvPr/>
              </p:nvSpPr>
              <p:spPr bwMode="auto">
                <a:xfrm>
                  <a:off x="2593" y="3132"/>
                  <a:ext cx="18" cy="86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82" name="Freeform 322"/>
                <p:cNvSpPr>
                  <a:spLocks/>
                </p:cNvSpPr>
                <p:nvPr/>
              </p:nvSpPr>
              <p:spPr bwMode="auto">
                <a:xfrm>
                  <a:off x="2468" y="3148"/>
                  <a:ext cx="136" cy="69"/>
                </a:xfrm>
                <a:custGeom>
                  <a:avLst/>
                  <a:gdLst>
                    <a:gd name="T0" fmla="*/ 12 w 136"/>
                    <a:gd name="T1" fmla="*/ 2 h 69"/>
                    <a:gd name="T2" fmla="*/ 0 w 136"/>
                    <a:gd name="T3" fmla="*/ 22 h 69"/>
                    <a:gd name="T4" fmla="*/ 0 w 136"/>
                    <a:gd name="T5" fmla="*/ 69 h 69"/>
                    <a:gd name="T6" fmla="*/ 136 w 136"/>
                    <a:gd name="T7" fmla="*/ 69 h 69"/>
                    <a:gd name="T8" fmla="*/ 136 w 136"/>
                    <a:gd name="T9" fmla="*/ 33 h 69"/>
                    <a:gd name="T10" fmla="*/ 43 w 136"/>
                    <a:gd name="T11" fmla="*/ 0 h 69"/>
                    <a:gd name="T12" fmla="*/ 12 w 136"/>
                    <a:gd name="T13" fmla="*/ 0 h 69"/>
                    <a:gd name="T14" fmla="*/ 12 w 136"/>
                    <a:gd name="T15" fmla="*/ 2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6"/>
                    <a:gd name="T25" fmla="*/ 0 h 69"/>
                    <a:gd name="T26" fmla="*/ 136 w 136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6" h="69">
                      <a:moveTo>
                        <a:pt x="12" y="2"/>
                      </a:moveTo>
                      <a:lnTo>
                        <a:pt x="0" y="22"/>
                      </a:lnTo>
                      <a:lnTo>
                        <a:pt x="0" y="69"/>
                      </a:lnTo>
                      <a:lnTo>
                        <a:pt x="136" y="69"/>
                      </a:lnTo>
                      <a:lnTo>
                        <a:pt x="136" y="33"/>
                      </a:lnTo>
                      <a:lnTo>
                        <a:pt x="43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3" name="Rectangle 323"/>
                <p:cNvSpPr>
                  <a:spLocks noChangeArrowheads="1"/>
                </p:cNvSpPr>
                <p:nvPr/>
              </p:nvSpPr>
              <p:spPr bwMode="auto">
                <a:xfrm>
                  <a:off x="2482" y="3150"/>
                  <a:ext cx="6" cy="66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84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2666" y="3059"/>
                  <a:ext cx="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5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2676" y="3050"/>
                  <a:ext cx="2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86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682" y="3060"/>
                  <a:ext cx="6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4" name="545 Grupo"/>
              <p:cNvGrpSpPr>
                <a:grpSpLocks/>
              </p:cNvGrpSpPr>
              <p:nvPr/>
            </p:nvGrpSpPr>
            <p:grpSpPr bwMode="auto">
              <a:xfrm>
                <a:off x="3321322" y="3499123"/>
                <a:ext cx="277831" cy="190524"/>
                <a:chOff x="3265796" y="3552419"/>
                <a:chExt cx="277813" cy="190500"/>
              </a:xfrm>
            </p:grpSpPr>
            <p:sp>
              <p:nvSpPr>
                <p:cNvPr id="2271" name="Freeform 438"/>
                <p:cNvSpPr>
                  <a:spLocks/>
                </p:cNvSpPr>
                <p:nvPr/>
              </p:nvSpPr>
              <p:spPr bwMode="auto">
                <a:xfrm>
                  <a:off x="3484423" y="3592999"/>
                  <a:ext cx="57978" cy="143157"/>
                </a:xfrm>
                <a:custGeom>
                  <a:avLst/>
                  <a:gdLst>
                    <a:gd name="T0" fmla="*/ 0 w 48"/>
                    <a:gd name="T1" fmla="*/ 143157 h 127"/>
                    <a:gd name="T2" fmla="*/ 21742 w 48"/>
                    <a:gd name="T3" fmla="*/ 0 h 127"/>
                    <a:gd name="T4" fmla="*/ 43484 w 48"/>
                    <a:gd name="T5" fmla="*/ 0 h 127"/>
                    <a:gd name="T6" fmla="*/ 57978 w 48"/>
                    <a:gd name="T7" fmla="*/ 142030 h 127"/>
                    <a:gd name="T8" fmla="*/ 0 w 48"/>
                    <a:gd name="T9" fmla="*/ 142030 h 127"/>
                    <a:gd name="T10" fmla="*/ 0 w 48"/>
                    <a:gd name="T11" fmla="*/ 143157 h 1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127"/>
                    <a:gd name="T20" fmla="*/ 48 w 48"/>
                    <a:gd name="T21" fmla="*/ 127 h 1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127">
                      <a:moveTo>
                        <a:pt x="0" y="127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48" y="126"/>
                      </a:lnTo>
                      <a:lnTo>
                        <a:pt x="0" y="126"/>
                      </a:lnTo>
                      <a:lnTo>
                        <a:pt x="0" y="12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2" name="Rectangle 439"/>
                <p:cNvSpPr>
                  <a:spLocks noChangeArrowheads="1"/>
                </p:cNvSpPr>
                <p:nvPr/>
              </p:nvSpPr>
              <p:spPr bwMode="auto">
                <a:xfrm>
                  <a:off x="3425237" y="3645978"/>
                  <a:ext cx="118372" cy="94686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73" name="Oval 440"/>
                <p:cNvSpPr>
                  <a:spLocks noChangeArrowheads="1"/>
                </p:cNvSpPr>
                <p:nvPr/>
              </p:nvSpPr>
              <p:spPr bwMode="auto">
                <a:xfrm>
                  <a:off x="3416781" y="3645978"/>
                  <a:ext cx="21742" cy="96941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74" name="Freeform 441"/>
                <p:cNvSpPr>
                  <a:spLocks/>
                </p:cNvSpPr>
                <p:nvPr/>
              </p:nvSpPr>
              <p:spPr bwMode="auto">
                <a:xfrm>
                  <a:off x="3265796" y="3664014"/>
                  <a:ext cx="163064" cy="77778"/>
                </a:xfrm>
                <a:custGeom>
                  <a:avLst/>
                  <a:gdLst>
                    <a:gd name="T0" fmla="*/ 14495 w 135"/>
                    <a:gd name="T1" fmla="*/ 1127 h 69"/>
                    <a:gd name="T2" fmla="*/ 0 w 135"/>
                    <a:gd name="T3" fmla="*/ 24799 h 69"/>
                    <a:gd name="T4" fmla="*/ 0 w 135"/>
                    <a:gd name="T5" fmla="*/ 77778 h 69"/>
                    <a:gd name="T6" fmla="*/ 163064 w 135"/>
                    <a:gd name="T7" fmla="*/ 77778 h 69"/>
                    <a:gd name="T8" fmla="*/ 163064 w 135"/>
                    <a:gd name="T9" fmla="*/ 37198 h 69"/>
                    <a:gd name="T10" fmla="*/ 51939 w 135"/>
                    <a:gd name="T11" fmla="*/ 0 h 69"/>
                    <a:gd name="T12" fmla="*/ 14495 w 135"/>
                    <a:gd name="T13" fmla="*/ 0 h 69"/>
                    <a:gd name="T14" fmla="*/ 14495 w 135"/>
                    <a:gd name="T15" fmla="*/ 1127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5"/>
                    <a:gd name="T25" fmla="*/ 0 h 69"/>
                    <a:gd name="T26" fmla="*/ 135 w 135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5" h="69">
                      <a:moveTo>
                        <a:pt x="12" y="1"/>
                      </a:moveTo>
                      <a:lnTo>
                        <a:pt x="0" y="22"/>
                      </a:lnTo>
                      <a:lnTo>
                        <a:pt x="0" y="69"/>
                      </a:lnTo>
                      <a:lnTo>
                        <a:pt x="135" y="69"/>
                      </a:lnTo>
                      <a:lnTo>
                        <a:pt x="135" y="33"/>
                      </a:lnTo>
                      <a:lnTo>
                        <a:pt x="43" y="0"/>
                      </a:lnTo>
                      <a:lnTo>
                        <a:pt x="12" y="0"/>
                      </a:lnTo>
                      <a:lnTo>
                        <a:pt x="12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5" name="Rectangle 442"/>
                <p:cNvSpPr>
                  <a:spLocks noChangeArrowheads="1"/>
                </p:cNvSpPr>
                <p:nvPr/>
              </p:nvSpPr>
              <p:spPr bwMode="auto">
                <a:xfrm>
                  <a:off x="3282706" y="3665141"/>
                  <a:ext cx="7247" cy="7552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76" name="Line 443"/>
                <p:cNvSpPr>
                  <a:spLocks noChangeShapeType="1"/>
                </p:cNvSpPr>
                <p:nvPr/>
              </p:nvSpPr>
              <p:spPr bwMode="auto">
                <a:xfrm flipH="1" flipV="1">
                  <a:off x="3504957" y="3562564"/>
                  <a:ext cx="4832" cy="2818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7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3517036" y="3552419"/>
                  <a:ext cx="2416" cy="21417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278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3524283" y="3563691"/>
                  <a:ext cx="7247" cy="23672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5" name="Group 107"/>
              <p:cNvGrpSpPr>
                <a:grpSpLocks/>
              </p:cNvGrpSpPr>
              <p:nvPr/>
            </p:nvGrpSpPr>
            <p:grpSpPr bwMode="auto">
              <a:xfrm>
                <a:off x="4492236" y="3090399"/>
                <a:ext cx="233347" cy="219046"/>
                <a:chOff x="864" y="240"/>
                <a:chExt cx="4040" cy="3888"/>
              </a:xfrm>
            </p:grpSpPr>
            <p:sp>
              <p:nvSpPr>
                <p:cNvPr id="2256" name="Oval 108"/>
                <p:cNvSpPr>
                  <a:spLocks noChangeArrowheads="1"/>
                </p:cNvSpPr>
                <p:nvPr/>
              </p:nvSpPr>
              <p:spPr bwMode="auto">
                <a:xfrm>
                  <a:off x="1896" y="1392"/>
                  <a:ext cx="1968" cy="1968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57" name="Oval 109"/>
                <p:cNvSpPr>
                  <a:spLocks noChangeArrowheads="1"/>
                </p:cNvSpPr>
                <p:nvPr/>
              </p:nvSpPr>
              <p:spPr bwMode="auto">
                <a:xfrm>
                  <a:off x="2568" y="2064"/>
                  <a:ext cx="624" cy="624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58" name="AutoShape 110"/>
                <p:cNvSpPr>
                  <a:spLocks noChangeArrowheads="1"/>
                </p:cNvSpPr>
                <p:nvPr/>
              </p:nvSpPr>
              <p:spPr bwMode="auto">
                <a:xfrm>
                  <a:off x="2720" y="240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59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768" y="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0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816" y="1008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1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864" y="129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2" name="AutoShape 114"/>
                <p:cNvSpPr>
                  <a:spLocks noChangeArrowheads="1"/>
                </p:cNvSpPr>
                <p:nvPr/>
              </p:nvSpPr>
              <p:spPr bwMode="auto">
                <a:xfrm rot="-3780815">
                  <a:off x="3704" y="1848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63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556" y="253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4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834" y="262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5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112" y="271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6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1728" y="1856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267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2115" y="254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8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1837" y="263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69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1559" y="2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270" name="AutoShape 122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864" cy="7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46" name="Group 232"/>
              <p:cNvGrpSpPr>
                <a:grpSpLocks/>
              </p:cNvGrpSpPr>
              <p:nvPr/>
            </p:nvGrpSpPr>
            <p:grpSpPr bwMode="auto">
              <a:xfrm>
                <a:off x="4208218" y="4699496"/>
                <a:ext cx="158750" cy="157163"/>
                <a:chOff x="381" y="4011"/>
                <a:chExt cx="93" cy="145"/>
              </a:xfrm>
            </p:grpSpPr>
            <p:sp>
              <p:nvSpPr>
                <p:cNvPr id="2185" name="Freeform 233"/>
                <p:cNvSpPr>
                  <a:spLocks/>
                </p:cNvSpPr>
                <p:nvPr/>
              </p:nvSpPr>
              <p:spPr bwMode="auto">
                <a:xfrm>
                  <a:off x="381" y="4012"/>
                  <a:ext cx="85" cy="133"/>
                </a:xfrm>
                <a:custGeom>
                  <a:avLst/>
                  <a:gdLst>
                    <a:gd name="T0" fmla="*/ 25 w 85"/>
                    <a:gd name="T1" fmla="*/ 133 h 133"/>
                    <a:gd name="T2" fmla="*/ 27 w 85"/>
                    <a:gd name="T3" fmla="*/ 117 h 133"/>
                    <a:gd name="T4" fmla="*/ 29 w 85"/>
                    <a:gd name="T5" fmla="*/ 104 h 133"/>
                    <a:gd name="T6" fmla="*/ 32 w 85"/>
                    <a:gd name="T7" fmla="*/ 94 h 133"/>
                    <a:gd name="T8" fmla="*/ 35 w 85"/>
                    <a:gd name="T9" fmla="*/ 85 h 133"/>
                    <a:gd name="T10" fmla="*/ 39 w 85"/>
                    <a:gd name="T11" fmla="*/ 77 h 133"/>
                    <a:gd name="T12" fmla="*/ 42 w 85"/>
                    <a:gd name="T13" fmla="*/ 70 h 133"/>
                    <a:gd name="T14" fmla="*/ 42 w 85"/>
                    <a:gd name="T15" fmla="*/ 70 h 133"/>
                    <a:gd name="T16" fmla="*/ 47 w 85"/>
                    <a:gd name="T17" fmla="*/ 72 h 133"/>
                    <a:gd name="T18" fmla="*/ 53 w 85"/>
                    <a:gd name="T19" fmla="*/ 73 h 133"/>
                    <a:gd name="T20" fmla="*/ 58 w 85"/>
                    <a:gd name="T21" fmla="*/ 72 h 133"/>
                    <a:gd name="T22" fmla="*/ 63 w 85"/>
                    <a:gd name="T23" fmla="*/ 68 h 133"/>
                    <a:gd name="T24" fmla="*/ 66 w 85"/>
                    <a:gd name="T25" fmla="*/ 63 h 133"/>
                    <a:gd name="T26" fmla="*/ 67 w 85"/>
                    <a:gd name="T27" fmla="*/ 60 h 133"/>
                    <a:gd name="T28" fmla="*/ 73 w 85"/>
                    <a:gd name="T29" fmla="*/ 59 h 133"/>
                    <a:gd name="T30" fmla="*/ 77 w 85"/>
                    <a:gd name="T31" fmla="*/ 58 h 133"/>
                    <a:gd name="T32" fmla="*/ 81 w 85"/>
                    <a:gd name="T33" fmla="*/ 54 h 133"/>
                    <a:gd name="T34" fmla="*/ 84 w 85"/>
                    <a:gd name="T35" fmla="*/ 50 h 133"/>
                    <a:gd name="T36" fmla="*/ 85 w 85"/>
                    <a:gd name="T37" fmla="*/ 46 h 133"/>
                    <a:gd name="T38" fmla="*/ 85 w 85"/>
                    <a:gd name="T39" fmla="*/ 41 h 133"/>
                    <a:gd name="T40" fmla="*/ 84 w 85"/>
                    <a:gd name="T41" fmla="*/ 36 h 133"/>
                    <a:gd name="T42" fmla="*/ 81 w 85"/>
                    <a:gd name="T43" fmla="*/ 31 h 133"/>
                    <a:gd name="T44" fmla="*/ 80 w 85"/>
                    <a:gd name="T45" fmla="*/ 29 h 133"/>
                    <a:gd name="T46" fmla="*/ 80 w 85"/>
                    <a:gd name="T47" fmla="*/ 25 h 133"/>
                    <a:gd name="T48" fmla="*/ 80 w 85"/>
                    <a:gd name="T49" fmla="*/ 20 h 133"/>
                    <a:gd name="T50" fmla="*/ 78 w 85"/>
                    <a:gd name="T51" fmla="*/ 18 h 133"/>
                    <a:gd name="T52" fmla="*/ 75 w 85"/>
                    <a:gd name="T53" fmla="*/ 15 h 133"/>
                    <a:gd name="T54" fmla="*/ 73 w 85"/>
                    <a:gd name="T55" fmla="*/ 14 h 133"/>
                    <a:gd name="T56" fmla="*/ 67 w 85"/>
                    <a:gd name="T57" fmla="*/ 14 h 133"/>
                    <a:gd name="T58" fmla="*/ 66 w 85"/>
                    <a:gd name="T59" fmla="*/ 9 h 133"/>
                    <a:gd name="T60" fmla="*/ 64 w 85"/>
                    <a:gd name="T61" fmla="*/ 4 h 133"/>
                    <a:gd name="T62" fmla="*/ 58 w 85"/>
                    <a:gd name="T63" fmla="*/ 1 h 133"/>
                    <a:gd name="T64" fmla="*/ 53 w 85"/>
                    <a:gd name="T65" fmla="*/ 0 h 133"/>
                    <a:gd name="T66" fmla="*/ 47 w 85"/>
                    <a:gd name="T67" fmla="*/ 0 h 133"/>
                    <a:gd name="T68" fmla="*/ 42 w 85"/>
                    <a:gd name="T69" fmla="*/ 2 h 133"/>
                    <a:gd name="T70" fmla="*/ 39 w 85"/>
                    <a:gd name="T71" fmla="*/ 5 h 133"/>
                    <a:gd name="T72" fmla="*/ 36 w 85"/>
                    <a:gd name="T73" fmla="*/ 7 h 133"/>
                    <a:gd name="T74" fmla="*/ 30 w 85"/>
                    <a:gd name="T75" fmla="*/ 7 h 133"/>
                    <a:gd name="T76" fmla="*/ 25 w 85"/>
                    <a:gd name="T77" fmla="*/ 8 h 133"/>
                    <a:gd name="T78" fmla="*/ 19 w 85"/>
                    <a:gd name="T79" fmla="*/ 11 h 133"/>
                    <a:gd name="T80" fmla="*/ 15 w 85"/>
                    <a:gd name="T81" fmla="*/ 14 h 133"/>
                    <a:gd name="T82" fmla="*/ 13 w 85"/>
                    <a:gd name="T83" fmla="*/ 20 h 133"/>
                    <a:gd name="T84" fmla="*/ 12 w 85"/>
                    <a:gd name="T85" fmla="*/ 25 h 133"/>
                    <a:gd name="T86" fmla="*/ 12 w 85"/>
                    <a:gd name="T87" fmla="*/ 27 h 133"/>
                    <a:gd name="T88" fmla="*/ 7 w 85"/>
                    <a:gd name="T89" fmla="*/ 29 h 133"/>
                    <a:gd name="T90" fmla="*/ 4 w 85"/>
                    <a:gd name="T91" fmla="*/ 33 h 133"/>
                    <a:gd name="T92" fmla="*/ 1 w 85"/>
                    <a:gd name="T93" fmla="*/ 36 h 133"/>
                    <a:gd name="T94" fmla="*/ 0 w 85"/>
                    <a:gd name="T95" fmla="*/ 41 h 133"/>
                    <a:gd name="T96" fmla="*/ 0 w 85"/>
                    <a:gd name="T97" fmla="*/ 45 h 133"/>
                    <a:gd name="T98" fmla="*/ 2 w 85"/>
                    <a:gd name="T99" fmla="*/ 49 h 133"/>
                    <a:gd name="T100" fmla="*/ 5 w 85"/>
                    <a:gd name="T101" fmla="*/ 51 h 133"/>
                    <a:gd name="T102" fmla="*/ 10 w 85"/>
                    <a:gd name="T103" fmla="*/ 53 h 133"/>
                    <a:gd name="T104" fmla="*/ 11 w 85"/>
                    <a:gd name="T105" fmla="*/ 56 h 133"/>
                    <a:gd name="T106" fmla="*/ 12 w 85"/>
                    <a:gd name="T107" fmla="*/ 61 h 133"/>
                    <a:gd name="T108" fmla="*/ 14 w 85"/>
                    <a:gd name="T109" fmla="*/ 64 h 133"/>
                    <a:gd name="T110" fmla="*/ 16 w 85"/>
                    <a:gd name="T111" fmla="*/ 67 h 133"/>
                    <a:gd name="T112" fmla="*/ 20 w 85"/>
                    <a:gd name="T113" fmla="*/ 70 h 133"/>
                    <a:gd name="T114" fmla="*/ 23 w 85"/>
                    <a:gd name="T115" fmla="*/ 70 h 133"/>
                    <a:gd name="T116" fmla="*/ 24 w 85"/>
                    <a:gd name="T117" fmla="*/ 126 h 133"/>
                    <a:gd name="T118" fmla="*/ 25 w 85"/>
                    <a:gd name="T119" fmla="*/ 133 h 1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133"/>
                    <a:gd name="T182" fmla="*/ 85 w 85"/>
                    <a:gd name="T183" fmla="*/ 133 h 1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133">
                      <a:moveTo>
                        <a:pt x="25" y="133"/>
                      </a:moveTo>
                      <a:lnTo>
                        <a:pt x="27" y="117"/>
                      </a:lnTo>
                      <a:lnTo>
                        <a:pt x="29" y="104"/>
                      </a:lnTo>
                      <a:lnTo>
                        <a:pt x="32" y="94"/>
                      </a:lnTo>
                      <a:lnTo>
                        <a:pt x="35" y="85"/>
                      </a:lnTo>
                      <a:lnTo>
                        <a:pt x="39" y="77"/>
                      </a:lnTo>
                      <a:lnTo>
                        <a:pt x="42" y="70"/>
                      </a:lnTo>
                      <a:lnTo>
                        <a:pt x="47" y="72"/>
                      </a:lnTo>
                      <a:lnTo>
                        <a:pt x="53" y="73"/>
                      </a:lnTo>
                      <a:lnTo>
                        <a:pt x="58" y="72"/>
                      </a:lnTo>
                      <a:lnTo>
                        <a:pt x="63" y="68"/>
                      </a:lnTo>
                      <a:lnTo>
                        <a:pt x="66" y="63"/>
                      </a:lnTo>
                      <a:lnTo>
                        <a:pt x="67" y="60"/>
                      </a:lnTo>
                      <a:lnTo>
                        <a:pt x="73" y="59"/>
                      </a:lnTo>
                      <a:lnTo>
                        <a:pt x="77" y="58"/>
                      </a:lnTo>
                      <a:lnTo>
                        <a:pt x="81" y="54"/>
                      </a:lnTo>
                      <a:lnTo>
                        <a:pt x="84" y="50"/>
                      </a:lnTo>
                      <a:lnTo>
                        <a:pt x="85" y="46"/>
                      </a:lnTo>
                      <a:lnTo>
                        <a:pt x="85" y="41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5"/>
                      </a:lnTo>
                      <a:lnTo>
                        <a:pt x="80" y="20"/>
                      </a:lnTo>
                      <a:lnTo>
                        <a:pt x="78" y="18"/>
                      </a:lnTo>
                      <a:lnTo>
                        <a:pt x="75" y="15"/>
                      </a:lnTo>
                      <a:lnTo>
                        <a:pt x="73" y="1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4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2" y="2"/>
                      </a:lnTo>
                      <a:lnTo>
                        <a:pt x="39" y="5"/>
                      </a:lnTo>
                      <a:lnTo>
                        <a:pt x="36" y="7"/>
                      </a:lnTo>
                      <a:lnTo>
                        <a:pt x="30" y="7"/>
                      </a:lnTo>
                      <a:lnTo>
                        <a:pt x="25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5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20" y="70"/>
                      </a:lnTo>
                      <a:lnTo>
                        <a:pt x="23" y="70"/>
                      </a:lnTo>
                      <a:lnTo>
                        <a:pt x="24" y="126"/>
                      </a:lnTo>
                      <a:lnTo>
                        <a:pt x="25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86" name="Freeform 234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87" name="Freeform 235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88" name="Freeform 236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89" name="Freeform 237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0" name="Freeform 238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1" name="Rectangle 239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2" name="Rectangle 240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3" name="Freeform 241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4" name="Freeform 242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5" name="Freeform 243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6" name="Freeform 244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7" name="Freeform 245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8" name="Freeform 246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99" name="Freeform 247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0" name="Freeform 248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1" name="Freeform 249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2" name="Freeform 250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3" name="Freeform 251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4" name="Freeform 252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5" name="Freeform 253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6" name="Freeform 254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7" name="Freeform 255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8" name="Freeform 256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09" name="Freeform 257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0" name="Freeform 258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1" name="Freeform 259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2" name="Freeform 260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3" name="Freeform 261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4" name="Freeform 262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5" name="Freeform 263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6" name="Freeform 264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7" name="Freeform 265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8" name="Freeform 266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19" name="Freeform 267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0" name="Freeform 268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1" name="Freeform 269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2" name="Freeform 270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3" name="Freeform 271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4" name="Freeform 272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5" name="Freeform 273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6" name="Rectangle 274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7" name="Rectangle 275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8" name="Freeform 276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29" name="Freeform 277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0" name="Freeform 278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1" name="Freeform 279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2" name="Freeform 280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3" name="Freeform 281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4" name="Freeform 282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5" name="Freeform 283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6" name="Freeform 284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7" name="Freeform 285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8" name="Freeform 286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39" name="Freeform 287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0" name="Freeform 288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1" name="Freeform 289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2" name="Freeform 290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3" name="Freeform 291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4" name="Freeform 292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5" name="Freeform 293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6" name="Freeform 294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7" name="Freeform 295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8" name="Freeform 296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49" name="Freeform 297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50" name="Freeform 298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51" name="Freeform 299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52" name="Freeform 300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53" name="Freeform 301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54" name="Freeform 302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255" name="Freeform 303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47" name="551 Grupo"/>
              <p:cNvGrpSpPr>
                <a:grpSpLocks/>
              </p:cNvGrpSpPr>
              <p:nvPr/>
            </p:nvGrpSpPr>
            <p:grpSpPr bwMode="auto">
              <a:xfrm>
                <a:off x="5757022" y="5784418"/>
                <a:ext cx="177811" cy="200050"/>
                <a:chOff x="5738974" y="5749574"/>
                <a:chExt cx="177800" cy="200025"/>
              </a:xfrm>
            </p:grpSpPr>
            <p:sp>
              <p:nvSpPr>
                <p:cNvPr id="2181" name="Rectangle 170"/>
                <p:cNvSpPr>
                  <a:spLocks noChangeArrowheads="1"/>
                </p:cNvSpPr>
                <p:nvPr/>
              </p:nvSpPr>
              <p:spPr bwMode="auto">
                <a:xfrm>
                  <a:off x="5738974" y="5910928"/>
                  <a:ext cx="161131" cy="18669"/>
                </a:xfrm>
                <a:prstGeom prst="rect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82" name="Freeform 171"/>
                <p:cNvSpPr>
                  <a:spLocks/>
                </p:cNvSpPr>
                <p:nvPr/>
              </p:nvSpPr>
              <p:spPr bwMode="auto">
                <a:xfrm>
                  <a:off x="5864545" y="5885591"/>
                  <a:ext cx="52229" cy="61341"/>
                </a:xfrm>
                <a:custGeom>
                  <a:avLst/>
                  <a:gdLst>
                    <a:gd name="T0" fmla="*/ 11113 w 47"/>
                    <a:gd name="T1" fmla="*/ 1334 h 46"/>
                    <a:gd name="T2" fmla="*/ 20003 w 47"/>
                    <a:gd name="T3" fmla="*/ 1334 h 46"/>
                    <a:gd name="T4" fmla="*/ 32226 w 47"/>
                    <a:gd name="T5" fmla="*/ 6668 h 46"/>
                    <a:gd name="T6" fmla="*/ 37783 w 47"/>
                    <a:gd name="T7" fmla="*/ 10668 h 46"/>
                    <a:gd name="T8" fmla="*/ 41116 w 47"/>
                    <a:gd name="T9" fmla="*/ 14669 h 46"/>
                    <a:gd name="T10" fmla="*/ 45561 w 47"/>
                    <a:gd name="T11" fmla="*/ 21336 h 46"/>
                    <a:gd name="T12" fmla="*/ 48895 w 47"/>
                    <a:gd name="T13" fmla="*/ 28004 h 46"/>
                    <a:gd name="T14" fmla="*/ 51118 w 47"/>
                    <a:gd name="T15" fmla="*/ 33337 h 46"/>
                    <a:gd name="T16" fmla="*/ 52229 w 47"/>
                    <a:gd name="T17" fmla="*/ 38671 h 46"/>
                    <a:gd name="T18" fmla="*/ 52229 w 47"/>
                    <a:gd name="T19" fmla="*/ 42672 h 46"/>
                    <a:gd name="T20" fmla="*/ 51118 w 47"/>
                    <a:gd name="T21" fmla="*/ 44006 h 46"/>
                    <a:gd name="T22" fmla="*/ 50006 w 47"/>
                    <a:gd name="T23" fmla="*/ 41338 h 46"/>
                    <a:gd name="T24" fmla="*/ 47784 w 47"/>
                    <a:gd name="T25" fmla="*/ 40005 h 46"/>
                    <a:gd name="T26" fmla="*/ 48895 w 47"/>
                    <a:gd name="T27" fmla="*/ 41338 h 46"/>
                    <a:gd name="T28" fmla="*/ 50006 w 47"/>
                    <a:gd name="T29" fmla="*/ 46673 h 46"/>
                    <a:gd name="T30" fmla="*/ 50006 w 47"/>
                    <a:gd name="T31" fmla="*/ 52007 h 46"/>
                    <a:gd name="T32" fmla="*/ 47784 w 47"/>
                    <a:gd name="T33" fmla="*/ 56007 h 46"/>
                    <a:gd name="T34" fmla="*/ 45561 w 47"/>
                    <a:gd name="T35" fmla="*/ 60008 h 46"/>
                    <a:gd name="T36" fmla="*/ 44450 w 47"/>
                    <a:gd name="T37" fmla="*/ 61341 h 46"/>
                    <a:gd name="T38" fmla="*/ 44450 w 47"/>
                    <a:gd name="T39" fmla="*/ 58674 h 46"/>
                    <a:gd name="T40" fmla="*/ 44450 w 47"/>
                    <a:gd name="T41" fmla="*/ 53340 h 46"/>
                    <a:gd name="T42" fmla="*/ 43339 w 47"/>
                    <a:gd name="T43" fmla="*/ 49340 h 46"/>
                    <a:gd name="T44" fmla="*/ 42228 w 47"/>
                    <a:gd name="T45" fmla="*/ 48006 h 46"/>
                    <a:gd name="T46" fmla="*/ 42228 w 47"/>
                    <a:gd name="T47" fmla="*/ 49340 h 46"/>
                    <a:gd name="T48" fmla="*/ 41116 w 47"/>
                    <a:gd name="T49" fmla="*/ 50673 h 46"/>
                    <a:gd name="T50" fmla="*/ 41116 w 47"/>
                    <a:gd name="T51" fmla="*/ 53340 h 46"/>
                    <a:gd name="T52" fmla="*/ 40005 w 47"/>
                    <a:gd name="T53" fmla="*/ 54674 h 46"/>
                    <a:gd name="T54" fmla="*/ 38894 w 47"/>
                    <a:gd name="T55" fmla="*/ 54674 h 46"/>
                    <a:gd name="T56" fmla="*/ 38894 w 47"/>
                    <a:gd name="T57" fmla="*/ 52007 h 46"/>
                    <a:gd name="T58" fmla="*/ 38894 w 47"/>
                    <a:gd name="T59" fmla="*/ 49340 h 46"/>
                    <a:gd name="T60" fmla="*/ 37783 w 47"/>
                    <a:gd name="T61" fmla="*/ 46673 h 46"/>
                    <a:gd name="T62" fmla="*/ 35560 w 47"/>
                    <a:gd name="T63" fmla="*/ 41338 h 46"/>
                    <a:gd name="T64" fmla="*/ 34449 w 47"/>
                    <a:gd name="T65" fmla="*/ 37338 h 46"/>
                    <a:gd name="T66" fmla="*/ 30004 w 47"/>
                    <a:gd name="T67" fmla="*/ 29337 h 46"/>
                    <a:gd name="T68" fmla="*/ 20003 w 47"/>
                    <a:gd name="T69" fmla="*/ 20002 h 46"/>
                    <a:gd name="T70" fmla="*/ 12224 w 47"/>
                    <a:gd name="T71" fmla="*/ 12002 h 46"/>
                    <a:gd name="T72" fmla="*/ 7779 w 47"/>
                    <a:gd name="T73" fmla="*/ 9334 h 46"/>
                    <a:gd name="T74" fmla="*/ 4445 w 47"/>
                    <a:gd name="T75" fmla="*/ 8001 h 46"/>
                    <a:gd name="T76" fmla="*/ 1111 w 47"/>
                    <a:gd name="T77" fmla="*/ 6668 h 46"/>
                    <a:gd name="T78" fmla="*/ 1111 w 47"/>
                    <a:gd name="T79" fmla="*/ 5334 h 46"/>
                    <a:gd name="T80" fmla="*/ 4445 w 47"/>
                    <a:gd name="T81" fmla="*/ 4000 h 46"/>
                    <a:gd name="T82" fmla="*/ 7779 w 47"/>
                    <a:gd name="T83" fmla="*/ 1334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7"/>
                    <a:gd name="T127" fmla="*/ 0 h 46"/>
                    <a:gd name="T128" fmla="*/ 47 w 47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7" h="46">
                      <a:moveTo>
                        <a:pt x="7" y="1"/>
                      </a:moveTo>
                      <a:lnTo>
                        <a:pt x="10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4" y="2"/>
                      </a:lnTo>
                      <a:lnTo>
                        <a:pt x="29" y="5"/>
                      </a:lnTo>
                      <a:lnTo>
                        <a:pt x="33" y="6"/>
                      </a:lnTo>
                      <a:lnTo>
                        <a:pt x="34" y="8"/>
                      </a:lnTo>
                      <a:lnTo>
                        <a:pt x="36" y="10"/>
                      </a:lnTo>
                      <a:lnTo>
                        <a:pt x="37" y="11"/>
                      </a:lnTo>
                      <a:lnTo>
                        <a:pt x="39" y="13"/>
                      </a:lnTo>
                      <a:lnTo>
                        <a:pt x="41" y="16"/>
                      </a:lnTo>
                      <a:lnTo>
                        <a:pt x="42" y="18"/>
                      </a:lnTo>
                      <a:lnTo>
                        <a:pt x="44" y="21"/>
                      </a:lnTo>
                      <a:lnTo>
                        <a:pt x="45" y="23"/>
                      </a:lnTo>
                      <a:lnTo>
                        <a:pt x="46" y="25"/>
                      </a:lnTo>
                      <a:lnTo>
                        <a:pt x="46" y="27"/>
                      </a:lnTo>
                      <a:lnTo>
                        <a:pt x="47" y="29"/>
                      </a:lnTo>
                      <a:lnTo>
                        <a:pt x="47" y="31"/>
                      </a:lnTo>
                      <a:lnTo>
                        <a:pt x="47" y="32"/>
                      </a:lnTo>
                      <a:lnTo>
                        <a:pt x="47" y="33"/>
                      </a:lnTo>
                      <a:lnTo>
                        <a:pt x="46" y="33"/>
                      </a:lnTo>
                      <a:lnTo>
                        <a:pt x="46" y="32"/>
                      </a:lnTo>
                      <a:lnTo>
                        <a:pt x="45" y="31"/>
                      </a:lnTo>
                      <a:lnTo>
                        <a:pt x="44" y="30"/>
                      </a:lnTo>
                      <a:lnTo>
                        <a:pt x="43" y="30"/>
                      </a:lnTo>
                      <a:lnTo>
                        <a:pt x="44" y="31"/>
                      </a:lnTo>
                      <a:lnTo>
                        <a:pt x="44" y="33"/>
                      </a:lnTo>
                      <a:lnTo>
                        <a:pt x="45" y="35"/>
                      </a:lnTo>
                      <a:lnTo>
                        <a:pt x="45" y="36"/>
                      </a:lnTo>
                      <a:lnTo>
                        <a:pt x="45" y="39"/>
                      </a:lnTo>
                      <a:lnTo>
                        <a:pt x="44" y="41"/>
                      </a:lnTo>
                      <a:lnTo>
                        <a:pt x="43" y="42"/>
                      </a:lnTo>
                      <a:lnTo>
                        <a:pt x="42" y="44"/>
                      </a:lnTo>
                      <a:lnTo>
                        <a:pt x="41" y="45"/>
                      </a:lnTo>
                      <a:lnTo>
                        <a:pt x="41" y="46"/>
                      </a:lnTo>
                      <a:lnTo>
                        <a:pt x="40" y="46"/>
                      </a:lnTo>
                      <a:lnTo>
                        <a:pt x="40" y="45"/>
                      </a:lnTo>
                      <a:lnTo>
                        <a:pt x="40" y="44"/>
                      </a:lnTo>
                      <a:lnTo>
                        <a:pt x="40" y="42"/>
                      </a:lnTo>
                      <a:lnTo>
                        <a:pt x="40" y="40"/>
                      </a:lnTo>
                      <a:lnTo>
                        <a:pt x="39" y="39"/>
                      </a:lnTo>
                      <a:lnTo>
                        <a:pt x="39" y="37"/>
                      </a:lnTo>
                      <a:lnTo>
                        <a:pt x="38" y="36"/>
                      </a:lnTo>
                      <a:lnTo>
                        <a:pt x="38" y="37"/>
                      </a:lnTo>
                      <a:lnTo>
                        <a:pt x="37" y="37"/>
                      </a:lnTo>
                      <a:lnTo>
                        <a:pt x="37" y="38"/>
                      </a:lnTo>
                      <a:lnTo>
                        <a:pt x="37" y="39"/>
                      </a:lnTo>
                      <a:lnTo>
                        <a:pt x="37" y="40"/>
                      </a:lnTo>
                      <a:lnTo>
                        <a:pt x="37" y="41"/>
                      </a:lnTo>
                      <a:lnTo>
                        <a:pt x="36" y="41"/>
                      </a:lnTo>
                      <a:lnTo>
                        <a:pt x="35" y="41"/>
                      </a:lnTo>
                      <a:lnTo>
                        <a:pt x="35" y="40"/>
                      </a:lnTo>
                      <a:lnTo>
                        <a:pt x="35" y="39"/>
                      </a:lnTo>
                      <a:lnTo>
                        <a:pt x="35" y="38"/>
                      </a:lnTo>
                      <a:lnTo>
                        <a:pt x="35" y="37"/>
                      </a:lnTo>
                      <a:lnTo>
                        <a:pt x="35" y="36"/>
                      </a:lnTo>
                      <a:lnTo>
                        <a:pt x="34" y="35"/>
                      </a:lnTo>
                      <a:lnTo>
                        <a:pt x="33" y="33"/>
                      </a:lnTo>
                      <a:lnTo>
                        <a:pt x="32" y="31"/>
                      </a:lnTo>
                      <a:lnTo>
                        <a:pt x="32" y="30"/>
                      </a:lnTo>
                      <a:lnTo>
                        <a:pt x="31" y="28"/>
                      </a:lnTo>
                      <a:lnTo>
                        <a:pt x="29" y="25"/>
                      </a:lnTo>
                      <a:lnTo>
                        <a:pt x="27" y="22"/>
                      </a:lnTo>
                      <a:lnTo>
                        <a:pt x="24" y="19"/>
                      </a:lnTo>
                      <a:lnTo>
                        <a:pt x="18" y="15"/>
                      </a:lnTo>
                      <a:lnTo>
                        <a:pt x="14" y="12"/>
                      </a:lnTo>
                      <a:lnTo>
                        <a:pt x="11" y="9"/>
                      </a:lnTo>
                      <a:lnTo>
                        <a:pt x="9" y="8"/>
                      </a:lnTo>
                      <a:lnTo>
                        <a:pt x="7" y="7"/>
                      </a:lnTo>
                      <a:lnTo>
                        <a:pt x="5" y="6"/>
                      </a:lnTo>
                      <a:lnTo>
                        <a:pt x="4" y="6"/>
                      </a:lnTo>
                      <a:lnTo>
                        <a:pt x="2" y="5"/>
                      </a:lnTo>
                      <a:lnTo>
                        <a:pt x="1" y="5"/>
                      </a:lnTo>
                      <a:lnTo>
                        <a:pt x="0" y="5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ashDot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83" name="Freeform 172"/>
                <p:cNvSpPr>
                  <a:spLocks/>
                </p:cNvSpPr>
                <p:nvPr/>
              </p:nvSpPr>
              <p:spPr bwMode="auto">
                <a:xfrm>
                  <a:off x="5851210" y="5888258"/>
                  <a:ext cx="55563" cy="61341"/>
                </a:xfrm>
                <a:custGeom>
                  <a:avLst/>
                  <a:gdLst>
                    <a:gd name="T0" fmla="*/ 12224 w 50"/>
                    <a:gd name="T1" fmla="*/ 1334 h 46"/>
                    <a:gd name="T2" fmla="*/ 22225 w 50"/>
                    <a:gd name="T3" fmla="*/ 1334 h 46"/>
                    <a:gd name="T4" fmla="*/ 35560 w 50"/>
                    <a:gd name="T5" fmla="*/ 5334 h 46"/>
                    <a:gd name="T6" fmla="*/ 41117 w 50"/>
                    <a:gd name="T7" fmla="*/ 8001 h 46"/>
                    <a:gd name="T8" fmla="*/ 45562 w 50"/>
                    <a:gd name="T9" fmla="*/ 13335 h 46"/>
                    <a:gd name="T10" fmla="*/ 48895 w 50"/>
                    <a:gd name="T11" fmla="*/ 18669 h 46"/>
                    <a:gd name="T12" fmla="*/ 52229 w 50"/>
                    <a:gd name="T13" fmla="*/ 25337 h 46"/>
                    <a:gd name="T14" fmla="*/ 54452 w 50"/>
                    <a:gd name="T15" fmla="*/ 32004 h 46"/>
                    <a:gd name="T16" fmla="*/ 54452 w 50"/>
                    <a:gd name="T17" fmla="*/ 37338 h 46"/>
                    <a:gd name="T18" fmla="*/ 54452 w 50"/>
                    <a:gd name="T19" fmla="*/ 41338 h 46"/>
                    <a:gd name="T20" fmla="*/ 54452 w 50"/>
                    <a:gd name="T21" fmla="*/ 41338 h 46"/>
                    <a:gd name="T22" fmla="*/ 52229 w 50"/>
                    <a:gd name="T23" fmla="*/ 40005 h 46"/>
                    <a:gd name="T24" fmla="*/ 51118 w 50"/>
                    <a:gd name="T25" fmla="*/ 38671 h 46"/>
                    <a:gd name="T26" fmla="*/ 51118 w 50"/>
                    <a:gd name="T27" fmla="*/ 40005 h 46"/>
                    <a:gd name="T28" fmla="*/ 52229 w 50"/>
                    <a:gd name="T29" fmla="*/ 45339 h 46"/>
                    <a:gd name="T30" fmla="*/ 51118 w 50"/>
                    <a:gd name="T31" fmla="*/ 50673 h 46"/>
                    <a:gd name="T32" fmla="*/ 50007 w 50"/>
                    <a:gd name="T33" fmla="*/ 56007 h 46"/>
                    <a:gd name="T34" fmla="*/ 46673 w 50"/>
                    <a:gd name="T35" fmla="*/ 60008 h 46"/>
                    <a:gd name="T36" fmla="*/ 45562 w 50"/>
                    <a:gd name="T37" fmla="*/ 61341 h 46"/>
                    <a:gd name="T38" fmla="*/ 45562 w 50"/>
                    <a:gd name="T39" fmla="*/ 58674 h 46"/>
                    <a:gd name="T40" fmla="*/ 45562 w 50"/>
                    <a:gd name="T41" fmla="*/ 53340 h 46"/>
                    <a:gd name="T42" fmla="*/ 44450 w 50"/>
                    <a:gd name="T43" fmla="*/ 49340 h 46"/>
                    <a:gd name="T44" fmla="*/ 43339 w 50"/>
                    <a:gd name="T45" fmla="*/ 48006 h 46"/>
                    <a:gd name="T46" fmla="*/ 43339 w 50"/>
                    <a:gd name="T47" fmla="*/ 49340 h 46"/>
                    <a:gd name="T48" fmla="*/ 43339 w 50"/>
                    <a:gd name="T49" fmla="*/ 50673 h 46"/>
                    <a:gd name="T50" fmla="*/ 42228 w 50"/>
                    <a:gd name="T51" fmla="*/ 53340 h 46"/>
                    <a:gd name="T52" fmla="*/ 41117 w 50"/>
                    <a:gd name="T53" fmla="*/ 54674 h 46"/>
                    <a:gd name="T54" fmla="*/ 40005 w 50"/>
                    <a:gd name="T55" fmla="*/ 54674 h 46"/>
                    <a:gd name="T56" fmla="*/ 40005 w 50"/>
                    <a:gd name="T57" fmla="*/ 53340 h 46"/>
                    <a:gd name="T58" fmla="*/ 40005 w 50"/>
                    <a:gd name="T59" fmla="*/ 50673 h 46"/>
                    <a:gd name="T60" fmla="*/ 38894 w 50"/>
                    <a:gd name="T61" fmla="*/ 46673 h 46"/>
                    <a:gd name="T62" fmla="*/ 36672 w 50"/>
                    <a:gd name="T63" fmla="*/ 41338 h 46"/>
                    <a:gd name="T64" fmla="*/ 35560 w 50"/>
                    <a:gd name="T65" fmla="*/ 37338 h 46"/>
                    <a:gd name="T66" fmla="*/ 31115 w 50"/>
                    <a:gd name="T67" fmla="*/ 29337 h 46"/>
                    <a:gd name="T68" fmla="*/ 21114 w 50"/>
                    <a:gd name="T69" fmla="*/ 21336 h 46"/>
                    <a:gd name="T70" fmla="*/ 12224 w 50"/>
                    <a:gd name="T71" fmla="*/ 13335 h 46"/>
                    <a:gd name="T72" fmla="*/ 7779 w 50"/>
                    <a:gd name="T73" fmla="*/ 10668 h 46"/>
                    <a:gd name="T74" fmla="*/ 4445 w 50"/>
                    <a:gd name="T75" fmla="*/ 9334 h 46"/>
                    <a:gd name="T76" fmla="*/ 1111 w 50"/>
                    <a:gd name="T77" fmla="*/ 8001 h 46"/>
                    <a:gd name="T78" fmla="*/ 1111 w 50"/>
                    <a:gd name="T79" fmla="*/ 6668 h 46"/>
                    <a:gd name="T80" fmla="*/ 4445 w 50"/>
                    <a:gd name="T81" fmla="*/ 5334 h 46"/>
                    <a:gd name="T82" fmla="*/ 7779 w 50"/>
                    <a:gd name="T83" fmla="*/ 2667 h 4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50"/>
                    <a:gd name="T127" fmla="*/ 0 h 46"/>
                    <a:gd name="T128" fmla="*/ 50 w 50"/>
                    <a:gd name="T129" fmla="*/ 46 h 46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50" h="46">
                      <a:moveTo>
                        <a:pt x="7" y="2"/>
                      </a:moveTo>
                      <a:lnTo>
                        <a:pt x="11" y="1"/>
                      </a:lnTo>
                      <a:lnTo>
                        <a:pt x="16" y="0"/>
                      </a:lnTo>
                      <a:lnTo>
                        <a:pt x="20" y="1"/>
                      </a:lnTo>
                      <a:lnTo>
                        <a:pt x="26" y="2"/>
                      </a:lnTo>
                      <a:lnTo>
                        <a:pt x="32" y="4"/>
                      </a:lnTo>
                      <a:lnTo>
                        <a:pt x="35" y="5"/>
                      </a:lnTo>
                      <a:lnTo>
                        <a:pt x="37" y="6"/>
                      </a:lnTo>
                      <a:lnTo>
                        <a:pt x="39" y="8"/>
                      </a:lnTo>
                      <a:lnTo>
                        <a:pt x="41" y="10"/>
                      </a:lnTo>
                      <a:lnTo>
                        <a:pt x="42" y="12"/>
                      </a:lnTo>
                      <a:lnTo>
                        <a:pt x="44" y="14"/>
                      </a:lnTo>
                      <a:lnTo>
                        <a:pt x="45" y="17"/>
                      </a:lnTo>
                      <a:lnTo>
                        <a:pt x="47" y="19"/>
                      </a:lnTo>
                      <a:lnTo>
                        <a:pt x="48" y="22"/>
                      </a:lnTo>
                      <a:lnTo>
                        <a:pt x="49" y="24"/>
                      </a:lnTo>
                      <a:lnTo>
                        <a:pt x="49" y="26"/>
                      </a:lnTo>
                      <a:lnTo>
                        <a:pt x="49" y="28"/>
                      </a:lnTo>
                      <a:lnTo>
                        <a:pt x="50" y="29"/>
                      </a:lnTo>
                      <a:lnTo>
                        <a:pt x="49" y="31"/>
                      </a:lnTo>
                      <a:lnTo>
                        <a:pt x="48" y="31"/>
                      </a:lnTo>
                      <a:lnTo>
                        <a:pt x="47" y="30"/>
                      </a:lnTo>
                      <a:lnTo>
                        <a:pt x="47" y="29"/>
                      </a:lnTo>
                      <a:lnTo>
                        <a:pt x="46" y="29"/>
                      </a:lnTo>
                      <a:lnTo>
                        <a:pt x="45" y="29"/>
                      </a:lnTo>
                      <a:lnTo>
                        <a:pt x="46" y="30"/>
                      </a:lnTo>
                      <a:lnTo>
                        <a:pt x="46" y="32"/>
                      </a:lnTo>
                      <a:lnTo>
                        <a:pt x="47" y="34"/>
                      </a:lnTo>
                      <a:lnTo>
                        <a:pt x="47" y="36"/>
                      </a:lnTo>
                      <a:lnTo>
                        <a:pt x="46" y="38"/>
                      </a:lnTo>
                      <a:lnTo>
                        <a:pt x="46" y="40"/>
                      </a:lnTo>
                      <a:lnTo>
                        <a:pt x="45" y="42"/>
                      </a:lnTo>
                      <a:lnTo>
                        <a:pt x="44" y="44"/>
                      </a:lnTo>
                      <a:lnTo>
                        <a:pt x="42" y="45"/>
                      </a:lnTo>
                      <a:lnTo>
                        <a:pt x="42" y="46"/>
                      </a:lnTo>
                      <a:lnTo>
                        <a:pt x="41" y="46"/>
                      </a:lnTo>
                      <a:lnTo>
                        <a:pt x="41" y="44"/>
                      </a:lnTo>
                      <a:lnTo>
                        <a:pt x="41" y="42"/>
                      </a:lnTo>
                      <a:lnTo>
                        <a:pt x="41" y="40"/>
                      </a:lnTo>
                      <a:lnTo>
                        <a:pt x="40" y="39"/>
                      </a:lnTo>
                      <a:lnTo>
                        <a:pt x="40" y="37"/>
                      </a:lnTo>
                      <a:lnTo>
                        <a:pt x="39" y="36"/>
                      </a:lnTo>
                      <a:lnTo>
                        <a:pt x="39" y="37"/>
                      </a:lnTo>
                      <a:lnTo>
                        <a:pt x="39" y="38"/>
                      </a:lnTo>
                      <a:lnTo>
                        <a:pt x="38" y="39"/>
                      </a:lnTo>
                      <a:lnTo>
                        <a:pt x="38" y="40"/>
                      </a:lnTo>
                      <a:lnTo>
                        <a:pt x="37" y="41"/>
                      </a:lnTo>
                      <a:lnTo>
                        <a:pt x="36" y="42"/>
                      </a:lnTo>
                      <a:lnTo>
                        <a:pt x="36" y="41"/>
                      </a:lnTo>
                      <a:lnTo>
                        <a:pt x="36" y="40"/>
                      </a:lnTo>
                      <a:lnTo>
                        <a:pt x="36" y="39"/>
                      </a:lnTo>
                      <a:lnTo>
                        <a:pt x="36" y="38"/>
                      </a:lnTo>
                      <a:lnTo>
                        <a:pt x="35" y="36"/>
                      </a:lnTo>
                      <a:lnTo>
                        <a:pt x="35" y="35"/>
                      </a:lnTo>
                      <a:lnTo>
                        <a:pt x="34" y="33"/>
                      </a:lnTo>
                      <a:lnTo>
                        <a:pt x="33" y="31"/>
                      </a:lnTo>
                      <a:lnTo>
                        <a:pt x="33" y="30"/>
                      </a:lnTo>
                      <a:lnTo>
                        <a:pt x="32" y="28"/>
                      </a:lnTo>
                      <a:lnTo>
                        <a:pt x="30" y="25"/>
                      </a:lnTo>
                      <a:lnTo>
                        <a:pt x="28" y="22"/>
                      </a:lnTo>
                      <a:lnTo>
                        <a:pt x="25" y="19"/>
                      </a:lnTo>
                      <a:lnTo>
                        <a:pt x="19" y="16"/>
                      </a:lnTo>
                      <a:lnTo>
                        <a:pt x="14" y="12"/>
                      </a:lnTo>
                      <a:lnTo>
                        <a:pt x="11" y="10"/>
                      </a:lnTo>
                      <a:lnTo>
                        <a:pt x="9" y="9"/>
                      </a:lnTo>
                      <a:lnTo>
                        <a:pt x="7" y="8"/>
                      </a:lnTo>
                      <a:lnTo>
                        <a:pt x="5" y="7"/>
                      </a:lnTo>
                      <a:lnTo>
                        <a:pt x="4" y="7"/>
                      </a:lnTo>
                      <a:lnTo>
                        <a:pt x="2" y="7"/>
                      </a:lnTo>
                      <a:lnTo>
                        <a:pt x="1" y="6"/>
                      </a:lnTo>
                      <a:lnTo>
                        <a:pt x="0" y="6"/>
                      </a:lnTo>
                      <a:lnTo>
                        <a:pt x="1" y="5"/>
                      </a:lnTo>
                      <a:lnTo>
                        <a:pt x="2" y="4"/>
                      </a:lnTo>
                      <a:lnTo>
                        <a:pt x="4" y="4"/>
                      </a:lnTo>
                      <a:lnTo>
                        <a:pt x="6" y="3"/>
                      </a:lnTo>
                      <a:lnTo>
                        <a:pt x="7" y="2"/>
                      </a:lnTo>
                      <a:close/>
                    </a:path>
                  </a:pathLst>
                </a:custGeom>
                <a:solidFill>
                  <a:srgbClr val="42FFFF"/>
                </a:solidFill>
                <a:ln w="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84" name="Freeform 173"/>
                <p:cNvSpPr>
                  <a:spLocks/>
                </p:cNvSpPr>
                <p:nvPr/>
              </p:nvSpPr>
              <p:spPr bwMode="auto">
                <a:xfrm>
                  <a:off x="5757865" y="5749574"/>
                  <a:ext cx="105569" cy="161354"/>
                </a:xfrm>
                <a:custGeom>
                  <a:avLst/>
                  <a:gdLst>
                    <a:gd name="T0" fmla="*/ 38894 w 95"/>
                    <a:gd name="T1" fmla="*/ 0 h 121"/>
                    <a:gd name="T2" fmla="*/ 0 w 95"/>
                    <a:gd name="T3" fmla="*/ 0 h 121"/>
                    <a:gd name="T4" fmla="*/ 0 w 95"/>
                    <a:gd name="T5" fmla="*/ 161354 h 121"/>
                    <a:gd name="T6" fmla="*/ 105569 w 95"/>
                    <a:gd name="T7" fmla="*/ 161354 h 121"/>
                    <a:gd name="T8" fmla="*/ 105569 w 95"/>
                    <a:gd name="T9" fmla="*/ 141351 h 121"/>
                    <a:gd name="T10" fmla="*/ 41116 w 95"/>
                    <a:gd name="T11" fmla="*/ 0 h 121"/>
                    <a:gd name="T12" fmla="*/ 38894 w 95"/>
                    <a:gd name="T13" fmla="*/ 0 h 121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95"/>
                    <a:gd name="T22" fmla="*/ 0 h 121"/>
                    <a:gd name="T23" fmla="*/ 95 w 95"/>
                    <a:gd name="T24" fmla="*/ 121 h 121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95" h="12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0" y="121"/>
                      </a:lnTo>
                      <a:lnTo>
                        <a:pt x="95" y="121"/>
                      </a:lnTo>
                      <a:lnTo>
                        <a:pt x="95" y="106"/>
                      </a:lnTo>
                      <a:lnTo>
                        <a:pt x="37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48" name="Group 97"/>
              <p:cNvGrpSpPr>
                <a:grpSpLocks/>
              </p:cNvGrpSpPr>
              <p:nvPr/>
            </p:nvGrpSpPr>
            <p:grpSpPr bwMode="auto">
              <a:xfrm>
                <a:off x="8023822" y="4324234"/>
                <a:ext cx="142061" cy="108828"/>
                <a:chOff x="350" y="3860"/>
                <a:chExt cx="155" cy="106"/>
              </a:xfrm>
            </p:grpSpPr>
            <p:grpSp>
              <p:nvGrpSpPr>
                <p:cNvPr id="2169" name="Group 98"/>
                <p:cNvGrpSpPr>
                  <a:grpSpLocks/>
                </p:cNvGrpSpPr>
                <p:nvPr/>
              </p:nvGrpSpPr>
              <p:grpSpPr bwMode="auto">
                <a:xfrm>
                  <a:off x="350" y="3884"/>
                  <a:ext cx="155" cy="82"/>
                  <a:chOff x="350" y="3884"/>
                  <a:chExt cx="155" cy="82"/>
                </a:xfrm>
              </p:grpSpPr>
              <p:sp>
                <p:nvSpPr>
                  <p:cNvPr id="2179" name="Freeform 99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80" name="Freeform 100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70" name="Group 101"/>
                <p:cNvGrpSpPr>
                  <a:grpSpLocks/>
                </p:cNvGrpSpPr>
                <p:nvPr/>
              </p:nvGrpSpPr>
              <p:grpSpPr bwMode="auto">
                <a:xfrm>
                  <a:off x="365" y="3885"/>
                  <a:ext cx="8" cy="81"/>
                  <a:chOff x="365" y="3885"/>
                  <a:chExt cx="8" cy="81"/>
                </a:xfrm>
              </p:grpSpPr>
              <p:sp>
                <p:nvSpPr>
                  <p:cNvPr id="2177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178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171" name="Group 104"/>
                <p:cNvGrpSpPr>
                  <a:grpSpLocks/>
                </p:cNvGrpSpPr>
                <p:nvPr/>
              </p:nvGrpSpPr>
              <p:grpSpPr bwMode="auto">
                <a:xfrm>
                  <a:off x="350" y="3860"/>
                  <a:ext cx="155" cy="82"/>
                  <a:chOff x="350" y="3884"/>
                  <a:chExt cx="155" cy="82"/>
                </a:xfrm>
              </p:grpSpPr>
              <p:sp>
                <p:nvSpPr>
                  <p:cNvPr id="2175" name="Freeform 105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76" name="Freeform 106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72" name="Group 107"/>
                <p:cNvGrpSpPr>
                  <a:grpSpLocks/>
                </p:cNvGrpSpPr>
                <p:nvPr/>
              </p:nvGrpSpPr>
              <p:grpSpPr bwMode="auto">
                <a:xfrm>
                  <a:off x="365" y="3861"/>
                  <a:ext cx="8" cy="81"/>
                  <a:chOff x="365" y="3885"/>
                  <a:chExt cx="8" cy="81"/>
                </a:xfrm>
              </p:grpSpPr>
              <p:sp>
                <p:nvSpPr>
                  <p:cNvPr id="2173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174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949" name="Group 107"/>
              <p:cNvGrpSpPr>
                <a:grpSpLocks/>
              </p:cNvGrpSpPr>
              <p:nvPr/>
            </p:nvGrpSpPr>
            <p:grpSpPr bwMode="auto">
              <a:xfrm>
                <a:off x="6651511" y="5677174"/>
                <a:ext cx="233347" cy="219046"/>
                <a:chOff x="864" y="240"/>
                <a:chExt cx="4040" cy="3888"/>
              </a:xfrm>
            </p:grpSpPr>
            <p:sp>
              <p:nvSpPr>
                <p:cNvPr id="2154" name="Oval 108"/>
                <p:cNvSpPr>
                  <a:spLocks noChangeArrowheads="1"/>
                </p:cNvSpPr>
                <p:nvPr/>
              </p:nvSpPr>
              <p:spPr bwMode="auto">
                <a:xfrm>
                  <a:off x="1896" y="1392"/>
                  <a:ext cx="1968" cy="1968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55" name="Oval 109"/>
                <p:cNvSpPr>
                  <a:spLocks noChangeArrowheads="1"/>
                </p:cNvSpPr>
                <p:nvPr/>
              </p:nvSpPr>
              <p:spPr bwMode="auto">
                <a:xfrm>
                  <a:off x="2568" y="2064"/>
                  <a:ext cx="624" cy="624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56" name="AutoShape 110"/>
                <p:cNvSpPr>
                  <a:spLocks noChangeArrowheads="1"/>
                </p:cNvSpPr>
                <p:nvPr/>
              </p:nvSpPr>
              <p:spPr bwMode="auto">
                <a:xfrm>
                  <a:off x="2720" y="240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57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768" y="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58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816" y="1008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59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864" y="129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0" name="AutoShape 114"/>
                <p:cNvSpPr>
                  <a:spLocks noChangeArrowheads="1"/>
                </p:cNvSpPr>
                <p:nvPr/>
              </p:nvSpPr>
              <p:spPr bwMode="auto">
                <a:xfrm rot="-3780815">
                  <a:off x="3704" y="1848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61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556" y="253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2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834" y="262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3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112" y="271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4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1728" y="1856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65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2115" y="254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6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1837" y="263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7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1559" y="2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68" name="AutoShape 122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864" cy="7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50" name="531 Grupo"/>
              <p:cNvGrpSpPr/>
              <p:nvPr/>
            </p:nvGrpSpPr>
            <p:grpSpPr>
              <a:xfrm>
                <a:off x="2541255" y="3659466"/>
                <a:ext cx="169873" cy="123840"/>
                <a:chOff x="2352766" y="3761010"/>
                <a:chExt cx="169873" cy="123840"/>
              </a:xfrm>
            </p:grpSpPr>
            <p:grpSp>
              <p:nvGrpSpPr>
                <p:cNvPr id="2142" name="Group 197"/>
                <p:cNvGrpSpPr>
                  <a:grpSpLocks/>
                </p:cNvGrpSpPr>
                <p:nvPr/>
              </p:nvGrpSpPr>
              <p:grpSpPr bwMode="auto">
                <a:xfrm>
                  <a:off x="2352766" y="3789049"/>
                  <a:ext cx="169873" cy="95801"/>
                  <a:chOff x="350" y="3884"/>
                  <a:chExt cx="155" cy="82"/>
                </a:xfrm>
              </p:grpSpPr>
              <p:sp>
                <p:nvSpPr>
                  <p:cNvPr id="2152" name="Freeform 198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53" name="Freeform 199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43" name="Group 200"/>
                <p:cNvGrpSpPr>
                  <a:grpSpLocks/>
                </p:cNvGrpSpPr>
                <p:nvPr/>
              </p:nvGrpSpPr>
              <p:grpSpPr bwMode="auto">
                <a:xfrm>
                  <a:off x="2369205" y="3790217"/>
                  <a:ext cx="8768" cy="94633"/>
                  <a:chOff x="365" y="3885"/>
                  <a:chExt cx="8" cy="81"/>
                </a:xfrm>
              </p:grpSpPr>
              <p:sp>
                <p:nvSpPr>
                  <p:cNvPr id="2150" name="Rectangle 201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151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2144" name="Group 203"/>
                <p:cNvGrpSpPr>
                  <a:grpSpLocks/>
                </p:cNvGrpSpPr>
                <p:nvPr/>
              </p:nvGrpSpPr>
              <p:grpSpPr bwMode="auto">
                <a:xfrm>
                  <a:off x="2352766" y="3761010"/>
                  <a:ext cx="169873" cy="95801"/>
                  <a:chOff x="350" y="3884"/>
                  <a:chExt cx="155" cy="82"/>
                </a:xfrm>
              </p:grpSpPr>
              <p:sp>
                <p:nvSpPr>
                  <p:cNvPr id="2148" name="Freeform 204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2149" name="Freeform 205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2145" name="Group 206"/>
                <p:cNvGrpSpPr>
                  <a:grpSpLocks/>
                </p:cNvGrpSpPr>
                <p:nvPr/>
              </p:nvGrpSpPr>
              <p:grpSpPr bwMode="auto">
                <a:xfrm>
                  <a:off x="2369205" y="3762178"/>
                  <a:ext cx="8768" cy="94633"/>
                  <a:chOff x="365" y="3885"/>
                  <a:chExt cx="8" cy="81"/>
                </a:xfrm>
              </p:grpSpPr>
              <p:sp>
                <p:nvSpPr>
                  <p:cNvPr id="2146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2147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</p:grpSp>
          <p:grpSp>
            <p:nvGrpSpPr>
              <p:cNvPr id="1951" name="Group 318"/>
              <p:cNvGrpSpPr>
                <a:grpSpLocks/>
              </p:cNvGrpSpPr>
              <p:nvPr/>
            </p:nvGrpSpPr>
            <p:grpSpPr bwMode="auto">
              <a:xfrm>
                <a:off x="5082463" y="4575452"/>
                <a:ext cx="255571" cy="209522"/>
                <a:chOff x="2468" y="3050"/>
                <a:chExt cx="231" cy="168"/>
              </a:xfrm>
            </p:grpSpPr>
            <p:sp>
              <p:nvSpPr>
                <p:cNvPr id="2134" name="Freeform 319"/>
                <p:cNvSpPr>
                  <a:spLocks/>
                </p:cNvSpPr>
                <p:nvPr/>
              </p:nvSpPr>
              <p:spPr bwMode="auto">
                <a:xfrm>
                  <a:off x="2649" y="3086"/>
                  <a:ext cx="48" cy="126"/>
                </a:xfrm>
                <a:custGeom>
                  <a:avLst/>
                  <a:gdLst>
                    <a:gd name="T0" fmla="*/ 0 w 48"/>
                    <a:gd name="T1" fmla="*/ 126 h 126"/>
                    <a:gd name="T2" fmla="*/ 18 w 48"/>
                    <a:gd name="T3" fmla="*/ 0 h 126"/>
                    <a:gd name="T4" fmla="*/ 36 w 48"/>
                    <a:gd name="T5" fmla="*/ 0 h 126"/>
                    <a:gd name="T6" fmla="*/ 48 w 48"/>
                    <a:gd name="T7" fmla="*/ 125 h 126"/>
                    <a:gd name="T8" fmla="*/ 0 w 48"/>
                    <a:gd name="T9" fmla="*/ 125 h 126"/>
                    <a:gd name="T10" fmla="*/ 0 w 48"/>
                    <a:gd name="T11" fmla="*/ 126 h 12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8"/>
                    <a:gd name="T19" fmla="*/ 0 h 126"/>
                    <a:gd name="T20" fmla="*/ 48 w 48"/>
                    <a:gd name="T21" fmla="*/ 126 h 12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8" h="126">
                      <a:moveTo>
                        <a:pt x="0" y="126"/>
                      </a:moveTo>
                      <a:lnTo>
                        <a:pt x="18" y="0"/>
                      </a:lnTo>
                      <a:lnTo>
                        <a:pt x="36" y="0"/>
                      </a:lnTo>
                      <a:lnTo>
                        <a:pt x="48" y="125"/>
                      </a:lnTo>
                      <a:lnTo>
                        <a:pt x="0" y="125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5" name="Rectangle 320"/>
                <p:cNvSpPr>
                  <a:spLocks noChangeArrowheads="1"/>
                </p:cNvSpPr>
                <p:nvPr/>
              </p:nvSpPr>
              <p:spPr bwMode="auto">
                <a:xfrm>
                  <a:off x="2600" y="3132"/>
                  <a:ext cx="99" cy="84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36" name="Oval 321"/>
                <p:cNvSpPr>
                  <a:spLocks noChangeArrowheads="1"/>
                </p:cNvSpPr>
                <p:nvPr/>
              </p:nvSpPr>
              <p:spPr bwMode="auto">
                <a:xfrm>
                  <a:off x="2593" y="3132"/>
                  <a:ext cx="18" cy="86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37" name="Freeform 322"/>
                <p:cNvSpPr>
                  <a:spLocks/>
                </p:cNvSpPr>
                <p:nvPr/>
              </p:nvSpPr>
              <p:spPr bwMode="auto">
                <a:xfrm>
                  <a:off x="2468" y="3148"/>
                  <a:ext cx="136" cy="69"/>
                </a:xfrm>
                <a:custGeom>
                  <a:avLst/>
                  <a:gdLst>
                    <a:gd name="T0" fmla="*/ 12 w 136"/>
                    <a:gd name="T1" fmla="*/ 2 h 69"/>
                    <a:gd name="T2" fmla="*/ 0 w 136"/>
                    <a:gd name="T3" fmla="*/ 22 h 69"/>
                    <a:gd name="T4" fmla="*/ 0 w 136"/>
                    <a:gd name="T5" fmla="*/ 69 h 69"/>
                    <a:gd name="T6" fmla="*/ 136 w 136"/>
                    <a:gd name="T7" fmla="*/ 69 h 69"/>
                    <a:gd name="T8" fmla="*/ 136 w 136"/>
                    <a:gd name="T9" fmla="*/ 33 h 69"/>
                    <a:gd name="T10" fmla="*/ 43 w 136"/>
                    <a:gd name="T11" fmla="*/ 0 h 69"/>
                    <a:gd name="T12" fmla="*/ 12 w 136"/>
                    <a:gd name="T13" fmla="*/ 0 h 69"/>
                    <a:gd name="T14" fmla="*/ 12 w 136"/>
                    <a:gd name="T15" fmla="*/ 2 h 69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36"/>
                    <a:gd name="T25" fmla="*/ 0 h 69"/>
                    <a:gd name="T26" fmla="*/ 136 w 136"/>
                    <a:gd name="T27" fmla="*/ 69 h 69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36" h="69">
                      <a:moveTo>
                        <a:pt x="12" y="2"/>
                      </a:moveTo>
                      <a:lnTo>
                        <a:pt x="0" y="22"/>
                      </a:lnTo>
                      <a:lnTo>
                        <a:pt x="0" y="69"/>
                      </a:lnTo>
                      <a:lnTo>
                        <a:pt x="136" y="69"/>
                      </a:lnTo>
                      <a:lnTo>
                        <a:pt x="136" y="33"/>
                      </a:lnTo>
                      <a:lnTo>
                        <a:pt x="43" y="0"/>
                      </a:lnTo>
                      <a:lnTo>
                        <a:pt x="12" y="0"/>
                      </a:lnTo>
                      <a:lnTo>
                        <a:pt x="12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8" name="Rectangle 323"/>
                <p:cNvSpPr>
                  <a:spLocks noChangeArrowheads="1"/>
                </p:cNvSpPr>
                <p:nvPr/>
              </p:nvSpPr>
              <p:spPr bwMode="auto">
                <a:xfrm>
                  <a:off x="2482" y="3150"/>
                  <a:ext cx="6" cy="66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39" name="Line 324"/>
                <p:cNvSpPr>
                  <a:spLocks noChangeShapeType="1"/>
                </p:cNvSpPr>
                <p:nvPr/>
              </p:nvSpPr>
              <p:spPr bwMode="auto">
                <a:xfrm flipH="1" flipV="1">
                  <a:off x="2666" y="3059"/>
                  <a:ext cx="4" cy="2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40" name="Line 325"/>
                <p:cNvSpPr>
                  <a:spLocks noChangeShapeType="1"/>
                </p:cNvSpPr>
                <p:nvPr/>
              </p:nvSpPr>
              <p:spPr bwMode="auto">
                <a:xfrm flipV="1">
                  <a:off x="2676" y="3050"/>
                  <a:ext cx="2" cy="19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41" name="Line 326"/>
                <p:cNvSpPr>
                  <a:spLocks noChangeShapeType="1"/>
                </p:cNvSpPr>
                <p:nvPr/>
              </p:nvSpPr>
              <p:spPr bwMode="auto">
                <a:xfrm flipV="1">
                  <a:off x="2682" y="3060"/>
                  <a:ext cx="6" cy="21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52" name="552 Grupo"/>
              <p:cNvGrpSpPr>
                <a:grpSpLocks/>
              </p:cNvGrpSpPr>
              <p:nvPr/>
            </p:nvGrpSpPr>
            <p:grpSpPr bwMode="auto">
              <a:xfrm>
                <a:off x="8546456" y="4231407"/>
                <a:ext cx="223851" cy="182586"/>
                <a:chOff x="8510420" y="4274982"/>
                <a:chExt cx="223837" cy="182563"/>
              </a:xfrm>
            </p:grpSpPr>
            <p:sp>
              <p:nvSpPr>
                <p:cNvPr id="2126" name="Freeform 264"/>
                <p:cNvSpPr>
                  <a:spLocks/>
                </p:cNvSpPr>
                <p:nvPr/>
              </p:nvSpPr>
              <p:spPr bwMode="auto">
                <a:xfrm>
                  <a:off x="8687194" y="4313777"/>
                  <a:ext cx="45915" cy="136922"/>
                </a:xfrm>
                <a:custGeom>
                  <a:avLst/>
                  <a:gdLst>
                    <a:gd name="T0" fmla="*/ 0 w 40"/>
                    <a:gd name="T1" fmla="*/ 136922 h 120"/>
                    <a:gd name="T2" fmla="*/ 16070 w 40"/>
                    <a:gd name="T3" fmla="*/ 0 h 120"/>
                    <a:gd name="T4" fmla="*/ 34436 w 40"/>
                    <a:gd name="T5" fmla="*/ 0 h 120"/>
                    <a:gd name="T6" fmla="*/ 45915 w 40"/>
                    <a:gd name="T7" fmla="*/ 135781 h 120"/>
                    <a:gd name="T8" fmla="*/ 0 w 40"/>
                    <a:gd name="T9" fmla="*/ 135781 h 120"/>
                    <a:gd name="T10" fmla="*/ 0 w 40"/>
                    <a:gd name="T11" fmla="*/ 136922 h 120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40"/>
                    <a:gd name="T19" fmla="*/ 0 h 120"/>
                    <a:gd name="T20" fmla="*/ 40 w 40"/>
                    <a:gd name="T21" fmla="*/ 120 h 120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40" h="120">
                      <a:moveTo>
                        <a:pt x="0" y="120"/>
                      </a:moveTo>
                      <a:lnTo>
                        <a:pt x="14" y="0"/>
                      </a:lnTo>
                      <a:lnTo>
                        <a:pt x="30" y="0"/>
                      </a:lnTo>
                      <a:lnTo>
                        <a:pt x="40" y="119"/>
                      </a:lnTo>
                      <a:lnTo>
                        <a:pt x="0" y="119"/>
                      </a:lnTo>
                      <a:lnTo>
                        <a:pt x="0" y="12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27" name="Rectangle 265"/>
                <p:cNvSpPr>
                  <a:spLocks noChangeArrowheads="1"/>
                </p:cNvSpPr>
                <p:nvPr/>
              </p:nvSpPr>
              <p:spPr bwMode="auto">
                <a:xfrm>
                  <a:off x="8638983" y="4363981"/>
                  <a:ext cx="95274" cy="91282"/>
                </a:xfrm>
                <a:prstGeom prst="rect">
                  <a:avLst/>
                </a:prstGeom>
                <a:solidFill>
                  <a:srgbClr val="C0C0C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28" name="Oval 266"/>
                <p:cNvSpPr>
                  <a:spLocks noChangeArrowheads="1"/>
                </p:cNvSpPr>
                <p:nvPr/>
              </p:nvSpPr>
              <p:spPr bwMode="auto">
                <a:xfrm>
                  <a:off x="8632095" y="4363981"/>
                  <a:ext cx="17218" cy="93564"/>
                </a:xfrm>
                <a:prstGeom prst="ellipse">
                  <a:avLst/>
                </a:pr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29" name="Freeform 267"/>
                <p:cNvSpPr>
                  <a:spLocks/>
                </p:cNvSpPr>
                <p:nvPr/>
              </p:nvSpPr>
              <p:spPr bwMode="auto">
                <a:xfrm>
                  <a:off x="8510420" y="4381097"/>
                  <a:ext cx="132006" cy="75307"/>
                </a:xfrm>
                <a:custGeom>
                  <a:avLst/>
                  <a:gdLst>
                    <a:gd name="T0" fmla="*/ 11479 w 115"/>
                    <a:gd name="T1" fmla="*/ 2282 h 66"/>
                    <a:gd name="T2" fmla="*/ 0 w 115"/>
                    <a:gd name="T3" fmla="*/ 23961 h 66"/>
                    <a:gd name="T4" fmla="*/ 0 w 115"/>
                    <a:gd name="T5" fmla="*/ 75307 h 66"/>
                    <a:gd name="T6" fmla="*/ 132006 w 115"/>
                    <a:gd name="T7" fmla="*/ 75307 h 66"/>
                    <a:gd name="T8" fmla="*/ 132006 w 115"/>
                    <a:gd name="T9" fmla="*/ 36512 h 66"/>
                    <a:gd name="T10" fmla="*/ 41324 w 115"/>
                    <a:gd name="T11" fmla="*/ 0 h 66"/>
                    <a:gd name="T12" fmla="*/ 11479 w 115"/>
                    <a:gd name="T13" fmla="*/ 0 h 66"/>
                    <a:gd name="T14" fmla="*/ 11479 w 115"/>
                    <a:gd name="T15" fmla="*/ 2282 h 6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15"/>
                    <a:gd name="T25" fmla="*/ 0 h 66"/>
                    <a:gd name="T26" fmla="*/ 115 w 115"/>
                    <a:gd name="T27" fmla="*/ 66 h 6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15" h="66">
                      <a:moveTo>
                        <a:pt x="10" y="2"/>
                      </a:moveTo>
                      <a:lnTo>
                        <a:pt x="0" y="21"/>
                      </a:lnTo>
                      <a:lnTo>
                        <a:pt x="0" y="66"/>
                      </a:lnTo>
                      <a:lnTo>
                        <a:pt x="115" y="66"/>
                      </a:lnTo>
                      <a:lnTo>
                        <a:pt x="115" y="32"/>
                      </a:lnTo>
                      <a:lnTo>
                        <a:pt x="36" y="0"/>
                      </a:lnTo>
                      <a:lnTo>
                        <a:pt x="10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0" name="Rectangle 268"/>
                <p:cNvSpPr>
                  <a:spLocks noChangeArrowheads="1"/>
                </p:cNvSpPr>
                <p:nvPr/>
              </p:nvSpPr>
              <p:spPr bwMode="auto">
                <a:xfrm>
                  <a:off x="8523047" y="4383379"/>
                  <a:ext cx="6887" cy="71884"/>
                </a:xfrm>
                <a:prstGeom prst="rect">
                  <a:avLst/>
                </a:prstGeom>
                <a:solidFill>
                  <a:srgbClr val="000000"/>
                </a:solidFill>
                <a:ln w="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31" name="Line 269"/>
                <p:cNvSpPr>
                  <a:spLocks noChangeShapeType="1"/>
                </p:cNvSpPr>
                <p:nvPr/>
              </p:nvSpPr>
              <p:spPr bwMode="auto">
                <a:xfrm flipH="1" flipV="1">
                  <a:off x="8702116" y="4284110"/>
                  <a:ext cx="4592" cy="27384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2" name="Line 270"/>
                <p:cNvSpPr>
                  <a:spLocks noChangeShapeType="1"/>
                </p:cNvSpPr>
                <p:nvPr/>
              </p:nvSpPr>
              <p:spPr bwMode="auto">
                <a:xfrm flipV="1">
                  <a:off x="8713595" y="4274982"/>
                  <a:ext cx="1148" cy="20538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2133" name="Line 271"/>
                <p:cNvSpPr>
                  <a:spLocks noChangeShapeType="1"/>
                </p:cNvSpPr>
                <p:nvPr/>
              </p:nvSpPr>
              <p:spPr bwMode="auto">
                <a:xfrm flipV="1">
                  <a:off x="8718187" y="4285251"/>
                  <a:ext cx="6887" cy="22820"/>
                </a:xfrm>
                <a:prstGeom prst="line">
                  <a:avLst/>
                </a:prstGeom>
                <a:noFill/>
                <a:ln w="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1953" name="Group 107"/>
              <p:cNvGrpSpPr>
                <a:grpSpLocks/>
              </p:cNvGrpSpPr>
              <p:nvPr/>
            </p:nvGrpSpPr>
            <p:grpSpPr bwMode="auto">
              <a:xfrm>
                <a:off x="5430361" y="2924149"/>
                <a:ext cx="233347" cy="219046"/>
                <a:chOff x="864" y="240"/>
                <a:chExt cx="4040" cy="3888"/>
              </a:xfrm>
            </p:grpSpPr>
            <p:sp>
              <p:nvSpPr>
                <p:cNvPr id="2111" name="Oval 108"/>
                <p:cNvSpPr>
                  <a:spLocks noChangeArrowheads="1"/>
                </p:cNvSpPr>
                <p:nvPr/>
              </p:nvSpPr>
              <p:spPr bwMode="auto">
                <a:xfrm>
                  <a:off x="1896" y="1392"/>
                  <a:ext cx="1968" cy="1968"/>
                </a:xfrm>
                <a:prstGeom prst="ellipse">
                  <a:avLst/>
                </a:prstGeom>
                <a:solidFill>
                  <a:srgbClr val="969696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12" name="Oval 109"/>
                <p:cNvSpPr>
                  <a:spLocks noChangeArrowheads="1"/>
                </p:cNvSpPr>
                <p:nvPr/>
              </p:nvSpPr>
              <p:spPr bwMode="auto">
                <a:xfrm>
                  <a:off x="2568" y="2064"/>
                  <a:ext cx="624" cy="624"/>
                </a:xfrm>
                <a:prstGeom prst="ellipse">
                  <a:avLst/>
                </a:prstGeom>
                <a:solidFill>
                  <a:srgbClr val="800000"/>
                </a:solidFill>
                <a:ln w="31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13" name="AutoShape 110"/>
                <p:cNvSpPr>
                  <a:spLocks noChangeArrowheads="1"/>
                </p:cNvSpPr>
                <p:nvPr/>
              </p:nvSpPr>
              <p:spPr bwMode="auto">
                <a:xfrm>
                  <a:off x="2720" y="240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14" name="Line 111"/>
                <p:cNvSpPr>
                  <a:spLocks noChangeShapeType="1"/>
                </p:cNvSpPr>
                <p:nvPr/>
              </p:nvSpPr>
              <p:spPr bwMode="auto">
                <a:xfrm flipH="1">
                  <a:off x="2768" y="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15" name="Line 112"/>
                <p:cNvSpPr>
                  <a:spLocks noChangeShapeType="1"/>
                </p:cNvSpPr>
                <p:nvPr/>
              </p:nvSpPr>
              <p:spPr bwMode="auto">
                <a:xfrm flipH="1">
                  <a:off x="2816" y="1008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16" name="Line 113"/>
                <p:cNvSpPr>
                  <a:spLocks noChangeShapeType="1"/>
                </p:cNvSpPr>
                <p:nvPr/>
              </p:nvSpPr>
              <p:spPr bwMode="auto">
                <a:xfrm flipH="1">
                  <a:off x="2864" y="129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17" name="AutoShape 114"/>
                <p:cNvSpPr>
                  <a:spLocks noChangeArrowheads="1"/>
                </p:cNvSpPr>
                <p:nvPr/>
              </p:nvSpPr>
              <p:spPr bwMode="auto">
                <a:xfrm rot="-3780815">
                  <a:off x="3704" y="1848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18" name="Line 115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556" y="2536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19" name="Line 116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3834" y="262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20" name="Line 117"/>
                <p:cNvSpPr>
                  <a:spLocks noChangeShapeType="1"/>
                </p:cNvSpPr>
                <p:nvPr/>
              </p:nvSpPr>
              <p:spPr bwMode="auto">
                <a:xfrm rot="17819185" flipH="1">
                  <a:off x="4112" y="271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21" name="AutoShape 118"/>
                <p:cNvSpPr>
                  <a:spLocks noChangeArrowheads="1"/>
                </p:cNvSpPr>
                <p:nvPr/>
              </p:nvSpPr>
              <p:spPr bwMode="auto">
                <a:xfrm rot="3780815" flipH="1">
                  <a:off x="1728" y="1856"/>
                  <a:ext cx="336" cy="2064"/>
                </a:xfrm>
                <a:prstGeom prst="flowChartDecision">
                  <a:avLst/>
                </a:prstGeom>
                <a:solidFill>
                  <a:srgbClr val="0000FF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rot="10800000" vert="eaVert" wrap="none" anchor="ctr"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2122" name="Line 119"/>
                <p:cNvSpPr>
                  <a:spLocks noChangeShapeType="1"/>
                </p:cNvSpPr>
                <p:nvPr/>
              </p:nvSpPr>
              <p:spPr bwMode="auto">
                <a:xfrm rot="3780815">
                  <a:off x="2115" y="2544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23" name="Line 120"/>
                <p:cNvSpPr>
                  <a:spLocks noChangeShapeType="1"/>
                </p:cNvSpPr>
                <p:nvPr/>
              </p:nvSpPr>
              <p:spPr bwMode="auto">
                <a:xfrm rot="3780815">
                  <a:off x="1837" y="2632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24" name="Line 121"/>
                <p:cNvSpPr>
                  <a:spLocks noChangeShapeType="1"/>
                </p:cNvSpPr>
                <p:nvPr/>
              </p:nvSpPr>
              <p:spPr bwMode="auto">
                <a:xfrm rot="3780815">
                  <a:off x="1559" y="2720"/>
                  <a:ext cx="96" cy="57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  <p:sp>
              <p:nvSpPr>
                <p:cNvPr id="2125" name="AutoShape 122"/>
                <p:cNvSpPr>
                  <a:spLocks noChangeArrowheads="1"/>
                </p:cNvSpPr>
                <p:nvPr/>
              </p:nvSpPr>
              <p:spPr bwMode="auto">
                <a:xfrm>
                  <a:off x="2448" y="3360"/>
                  <a:ext cx="864" cy="768"/>
                </a:xfrm>
                <a:custGeom>
                  <a:avLst/>
                  <a:gdLst>
                    <a:gd name="T0" fmla="*/ 0 w 21600"/>
                    <a:gd name="T1" fmla="*/ 0 h 21600"/>
                    <a:gd name="T2" fmla="*/ 0 w 21600"/>
                    <a:gd name="T3" fmla="*/ 0 h 21600"/>
                    <a:gd name="T4" fmla="*/ 0 w 21600"/>
                    <a:gd name="T5" fmla="*/ 0 h 21600"/>
                    <a:gd name="T6" fmla="*/ 0 w 21600"/>
                    <a:gd name="T7" fmla="*/ 0 h 2160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4500 w 21600"/>
                    <a:gd name="T13" fmla="*/ 4500 h 21600"/>
                    <a:gd name="T14" fmla="*/ 17100 w 21600"/>
                    <a:gd name="T15" fmla="*/ 17100 h 2160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21600" h="21600">
                      <a:moveTo>
                        <a:pt x="0" y="0"/>
                      </a:moveTo>
                      <a:lnTo>
                        <a:pt x="5400" y="21600"/>
                      </a:lnTo>
                      <a:lnTo>
                        <a:pt x="16200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969696"/>
                </a:solidFill>
                <a:ln w="31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 dirty="0"/>
                </a:p>
              </p:txBody>
            </p:sp>
          </p:grpSp>
          <p:grpSp>
            <p:nvGrpSpPr>
              <p:cNvPr id="1954" name="Group 232"/>
              <p:cNvGrpSpPr>
                <a:grpSpLocks/>
              </p:cNvGrpSpPr>
              <p:nvPr/>
            </p:nvGrpSpPr>
            <p:grpSpPr bwMode="auto">
              <a:xfrm>
                <a:off x="4772076" y="4689686"/>
                <a:ext cx="158750" cy="157163"/>
                <a:chOff x="381" y="4011"/>
                <a:chExt cx="93" cy="145"/>
              </a:xfrm>
            </p:grpSpPr>
            <p:sp>
              <p:nvSpPr>
                <p:cNvPr id="2040" name="Freeform 233"/>
                <p:cNvSpPr>
                  <a:spLocks/>
                </p:cNvSpPr>
                <p:nvPr/>
              </p:nvSpPr>
              <p:spPr bwMode="auto">
                <a:xfrm>
                  <a:off x="381" y="4012"/>
                  <a:ext cx="85" cy="133"/>
                </a:xfrm>
                <a:custGeom>
                  <a:avLst/>
                  <a:gdLst>
                    <a:gd name="T0" fmla="*/ 25 w 85"/>
                    <a:gd name="T1" fmla="*/ 133 h 133"/>
                    <a:gd name="T2" fmla="*/ 27 w 85"/>
                    <a:gd name="T3" fmla="*/ 117 h 133"/>
                    <a:gd name="T4" fmla="*/ 29 w 85"/>
                    <a:gd name="T5" fmla="*/ 104 h 133"/>
                    <a:gd name="T6" fmla="*/ 32 w 85"/>
                    <a:gd name="T7" fmla="*/ 94 h 133"/>
                    <a:gd name="T8" fmla="*/ 35 w 85"/>
                    <a:gd name="T9" fmla="*/ 85 h 133"/>
                    <a:gd name="T10" fmla="*/ 39 w 85"/>
                    <a:gd name="T11" fmla="*/ 77 h 133"/>
                    <a:gd name="T12" fmla="*/ 42 w 85"/>
                    <a:gd name="T13" fmla="*/ 70 h 133"/>
                    <a:gd name="T14" fmla="*/ 42 w 85"/>
                    <a:gd name="T15" fmla="*/ 70 h 133"/>
                    <a:gd name="T16" fmla="*/ 47 w 85"/>
                    <a:gd name="T17" fmla="*/ 72 h 133"/>
                    <a:gd name="T18" fmla="*/ 53 w 85"/>
                    <a:gd name="T19" fmla="*/ 73 h 133"/>
                    <a:gd name="T20" fmla="*/ 58 w 85"/>
                    <a:gd name="T21" fmla="*/ 72 h 133"/>
                    <a:gd name="T22" fmla="*/ 63 w 85"/>
                    <a:gd name="T23" fmla="*/ 68 h 133"/>
                    <a:gd name="T24" fmla="*/ 66 w 85"/>
                    <a:gd name="T25" fmla="*/ 63 h 133"/>
                    <a:gd name="T26" fmla="*/ 67 w 85"/>
                    <a:gd name="T27" fmla="*/ 60 h 133"/>
                    <a:gd name="T28" fmla="*/ 73 w 85"/>
                    <a:gd name="T29" fmla="*/ 59 h 133"/>
                    <a:gd name="T30" fmla="*/ 77 w 85"/>
                    <a:gd name="T31" fmla="*/ 58 h 133"/>
                    <a:gd name="T32" fmla="*/ 81 w 85"/>
                    <a:gd name="T33" fmla="*/ 54 h 133"/>
                    <a:gd name="T34" fmla="*/ 84 w 85"/>
                    <a:gd name="T35" fmla="*/ 50 h 133"/>
                    <a:gd name="T36" fmla="*/ 85 w 85"/>
                    <a:gd name="T37" fmla="*/ 46 h 133"/>
                    <a:gd name="T38" fmla="*/ 85 w 85"/>
                    <a:gd name="T39" fmla="*/ 41 h 133"/>
                    <a:gd name="T40" fmla="*/ 84 w 85"/>
                    <a:gd name="T41" fmla="*/ 36 h 133"/>
                    <a:gd name="T42" fmla="*/ 81 w 85"/>
                    <a:gd name="T43" fmla="*/ 31 h 133"/>
                    <a:gd name="T44" fmla="*/ 80 w 85"/>
                    <a:gd name="T45" fmla="*/ 29 h 133"/>
                    <a:gd name="T46" fmla="*/ 80 w 85"/>
                    <a:gd name="T47" fmla="*/ 25 h 133"/>
                    <a:gd name="T48" fmla="*/ 80 w 85"/>
                    <a:gd name="T49" fmla="*/ 20 h 133"/>
                    <a:gd name="T50" fmla="*/ 78 w 85"/>
                    <a:gd name="T51" fmla="*/ 18 h 133"/>
                    <a:gd name="T52" fmla="*/ 75 w 85"/>
                    <a:gd name="T53" fmla="*/ 15 h 133"/>
                    <a:gd name="T54" fmla="*/ 73 w 85"/>
                    <a:gd name="T55" fmla="*/ 14 h 133"/>
                    <a:gd name="T56" fmla="*/ 67 w 85"/>
                    <a:gd name="T57" fmla="*/ 14 h 133"/>
                    <a:gd name="T58" fmla="*/ 66 w 85"/>
                    <a:gd name="T59" fmla="*/ 9 h 133"/>
                    <a:gd name="T60" fmla="*/ 64 w 85"/>
                    <a:gd name="T61" fmla="*/ 4 h 133"/>
                    <a:gd name="T62" fmla="*/ 58 w 85"/>
                    <a:gd name="T63" fmla="*/ 1 h 133"/>
                    <a:gd name="T64" fmla="*/ 53 w 85"/>
                    <a:gd name="T65" fmla="*/ 0 h 133"/>
                    <a:gd name="T66" fmla="*/ 47 w 85"/>
                    <a:gd name="T67" fmla="*/ 0 h 133"/>
                    <a:gd name="T68" fmla="*/ 42 w 85"/>
                    <a:gd name="T69" fmla="*/ 2 h 133"/>
                    <a:gd name="T70" fmla="*/ 39 w 85"/>
                    <a:gd name="T71" fmla="*/ 5 h 133"/>
                    <a:gd name="T72" fmla="*/ 36 w 85"/>
                    <a:gd name="T73" fmla="*/ 7 h 133"/>
                    <a:gd name="T74" fmla="*/ 30 w 85"/>
                    <a:gd name="T75" fmla="*/ 7 h 133"/>
                    <a:gd name="T76" fmla="*/ 25 w 85"/>
                    <a:gd name="T77" fmla="*/ 8 h 133"/>
                    <a:gd name="T78" fmla="*/ 19 w 85"/>
                    <a:gd name="T79" fmla="*/ 11 h 133"/>
                    <a:gd name="T80" fmla="*/ 15 w 85"/>
                    <a:gd name="T81" fmla="*/ 14 h 133"/>
                    <a:gd name="T82" fmla="*/ 13 w 85"/>
                    <a:gd name="T83" fmla="*/ 20 h 133"/>
                    <a:gd name="T84" fmla="*/ 12 w 85"/>
                    <a:gd name="T85" fmla="*/ 25 h 133"/>
                    <a:gd name="T86" fmla="*/ 12 w 85"/>
                    <a:gd name="T87" fmla="*/ 27 h 133"/>
                    <a:gd name="T88" fmla="*/ 7 w 85"/>
                    <a:gd name="T89" fmla="*/ 29 h 133"/>
                    <a:gd name="T90" fmla="*/ 4 w 85"/>
                    <a:gd name="T91" fmla="*/ 33 h 133"/>
                    <a:gd name="T92" fmla="*/ 1 w 85"/>
                    <a:gd name="T93" fmla="*/ 36 h 133"/>
                    <a:gd name="T94" fmla="*/ 0 w 85"/>
                    <a:gd name="T95" fmla="*/ 41 h 133"/>
                    <a:gd name="T96" fmla="*/ 0 w 85"/>
                    <a:gd name="T97" fmla="*/ 45 h 133"/>
                    <a:gd name="T98" fmla="*/ 2 w 85"/>
                    <a:gd name="T99" fmla="*/ 49 h 133"/>
                    <a:gd name="T100" fmla="*/ 5 w 85"/>
                    <a:gd name="T101" fmla="*/ 51 h 133"/>
                    <a:gd name="T102" fmla="*/ 10 w 85"/>
                    <a:gd name="T103" fmla="*/ 53 h 133"/>
                    <a:gd name="T104" fmla="*/ 11 w 85"/>
                    <a:gd name="T105" fmla="*/ 56 h 133"/>
                    <a:gd name="T106" fmla="*/ 12 w 85"/>
                    <a:gd name="T107" fmla="*/ 61 h 133"/>
                    <a:gd name="T108" fmla="*/ 14 w 85"/>
                    <a:gd name="T109" fmla="*/ 64 h 133"/>
                    <a:gd name="T110" fmla="*/ 16 w 85"/>
                    <a:gd name="T111" fmla="*/ 67 h 133"/>
                    <a:gd name="T112" fmla="*/ 20 w 85"/>
                    <a:gd name="T113" fmla="*/ 70 h 133"/>
                    <a:gd name="T114" fmla="*/ 23 w 85"/>
                    <a:gd name="T115" fmla="*/ 70 h 133"/>
                    <a:gd name="T116" fmla="*/ 24 w 85"/>
                    <a:gd name="T117" fmla="*/ 126 h 133"/>
                    <a:gd name="T118" fmla="*/ 25 w 85"/>
                    <a:gd name="T119" fmla="*/ 133 h 1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133"/>
                    <a:gd name="T182" fmla="*/ 85 w 85"/>
                    <a:gd name="T183" fmla="*/ 133 h 1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133">
                      <a:moveTo>
                        <a:pt x="25" y="133"/>
                      </a:moveTo>
                      <a:lnTo>
                        <a:pt x="27" y="117"/>
                      </a:lnTo>
                      <a:lnTo>
                        <a:pt x="29" y="104"/>
                      </a:lnTo>
                      <a:lnTo>
                        <a:pt x="32" y="94"/>
                      </a:lnTo>
                      <a:lnTo>
                        <a:pt x="35" y="85"/>
                      </a:lnTo>
                      <a:lnTo>
                        <a:pt x="39" y="77"/>
                      </a:lnTo>
                      <a:lnTo>
                        <a:pt x="42" y="70"/>
                      </a:lnTo>
                      <a:lnTo>
                        <a:pt x="47" y="72"/>
                      </a:lnTo>
                      <a:lnTo>
                        <a:pt x="53" y="73"/>
                      </a:lnTo>
                      <a:lnTo>
                        <a:pt x="58" y="72"/>
                      </a:lnTo>
                      <a:lnTo>
                        <a:pt x="63" y="68"/>
                      </a:lnTo>
                      <a:lnTo>
                        <a:pt x="66" y="63"/>
                      </a:lnTo>
                      <a:lnTo>
                        <a:pt x="67" y="60"/>
                      </a:lnTo>
                      <a:lnTo>
                        <a:pt x="73" y="59"/>
                      </a:lnTo>
                      <a:lnTo>
                        <a:pt x="77" y="58"/>
                      </a:lnTo>
                      <a:lnTo>
                        <a:pt x="81" y="54"/>
                      </a:lnTo>
                      <a:lnTo>
                        <a:pt x="84" y="50"/>
                      </a:lnTo>
                      <a:lnTo>
                        <a:pt x="85" y="46"/>
                      </a:lnTo>
                      <a:lnTo>
                        <a:pt x="85" y="41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5"/>
                      </a:lnTo>
                      <a:lnTo>
                        <a:pt x="80" y="20"/>
                      </a:lnTo>
                      <a:lnTo>
                        <a:pt x="78" y="18"/>
                      </a:lnTo>
                      <a:lnTo>
                        <a:pt x="75" y="15"/>
                      </a:lnTo>
                      <a:lnTo>
                        <a:pt x="73" y="1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4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2" y="2"/>
                      </a:lnTo>
                      <a:lnTo>
                        <a:pt x="39" y="5"/>
                      </a:lnTo>
                      <a:lnTo>
                        <a:pt x="36" y="7"/>
                      </a:lnTo>
                      <a:lnTo>
                        <a:pt x="30" y="7"/>
                      </a:lnTo>
                      <a:lnTo>
                        <a:pt x="25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5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20" y="70"/>
                      </a:lnTo>
                      <a:lnTo>
                        <a:pt x="23" y="70"/>
                      </a:lnTo>
                      <a:lnTo>
                        <a:pt x="24" y="126"/>
                      </a:lnTo>
                      <a:lnTo>
                        <a:pt x="25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41" name="Freeform 234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42" name="Freeform 235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43" name="Freeform 236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44" name="Freeform 237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45" name="Freeform 238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46" name="Rectangle 239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47" name="Rectangle 240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48" name="Freeform 241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49" name="Freeform 242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0" name="Freeform 243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1" name="Freeform 244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2" name="Freeform 245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3" name="Freeform 246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4" name="Freeform 247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5" name="Freeform 248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6" name="Freeform 249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7" name="Freeform 250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8" name="Freeform 251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59" name="Freeform 252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0" name="Freeform 253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1" name="Freeform 254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2" name="Freeform 255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3" name="Freeform 256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4" name="Freeform 257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5" name="Freeform 258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6" name="Freeform 259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7" name="Freeform 260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8" name="Freeform 261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69" name="Freeform 262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0" name="Freeform 263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1" name="Freeform 264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2" name="Freeform 265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3" name="Freeform 266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4" name="Freeform 267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5" name="Freeform 268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6" name="Freeform 269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7" name="Freeform 270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8" name="Freeform 271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79" name="Freeform 272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0" name="Freeform 273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1" name="Rectangle 274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2" name="Rectangle 275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3" name="Freeform 276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4" name="Freeform 277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5" name="Freeform 278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6" name="Freeform 279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7" name="Freeform 280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8" name="Freeform 281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89" name="Freeform 282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0" name="Freeform 283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1" name="Freeform 284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2" name="Freeform 285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3" name="Freeform 286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4" name="Freeform 287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5" name="Freeform 288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6" name="Freeform 289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7" name="Freeform 290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8" name="Freeform 291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99" name="Freeform 292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0" name="Freeform 293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1" name="Freeform 294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2" name="Freeform 295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3" name="Freeform 296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4" name="Freeform 297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5" name="Freeform 298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6" name="Freeform 299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7" name="Freeform 300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8" name="Freeform 301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09" name="Freeform 302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110" name="Freeform 303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55" name="Group 232"/>
              <p:cNvGrpSpPr>
                <a:grpSpLocks/>
              </p:cNvGrpSpPr>
              <p:nvPr/>
            </p:nvGrpSpPr>
            <p:grpSpPr bwMode="auto">
              <a:xfrm>
                <a:off x="6123851" y="5317086"/>
                <a:ext cx="158750" cy="157163"/>
                <a:chOff x="381" y="4011"/>
                <a:chExt cx="93" cy="145"/>
              </a:xfrm>
            </p:grpSpPr>
            <p:sp>
              <p:nvSpPr>
                <p:cNvPr id="1969" name="Freeform 233"/>
                <p:cNvSpPr>
                  <a:spLocks/>
                </p:cNvSpPr>
                <p:nvPr/>
              </p:nvSpPr>
              <p:spPr bwMode="auto">
                <a:xfrm>
                  <a:off x="381" y="4012"/>
                  <a:ext cx="85" cy="133"/>
                </a:xfrm>
                <a:custGeom>
                  <a:avLst/>
                  <a:gdLst>
                    <a:gd name="T0" fmla="*/ 25 w 85"/>
                    <a:gd name="T1" fmla="*/ 133 h 133"/>
                    <a:gd name="T2" fmla="*/ 27 w 85"/>
                    <a:gd name="T3" fmla="*/ 117 h 133"/>
                    <a:gd name="T4" fmla="*/ 29 w 85"/>
                    <a:gd name="T5" fmla="*/ 104 h 133"/>
                    <a:gd name="T6" fmla="*/ 32 w 85"/>
                    <a:gd name="T7" fmla="*/ 94 h 133"/>
                    <a:gd name="T8" fmla="*/ 35 w 85"/>
                    <a:gd name="T9" fmla="*/ 85 h 133"/>
                    <a:gd name="T10" fmla="*/ 39 w 85"/>
                    <a:gd name="T11" fmla="*/ 77 h 133"/>
                    <a:gd name="T12" fmla="*/ 42 w 85"/>
                    <a:gd name="T13" fmla="*/ 70 h 133"/>
                    <a:gd name="T14" fmla="*/ 42 w 85"/>
                    <a:gd name="T15" fmla="*/ 70 h 133"/>
                    <a:gd name="T16" fmla="*/ 47 w 85"/>
                    <a:gd name="T17" fmla="*/ 72 h 133"/>
                    <a:gd name="T18" fmla="*/ 53 w 85"/>
                    <a:gd name="T19" fmla="*/ 73 h 133"/>
                    <a:gd name="T20" fmla="*/ 58 w 85"/>
                    <a:gd name="T21" fmla="*/ 72 h 133"/>
                    <a:gd name="T22" fmla="*/ 63 w 85"/>
                    <a:gd name="T23" fmla="*/ 68 h 133"/>
                    <a:gd name="T24" fmla="*/ 66 w 85"/>
                    <a:gd name="T25" fmla="*/ 63 h 133"/>
                    <a:gd name="T26" fmla="*/ 67 w 85"/>
                    <a:gd name="T27" fmla="*/ 60 h 133"/>
                    <a:gd name="T28" fmla="*/ 73 w 85"/>
                    <a:gd name="T29" fmla="*/ 59 h 133"/>
                    <a:gd name="T30" fmla="*/ 77 w 85"/>
                    <a:gd name="T31" fmla="*/ 58 h 133"/>
                    <a:gd name="T32" fmla="*/ 81 w 85"/>
                    <a:gd name="T33" fmla="*/ 54 h 133"/>
                    <a:gd name="T34" fmla="*/ 84 w 85"/>
                    <a:gd name="T35" fmla="*/ 50 h 133"/>
                    <a:gd name="T36" fmla="*/ 85 w 85"/>
                    <a:gd name="T37" fmla="*/ 46 h 133"/>
                    <a:gd name="T38" fmla="*/ 85 w 85"/>
                    <a:gd name="T39" fmla="*/ 41 h 133"/>
                    <a:gd name="T40" fmla="*/ 84 w 85"/>
                    <a:gd name="T41" fmla="*/ 36 h 133"/>
                    <a:gd name="T42" fmla="*/ 81 w 85"/>
                    <a:gd name="T43" fmla="*/ 31 h 133"/>
                    <a:gd name="T44" fmla="*/ 80 w 85"/>
                    <a:gd name="T45" fmla="*/ 29 h 133"/>
                    <a:gd name="T46" fmla="*/ 80 w 85"/>
                    <a:gd name="T47" fmla="*/ 25 h 133"/>
                    <a:gd name="T48" fmla="*/ 80 w 85"/>
                    <a:gd name="T49" fmla="*/ 20 h 133"/>
                    <a:gd name="T50" fmla="*/ 78 w 85"/>
                    <a:gd name="T51" fmla="*/ 18 h 133"/>
                    <a:gd name="T52" fmla="*/ 75 w 85"/>
                    <a:gd name="T53" fmla="*/ 15 h 133"/>
                    <a:gd name="T54" fmla="*/ 73 w 85"/>
                    <a:gd name="T55" fmla="*/ 14 h 133"/>
                    <a:gd name="T56" fmla="*/ 67 w 85"/>
                    <a:gd name="T57" fmla="*/ 14 h 133"/>
                    <a:gd name="T58" fmla="*/ 66 w 85"/>
                    <a:gd name="T59" fmla="*/ 9 h 133"/>
                    <a:gd name="T60" fmla="*/ 64 w 85"/>
                    <a:gd name="T61" fmla="*/ 4 h 133"/>
                    <a:gd name="T62" fmla="*/ 58 w 85"/>
                    <a:gd name="T63" fmla="*/ 1 h 133"/>
                    <a:gd name="T64" fmla="*/ 53 w 85"/>
                    <a:gd name="T65" fmla="*/ 0 h 133"/>
                    <a:gd name="T66" fmla="*/ 47 w 85"/>
                    <a:gd name="T67" fmla="*/ 0 h 133"/>
                    <a:gd name="T68" fmla="*/ 42 w 85"/>
                    <a:gd name="T69" fmla="*/ 2 h 133"/>
                    <a:gd name="T70" fmla="*/ 39 w 85"/>
                    <a:gd name="T71" fmla="*/ 5 h 133"/>
                    <a:gd name="T72" fmla="*/ 36 w 85"/>
                    <a:gd name="T73" fmla="*/ 7 h 133"/>
                    <a:gd name="T74" fmla="*/ 30 w 85"/>
                    <a:gd name="T75" fmla="*/ 7 h 133"/>
                    <a:gd name="T76" fmla="*/ 25 w 85"/>
                    <a:gd name="T77" fmla="*/ 8 h 133"/>
                    <a:gd name="T78" fmla="*/ 19 w 85"/>
                    <a:gd name="T79" fmla="*/ 11 h 133"/>
                    <a:gd name="T80" fmla="*/ 15 w 85"/>
                    <a:gd name="T81" fmla="*/ 14 h 133"/>
                    <a:gd name="T82" fmla="*/ 13 w 85"/>
                    <a:gd name="T83" fmla="*/ 20 h 133"/>
                    <a:gd name="T84" fmla="*/ 12 w 85"/>
                    <a:gd name="T85" fmla="*/ 25 h 133"/>
                    <a:gd name="T86" fmla="*/ 12 w 85"/>
                    <a:gd name="T87" fmla="*/ 27 h 133"/>
                    <a:gd name="T88" fmla="*/ 7 w 85"/>
                    <a:gd name="T89" fmla="*/ 29 h 133"/>
                    <a:gd name="T90" fmla="*/ 4 w 85"/>
                    <a:gd name="T91" fmla="*/ 33 h 133"/>
                    <a:gd name="T92" fmla="*/ 1 w 85"/>
                    <a:gd name="T93" fmla="*/ 36 h 133"/>
                    <a:gd name="T94" fmla="*/ 0 w 85"/>
                    <a:gd name="T95" fmla="*/ 41 h 133"/>
                    <a:gd name="T96" fmla="*/ 0 w 85"/>
                    <a:gd name="T97" fmla="*/ 45 h 133"/>
                    <a:gd name="T98" fmla="*/ 2 w 85"/>
                    <a:gd name="T99" fmla="*/ 49 h 133"/>
                    <a:gd name="T100" fmla="*/ 5 w 85"/>
                    <a:gd name="T101" fmla="*/ 51 h 133"/>
                    <a:gd name="T102" fmla="*/ 10 w 85"/>
                    <a:gd name="T103" fmla="*/ 53 h 133"/>
                    <a:gd name="T104" fmla="*/ 11 w 85"/>
                    <a:gd name="T105" fmla="*/ 56 h 133"/>
                    <a:gd name="T106" fmla="*/ 12 w 85"/>
                    <a:gd name="T107" fmla="*/ 61 h 133"/>
                    <a:gd name="T108" fmla="*/ 14 w 85"/>
                    <a:gd name="T109" fmla="*/ 64 h 133"/>
                    <a:gd name="T110" fmla="*/ 16 w 85"/>
                    <a:gd name="T111" fmla="*/ 67 h 133"/>
                    <a:gd name="T112" fmla="*/ 20 w 85"/>
                    <a:gd name="T113" fmla="*/ 70 h 133"/>
                    <a:gd name="T114" fmla="*/ 23 w 85"/>
                    <a:gd name="T115" fmla="*/ 70 h 133"/>
                    <a:gd name="T116" fmla="*/ 24 w 85"/>
                    <a:gd name="T117" fmla="*/ 126 h 133"/>
                    <a:gd name="T118" fmla="*/ 25 w 85"/>
                    <a:gd name="T119" fmla="*/ 133 h 13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85"/>
                    <a:gd name="T181" fmla="*/ 0 h 133"/>
                    <a:gd name="T182" fmla="*/ 85 w 85"/>
                    <a:gd name="T183" fmla="*/ 133 h 13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85" h="133">
                      <a:moveTo>
                        <a:pt x="25" y="133"/>
                      </a:moveTo>
                      <a:lnTo>
                        <a:pt x="27" y="117"/>
                      </a:lnTo>
                      <a:lnTo>
                        <a:pt x="29" y="104"/>
                      </a:lnTo>
                      <a:lnTo>
                        <a:pt x="32" y="94"/>
                      </a:lnTo>
                      <a:lnTo>
                        <a:pt x="35" y="85"/>
                      </a:lnTo>
                      <a:lnTo>
                        <a:pt x="39" y="77"/>
                      </a:lnTo>
                      <a:lnTo>
                        <a:pt x="42" y="70"/>
                      </a:lnTo>
                      <a:lnTo>
                        <a:pt x="47" y="72"/>
                      </a:lnTo>
                      <a:lnTo>
                        <a:pt x="53" y="73"/>
                      </a:lnTo>
                      <a:lnTo>
                        <a:pt x="58" y="72"/>
                      </a:lnTo>
                      <a:lnTo>
                        <a:pt x="63" y="68"/>
                      </a:lnTo>
                      <a:lnTo>
                        <a:pt x="66" y="63"/>
                      </a:lnTo>
                      <a:lnTo>
                        <a:pt x="67" y="60"/>
                      </a:lnTo>
                      <a:lnTo>
                        <a:pt x="73" y="59"/>
                      </a:lnTo>
                      <a:lnTo>
                        <a:pt x="77" y="58"/>
                      </a:lnTo>
                      <a:lnTo>
                        <a:pt x="81" y="54"/>
                      </a:lnTo>
                      <a:lnTo>
                        <a:pt x="84" y="50"/>
                      </a:lnTo>
                      <a:lnTo>
                        <a:pt x="85" y="46"/>
                      </a:lnTo>
                      <a:lnTo>
                        <a:pt x="85" y="41"/>
                      </a:lnTo>
                      <a:lnTo>
                        <a:pt x="84" y="36"/>
                      </a:lnTo>
                      <a:lnTo>
                        <a:pt x="81" y="31"/>
                      </a:lnTo>
                      <a:lnTo>
                        <a:pt x="80" y="29"/>
                      </a:lnTo>
                      <a:lnTo>
                        <a:pt x="80" y="25"/>
                      </a:lnTo>
                      <a:lnTo>
                        <a:pt x="80" y="20"/>
                      </a:lnTo>
                      <a:lnTo>
                        <a:pt x="78" y="18"/>
                      </a:lnTo>
                      <a:lnTo>
                        <a:pt x="75" y="15"/>
                      </a:lnTo>
                      <a:lnTo>
                        <a:pt x="73" y="14"/>
                      </a:lnTo>
                      <a:lnTo>
                        <a:pt x="67" y="14"/>
                      </a:lnTo>
                      <a:lnTo>
                        <a:pt x="66" y="9"/>
                      </a:lnTo>
                      <a:lnTo>
                        <a:pt x="64" y="4"/>
                      </a:lnTo>
                      <a:lnTo>
                        <a:pt x="58" y="1"/>
                      </a:lnTo>
                      <a:lnTo>
                        <a:pt x="53" y="0"/>
                      </a:lnTo>
                      <a:lnTo>
                        <a:pt x="47" y="0"/>
                      </a:lnTo>
                      <a:lnTo>
                        <a:pt x="42" y="2"/>
                      </a:lnTo>
                      <a:lnTo>
                        <a:pt x="39" y="5"/>
                      </a:lnTo>
                      <a:lnTo>
                        <a:pt x="36" y="7"/>
                      </a:lnTo>
                      <a:lnTo>
                        <a:pt x="30" y="7"/>
                      </a:lnTo>
                      <a:lnTo>
                        <a:pt x="25" y="8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3" y="20"/>
                      </a:lnTo>
                      <a:lnTo>
                        <a:pt x="12" y="25"/>
                      </a:lnTo>
                      <a:lnTo>
                        <a:pt x="12" y="27"/>
                      </a:lnTo>
                      <a:lnTo>
                        <a:pt x="7" y="29"/>
                      </a:lnTo>
                      <a:lnTo>
                        <a:pt x="4" y="33"/>
                      </a:lnTo>
                      <a:lnTo>
                        <a:pt x="1" y="36"/>
                      </a:lnTo>
                      <a:lnTo>
                        <a:pt x="0" y="41"/>
                      </a:lnTo>
                      <a:lnTo>
                        <a:pt x="0" y="45"/>
                      </a:lnTo>
                      <a:lnTo>
                        <a:pt x="2" y="49"/>
                      </a:lnTo>
                      <a:lnTo>
                        <a:pt x="5" y="51"/>
                      </a:lnTo>
                      <a:lnTo>
                        <a:pt x="10" y="53"/>
                      </a:lnTo>
                      <a:lnTo>
                        <a:pt x="11" y="56"/>
                      </a:lnTo>
                      <a:lnTo>
                        <a:pt x="12" y="61"/>
                      </a:lnTo>
                      <a:lnTo>
                        <a:pt x="14" y="64"/>
                      </a:lnTo>
                      <a:lnTo>
                        <a:pt x="16" y="67"/>
                      </a:lnTo>
                      <a:lnTo>
                        <a:pt x="20" y="70"/>
                      </a:lnTo>
                      <a:lnTo>
                        <a:pt x="23" y="70"/>
                      </a:lnTo>
                      <a:lnTo>
                        <a:pt x="24" y="126"/>
                      </a:lnTo>
                      <a:lnTo>
                        <a:pt x="25" y="13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0" name="Freeform 234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1" name="Freeform 235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2" name="Freeform 236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3" name="Freeform 237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4" name="Freeform 238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5" name="Rectangle 239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6" name="Rectangle 240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7" name="Freeform 241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8" name="Freeform 242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79" name="Freeform 243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0" name="Freeform 244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1" name="Freeform 245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2" name="Freeform 246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3" name="Freeform 247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4" name="Freeform 248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5" name="Freeform 249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6" name="Freeform 250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7" name="Freeform 251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8" name="Freeform 252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89" name="Freeform 253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0" name="Freeform 254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1" name="Freeform 255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2" name="Freeform 256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3" name="Freeform 257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4" name="Freeform 258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5" name="Freeform 259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6" name="Freeform 260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7" name="Freeform 261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8" name="Freeform 262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1999" name="Freeform 263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0" name="Freeform 264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1" name="Freeform 265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2" name="Freeform 266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3" name="Freeform 267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4" name="Freeform 268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5" name="Freeform 269"/>
                <p:cNvSpPr>
                  <a:spLocks/>
                </p:cNvSpPr>
                <p:nvPr/>
              </p:nvSpPr>
              <p:spPr bwMode="auto">
                <a:xfrm>
                  <a:off x="381" y="4012"/>
                  <a:ext cx="92" cy="140"/>
                </a:xfrm>
                <a:custGeom>
                  <a:avLst/>
                  <a:gdLst>
                    <a:gd name="T0" fmla="*/ 27 w 92"/>
                    <a:gd name="T1" fmla="*/ 140 h 140"/>
                    <a:gd name="T2" fmla="*/ 29 w 92"/>
                    <a:gd name="T3" fmla="*/ 123 h 140"/>
                    <a:gd name="T4" fmla="*/ 31 w 92"/>
                    <a:gd name="T5" fmla="*/ 109 h 140"/>
                    <a:gd name="T6" fmla="*/ 34 w 92"/>
                    <a:gd name="T7" fmla="*/ 98 h 140"/>
                    <a:gd name="T8" fmla="*/ 38 w 92"/>
                    <a:gd name="T9" fmla="*/ 89 h 140"/>
                    <a:gd name="T10" fmla="*/ 42 w 92"/>
                    <a:gd name="T11" fmla="*/ 81 h 140"/>
                    <a:gd name="T12" fmla="*/ 45 w 92"/>
                    <a:gd name="T13" fmla="*/ 74 h 140"/>
                    <a:gd name="T14" fmla="*/ 45 w 92"/>
                    <a:gd name="T15" fmla="*/ 73 h 140"/>
                    <a:gd name="T16" fmla="*/ 51 w 92"/>
                    <a:gd name="T17" fmla="*/ 76 h 140"/>
                    <a:gd name="T18" fmla="*/ 56 w 92"/>
                    <a:gd name="T19" fmla="*/ 76 h 140"/>
                    <a:gd name="T20" fmla="*/ 62 w 92"/>
                    <a:gd name="T21" fmla="*/ 75 h 140"/>
                    <a:gd name="T22" fmla="*/ 68 w 92"/>
                    <a:gd name="T23" fmla="*/ 71 h 140"/>
                    <a:gd name="T24" fmla="*/ 71 w 92"/>
                    <a:gd name="T25" fmla="*/ 66 h 140"/>
                    <a:gd name="T26" fmla="*/ 73 w 92"/>
                    <a:gd name="T27" fmla="*/ 63 h 140"/>
                    <a:gd name="T28" fmla="*/ 78 w 92"/>
                    <a:gd name="T29" fmla="*/ 62 h 140"/>
                    <a:gd name="T30" fmla="*/ 83 w 92"/>
                    <a:gd name="T31" fmla="*/ 61 h 140"/>
                    <a:gd name="T32" fmla="*/ 88 w 92"/>
                    <a:gd name="T33" fmla="*/ 57 h 140"/>
                    <a:gd name="T34" fmla="*/ 90 w 92"/>
                    <a:gd name="T35" fmla="*/ 53 h 140"/>
                    <a:gd name="T36" fmla="*/ 92 w 92"/>
                    <a:gd name="T37" fmla="*/ 48 h 140"/>
                    <a:gd name="T38" fmla="*/ 92 w 92"/>
                    <a:gd name="T39" fmla="*/ 43 h 140"/>
                    <a:gd name="T40" fmla="*/ 90 w 92"/>
                    <a:gd name="T41" fmla="*/ 38 h 140"/>
                    <a:gd name="T42" fmla="*/ 88 w 92"/>
                    <a:gd name="T43" fmla="*/ 32 h 140"/>
                    <a:gd name="T44" fmla="*/ 86 w 92"/>
                    <a:gd name="T45" fmla="*/ 31 h 140"/>
                    <a:gd name="T46" fmla="*/ 87 w 92"/>
                    <a:gd name="T47" fmla="*/ 26 h 140"/>
                    <a:gd name="T48" fmla="*/ 87 w 92"/>
                    <a:gd name="T49" fmla="*/ 21 h 140"/>
                    <a:gd name="T50" fmla="*/ 84 w 92"/>
                    <a:gd name="T51" fmla="*/ 18 h 140"/>
                    <a:gd name="T52" fmla="*/ 81 w 92"/>
                    <a:gd name="T53" fmla="*/ 15 h 140"/>
                    <a:gd name="T54" fmla="*/ 78 w 92"/>
                    <a:gd name="T55" fmla="*/ 15 h 140"/>
                    <a:gd name="T56" fmla="*/ 73 w 92"/>
                    <a:gd name="T57" fmla="*/ 15 h 140"/>
                    <a:gd name="T58" fmla="*/ 71 w 92"/>
                    <a:gd name="T59" fmla="*/ 10 h 140"/>
                    <a:gd name="T60" fmla="*/ 68 w 92"/>
                    <a:gd name="T61" fmla="*/ 4 h 140"/>
                    <a:gd name="T62" fmla="*/ 62 w 92"/>
                    <a:gd name="T63" fmla="*/ 1 h 140"/>
                    <a:gd name="T64" fmla="*/ 57 w 92"/>
                    <a:gd name="T65" fmla="*/ 0 h 140"/>
                    <a:gd name="T66" fmla="*/ 51 w 92"/>
                    <a:gd name="T67" fmla="*/ 0 h 140"/>
                    <a:gd name="T68" fmla="*/ 45 w 92"/>
                    <a:gd name="T69" fmla="*/ 2 h 140"/>
                    <a:gd name="T70" fmla="*/ 42 w 92"/>
                    <a:gd name="T71" fmla="*/ 5 h 140"/>
                    <a:gd name="T72" fmla="*/ 38 w 92"/>
                    <a:gd name="T73" fmla="*/ 8 h 140"/>
                    <a:gd name="T74" fmla="*/ 32 w 92"/>
                    <a:gd name="T75" fmla="*/ 8 h 140"/>
                    <a:gd name="T76" fmla="*/ 27 w 92"/>
                    <a:gd name="T77" fmla="*/ 8 h 140"/>
                    <a:gd name="T78" fmla="*/ 21 w 92"/>
                    <a:gd name="T79" fmla="*/ 12 h 140"/>
                    <a:gd name="T80" fmla="*/ 16 w 92"/>
                    <a:gd name="T81" fmla="*/ 15 h 140"/>
                    <a:gd name="T82" fmla="*/ 14 w 92"/>
                    <a:gd name="T83" fmla="*/ 21 h 140"/>
                    <a:gd name="T84" fmla="*/ 12 w 92"/>
                    <a:gd name="T85" fmla="*/ 26 h 140"/>
                    <a:gd name="T86" fmla="*/ 12 w 92"/>
                    <a:gd name="T87" fmla="*/ 29 h 140"/>
                    <a:gd name="T88" fmla="*/ 8 w 92"/>
                    <a:gd name="T89" fmla="*/ 31 h 140"/>
                    <a:gd name="T90" fmla="*/ 4 w 92"/>
                    <a:gd name="T91" fmla="*/ 35 h 140"/>
                    <a:gd name="T92" fmla="*/ 1 w 92"/>
                    <a:gd name="T93" fmla="*/ 38 h 140"/>
                    <a:gd name="T94" fmla="*/ 0 w 92"/>
                    <a:gd name="T95" fmla="*/ 43 h 140"/>
                    <a:gd name="T96" fmla="*/ 0 w 92"/>
                    <a:gd name="T97" fmla="*/ 47 h 140"/>
                    <a:gd name="T98" fmla="*/ 2 w 92"/>
                    <a:gd name="T99" fmla="*/ 51 h 140"/>
                    <a:gd name="T100" fmla="*/ 5 w 92"/>
                    <a:gd name="T101" fmla="*/ 54 h 140"/>
                    <a:gd name="T102" fmla="*/ 10 w 92"/>
                    <a:gd name="T103" fmla="*/ 56 h 140"/>
                    <a:gd name="T104" fmla="*/ 12 w 92"/>
                    <a:gd name="T105" fmla="*/ 59 h 140"/>
                    <a:gd name="T106" fmla="*/ 13 w 92"/>
                    <a:gd name="T107" fmla="*/ 64 h 140"/>
                    <a:gd name="T108" fmla="*/ 14 w 92"/>
                    <a:gd name="T109" fmla="*/ 68 h 140"/>
                    <a:gd name="T110" fmla="*/ 18 w 92"/>
                    <a:gd name="T111" fmla="*/ 70 h 140"/>
                    <a:gd name="T112" fmla="*/ 21 w 92"/>
                    <a:gd name="T113" fmla="*/ 73 h 140"/>
                    <a:gd name="T114" fmla="*/ 25 w 92"/>
                    <a:gd name="T115" fmla="*/ 74 h 140"/>
                    <a:gd name="T116" fmla="*/ 26 w 92"/>
                    <a:gd name="T117" fmla="*/ 132 h 140"/>
                    <a:gd name="T118" fmla="*/ 27 w 92"/>
                    <a:gd name="T119" fmla="*/ 140 h 140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92"/>
                    <a:gd name="T181" fmla="*/ 0 h 140"/>
                    <a:gd name="T182" fmla="*/ 92 w 92"/>
                    <a:gd name="T183" fmla="*/ 140 h 140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92" h="140">
                      <a:moveTo>
                        <a:pt x="27" y="140"/>
                      </a:moveTo>
                      <a:lnTo>
                        <a:pt x="29" y="123"/>
                      </a:lnTo>
                      <a:lnTo>
                        <a:pt x="31" y="109"/>
                      </a:lnTo>
                      <a:lnTo>
                        <a:pt x="34" y="98"/>
                      </a:lnTo>
                      <a:lnTo>
                        <a:pt x="38" y="89"/>
                      </a:lnTo>
                      <a:lnTo>
                        <a:pt x="42" y="81"/>
                      </a:lnTo>
                      <a:lnTo>
                        <a:pt x="45" y="74"/>
                      </a:lnTo>
                      <a:lnTo>
                        <a:pt x="45" y="73"/>
                      </a:lnTo>
                      <a:lnTo>
                        <a:pt x="51" y="76"/>
                      </a:lnTo>
                      <a:lnTo>
                        <a:pt x="56" y="76"/>
                      </a:lnTo>
                      <a:lnTo>
                        <a:pt x="62" y="75"/>
                      </a:lnTo>
                      <a:lnTo>
                        <a:pt x="68" y="71"/>
                      </a:lnTo>
                      <a:lnTo>
                        <a:pt x="71" y="66"/>
                      </a:lnTo>
                      <a:lnTo>
                        <a:pt x="73" y="63"/>
                      </a:lnTo>
                      <a:lnTo>
                        <a:pt x="78" y="62"/>
                      </a:lnTo>
                      <a:lnTo>
                        <a:pt x="83" y="61"/>
                      </a:lnTo>
                      <a:lnTo>
                        <a:pt x="88" y="57"/>
                      </a:lnTo>
                      <a:lnTo>
                        <a:pt x="90" y="53"/>
                      </a:lnTo>
                      <a:lnTo>
                        <a:pt x="92" y="48"/>
                      </a:lnTo>
                      <a:lnTo>
                        <a:pt x="92" y="43"/>
                      </a:lnTo>
                      <a:lnTo>
                        <a:pt x="90" y="38"/>
                      </a:lnTo>
                      <a:lnTo>
                        <a:pt x="88" y="32"/>
                      </a:lnTo>
                      <a:lnTo>
                        <a:pt x="86" y="31"/>
                      </a:lnTo>
                      <a:lnTo>
                        <a:pt x="87" y="26"/>
                      </a:lnTo>
                      <a:lnTo>
                        <a:pt x="87" y="21"/>
                      </a:lnTo>
                      <a:lnTo>
                        <a:pt x="84" y="18"/>
                      </a:lnTo>
                      <a:lnTo>
                        <a:pt x="81" y="15"/>
                      </a:lnTo>
                      <a:lnTo>
                        <a:pt x="78" y="15"/>
                      </a:lnTo>
                      <a:lnTo>
                        <a:pt x="73" y="15"/>
                      </a:lnTo>
                      <a:lnTo>
                        <a:pt x="71" y="10"/>
                      </a:lnTo>
                      <a:lnTo>
                        <a:pt x="68" y="4"/>
                      </a:lnTo>
                      <a:lnTo>
                        <a:pt x="62" y="1"/>
                      </a:lnTo>
                      <a:lnTo>
                        <a:pt x="57" y="0"/>
                      </a:lnTo>
                      <a:lnTo>
                        <a:pt x="51" y="0"/>
                      </a:lnTo>
                      <a:lnTo>
                        <a:pt x="45" y="2"/>
                      </a:lnTo>
                      <a:lnTo>
                        <a:pt x="42" y="5"/>
                      </a:lnTo>
                      <a:lnTo>
                        <a:pt x="38" y="8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1" y="12"/>
                      </a:lnTo>
                      <a:lnTo>
                        <a:pt x="16" y="15"/>
                      </a:lnTo>
                      <a:lnTo>
                        <a:pt x="14" y="21"/>
                      </a:lnTo>
                      <a:lnTo>
                        <a:pt x="12" y="26"/>
                      </a:lnTo>
                      <a:lnTo>
                        <a:pt x="12" y="29"/>
                      </a:lnTo>
                      <a:lnTo>
                        <a:pt x="8" y="31"/>
                      </a:lnTo>
                      <a:lnTo>
                        <a:pt x="4" y="35"/>
                      </a:lnTo>
                      <a:lnTo>
                        <a:pt x="1" y="38"/>
                      </a:lnTo>
                      <a:lnTo>
                        <a:pt x="0" y="43"/>
                      </a:lnTo>
                      <a:lnTo>
                        <a:pt x="0" y="47"/>
                      </a:lnTo>
                      <a:lnTo>
                        <a:pt x="2" y="51"/>
                      </a:lnTo>
                      <a:lnTo>
                        <a:pt x="5" y="54"/>
                      </a:lnTo>
                      <a:lnTo>
                        <a:pt x="10" y="56"/>
                      </a:lnTo>
                      <a:lnTo>
                        <a:pt x="12" y="59"/>
                      </a:lnTo>
                      <a:lnTo>
                        <a:pt x="13" y="64"/>
                      </a:lnTo>
                      <a:lnTo>
                        <a:pt x="14" y="68"/>
                      </a:lnTo>
                      <a:lnTo>
                        <a:pt x="18" y="70"/>
                      </a:lnTo>
                      <a:lnTo>
                        <a:pt x="21" y="73"/>
                      </a:lnTo>
                      <a:lnTo>
                        <a:pt x="25" y="74"/>
                      </a:lnTo>
                      <a:lnTo>
                        <a:pt x="26" y="132"/>
                      </a:lnTo>
                      <a:lnTo>
                        <a:pt x="27" y="140"/>
                      </a:lnTo>
                    </a:path>
                  </a:pathLst>
                </a:custGeom>
                <a:noFill/>
                <a:ln w="11113" cap="rnd">
                  <a:solidFill>
                    <a:srgbClr val="FFFF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6" name="Freeform 270"/>
                <p:cNvSpPr>
                  <a:spLocks/>
                </p:cNvSpPr>
                <p:nvPr/>
              </p:nvSpPr>
              <p:spPr bwMode="auto">
                <a:xfrm>
                  <a:off x="427" y="4038"/>
                  <a:ext cx="39" cy="43"/>
                </a:xfrm>
                <a:custGeom>
                  <a:avLst/>
                  <a:gdLst>
                    <a:gd name="T0" fmla="*/ 2 w 39"/>
                    <a:gd name="T1" fmla="*/ 42 h 43"/>
                    <a:gd name="T2" fmla="*/ 6 w 39"/>
                    <a:gd name="T3" fmla="*/ 43 h 43"/>
                    <a:gd name="T4" fmla="*/ 9 w 39"/>
                    <a:gd name="T5" fmla="*/ 43 h 43"/>
                    <a:gd name="T6" fmla="*/ 12 w 39"/>
                    <a:gd name="T7" fmla="*/ 43 h 43"/>
                    <a:gd name="T8" fmla="*/ 16 w 39"/>
                    <a:gd name="T9" fmla="*/ 41 h 43"/>
                    <a:gd name="T10" fmla="*/ 18 w 39"/>
                    <a:gd name="T11" fmla="*/ 40 h 43"/>
                    <a:gd name="T12" fmla="*/ 21 w 39"/>
                    <a:gd name="T13" fmla="*/ 37 h 43"/>
                    <a:gd name="T14" fmla="*/ 22 w 39"/>
                    <a:gd name="T15" fmla="*/ 34 h 43"/>
                    <a:gd name="T16" fmla="*/ 24 w 39"/>
                    <a:gd name="T17" fmla="*/ 32 h 43"/>
                    <a:gd name="T18" fmla="*/ 28 w 39"/>
                    <a:gd name="T19" fmla="*/ 31 h 43"/>
                    <a:gd name="T20" fmla="*/ 31 w 39"/>
                    <a:gd name="T21" fmla="*/ 30 h 43"/>
                    <a:gd name="T22" fmla="*/ 34 w 39"/>
                    <a:gd name="T23" fmla="*/ 28 h 43"/>
                    <a:gd name="T24" fmla="*/ 36 w 39"/>
                    <a:gd name="T25" fmla="*/ 26 h 43"/>
                    <a:gd name="T26" fmla="*/ 38 w 39"/>
                    <a:gd name="T27" fmla="*/ 23 h 43"/>
                    <a:gd name="T28" fmla="*/ 39 w 39"/>
                    <a:gd name="T29" fmla="*/ 19 h 43"/>
                    <a:gd name="T30" fmla="*/ 39 w 39"/>
                    <a:gd name="T31" fmla="*/ 15 h 43"/>
                    <a:gd name="T32" fmla="*/ 38 w 39"/>
                    <a:gd name="T33" fmla="*/ 11 h 43"/>
                    <a:gd name="T34" fmla="*/ 37 w 39"/>
                    <a:gd name="T35" fmla="*/ 8 h 43"/>
                    <a:gd name="T36" fmla="*/ 34 w 39"/>
                    <a:gd name="T37" fmla="*/ 5 h 43"/>
                    <a:gd name="T38" fmla="*/ 32 w 39"/>
                    <a:gd name="T39" fmla="*/ 3 h 43"/>
                    <a:gd name="T40" fmla="*/ 29 w 39"/>
                    <a:gd name="T41" fmla="*/ 1 h 43"/>
                    <a:gd name="T42" fmla="*/ 25 w 39"/>
                    <a:gd name="T43" fmla="*/ 0 h 43"/>
                    <a:gd name="T44" fmla="*/ 22 w 39"/>
                    <a:gd name="T45" fmla="*/ 0 h 43"/>
                    <a:gd name="T46" fmla="*/ 25 w 39"/>
                    <a:gd name="T47" fmla="*/ 1 h 43"/>
                    <a:gd name="T48" fmla="*/ 28 w 39"/>
                    <a:gd name="T49" fmla="*/ 2 h 43"/>
                    <a:gd name="T50" fmla="*/ 31 w 39"/>
                    <a:gd name="T51" fmla="*/ 4 h 43"/>
                    <a:gd name="T52" fmla="*/ 32 w 39"/>
                    <a:gd name="T53" fmla="*/ 7 h 43"/>
                    <a:gd name="T54" fmla="*/ 33 w 39"/>
                    <a:gd name="T55" fmla="*/ 11 h 43"/>
                    <a:gd name="T56" fmla="*/ 33 w 39"/>
                    <a:gd name="T57" fmla="*/ 13 h 43"/>
                    <a:gd name="T58" fmla="*/ 32 w 39"/>
                    <a:gd name="T59" fmla="*/ 16 h 43"/>
                    <a:gd name="T60" fmla="*/ 31 w 39"/>
                    <a:gd name="T61" fmla="*/ 19 h 43"/>
                    <a:gd name="T62" fmla="*/ 29 w 39"/>
                    <a:gd name="T63" fmla="*/ 21 h 43"/>
                    <a:gd name="T64" fmla="*/ 27 w 39"/>
                    <a:gd name="T65" fmla="*/ 23 h 43"/>
                    <a:gd name="T66" fmla="*/ 23 w 39"/>
                    <a:gd name="T67" fmla="*/ 24 h 43"/>
                    <a:gd name="T68" fmla="*/ 23 w 39"/>
                    <a:gd name="T69" fmla="*/ 25 h 43"/>
                    <a:gd name="T70" fmla="*/ 23 w 39"/>
                    <a:gd name="T71" fmla="*/ 28 h 43"/>
                    <a:gd name="T72" fmla="*/ 22 w 39"/>
                    <a:gd name="T73" fmla="*/ 31 h 43"/>
                    <a:gd name="T74" fmla="*/ 20 w 39"/>
                    <a:gd name="T75" fmla="*/ 33 h 43"/>
                    <a:gd name="T76" fmla="*/ 18 w 39"/>
                    <a:gd name="T77" fmla="*/ 36 h 43"/>
                    <a:gd name="T78" fmla="*/ 15 w 39"/>
                    <a:gd name="T79" fmla="*/ 37 h 43"/>
                    <a:gd name="T80" fmla="*/ 12 w 39"/>
                    <a:gd name="T81" fmla="*/ 37 h 43"/>
                    <a:gd name="T82" fmla="*/ 10 w 39"/>
                    <a:gd name="T83" fmla="*/ 36 h 4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9"/>
                    <a:gd name="T127" fmla="*/ 0 h 43"/>
                    <a:gd name="T128" fmla="*/ 39 w 39"/>
                    <a:gd name="T129" fmla="*/ 43 h 4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9" h="43">
                      <a:moveTo>
                        <a:pt x="0" y="41"/>
                      </a:moveTo>
                      <a:lnTo>
                        <a:pt x="2" y="41"/>
                      </a:lnTo>
                      <a:lnTo>
                        <a:pt x="2" y="42"/>
                      </a:lnTo>
                      <a:lnTo>
                        <a:pt x="3" y="43"/>
                      </a:lnTo>
                      <a:lnTo>
                        <a:pt x="4" y="43"/>
                      </a:lnTo>
                      <a:lnTo>
                        <a:pt x="6" y="43"/>
                      </a:lnTo>
                      <a:lnTo>
                        <a:pt x="8" y="43"/>
                      </a:lnTo>
                      <a:lnTo>
                        <a:pt x="9" y="43"/>
                      </a:lnTo>
                      <a:lnTo>
                        <a:pt x="10" y="43"/>
                      </a:lnTo>
                      <a:lnTo>
                        <a:pt x="11" y="43"/>
                      </a:lnTo>
                      <a:lnTo>
                        <a:pt x="12" y="43"/>
                      </a:lnTo>
                      <a:lnTo>
                        <a:pt x="14" y="43"/>
                      </a:lnTo>
                      <a:lnTo>
                        <a:pt x="15" y="42"/>
                      </a:lnTo>
                      <a:lnTo>
                        <a:pt x="16" y="41"/>
                      </a:lnTo>
                      <a:lnTo>
                        <a:pt x="17" y="41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1" y="37"/>
                      </a:lnTo>
                      <a:lnTo>
                        <a:pt x="21" y="36"/>
                      </a:lnTo>
                      <a:lnTo>
                        <a:pt x="22" y="36"/>
                      </a:lnTo>
                      <a:lnTo>
                        <a:pt x="22" y="34"/>
                      </a:lnTo>
                      <a:lnTo>
                        <a:pt x="23" y="33"/>
                      </a:lnTo>
                      <a:lnTo>
                        <a:pt x="23" y="32"/>
                      </a:lnTo>
                      <a:lnTo>
                        <a:pt x="24" y="32"/>
                      </a:lnTo>
                      <a:lnTo>
                        <a:pt x="25" y="32"/>
                      </a:lnTo>
                      <a:lnTo>
                        <a:pt x="27" y="31"/>
                      </a:lnTo>
                      <a:lnTo>
                        <a:pt x="28" y="31"/>
                      </a:lnTo>
                      <a:lnTo>
                        <a:pt x="29" y="31"/>
                      </a:lnTo>
                      <a:lnTo>
                        <a:pt x="30" y="31"/>
                      </a:lnTo>
                      <a:lnTo>
                        <a:pt x="31" y="30"/>
                      </a:lnTo>
                      <a:lnTo>
                        <a:pt x="32" y="30"/>
                      </a:lnTo>
                      <a:lnTo>
                        <a:pt x="33" y="29"/>
                      </a:lnTo>
                      <a:lnTo>
                        <a:pt x="34" y="28"/>
                      </a:lnTo>
                      <a:lnTo>
                        <a:pt x="35" y="28"/>
                      </a:lnTo>
                      <a:lnTo>
                        <a:pt x="36" y="26"/>
                      </a:lnTo>
                      <a:lnTo>
                        <a:pt x="37" y="24"/>
                      </a:lnTo>
                      <a:lnTo>
                        <a:pt x="38" y="24"/>
                      </a:lnTo>
                      <a:lnTo>
                        <a:pt x="38" y="23"/>
                      </a:lnTo>
                      <a:lnTo>
                        <a:pt x="38" y="21"/>
                      </a:lnTo>
                      <a:lnTo>
                        <a:pt x="38" y="20"/>
                      </a:lnTo>
                      <a:lnTo>
                        <a:pt x="39" y="19"/>
                      </a:lnTo>
                      <a:lnTo>
                        <a:pt x="39" y="17"/>
                      </a:lnTo>
                      <a:lnTo>
                        <a:pt x="39" y="16"/>
                      </a:lnTo>
                      <a:lnTo>
                        <a:pt x="39" y="15"/>
                      </a:lnTo>
                      <a:lnTo>
                        <a:pt x="39" y="14"/>
                      </a:lnTo>
                      <a:lnTo>
                        <a:pt x="38" y="13"/>
                      </a:lnTo>
                      <a:lnTo>
                        <a:pt x="38" y="11"/>
                      </a:lnTo>
                      <a:lnTo>
                        <a:pt x="37" y="9"/>
                      </a:lnTo>
                      <a:lnTo>
                        <a:pt x="37" y="8"/>
                      </a:lnTo>
                      <a:lnTo>
                        <a:pt x="36" y="7"/>
                      </a:lnTo>
                      <a:lnTo>
                        <a:pt x="36" y="6"/>
                      </a:lnTo>
                      <a:lnTo>
                        <a:pt x="34" y="5"/>
                      </a:lnTo>
                      <a:lnTo>
                        <a:pt x="34" y="4"/>
                      </a:lnTo>
                      <a:lnTo>
                        <a:pt x="33" y="3"/>
                      </a:lnTo>
                      <a:lnTo>
                        <a:pt x="32" y="3"/>
                      </a:lnTo>
                      <a:lnTo>
                        <a:pt x="31" y="2"/>
                      </a:lnTo>
                      <a:lnTo>
                        <a:pt x="30" y="2"/>
                      </a:lnTo>
                      <a:lnTo>
                        <a:pt x="29" y="1"/>
                      </a:lnTo>
                      <a:lnTo>
                        <a:pt x="27" y="1"/>
                      </a:lnTo>
                      <a:lnTo>
                        <a:pt x="25" y="0"/>
                      </a:lnTo>
                      <a:lnTo>
                        <a:pt x="24" y="0"/>
                      </a:lnTo>
                      <a:lnTo>
                        <a:pt x="23" y="0"/>
                      </a:lnTo>
                      <a:lnTo>
                        <a:pt x="22" y="0"/>
                      </a:lnTo>
                      <a:lnTo>
                        <a:pt x="23" y="0"/>
                      </a:lnTo>
                      <a:lnTo>
                        <a:pt x="25" y="1"/>
                      </a:lnTo>
                      <a:lnTo>
                        <a:pt x="26" y="1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9" y="3"/>
                      </a:lnTo>
                      <a:lnTo>
                        <a:pt x="31" y="4"/>
                      </a:lnTo>
                      <a:lnTo>
                        <a:pt x="31" y="5"/>
                      </a:lnTo>
                      <a:lnTo>
                        <a:pt x="32" y="6"/>
                      </a:lnTo>
                      <a:lnTo>
                        <a:pt x="32" y="7"/>
                      </a:lnTo>
                      <a:lnTo>
                        <a:pt x="32" y="8"/>
                      </a:lnTo>
                      <a:lnTo>
                        <a:pt x="33" y="9"/>
                      </a:lnTo>
                      <a:lnTo>
                        <a:pt x="33" y="11"/>
                      </a:lnTo>
                      <a:lnTo>
                        <a:pt x="33" y="12"/>
                      </a:lnTo>
                      <a:lnTo>
                        <a:pt x="33" y="13"/>
                      </a:lnTo>
                      <a:lnTo>
                        <a:pt x="33" y="14"/>
                      </a:lnTo>
                      <a:lnTo>
                        <a:pt x="33" y="15"/>
                      </a:lnTo>
                      <a:lnTo>
                        <a:pt x="32" y="16"/>
                      </a:lnTo>
                      <a:lnTo>
                        <a:pt x="32" y="17"/>
                      </a:lnTo>
                      <a:lnTo>
                        <a:pt x="32" y="18"/>
                      </a:lnTo>
                      <a:lnTo>
                        <a:pt x="31" y="19"/>
                      </a:lnTo>
                      <a:lnTo>
                        <a:pt x="31" y="20"/>
                      </a:lnTo>
                      <a:lnTo>
                        <a:pt x="30" y="20"/>
                      </a:lnTo>
                      <a:lnTo>
                        <a:pt x="29" y="21"/>
                      </a:lnTo>
                      <a:lnTo>
                        <a:pt x="29" y="22"/>
                      </a:lnTo>
                      <a:lnTo>
                        <a:pt x="27" y="23"/>
                      </a:lnTo>
                      <a:lnTo>
                        <a:pt x="25" y="24"/>
                      </a:lnTo>
                      <a:lnTo>
                        <a:pt x="23" y="24"/>
                      </a:lnTo>
                      <a:lnTo>
                        <a:pt x="22" y="24"/>
                      </a:lnTo>
                      <a:lnTo>
                        <a:pt x="23" y="24"/>
                      </a:lnTo>
                      <a:lnTo>
                        <a:pt x="23" y="25"/>
                      </a:lnTo>
                      <a:lnTo>
                        <a:pt x="23" y="26"/>
                      </a:lnTo>
                      <a:lnTo>
                        <a:pt x="23" y="27"/>
                      </a:lnTo>
                      <a:lnTo>
                        <a:pt x="23" y="28"/>
                      </a:lnTo>
                      <a:lnTo>
                        <a:pt x="22" y="29"/>
                      </a:lnTo>
                      <a:lnTo>
                        <a:pt x="22" y="30"/>
                      </a:lnTo>
                      <a:lnTo>
                        <a:pt x="22" y="31"/>
                      </a:lnTo>
                      <a:lnTo>
                        <a:pt x="21" y="31"/>
                      </a:lnTo>
                      <a:lnTo>
                        <a:pt x="21" y="33"/>
                      </a:lnTo>
                      <a:lnTo>
                        <a:pt x="20" y="33"/>
                      </a:lnTo>
                      <a:lnTo>
                        <a:pt x="19" y="34"/>
                      </a:lnTo>
                      <a:lnTo>
                        <a:pt x="19" y="35"/>
                      </a:lnTo>
                      <a:lnTo>
                        <a:pt x="18" y="36"/>
                      </a:lnTo>
                      <a:lnTo>
                        <a:pt x="17" y="36"/>
                      </a:lnTo>
                      <a:lnTo>
                        <a:pt x="16" y="36"/>
                      </a:lnTo>
                      <a:lnTo>
                        <a:pt x="15" y="37"/>
                      </a:lnTo>
                      <a:lnTo>
                        <a:pt x="14" y="37"/>
                      </a:lnTo>
                      <a:lnTo>
                        <a:pt x="12" y="37"/>
                      </a:lnTo>
                      <a:lnTo>
                        <a:pt x="11" y="37"/>
                      </a:lnTo>
                      <a:lnTo>
                        <a:pt x="10" y="37"/>
                      </a:lnTo>
                      <a:lnTo>
                        <a:pt x="10" y="36"/>
                      </a:lnTo>
                      <a:lnTo>
                        <a:pt x="8" y="36"/>
                      </a:lnTo>
                      <a:lnTo>
                        <a:pt x="0" y="4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7" name="Freeform 271"/>
                <p:cNvSpPr>
                  <a:spLocks/>
                </p:cNvSpPr>
                <p:nvPr/>
              </p:nvSpPr>
              <p:spPr bwMode="auto">
                <a:xfrm>
                  <a:off x="427" y="4038"/>
                  <a:ext cx="46" cy="50"/>
                </a:xfrm>
                <a:custGeom>
                  <a:avLst/>
                  <a:gdLst>
                    <a:gd name="T0" fmla="*/ 2 w 46"/>
                    <a:gd name="T1" fmla="*/ 49 h 50"/>
                    <a:gd name="T2" fmla="*/ 6 w 46"/>
                    <a:gd name="T3" fmla="*/ 50 h 50"/>
                    <a:gd name="T4" fmla="*/ 10 w 46"/>
                    <a:gd name="T5" fmla="*/ 50 h 50"/>
                    <a:gd name="T6" fmla="*/ 14 w 46"/>
                    <a:gd name="T7" fmla="*/ 50 h 50"/>
                    <a:gd name="T8" fmla="*/ 18 w 46"/>
                    <a:gd name="T9" fmla="*/ 48 h 50"/>
                    <a:gd name="T10" fmla="*/ 21 w 46"/>
                    <a:gd name="T11" fmla="*/ 45 h 50"/>
                    <a:gd name="T12" fmla="*/ 25 w 46"/>
                    <a:gd name="T13" fmla="*/ 43 h 50"/>
                    <a:gd name="T14" fmla="*/ 26 w 46"/>
                    <a:gd name="T15" fmla="*/ 39 h 50"/>
                    <a:gd name="T16" fmla="*/ 28 w 46"/>
                    <a:gd name="T17" fmla="*/ 37 h 50"/>
                    <a:gd name="T18" fmla="*/ 32 w 46"/>
                    <a:gd name="T19" fmla="*/ 36 h 50"/>
                    <a:gd name="T20" fmla="*/ 36 w 46"/>
                    <a:gd name="T21" fmla="*/ 35 h 50"/>
                    <a:gd name="T22" fmla="*/ 40 w 46"/>
                    <a:gd name="T23" fmla="*/ 32 h 50"/>
                    <a:gd name="T24" fmla="*/ 42 w 46"/>
                    <a:gd name="T25" fmla="*/ 30 h 50"/>
                    <a:gd name="T26" fmla="*/ 44 w 46"/>
                    <a:gd name="T27" fmla="*/ 26 h 50"/>
                    <a:gd name="T28" fmla="*/ 46 w 46"/>
                    <a:gd name="T29" fmla="*/ 22 h 50"/>
                    <a:gd name="T30" fmla="*/ 46 w 46"/>
                    <a:gd name="T31" fmla="*/ 18 h 50"/>
                    <a:gd name="T32" fmla="*/ 45 w 46"/>
                    <a:gd name="T33" fmla="*/ 13 h 50"/>
                    <a:gd name="T34" fmla="*/ 43 w 46"/>
                    <a:gd name="T35" fmla="*/ 9 h 50"/>
                    <a:gd name="T36" fmla="*/ 40 w 46"/>
                    <a:gd name="T37" fmla="*/ 6 h 50"/>
                    <a:gd name="T38" fmla="*/ 37 w 46"/>
                    <a:gd name="T39" fmla="*/ 3 h 50"/>
                    <a:gd name="T40" fmla="*/ 34 w 46"/>
                    <a:gd name="T41" fmla="*/ 1 h 50"/>
                    <a:gd name="T42" fmla="*/ 29 w 46"/>
                    <a:gd name="T43" fmla="*/ 0 h 50"/>
                    <a:gd name="T44" fmla="*/ 26 w 46"/>
                    <a:gd name="T45" fmla="*/ 0 h 50"/>
                    <a:gd name="T46" fmla="*/ 29 w 46"/>
                    <a:gd name="T47" fmla="*/ 1 h 50"/>
                    <a:gd name="T48" fmla="*/ 32 w 46"/>
                    <a:gd name="T49" fmla="*/ 3 h 50"/>
                    <a:gd name="T50" fmla="*/ 36 w 46"/>
                    <a:gd name="T51" fmla="*/ 5 h 50"/>
                    <a:gd name="T52" fmla="*/ 37 w 46"/>
                    <a:gd name="T53" fmla="*/ 8 h 50"/>
                    <a:gd name="T54" fmla="*/ 38 w 46"/>
                    <a:gd name="T55" fmla="*/ 12 h 50"/>
                    <a:gd name="T56" fmla="*/ 38 w 46"/>
                    <a:gd name="T57" fmla="*/ 15 h 50"/>
                    <a:gd name="T58" fmla="*/ 38 w 46"/>
                    <a:gd name="T59" fmla="*/ 18 h 50"/>
                    <a:gd name="T60" fmla="*/ 36 w 46"/>
                    <a:gd name="T61" fmla="*/ 22 h 50"/>
                    <a:gd name="T62" fmla="*/ 34 w 46"/>
                    <a:gd name="T63" fmla="*/ 24 h 50"/>
                    <a:gd name="T64" fmla="*/ 31 w 46"/>
                    <a:gd name="T65" fmla="*/ 26 h 50"/>
                    <a:gd name="T66" fmla="*/ 27 w 46"/>
                    <a:gd name="T67" fmla="*/ 27 h 50"/>
                    <a:gd name="T68" fmla="*/ 27 w 46"/>
                    <a:gd name="T69" fmla="*/ 29 h 50"/>
                    <a:gd name="T70" fmla="*/ 27 w 46"/>
                    <a:gd name="T71" fmla="*/ 32 h 50"/>
                    <a:gd name="T72" fmla="*/ 26 w 46"/>
                    <a:gd name="T73" fmla="*/ 36 h 50"/>
                    <a:gd name="T74" fmla="*/ 23 w 46"/>
                    <a:gd name="T75" fmla="*/ 38 h 50"/>
                    <a:gd name="T76" fmla="*/ 21 w 46"/>
                    <a:gd name="T77" fmla="*/ 41 h 50"/>
                    <a:gd name="T78" fmla="*/ 17 w 46"/>
                    <a:gd name="T79" fmla="*/ 42 h 50"/>
                    <a:gd name="T80" fmla="*/ 14 w 46"/>
                    <a:gd name="T81" fmla="*/ 42 h 50"/>
                    <a:gd name="T82" fmla="*/ 11 w 46"/>
                    <a:gd name="T83" fmla="*/ 41 h 50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46"/>
                    <a:gd name="T127" fmla="*/ 0 h 50"/>
                    <a:gd name="T128" fmla="*/ 46 w 46"/>
                    <a:gd name="T129" fmla="*/ 50 h 50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46" h="50">
                      <a:moveTo>
                        <a:pt x="0" y="47"/>
                      </a:moveTo>
                      <a:lnTo>
                        <a:pt x="2" y="48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5" y="50"/>
                      </a:lnTo>
                      <a:lnTo>
                        <a:pt x="6" y="50"/>
                      </a:lnTo>
                      <a:lnTo>
                        <a:pt x="8" y="50"/>
                      </a:lnTo>
                      <a:lnTo>
                        <a:pt x="9" y="50"/>
                      </a:lnTo>
                      <a:lnTo>
                        <a:pt x="10" y="50"/>
                      </a:lnTo>
                      <a:lnTo>
                        <a:pt x="12" y="50"/>
                      </a:lnTo>
                      <a:lnTo>
                        <a:pt x="13" y="50"/>
                      </a:lnTo>
                      <a:lnTo>
                        <a:pt x="14" y="50"/>
                      </a:lnTo>
                      <a:lnTo>
                        <a:pt x="16" y="49"/>
                      </a:lnTo>
                      <a:lnTo>
                        <a:pt x="17" y="49"/>
                      </a:lnTo>
                      <a:lnTo>
                        <a:pt x="18" y="48"/>
                      </a:lnTo>
                      <a:lnTo>
                        <a:pt x="19" y="47"/>
                      </a:lnTo>
                      <a:lnTo>
                        <a:pt x="21" y="47"/>
                      </a:lnTo>
                      <a:lnTo>
                        <a:pt x="21" y="45"/>
                      </a:lnTo>
                      <a:lnTo>
                        <a:pt x="23" y="45"/>
                      </a:lnTo>
                      <a:lnTo>
                        <a:pt x="23" y="44"/>
                      </a:lnTo>
                      <a:lnTo>
                        <a:pt x="25" y="43"/>
                      </a:lnTo>
                      <a:lnTo>
                        <a:pt x="25" y="41"/>
                      </a:lnTo>
                      <a:lnTo>
                        <a:pt x="26" y="41"/>
                      </a:lnTo>
                      <a:lnTo>
                        <a:pt x="26" y="39"/>
                      </a:lnTo>
                      <a:lnTo>
                        <a:pt x="27" y="38"/>
                      </a:lnTo>
                      <a:lnTo>
                        <a:pt x="27" y="37"/>
                      </a:lnTo>
                      <a:lnTo>
                        <a:pt x="28" y="37"/>
                      </a:lnTo>
                      <a:lnTo>
                        <a:pt x="30" y="37"/>
                      </a:lnTo>
                      <a:lnTo>
                        <a:pt x="31" y="36"/>
                      </a:lnTo>
                      <a:lnTo>
                        <a:pt x="32" y="36"/>
                      </a:lnTo>
                      <a:lnTo>
                        <a:pt x="34" y="36"/>
                      </a:lnTo>
                      <a:lnTo>
                        <a:pt x="35" y="36"/>
                      </a:lnTo>
                      <a:lnTo>
                        <a:pt x="36" y="35"/>
                      </a:lnTo>
                      <a:lnTo>
                        <a:pt x="37" y="34"/>
                      </a:lnTo>
                      <a:lnTo>
                        <a:pt x="38" y="34"/>
                      </a:lnTo>
                      <a:lnTo>
                        <a:pt x="40" y="32"/>
                      </a:lnTo>
                      <a:lnTo>
                        <a:pt x="41" y="31"/>
                      </a:lnTo>
                      <a:lnTo>
                        <a:pt x="42" y="30"/>
                      </a:lnTo>
                      <a:lnTo>
                        <a:pt x="43" y="28"/>
                      </a:lnTo>
                      <a:lnTo>
                        <a:pt x="44" y="27"/>
                      </a:lnTo>
                      <a:lnTo>
                        <a:pt x="44" y="26"/>
                      </a:lnTo>
                      <a:lnTo>
                        <a:pt x="45" y="24"/>
                      </a:lnTo>
                      <a:lnTo>
                        <a:pt x="45" y="23"/>
                      </a:lnTo>
                      <a:lnTo>
                        <a:pt x="46" y="22"/>
                      </a:lnTo>
                      <a:lnTo>
                        <a:pt x="46" y="20"/>
                      </a:lnTo>
                      <a:lnTo>
                        <a:pt x="46" y="18"/>
                      </a:lnTo>
                      <a:lnTo>
                        <a:pt x="46" y="16"/>
                      </a:lnTo>
                      <a:lnTo>
                        <a:pt x="45" y="14"/>
                      </a:lnTo>
                      <a:lnTo>
                        <a:pt x="45" y="13"/>
                      </a:lnTo>
                      <a:lnTo>
                        <a:pt x="44" y="12"/>
                      </a:lnTo>
                      <a:lnTo>
                        <a:pt x="44" y="11"/>
                      </a:lnTo>
                      <a:lnTo>
                        <a:pt x="43" y="9"/>
                      </a:lnTo>
                      <a:lnTo>
                        <a:pt x="42" y="9"/>
                      </a:lnTo>
                      <a:lnTo>
                        <a:pt x="42" y="7"/>
                      </a:lnTo>
                      <a:lnTo>
                        <a:pt x="40" y="6"/>
                      </a:lnTo>
                      <a:lnTo>
                        <a:pt x="40" y="5"/>
                      </a:lnTo>
                      <a:lnTo>
                        <a:pt x="38" y="4"/>
                      </a:lnTo>
                      <a:lnTo>
                        <a:pt x="37" y="3"/>
                      </a:lnTo>
                      <a:lnTo>
                        <a:pt x="36" y="3"/>
                      </a:lnTo>
                      <a:lnTo>
                        <a:pt x="35" y="2"/>
                      </a:lnTo>
                      <a:lnTo>
                        <a:pt x="34" y="1"/>
                      </a:lnTo>
                      <a:lnTo>
                        <a:pt x="32" y="1"/>
                      </a:lnTo>
                      <a:lnTo>
                        <a:pt x="31" y="1"/>
                      </a:lnTo>
                      <a:lnTo>
                        <a:pt x="29" y="0"/>
                      </a:lnTo>
                      <a:lnTo>
                        <a:pt x="28" y="0"/>
                      </a:lnTo>
                      <a:lnTo>
                        <a:pt x="27" y="0"/>
                      </a:lnTo>
                      <a:lnTo>
                        <a:pt x="26" y="0"/>
                      </a:lnTo>
                      <a:lnTo>
                        <a:pt x="27" y="0"/>
                      </a:lnTo>
                      <a:lnTo>
                        <a:pt x="29" y="1"/>
                      </a:lnTo>
                      <a:lnTo>
                        <a:pt x="31" y="1"/>
                      </a:lnTo>
                      <a:lnTo>
                        <a:pt x="32" y="2"/>
                      </a:lnTo>
                      <a:lnTo>
                        <a:pt x="32" y="3"/>
                      </a:lnTo>
                      <a:lnTo>
                        <a:pt x="34" y="3"/>
                      </a:lnTo>
                      <a:lnTo>
                        <a:pt x="34" y="4"/>
                      </a:lnTo>
                      <a:lnTo>
                        <a:pt x="36" y="5"/>
                      </a:lnTo>
                      <a:lnTo>
                        <a:pt x="36" y="6"/>
                      </a:lnTo>
                      <a:lnTo>
                        <a:pt x="37" y="7"/>
                      </a:lnTo>
                      <a:lnTo>
                        <a:pt x="37" y="8"/>
                      </a:lnTo>
                      <a:lnTo>
                        <a:pt x="38" y="9"/>
                      </a:lnTo>
                      <a:lnTo>
                        <a:pt x="38" y="11"/>
                      </a:lnTo>
                      <a:lnTo>
                        <a:pt x="38" y="12"/>
                      </a:lnTo>
                      <a:lnTo>
                        <a:pt x="38" y="13"/>
                      </a:lnTo>
                      <a:lnTo>
                        <a:pt x="38" y="14"/>
                      </a:lnTo>
                      <a:lnTo>
                        <a:pt x="38" y="15"/>
                      </a:lnTo>
                      <a:lnTo>
                        <a:pt x="38" y="16"/>
                      </a:lnTo>
                      <a:lnTo>
                        <a:pt x="38" y="18"/>
                      </a:lnTo>
                      <a:lnTo>
                        <a:pt x="37" y="20"/>
                      </a:lnTo>
                      <a:lnTo>
                        <a:pt x="37" y="21"/>
                      </a:lnTo>
                      <a:lnTo>
                        <a:pt x="36" y="22"/>
                      </a:lnTo>
                      <a:lnTo>
                        <a:pt x="35" y="23"/>
                      </a:lnTo>
                      <a:lnTo>
                        <a:pt x="34" y="24"/>
                      </a:lnTo>
                      <a:lnTo>
                        <a:pt x="33" y="25"/>
                      </a:lnTo>
                      <a:lnTo>
                        <a:pt x="32" y="26"/>
                      </a:lnTo>
                      <a:lnTo>
                        <a:pt x="31" y="26"/>
                      </a:lnTo>
                      <a:lnTo>
                        <a:pt x="30" y="27"/>
                      </a:lnTo>
                      <a:lnTo>
                        <a:pt x="29" y="27"/>
                      </a:lnTo>
                      <a:lnTo>
                        <a:pt x="27" y="27"/>
                      </a:lnTo>
                      <a:lnTo>
                        <a:pt x="26" y="27"/>
                      </a:lnTo>
                      <a:lnTo>
                        <a:pt x="27" y="28"/>
                      </a:lnTo>
                      <a:lnTo>
                        <a:pt x="27" y="29"/>
                      </a:lnTo>
                      <a:lnTo>
                        <a:pt x="27" y="30"/>
                      </a:lnTo>
                      <a:lnTo>
                        <a:pt x="27" y="31"/>
                      </a:lnTo>
                      <a:lnTo>
                        <a:pt x="27" y="32"/>
                      </a:lnTo>
                      <a:lnTo>
                        <a:pt x="26" y="34"/>
                      </a:lnTo>
                      <a:lnTo>
                        <a:pt x="26" y="35"/>
                      </a:lnTo>
                      <a:lnTo>
                        <a:pt x="26" y="36"/>
                      </a:lnTo>
                      <a:lnTo>
                        <a:pt x="25" y="36"/>
                      </a:lnTo>
                      <a:lnTo>
                        <a:pt x="25" y="38"/>
                      </a:lnTo>
                      <a:lnTo>
                        <a:pt x="23" y="38"/>
                      </a:lnTo>
                      <a:lnTo>
                        <a:pt x="23" y="39"/>
                      </a:lnTo>
                      <a:lnTo>
                        <a:pt x="22" y="40"/>
                      </a:lnTo>
                      <a:lnTo>
                        <a:pt x="21" y="41"/>
                      </a:lnTo>
                      <a:lnTo>
                        <a:pt x="20" y="41"/>
                      </a:lnTo>
                      <a:lnTo>
                        <a:pt x="19" y="41"/>
                      </a:lnTo>
                      <a:lnTo>
                        <a:pt x="17" y="42"/>
                      </a:lnTo>
                      <a:lnTo>
                        <a:pt x="16" y="42"/>
                      </a:lnTo>
                      <a:lnTo>
                        <a:pt x="14" y="42"/>
                      </a:lnTo>
                      <a:lnTo>
                        <a:pt x="13" y="42"/>
                      </a:lnTo>
                      <a:lnTo>
                        <a:pt x="12" y="42"/>
                      </a:lnTo>
                      <a:lnTo>
                        <a:pt x="11" y="41"/>
                      </a:lnTo>
                      <a:lnTo>
                        <a:pt x="10" y="41"/>
                      </a:lnTo>
                      <a:lnTo>
                        <a:pt x="0" y="47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8" name="Freeform 272"/>
                <p:cNvSpPr>
                  <a:spLocks/>
                </p:cNvSpPr>
                <p:nvPr/>
              </p:nvSpPr>
              <p:spPr bwMode="auto">
                <a:xfrm>
                  <a:off x="381" y="4042"/>
                  <a:ext cx="57" cy="90"/>
                </a:xfrm>
                <a:custGeom>
                  <a:avLst/>
                  <a:gdLst>
                    <a:gd name="T0" fmla="*/ 51 w 57"/>
                    <a:gd name="T1" fmla="*/ 4 h 90"/>
                    <a:gd name="T2" fmla="*/ 53 w 57"/>
                    <a:gd name="T3" fmla="*/ 9 h 90"/>
                    <a:gd name="T4" fmla="*/ 54 w 57"/>
                    <a:gd name="T5" fmla="*/ 14 h 90"/>
                    <a:gd name="T6" fmla="*/ 53 w 57"/>
                    <a:gd name="T7" fmla="*/ 19 h 90"/>
                    <a:gd name="T8" fmla="*/ 51 w 57"/>
                    <a:gd name="T9" fmla="*/ 23 h 90"/>
                    <a:gd name="T10" fmla="*/ 47 w 57"/>
                    <a:gd name="T11" fmla="*/ 27 h 90"/>
                    <a:gd name="T12" fmla="*/ 43 w 57"/>
                    <a:gd name="T13" fmla="*/ 30 h 90"/>
                    <a:gd name="T14" fmla="*/ 37 w 57"/>
                    <a:gd name="T15" fmla="*/ 30 h 90"/>
                    <a:gd name="T16" fmla="*/ 32 w 57"/>
                    <a:gd name="T17" fmla="*/ 29 h 90"/>
                    <a:gd name="T18" fmla="*/ 28 w 57"/>
                    <a:gd name="T19" fmla="*/ 27 h 90"/>
                    <a:gd name="T20" fmla="*/ 25 w 57"/>
                    <a:gd name="T21" fmla="*/ 23 h 90"/>
                    <a:gd name="T22" fmla="*/ 22 w 57"/>
                    <a:gd name="T23" fmla="*/ 18 h 90"/>
                    <a:gd name="T24" fmla="*/ 20 w 57"/>
                    <a:gd name="T25" fmla="*/ 18 h 90"/>
                    <a:gd name="T26" fmla="*/ 16 w 57"/>
                    <a:gd name="T27" fmla="*/ 19 h 90"/>
                    <a:gd name="T28" fmla="*/ 13 w 57"/>
                    <a:gd name="T29" fmla="*/ 18 h 90"/>
                    <a:gd name="T30" fmla="*/ 9 w 57"/>
                    <a:gd name="T31" fmla="*/ 16 h 90"/>
                    <a:gd name="T32" fmla="*/ 8 w 57"/>
                    <a:gd name="T33" fmla="*/ 13 h 90"/>
                    <a:gd name="T34" fmla="*/ 8 w 57"/>
                    <a:gd name="T35" fmla="*/ 8 h 90"/>
                    <a:gd name="T36" fmla="*/ 10 w 57"/>
                    <a:gd name="T37" fmla="*/ 5 h 90"/>
                    <a:gd name="T38" fmla="*/ 13 w 57"/>
                    <a:gd name="T39" fmla="*/ 2 h 90"/>
                    <a:gd name="T40" fmla="*/ 17 w 57"/>
                    <a:gd name="T41" fmla="*/ 2 h 90"/>
                    <a:gd name="T42" fmla="*/ 20 w 57"/>
                    <a:gd name="T43" fmla="*/ 2 h 90"/>
                    <a:gd name="T44" fmla="*/ 18 w 57"/>
                    <a:gd name="T45" fmla="*/ 1 h 90"/>
                    <a:gd name="T46" fmla="*/ 14 w 57"/>
                    <a:gd name="T47" fmla="*/ 0 h 90"/>
                    <a:gd name="T48" fmla="*/ 9 w 57"/>
                    <a:gd name="T49" fmla="*/ 0 h 90"/>
                    <a:gd name="T50" fmla="*/ 5 w 57"/>
                    <a:gd name="T51" fmla="*/ 2 h 90"/>
                    <a:gd name="T52" fmla="*/ 2 w 57"/>
                    <a:gd name="T53" fmla="*/ 5 h 90"/>
                    <a:gd name="T54" fmla="*/ 0 w 57"/>
                    <a:gd name="T55" fmla="*/ 10 h 90"/>
                    <a:gd name="T56" fmla="*/ 0 w 57"/>
                    <a:gd name="T57" fmla="*/ 14 h 90"/>
                    <a:gd name="T58" fmla="*/ 2 w 57"/>
                    <a:gd name="T59" fmla="*/ 18 h 90"/>
                    <a:gd name="T60" fmla="*/ 4 w 57"/>
                    <a:gd name="T61" fmla="*/ 23 h 90"/>
                    <a:gd name="T62" fmla="*/ 8 w 57"/>
                    <a:gd name="T63" fmla="*/ 25 h 90"/>
                    <a:gd name="T64" fmla="*/ 10 w 57"/>
                    <a:gd name="T65" fmla="*/ 27 h 90"/>
                    <a:gd name="T66" fmla="*/ 11 w 57"/>
                    <a:gd name="T67" fmla="*/ 31 h 90"/>
                    <a:gd name="T68" fmla="*/ 12 w 57"/>
                    <a:gd name="T69" fmla="*/ 36 h 90"/>
                    <a:gd name="T70" fmla="*/ 16 w 57"/>
                    <a:gd name="T71" fmla="*/ 39 h 90"/>
                    <a:gd name="T72" fmla="*/ 20 w 57"/>
                    <a:gd name="T73" fmla="*/ 40 h 90"/>
                    <a:gd name="T74" fmla="*/ 24 w 57"/>
                    <a:gd name="T75" fmla="*/ 41 h 90"/>
                    <a:gd name="T76" fmla="*/ 28 w 57"/>
                    <a:gd name="T77" fmla="*/ 40 h 90"/>
                    <a:gd name="T78" fmla="*/ 29 w 57"/>
                    <a:gd name="T79" fmla="*/ 44 h 90"/>
                    <a:gd name="T80" fmla="*/ 26 w 57"/>
                    <a:gd name="T81" fmla="*/ 63 h 90"/>
                    <a:gd name="T82" fmla="*/ 24 w 57"/>
                    <a:gd name="T83" fmla="*/ 81 h 90"/>
                    <a:gd name="T84" fmla="*/ 24 w 57"/>
                    <a:gd name="T85" fmla="*/ 85 h 90"/>
                    <a:gd name="T86" fmla="*/ 25 w 57"/>
                    <a:gd name="T87" fmla="*/ 72 h 90"/>
                    <a:gd name="T88" fmla="*/ 28 w 57"/>
                    <a:gd name="T89" fmla="*/ 59 h 90"/>
                    <a:gd name="T90" fmla="*/ 32 w 57"/>
                    <a:gd name="T91" fmla="*/ 48 h 90"/>
                    <a:gd name="T92" fmla="*/ 37 w 57"/>
                    <a:gd name="T93" fmla="*/ 41 h 90"/>
                    <a:gd name="T94" fmla="*/ 43 w 57"/>
                    <a:gd name="T95" fmla="*/ 40 h 90"/>
                    <a:gd name="T96" fmla="*/ 49 w 57"/>
                    <a:gd name="T97" fmla="*/ 37 h 90"/>
                    <a:gd name="T98" fmla="*/ 52 w 57"/>
                    <a:gd name="T99" fmla="*/ 32 h 90"/>
                    <a:gd name="T100" fmla="*/ 54 w 57"/>
                    <a:gd name="T101" fmla="*/ 28 h 90"/>
                    <a:gd name="T102" fmla="*/ 56 w 57"/>
                    <a:gd name="T103" fmla="*/ 22 h 90"/>
                    <a:gd name="T104" fmla="*/ 56 w 57"/>
                    <a:gd name="T105" fmla="*/ 16 h 90"/>
                    <a:gd name="T106" fmla="*/ 54 w 57"/>
                    <a:gd name="T107" fmla="*/ 10 h 90"/>
                    <a:gd name="T108" fmla="*/ 49 w 57"/>
                    <a:gd name="T109" fmla="*/ 1 h 90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7"/>
                    <a:gd name="T166" fmla="*/ 0 h 90"/>
                    <a:gd name="T167" fmla="*/ 57 w 57"/>
                    <a:gd name="T168" fmla="*/ 90 h 90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7" h="90">
                      <a:moveTo>
                        <a:pt x="49" y="1"/>
                      </a:moveTo>
                      <a:lnTo>
                        <a:pt x="49" y="2"/>
                      </a:lnTo>
                      <a:lnTo>
                        <a:pt x="50" y="3"/>
                      </a:lnTo>
                      <a:lnTo>
                        <a:pt x="51" y="4"/>
                      </a:lnTo>
                      <a:lnTo>
                        <a:pt x="51" y="5"/>
                      </a:lnTo>
                      <a:lnTo>
                        <a:pt x="52" y="6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10"/>
                      </a:lnTo>
                      <a:lnTo>
                        <a:pt x="54" y="11"/>
                      </a:lnTo>
                      <a:lnTo>
                        <a:pt x="54" y="13"/>
                      </a:lnTo>
                      <a:lnTo>
                        <a:pt x="54" y="14"/>
                      </a:lnTo>
                      <a:lnTo>
                        <a:pt x="54" y="15"/>
                      </a:lnTo>
                      <a:lnTo>
                        <a:pt x="54" y="16"/>
                      </a:lnTo>
                      <a:lnTo>
                        <a:pt x="53" y="17"/>
                      </a:lnTo>
                      <a:lnTo>
                        <a:pt x="53" y="19"/>
                      </a:lnTo>
                      <a:lnTo>
                        <a:pt x="52" y="20"/>
                      </a:lnTo>
                      <a:lnTo>
                        <a:pt x="52" y="21"/>
                      </a:lnTo>
                      <a:lnTo>
                        <a:pt x="51" y="23"/>
                      </a:lnTo>
                      <a:lnTo>
                        <a:pt x="49" y="24"/>
                      </a:lnTo>
                      <a:lnTo>
                        <a:pt x="49" y="25"/>
                      </a:lnTo>
                      <a:lnTo>
                        <a:pt x="48" y="26"/>
                      </a:lnTo>
                      <a:lnTo>
                        <a:pt x="47" y="27"/>
                      </a:lnTo>
                      <a:lnTo>
                        <a:pt x="46" y="28"/>
                      </a:lnTo>
                      <a:lnTo>
                        <a:pt x="45" y="29"/>
                      </a:lnTo>
                      <a:lnTo>
                        <a:pt x="43" y="29"/>
                      </a:lnTo>
                      <a:lnTo>
                        <a:pt x="43" y="30"/>
                      </a:lnTo>
                      <a:lnTo>
                        <a:pt x="41" y="30"/>
                      </a:lnTo>
                      <a:lnTo>
                        <a:pt x="40" y="30"/>
                      </a:lnTo>
                      <a:lnTo>
                        <a:pt x="39" y="30"/>
                      </a:lnTo>
                      <a:lnTo>
                        <a:pt x="37" y="30"/>
                      </a:lnTo>
                      <a:lnTo>
                        <a:pt x="35" y="30"/>
                      </a:lnTo>
                      <a:lnTo>
                        <a:pt x="33" y="30"/>
                      </a:lnTo>
                      <a:lnTo>
                        <a:pt x="32" y="29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28" y="27"/>
                      </a:lnTo>
                      <a:lnTo>
                        <a:pt x="27" y="26"/>
                      </a:lnTo>
                      <a:lnTo>
                        <a:pt x="26" y="25"/>
                      </a:lnTo>
                      <a:lnTo>
                        <a:pt x="26" y="24"/>
                      </a:lnTo>
                      <a:lnTo>
                        <a:pt x="25" y="23"/>
                      </a:lnTo>
                      <a:lnTo>
                        <a:pt x="24" y="22"/>
                      </a:lnTo>
                      <a:lnTo>
                        <a:pt x="24" y="21"/>
                      </a:lnTo>
                      <a:lnTo>
                        <a:pt x="23" y="20"/>
                      </a:lnTo>
                      <a:lnTo>
                        <a:pt x="22" y="18"/>
                      </a:lnTo>
                      <a:lnTo>
                        <a:pt x="22" y="17"/>
                      </a:lnTo>
                      <a:lnTo>
                        <a:pt x="21" y="18"/>
                      </a:lnTo>
                      <a:lnTo>
                        <a:pt x="20" y="18"/>
                      </a:lnTo>
                      <a:lnTo>
                        <a:pt x="18" y="19"/>
                      </a:lnTo>
                      <a:lnTo>
                        <a:pt x="17" y="19"/>
                      </a:lnTo>
                      <a:lnTo>
                        <a:pt x="16" y="19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4"/>
                      </a:lnTo>
                      <a:lnTo>
                        <a:pt x="8" y="14"/>
                      </a:lnTo>
                      <a:lnTo>
                        <a:pt x="8" y="13"/>
                      </a:lnTo>
                      <a:lnTo>
                        <a:pt x="8" y="11"/>
                      </a:lnTo>
                      <a:lnTo>
                        <a:pt x="8" y="10"/>
                      </a:lnTo>
                      <a:lnTo>
                        <a:pt x="8" y="9"/>
                      </a:lnTo>
                      <a:lnTo>
                        <a:pt x="8" y="8"/>
                      </a:lnTo>
                      <a:lnTo>
                        <a:pt x="9" y="6"/>
                      </a:lnTo>
                      <a:lnTo>
                        <a:pt x="10" y="5"/>
                      </a:lnTo>
                      <a:lnTo>
                        <a:pt x="11" y="4"/>
                      </a:lnTo>
                      <a:lnTo>
                        <a:pt x="12" y="3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19" y="1"/>
                      </a:ln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1" y="0"/>
                      </a:lnTo>
                      <a:lnTo>
                        <a:pt x="9" y="0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1"/>
                      </a:lnTo>
                      <a:lnTo>
                        <a:pt x="5" y="2"/>
                      </a:lnTo>
                      <a:lnTo>
                        <a:pt x="4" y="3"/>
                      </a:lnTo>
                      <a:lnTo>
                        <a:pt x="4" y="4"/>
                      </a:lnTo>
                      <a:lnTo>
                        <a:pt x="3" y="4"/>
                      </a:lnTo>
                      <a:lnTo>
                        <a:pt x="2" y="5"/>
                      </a:lnTo>
                      <a:lnTo>
                        <a:pt x="2" y="6"/>
                      </a:lnTo>
                      <a:lnTo>
                        <a:pt x="1" y="8"/>
                      </a:ln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0" y="15"/>
                      </a:lnTo>
                      <a:lnTo>
                        <a:pt x="0" y="17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2" y="20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5" y="23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8" y="25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10" y="26"/>
                      </a:lnTo>
                      <a:lnTo>
                        <a:pt x="10" y="27"/>
                      </a:lnTo>
                      <a:lnTo>
                        <a:pt x="10" y="28"/>
                      </a:lnTo>
                      <a:lnTo>
                        <a:pt x="10" y="29"/>
                      </a:lnTo>
                      <a:lnTo>
                        <a:pt x="10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1" y="34"/>
                      </a:lnTo>
                      <a:lnTo>
                        <a:pt x="12" y="35"/>
                      </a:lnTo>
                      <a:lnTo>
                        <a:pt x="12" y="36"/>
                      </a:lnTo>
                      <a:lnTo>
                        <a:pt x="13" y="36"/>
                      </a:lnTo>
                      <a:lnTo>
                        <a:pt x="14" y="38"/>
                      </a:lnTo>
                      <a:lnTo>
                        <a:pt x="15" y="38"/>
                      </a:lnTo>
                      <a:lnTo>
                        <a:pt x="16" y="39"/>
                      </a:lnTo>
                      <a:lnTo>
                        <a:pt x="17" y="40"/>
                      </a:lnTo>
                      <a:lnTo>
                        <a:pt x="18" y="40"/>
                      </a:lnTo>
                      <a:lnTo>
                        <a:pt x="20" y="40"/>
                      </a:lnTo>
                      <a:lnTo>
                        <a:pt x="20" y="41"/>
                      </a:lnTo>
                      <a:lnTo>
                        <a:pt x="22" y="41"/>
                      </a:lnTo>
                      <a:lnTo>
                        <a:pt x="23" y="41"/>
                      </a:lnTo>
                      <a:lnTo>
                        <a:pt x="24" y="41"/>
                      </a:lnTo>
                      <a:lnTo>
                        <a:pt x="26" y="41"/>
                      </a:lnTo>
                      <a:lnTo>
                        <a:pt x="26" y="40"/>
                      </a:lnTo>
                      <a:lnTo>
                        <a:pt x="28" y="40"/>
                      </a:lnTo>
                      <a:lnTo>
                        <a:pt x="30" y="40"/>
                      </a:lnTo>
                      <a:lnTo>
                        <a:pt x="31" y="39"/>
                      </a:lnTo>
                      <a:lnTo>
                        <a:pt x="31" y="40"/>
                      </a:lnTo>
                      <a:lnTo>
                        <a:pt x="29" y="44"/>
                      </a:lnTo>
                      <a:lnTo>
                        <a:pt x="28" y="49"/>
                      </a:lnTo>
                      <a:lnTo>
                        <a:pt x="27" y="53"/>
                      </a:lnTo>
                      <a:lnTo>
                        <a:pt x="26" y="58"/>
                      </a:lnTo>
                      <a:lnTo>
                        <a:pt x="26" y="63"/>
                      </a:lnTo>
                      <a:lnTo>
                        <a:pt x="25" y="67"/>
                      </a:lnTo>
                      <a:lnTo>
                        <a:pt x="24" y="72"/>
                      </a:lnTo>
                      <a:lnTo>
                        <a:pt x="24" y="76"/>
                      </a:lnTo>
                      <a:lnTo>
                        <a:pt x="24" y="81"/>
                      </a:lnTo>
                      <a:lnTo>
                        <a:pt x="24" y="85"/>
                      </a:lnTo>
                      <a:lnTo>
                        <a:pt x="24" y="90"/>
                      </a:lnTo>
                      <a:lnTo>
                        <a:pt x="24" y="87"/>
                      </a:lnTo>
                      <a:lnTo>
                        <a:pt x="24" y="85"/>
                      </a:lnTo>
                      <a:lnTo>
                        <a:pt x="24" y="81"/>
                      </a:lnTo>
                      <a:lnTo>
                        <a:pt x="24" y="78"/>
                      </a:lnTo>
                      <a:lnTo>
                        <a:pt x="24" y="75"/>
                      </a:lnTo>
                      <a:lnTo>
                        <a:pt x="25" y="72"/>
                      </a:lnTo>
                      <a:lnTo>
                        <a:pt x="26" y="68"/>
                      </a:lnTo>
                      <a:lnTo>
                        <a:pt x="26" y="66"/>
                      </a:lnTo>
                      <a:lnTo>
                        <a:pt x="27" y="63"/>
                      </a:lnTo>
                      <a:lnTo>
                        <a:pt x="28" y="59"/>
                      </a:lnTo>
                      <a:lnTo>
                        <a:pt x="29" y="57"/>
                      </a:lnTo>
                      <a:lnTo>
                        <a:pt x="30" y="53"/>
                      </a:lnTo>
                      <a:lnTo>
                        <a:pt x="31" y="51"/>
                      </a:lnTo>
                      <a:lnTo>
                        <a:pt x="32" y="48"/>
                      </a:lnTo>
                      <a:lnTo>
                        <a:pt x="33" y="45"/>
                      </a:lnTo>
                      <a:lnTo>
                        <a:pt x="36" y="42"/>
                      </a:lnTo>
                      <a:lnTo>
                        <a:pt x="37" y="41"/>
                      </a:lnTo>
                      <a:lnTo>
                        <a:pt x="38" y="41"/>
                      </a:lnTo>
                      <a:lnTo>
                        <a:pt x="40" y="40"/>
                      </a:lnTo>
                      <a:lnTo>
                        <a:pt x="41" y="40"/>
                      </a:lnTo>
                      <a:lnTo>
                        <a:pt x="43" y="40"/>
                      </a:lnTo>
                      <a:lnTo>
                        <a:pt x="44" y="40"/>
                      </a:lnTo>
                      <a:lnTo>
                        <a:pt x="45" y="39"/>
                      </a:lnTo>
                      <a:lnTo>
                        <a:pt x="47" y="38"/>
                      </a:lnTo>
                      <a:lnTo>
                        <a:pt x="49" y="37"/>
                      </a:lnTo>
                      <a:lnTo>
                        <a:pt x="49" y="36"/>
                      </a:lnTo>
                      <a:lnTo>
                        <a:pt x="50" y="35"/>
                      </a:lnTo>
                      <a:lnTo>
                        <a:pt x="51" y="34"/>
                      </a:lnTo>
                      <a:lnTo>
                        <a:pt x="52" y="32"/>
                      </a:lnTo>
                      <a:lnTo>
                        <a:pt x="53" y="31"/>
                      </a:lnTo>
                      <a:lnTo>
                        <a:pt x="54" y="30"/>
                      </a:lnTo>
                      <a:lnTo>
                        <a:pt x="54" y="29"/>
                      </a:lnTo>
                      <a:lnTo>
                        <a:pt x="54" y="28"/>
                      </a:lnTo>
                      <a:lnTo>
                        <a:pt x="55" y="26"/>
                      </a:lnTo>
                      <a:lnTo>
                        <a:pt x="56" y="24"/>
                      </a:lnTo>
                      <a:lnTo>
                        <a:pt x="56" y="23"/>
                      </a:lnTo>
                      <a:lnTo>
                        <a:pt x="56" y="22"/>
                      </a:lnTo>
                      <a:lnTo>
                        <a:pt x="57" y="21"/>
                      </a:lnTo>
                      <a:lnTo>
                        <a:pt x="57" y="18"/>
                      </a:lnTo>
                      <a:lnTo>
                        <a:pt x="56" y="17"/>
                      </a:lnTo>
                      <a:lnTo>
                        <a:pt x="56" y="16"/>
                      </a:lnTo>
                      <a:lnTo>
                        <a:pt x="56" y="14"/>
                      </a:lnTo>
                      <a:lnTo>
                        <a:pt x="55" y="11"/>
                      </a:lnTo>
                      <a:lnTo>
                        <a:pt x="54" y="10"/>
                      </a:lnTo>
                      <a:lnTo>
                        <a:pt x="54" y="8"/>
                      </a:lnTo>
                      <a:lnTo>
                        <a:pt x="54" y="7"/>
                      </a:lnTo>
                      <a:lnTo>
                        <a:pt x="53" y="6"/>
                      </a:lnTo>
                      <a:lnTo>
                        <a:pt x="49" y="1"/>
                      </a:lnTo>
                      <a:close/>
                    </a:path>
                  </a:pathLst>
                </a:custGeom>
                <a:solidFill>
                  <a:srgbClr val="00EA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09" name="Freeform 273"/>
                <p:cNvSpPr>
                  <a:spLocks/>
                </p:cNvSpPr>
                <p:nvPr/>
              </p:nvSpPr>
              <p:spPr bwMode="auto">
                <a:xfrm>
                  <a:off x="381" y="4042"/>
                  <a:ext cx="64" cy="96"/>
                </a:xfrm>
                <a:custGeom>
                  <a:avLst/>
                  <a:gdLst>
                    <a:gd name="T0" fmla="*/ 56 w 64"/>
                    <a:gd name="T1" fmla="*/ 4 h 96"/>
                    <a:gd name="T2" fmla="*/ 59 w 64"/>
                    <a:gd name="T3" fmla="*/ 10 h 96"/>
                    <a:gd name="T4" fmla="*/ 60 w 64"/>
                    <a:gd name="T5" fmla="*/ 15 h 96"/>
                    <a:gd name="T6" fmla="*/ 59 w 64"/>
                    <a:gd name="T7" fmla="*/ 20 h 96"/>
                    <a:gd name="T8" fmla="*/ 56 w 64"/>
                    <a:gd name="T9" fmla="*/ 25 h 96"/>
                    <a:gd name="T10" fmla="*/ 52 w 64"/>
                    <a:gd name="T11" fmla="*/ 29 h 96"/>
                    <a:gd name="T12" fmla="*/ 47 w 64"/>
                    <a:gd name="T13" fmla="*/ 32 h 96"/>
                    <a:gd name="T14" fmla="*/ 42 w 64"/>
                    <a:gd name="T15" fmla="*/ 32 h 96"/>
                    <a:gd name="T16" fmla="*/ 36 w 64"/>
                    <a:gd name="T17" fmla="*/ 31 h 96"/>
                    <a:gd name="T18" fmla="*/ 31 w 64"/>
                    <a:gd name="T19" fmla="*/ 29 h 96"/>
                    <a:gd name="T20" fmla="*/ 28 w 64"/>
                    <a:gd name="T21" fmla="*/ 25 h 96"/>
                    <a:gd name="T22" fmla="*/ 25 w 64"/>
                    <a:gd name="T23" fmla="*/ 19 h 96"/>
                    <a:gd name="T24" fmla="*/ 22 w 64"/>
                    <a:gd name="T25" fmla="*/ 19 h 96"/>
                    <a:gd name="T26" fmla="*/ 19 w 64"/>
                    <a:gd name="T27" fmla="*/ 21 h 96"/>
                    <a:gd name="T28" fmla="*/ 15 w 64"/>
                    <a:gd name="T29" fmla="*/ 19 h 96"/>
                    <a:gd name="T30" fmla="*/ 12 w 64"/>
                    <a:gd name="T31" fmla="*/ 17 h 96"/>
                    <a:gd name="T32" fmla="*/ 9 w 64"/>
                    <a:gd name="T33" fmla="*/ 14 h 96"/>
                    <a:gd name="T34" fmla="*/ 9 w 64"/>
                    <a:gd name="T35" fmla="*/ 10 h 96"/>
                    <a:gd name="T36" fmla="*/ 11 w 64"/>
                    <a:gd name="T37" fmla="*/ 6 h 96"/>
                    <a:gd name="T38" fmla="*/ 13 w 64"/>
                    <a:gd name="T39" fmla="*/ 3 h 96"/>
                    <a:gd name="T40" fmla="*/ 17 w 64"/>
                    <a:gd name="T41" fmla="*/ 2 h 96"/>
                    <a:gd name="T42" fmla="*/ 21 w 64"/>
                    <a:gd name="T43" fmla="*/ 2 h 96"/>
                    <a:gd name="T44" fmla="*/ 22 w 64"/>
                    <a:gd name="T45" fmla="*/ 2 h 96"/>
                    <a:gd name="T46" fmla="*/ 18 w 64"/>
                    <a:gd name="T47" fmla="*/ 0 h 96"/>
                    <a:gd name="T48" fmla="*/ 13 w 64"/>
                    <a:gd name="T49" fmla="*/ 0 h 96"/>
                    <a:gd name="T50" fmla="*/ 8 w 64"/>
                    <a:gd name="T51" fmla="*/ 1 h 96"/>
                    <a:gd name="T52" fmla="*/ 4 w 64"/>
                    <a:gd name="T53" fmla="*/ 4 h 96"/>
                    <a:gd name="T54" fmla="*/ 1 w 64"/>
                    <a:gd name="T55" fmla="*/ 8 h 96"/>
                    <a:gd name="T56" fmla="*/ 0 w 64"/>
                    <a:gd name="T57" fmla="*/ 13 h 96"/>
                    <a:gd name="T58" fmla="*/ 0 w 64"/>
                    <a:gd name="T59" fmla="*/ 18 h 96"/>
                    <a:gd name="T60" fmla="*/ 3 w 64"/>
                    <a:gd name="T61" fmla="*/ 22 h 96"/>
                    <a:gd name="T62" fmla="*/ 6 w 64"/>
                    <a:gd name="T63" fmla="*/ 26 h 96"/>
                    <a:gd name="T64" fmla="*/ 11 w 64"/>
                    <a:gd name="T65" fmla="*/ 28 h 96"/>
                    <a:gd name="T66" fmla="*/ 11 w 64"/>
                    <a:gd name="T67" fmla="*/ 31 h 96"/>
                    <a:gd name="T68" fmla="*/ 13 w 64"/>
                    <a:gd name="T69" fmla="*/ 36 h 96"/>
                    <a:gd name="T70" fmla="*/ 15 w 64"/>
                    <a:gd name="T71" fmla="*/ 40 h 96"/>
                    <a:gd name="T72" fmla="*/ 20 w 64"/>
                    <a:gd name="T73" fmla="*/ 43 h 96"/>
                    <a:gd name="T74" fmla="*/ 24 w 64"/>
                    <a:gd name="T75" fmla="*/ 44 h 96"/>
                    <a:gd name="T76" fmla="*/ 30 w 64"/>
                    <a:gd name="T77" fmla="*/ 44 h 96"/>
                    <a:gd name="T78" fmla="*/ 34 w 64"/>
                    <a:gd name="T79" fmla="*/ 42 h 96"/>
                    <a:gd name="T80" fmla="*/ 30 w 64"/>
                    <a:gd name="T81" fmla="*/ 57 h 96"/>
                    <a:gd name="T82" fmla="*/ 27 w 64"/>
                    <a:gd name="T83" fmla="*/ 77 h 96"/>
                    <a:gd name="T84" fmla="*/ 26 w 64"/>
                    <a:gd name="T85" fmla="*/ 96 h 96"/>
                    <a:gd name="T86" fmla="*/ 27 w 64"/>
                    <a:gd name="T87" fmla="*/ 84 h 96"/>
                    <a:gd name="T88" fmla="*/ 30 w 64"/>
                    <a:gd name="T89" fmla="*/ 70 h 96"/>
                    <a:gd name="T90" fmla="*/ 33 w 64"/>
                    <a:gd name="T91" fmla="*/ 57 h 96"/>
                    <a:gd name="T92" fmla="*/ 39 w 64"/>
                    <a:gd name="T93" fmla="*/ 45 h 96"/>
                    <a:gd name="T94" fmla="*/ 45 w 64"/>
                    <a:gd name="T95" fmla="*/ 44 h 96"/>
                    <a:gd name="T96" fmla="*/ 51 w 64"/>
                    <a:gd name="T97" fmla="*/ 42 h 96"/>
                    <a:gd name="T98" fmla="*/ 56 w 64"/>
                    <a:gd name="T99" fmla="*/ 38 h 96"/>
                    <a:gd name="T100" fmla="*/ 60 w 64"/>
                    <a:gd name="T101" fmla="*/ 32 h 96"/>
                    <a:gd name="T102" fmla="*/ 62 w 64"/>
                    <a:gd name="T103" fmla="*/ 26 h 96"/>
                    <a:gd name="T104" fmla="*/ 64 w 64"/>
                    <a:gd name="T105" fmla="*/ 19 h 96"/>
                    <a:gd name="T106" fmla="*/ 62 w 64"/>
                    <a:gd name="T107" fmla="*/ 14 h 96"/>
                    <a:gd name="T108" fmla="*/ 60 w 64"/>
                    <a:gd name="T109" fmla="*/ 8 h 9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64"/>
                    <a:gd name="T166" fmla="*/ 0 h 96"/>
                    <a:gd name="T167" fmla="*/ 64 w 64"/>
                    <a:gd name="T168" fmla="*/ 96 h 96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64" h="96">
                      <a:moveTo>
                        <a:pt x="54" y="1"/>
                      </a:moveTo>
                      <a:lnTo>
                        <a:pt x="54" y="2"/>
                      </a:lnTo>
                      <a:lnTo>
                        <a:pt x="56" y="3"/>
                      </a:lnTo>
                      <a:lnTo>
                        <a:pt x="56" y="4"/>
                      </a:lnTo>
                      <a:lnTo>
                        <a:pt x="57" y="6"/>
                      </a:lnTo>
                      <a:lnTo>
                        <a:pt x="58" y="7"/>
                      </a:lnTo>
                      <a:lnTo>
                        <a:pt x="58" y="8"/>
                      </a:lnTo>
                      <a:lnTo>
                        <a:pt x="59" y="10"/>
                      </a:lnTo>
                      <a:lnTo>
                        <a:pt x="60" y="12"/>
                      </a:lnTo>
                      <a:lnTo>
                        <a:pt x="60" y="14"/>
                      </a:lnTo>
                      <a:lnTo>
                        <a:pt x="60" y="15"/>
                      </a:lnTo>
                      <a:lnTo>
                        <a:pt x="60" y="16"/>
                      </a:lnTo>
                      <a:lnTo>
                        <a:pt x="60" y="17"/>
                      </a:lnTo>
                      <a:lnTo>
                        <a:pt x="59" y="19"/>
                      </a:lnTo>
                      <a:lnTo>
                        <a:pt x="59" y="20"/>
                      </a:lnTo>
                      <a:lnTo>
                        <a:pt x="58" y="21"/>
                      </a:lnTo>
                      <a:lnTo>
                        <a:pt x="58" y="23"/>
                      </a:lnTo>
                      <a:lnTo>
                        <a:pt x="57" y="24"/>
                      </a:lnTo>
                      <a:lnTo>
                        <a:pt x="56" y="25"/>
                      </a:lnTo>
                      <a:lnTo>
                        <a:pt x="55" y="26"/>
                      </a:lnTo>
                      <a:lnTo>
                        <a:pt x="54" y="27"/>
                      </a:lnTo>
                      <a:lnTo>
                        <a:pt x="53" y="28"/>
                      </a:lnTo>
                      <a:lnTo>
                        <a:pt x="52" y="29"/>
                      </a:lnTo>
                      <a:lnTo>
                        <a:pt x="51" y="30"/>
                      </a:lnTo>
                      <a:lnTo>
                        <a:pt x="50" y="30"/>
                      </a:lnTo>
                      <a:lnTo>
                        <a:pt x="49" y="31"/>
                      </a:lnTo>
                      <a:lnTo>
                        <a:pt x="47" y="32"/>
                      </a:lnTo>
                      <a:lnTo>
                        <a:pt x="46" y="32"/>
                      </a:lnTo>
                      <a:lnTo>
                        <a:pt x="45" y="32"/>
                      </a:lnTo>
                      <a:lnTo>
                        <a:pt x="43" y="32"/>
                      </a:lnTo>
                      <a:lnTo>
                        <a:pt x="42" y="32"/>
                      </a:lnTo>
                      <a:lnTo>
                        <a:pt x="41" y="32"/>
                      </a:lnTo>
                      <a:lnTo>
                        <a:pt x="39" y="32"/>
                      </a:lnTo>
                      <a:lnTo>
                        <a:pt x="38" y="32"/>
                      </a:lnTo>
                      <a:lnTo>
                        <a:pt x="36" y="31"/>
                      </a:lnTo>
                      <a:lnTo>
                        <a:pt x="34" y="30"/>
                      </a:lnTo>
                      <a:lnTo>
                        <a:pt x="33" y="30"/>
                      </a:lnTo>
                      <a:lnTo>
                        <a:pt x="31" y="29"/>
                      </a:lnTo>
                      <a:lnTo>
                        <a:pt x="30" y="28"/>
                      </a:lnTo>
                      <a:lnTo>
                        <a:pt x="30" y="27"/>
                      </a:lnTo>
                      <a:lnTo>
                        <a:pt x="28" y="26"/>
                      </a:lnTo>
                      <a:lnTo>
                        <a:pt x="28" y="25"/>
                      </a:lnTo>
                      <a:lnTo>
                        <a:pt x="27" y="23"/>
                      </a:lnTo>
                      <a:lnTo>
                        <a:pt x="26" y="23"/>
                      </a:lnTo>
                      <a:lnTo>
                        <a:pt x="26" y="21"/>
                      </a:lnTo>
                      <a:lnTo>
                        <a:pt x="25" y="19"/>
                      </a:lnTo>
                      <a:lnTo>
                        <a:pt x="24" y="19"/>
                      </a:lnTo>
                      <a:lnTo>
                        <a:pt x="22" y="19"/>
                      </a:lnTo>
                      <a:lnTo>
                        <a:pt x="20" y="21"/>
                      </a:lnTo>
                      <a:lnTo>
                        <a:pt x="19" y="21"/>
                      </a:lnTo>
                      <a:lnTo>
                        <a:pt x="18" y="21"/>
                      </a:lnTo>
                      <a:lnTo>
                        <a:pt x="17" y="21"/>
                      </a:lnTo>
                      <a:lnTo>
                        <a:pt x="16" y="20"/>
                      </a:lnTo>
                      <a:lnTo>
                        <a:pt x="15" y="19"/>
                      </a:lnTo>
                      <a:lnTo>
                        <a:pt x="14" y="19"/>
                      </a:lnTo>
                      <a:lnTo>
                        <a:pt x="13" y="19"/>
                      </a:lnTo>
                      <a:lnTo>
                        <a:pt x="13" y="18"/>
                      </a:lnTo>
                      <a:lnTo>
                        <a:pt x="12" y="17"/>
                      </a:lnTo>
                      <a:lnTo>
                        <a:pt x="11" y="17"/>
                      </a:lnTo>
                      <a:lnTo>
                        <a:pt x="11" y="16"/>
                      </a:lnTo>
                      <a:lnTo>
                        <a:pt x="10" y="15"/>
                      </a:lnTo>
                      <a:lnTo>
                        <a:pt x="9" y="14"/>
                      </a:lnTo>
                      <a:lnTo>
                        <a:pt x="9" y="12"/>
                      </a:lnTo>
                      <a:lnTo>
                        <a:pt x="9" y="11"/>
                      </a:lnTo>
                      <a:lnTo>
                        <a:pt x="9" y="10"/>
                      </a:lnTo>
                      <a:lnTo>
                        <a:pt x="9" y="9"/>
                      </a:lnTo>
                      <a:lnTo>
                        <a:pt x="9" y="8"/>
                      </a:lnTo>
                      <a:lnTo>
                        <a:pt x="10" y="7"/>
                      </a:lnTo>
                      <a:lnTo>
                        <a:pt x="11" y="6"/>
                      </a:lnTo>
                      <a:lnTo>
                        <a:pt x="12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8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2" y="2"/>
                      </a:lnTo>
                      <a:lnTo>
                        <a:pt x="21" y="1"/>
                      </a:lnTo>
                      <a:lnTo>
                        <a:pt x="20" y="1"/>
                      </a:lnTo>
                      <a:lnTo>
                        <a:pt x="19" y="1"/>
                      </a:lnTo>
                      <a:lnTo>
                        <a:pt x="18" y="0"/>
                      </a:lnTo>
                      <a:lnTo>
                        <a:pt x="17" y="0"/>
                      </a:lnTo>
                      <a:lnTo>
                        <a:pt x="15" y="0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2" y="0"/>
                      </a:lnTo>
                      <a:lnTo>
                        <a:pt x="10" y="0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4"/>
                      </a:lnTo>
                      <a:lnTo>
                        <a:pt x="4" y="5"/>
                      </a:lnTo>
                      <a:lnTo>
                        <a:pt x="3" y="6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1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3"/>
                      </a:lnTo>
                      <a:lnTo>
                        <a:pt x="0" y="14"/>
                      </a:lnTo>
                      <a:lnTo>
                        <a:pt x="0" y="16"/>
                      </a:lnTo>
                      <a:lnTo>
                        <a:pt x="0" y="18"/>
                      </a:lnTo>
                      <a:lnTo>
                        <a:pt x="1" y="19"/>
                      </a:lnTo>
                      <a:lnTo>
                        <a:pt x="2" y="19"/>
                      </a:lnTo>
                      <a:lnTo>
                        <a:pt x="2" y="21"/>
                      </a:lnTo>
                      <a:lnTo>
                        <a:pt x="3" y="22"/>
                      </a:lnTo>
                      <a:lnTo>
                        <a:pt x="4" y="23"/>
                      </a:lnTo>
                      <a:lnTo>
                        <a:pt x="4" y="24"/>
                      </a:lnTo>
                      <a:lnTo>
                        <a:pt x="5" y="25"/>
                      </a:lnTo>
                      <a:lnTo>
                        <a:pt x="6" y="26"/>
                      </a:lnTo>
                      <a:lnTo>
                        <a:pt x="7" y="26"/>
                      </a:lnTo>
                      <a:lnTo>
                        <a:pt x="9" y="27"/>
                      </a:lnTo>
                      <a:lnTo>
                        <a:pt x="10" y="27"/>
                      </a:lnTo>
                      <a:lnTo>
                        <a:pt x="11" y="28"/>
                      </a:lnTo>
                      <a:lnTo>
                        <a:pt x="11" y="29"/>
                      </a:lnTo>
                      <a:lnTo>
                        <a:pt x="11" y="30"/>
                      </a:lnTo>
                      <a:lnTo>
                        <a:pt x="11" y="31"/>
                      </a:lnTo>
                      <a:lnTo>
                        <a:pt x="11" y="32"/>
                      </a:lnTo>
                      <a:lnTo>
                        <a:pt x="12" y="34"/>
                      </a:lnTo>
                      <a:lnTo>
                        <a:pt x="13" y="35"/>
                      </a:lnTo>
                      <a:lnTo>
                        <a:pt x="13" y="36"/>
                      </a:lnTo>
                      <a:lnTo>
                        <a:pt x="13" y="38"/>
                      </a:lnTo>
                      <a:lnTo>
                        <a:pt x="15" y="39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8" y="42"/>
                      </a:lnTo>
                      <a:lnTo>
                        <a:pt x="20" y="43"/>
                      </a:lnTo>
                      <a:lnTo>
                        <a:pt x="20" y="44"/>
                      </a:lnTo>
                      <a:lnTo>
                        <a:pt x="22" y="44"/>
                      </a:lnTo>
                      <a:lnTo>
                        <a:pt x="23" y="44"/>
                      </a:lnTo>
                      <a:lnTo>
                        <a:pt x="24" y="44"/>
                      </a:lnTo>
                      <a:lnTo>
                        <a:pt x="26" y="44"/>
                      </a:lnTo>
                      <a:lnTo>
                        <a:pt x="27" y="44"/>
                      </a:lnTo>
                      <a:lnTo>
                        <a:pt x="28" y="44"/>
                      </a:lnTo>
                      <a:lnTo>
                        <a:pt x="30" y="44"/>
                      </a:lnTo>
                      <a:lnTo>
                        <a:pt x="31" y="44"/>
                      </a:lnTo>
                      <a:lnTo>
                        <a:pt x="33" y="42"/>
                      </a:lnTo>
                      <a:lnTo>
                        <a:pt x="34" y="42"/>
                      </a:lnTo>
                      <a:lnTo>
                        <a:pt x="32" y="47"/>
                      </a:lnTo>
                      <a:lnTo>
                        <a:pt x="31" y="52"/>
                      </a:lnTo>
                      <a:lnTo>
                        <a:pt x="30" y="57"/>
                      </a:lnTo>
                      <a:lnTo>
                        <a:pt x="30" y="62"/>
                      </a:lnTo>
                      <a:lnTo>
                        <a:pt x="28" y="67"/>
                      </a:lnTo>
                      <a:lnTo>
                        <a:pt x="28" y="72"/>
                      </a:lnTo>
                      <a:lnTo>
                        <a:pt x="27" y="77"/>
                      </a:lnTo>
                      <a:lnTo>
                        <a:pt x="27" y="81"/>
                      </a:lnTo>
                      <a:lnTo>
                        <a:pt x="26" y="87"/>
                      </a:lnTo>
                      <a:lnTo>
                        <a:pt x="26" y="92"/>
                      </a:lnTo>
                      <a:lnTo>
                        <a:pt x="26" y="96"/>
                      </a:lnTo>
                      <a:lnTo>
                        <a:pt x="26" y="94"/>
                      </a:lnTo>
                      <a:lnTo>
                        <a:pt x="26" y="91"/>
                      </a:lnTo>
                      <a:lnTo>
                        <a:pt x="26" y="87"/>
                      </a:lnTo>
                      <a:lnTo>
                        <a:pt x="27" y="84"/>
                      </a:lnTo>
                      <a:lnTo>
                        <a:pt x="27" y="80"/>
                      </a:lnTo>
                      <a:lnTo>
                        <a:pt x="28" y="78"/>
                      </a:lnTo>
                      <a:lnTo>
                        <a:pt x="28" y="74"/>
                      </a:lnTo>
                      <a:lnTo>
                        <a:pt x="30" y="70"/>
                      </a:lnTo>
                      <a:lnTo>
                        <a:pt x="30" y="67"/>
                      </a:lnTo>
                      <a:lnTo>
                        <a:pt x="31" y="64"/>
                      </a:lnTo>
                      <a:lnTo>
                        <a:pt x="32" y="61"/>
                      </a:lnTo>
                      <a:lnTo>
                        <a:pt x="33" y="57"/>
                      </a:lnTo>
                      <a:lnTo>
                        <a:pt x="36" y="55"/>
                      </a:lnTo>
                      <a:lnTo>
                        <a:pt x="36" y="52"/>
                      </a:lnTo>
                      <a:lnTo>
                        <a:pt x="38" y="49"/>
                      </a:lnTo>
                      <a:lnTo>
                        <a:pt x="39" y="45"/>
                      </a:lnTo>
                      <a:lnTo>
                        <a:pt x="40" y="45"/>
                      </a:lnTo>
                      <a:lnTo>
                        <a:pt x="41" y="44"/>
                      </a:lnTo>
                      <a:lnTo>
                        <a:pt x="43" y="44"/>
                      </a:lnTo>
                      <a:lnTo>
                        <a:pt x="45" y="44"/>
                      </a:lnTo>
                      <a:lnTo>
                        <a:pt x="46" y="44"/>
                      </a:lnTo>
                      <a:lnTo>
                        <a:pt x="48" y="43"/>
                      </a:lnTo>
                      <a:lnTo>
                        <a:pt x="49" y="42"/>
                      </a:lnTo>
                      <a:lnTo>
                        <a:pt x="51" y="42"/>
                      </a:lnTo>
                      <a:lnTo>
                        <a:pt x="52" y="41"/>
                      </a:lnTo>
                      <a:lnTo>
                        <a:pt x="54" y="40"/>
                      </a:lnTo>
                      <a:lnTo>
                        <a:pt x="54" y="38"/>
                      </a:lnTo>
                      <a:lnTo>
                        <a:pt x="56" y="38"/>
                      </a:lnTo>
                      <a:lnTo>
                        <a:pt x="57" y="37"/>
                      </a:lnTo>
                      <a:lnTo>
                        <a:pt x="58" y="35"/>
                      </a:lnTo>
                      <a:lnTo>
                        <a:pt x="59" y="34"/>
                      </a:lnTo>
                      <a:lnTo>
                        <a:pt x="60" y="32"/>
                      </a:lnTo>
                      <a:lnTo>
                        <a:pt x="60" y="31"/>
                      </a:lnTo>
                      <a:lnTo>
                        <a:pt x="61" y="30"/>
                      </a:lnTo>
                      <a:lnTo>
                        <a:pt x="62" y="28"/>
                      </a:lnTo>
                      <a:lnTo>
                        <a:pt x="62" y="26"/>
                      </a:lnTo>
                      <a:lnTo>
                        <a:pt x="63" y="25"/>
                      </a:lnTo>
                      <a:lnTo>
                        <a:pt x="63" y="23"/>
                      </a:lnTo>
                      <a:lnTo>
                        <a:pt x="64" y="22"/>
                      </a:lnTo>
                      <a:lnTo>
                        <a:pt x="64" y="19"/>
                      </a:lnTo>
                      <a:lnTo>
                        <a:pt x="63" y="19"/>
                      </a:lnTo>
                      <a:lnTo>
                        <a:pt x="63" y="17"/>
                      </a:lnTo>
                      <a:lnTo>
                        <a:pt x="63" y="15"/>
                      </a:lnTo>
                      <a:lnTo>
                        <a:pt x="62" y="14"/>
                      </a:lnTo>
                      <a:lnTo>
                        <a:pt x="62" y="12"/>
                      </a:lnTo>
                      <a:lnTo>
                        <a:pt x="61" y="10"/>
                      </a:lnTo>
                      <a:lnTo>
                        <a:pt x="60" y="9"/>
                      </a:lnTo>
                      <a:lnTo>
                        <a:pt x="60" y="8"/>
                      </a:lnTo>
                      <a:lnTo>
                        <a:pt x="59" y="7"/>
                      </a:lnTo>
                      <a:lnTo>
                        <a:pt x="54" y="1"/>
                      </a:lnTo>
                    </a:path>
                  </a:pathLst>
                </a:custGeom>
                <a:noFill/>
                <a:ln w="11113" cap="rnd">
                  <a:solidFill>
                    <a:srgbClr val="00EA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0" name="Rectangle 274"/>
                <p:cNvSpPr>
                  <a:spLocks noChangeArrowheads="1"/>
                </p:cNvSpPr>
                <p:nvPr/>
              </p:nvSpPr>
              <p:spPr bwMode="auto">
                <a:xfrm>
                  <a:off x="381" y="4149"/>
                  <a:ext cx="85" cy="5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1" name="Rectangle 275"/>
                <p:cNvSpPr>
                  <a:spLocks noChangeArrowheads="1"/>
                </p:cNvSpPr>
                <p:nvPr/>
              </p:nvSpPr>
              <p:spPr bwMode="auto">
                <a:xfrm>
                  <a:off x="381" y="4154"/>
                  <a:ext cx="92" cy="2"/>
                </a:xfrm>
                <a:prstGeom prst="rect">
                  <a:avLst/>
                </a:pr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2" name="Freeform 276"/>
                <p:cNvSpPr>
                  <a:spLocks/>
                </p:cNvSpPr>
                <p:nvPr/>
              </p:nvSpPr>
              <p:spPr bwMode="auto">
                <a:xfrm>
                  <a:off x="401" y="4085"/>
                  <a:ext cx="3" cy="64"/>
                </a:xfrm>
                <a:custGeom>
                  <a:avLst/>
                  <a:gdLst>
                    <a:gd name="T0" fmla="*/ 1 w 3"/>
                    <a:gd name="T1" fmla="*/ 64 h 64"/>
                    <a:gd name="T2" fmla="*/ 3 w 3"/>
                    <a:gd name="T3" fmla="*/ 0 h 64"/>
                    <a:gd name="T4" fmla="*/ 2 w 3"/>
                    <a:gd name="T5" fmla="*/ 0 h 64"/>
                    <a:gd name="T6" fmla="*/ 0 w 3"/>
                    <a:gd name="T7" fmla="*/ 64 h 64"/>
                    <a:gd name="T8" fmla="*/ 1 w 3"/>
                    <a:gd name="T9" fmla="*/ 64 h 6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64"/>
                    <a:gd name="T17" fmla="*/ 3 w 3"/>
                    <a:gd name="T18" fmla="*/ 64 h 6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64">
                      <a:moveTo>
                        <a:pt x="1" y="64"/>
                      </a:move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3" name="Freeform 277"/>
                <p:cNvSpPr>
                  <a:spLocks/>
                </p:cNvSpPr>
                <p:nvPr/>
              </p:nvSpPr>
              <p:spPr bwMode="auto">
                <a:xfrm>
                  <a:off x="405" y="4085"/>
                  <a:ext cx="2" cy="70"/>
                </a:xfrm>
                <a:custGeom>
                  <a:avLst/>
                  <a:gdLst>
                    <a:gd name="T0" fmla="*/ 2 w 2"/>
                    <a:gd name="T1" fmla="*/ 70 h 70"/>
                    <a:gd name="T2" fmla="*/ 0 w 2"/>
                    <a:gd name="T3" fmla="*/ 0 h 70"/>
                    <a:gd name="T4" fmla="*/ 1 w 2"/>
                    <a:gd name="T5" fmla="*/ 0 h 70"/>
                    <a:gd name="T6" fmla="*/ 2 w 2"/>
                    <a:gd name="T7" fmla="*/ 70 h 70"/>
                    <a:gd name="T8" fmla="*/ 2 w 2"/>
                    <a:gd name="T9" fmla="*/ 70 h 70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2"/>
                    <a:gd name="T16" fmla="*/ 0 h 70"/>
                    <a:gd name="T17" fmla="*/ 2 w 2"/>
                    <a:gd name="T18" fmla="*/ 70 h 70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2" h="70">
                      <a:moveTo>
                        <a:pt x="2" y="70"/>
                      </a:move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7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4" name="Freeform 278"/>
                <p:cNvSpPr>
                  <a:spLocks/>
                </p:cNvSpPr>
                <p:nvPr/>
              </p:nvSpPr>
              <p:spPr bwMode="auto">
                <a:xfrm>
                  <a:off x="407" y="4084"/>
                  <a:ext cx="13" cy="65"/>
                </a:xfrm>
                <a:custGeom>
                  <a:avLst/>
                  <a:gdLst>
                    <a:gd name="T0" fmla="*/ 1 w 13"/>
                    <a:gd name="T1" fmla="*/ 65 h 65"/>
                    <a:gd name="T2" fmla="*/ 1 w 13"/>
                    <a:gd name="T3" fmla="*/ 49 h 65"/>
                    <a:gd name="T4" fmla="*/ 2 w 13"/>
                    <a:gd name="T5" fmla="*/ 41 h 65"/>
                    <a:gd name="T6" fmla="*/ 4 w 13"/>
                    <a:gd name="T7" fmla="*/ 32 h 65"/>
                    <a:gd name="T8" fmla="*/ 5 w 13"/>
                    <a:gd name="T9" fmla="*/ 23 h 65"/>
                    <a:gd name="T10" fmla="*/ 7 w 13"/>
                    <a:gd name="T11" fmla="*/ 16 h 65"/>
                    <a:gd name="T12" fmla="*/ 10 w 13"/>
                    <a:gd name="T13" fmla="*/ 9 h 65"/>
                    <a:gd name="T14" fmla="*/ 13 w 13"/>
                    <a:gd name="T15" fmla="*/ 1 h 65"/>
                    <a:gd name="T16" fmla="*/ 13 w 13"/>
                    <a:gd name="T17" fmla="*/ 0 h 65"/>
                    <a:gd name="T18" fmla="*/ 11 w 13"/>
                    <a:gd name="T19" fmla="*/ 5 h 65"/>
                    <a:gd name="T20" fmla="*/ 8 w 13"/>
                    <a:gd name="T21" fmla="*/ 12 h 65"/>
                    <a:gd name="T22" fmla="*/ 5 w 13"/>
                    <a:gd name="T23" fmla="*/ 20 h 65"/>
                    <a:gd name="T24" fmla="*/ 4 w 13"/>
                    <a:gd name="T25" fmla="*/ 30 h 65"/>
                    <a:gd name="T26" fmla="*/ 2 w 13"/>
                    <a:gd name="T27" fmla="*/ 36 h 65"/>
                    <a:gd name="T28" fmla="*/ 1 w 13"/>
                    <a:gd name="T29" fmla="*/ 44 h 65"/>
                    <a:gd name="T30" fmla="*/ 1 w 13"/>
                    <a:gd name="T31" fmla="*/ 52 h 65"/>
                    <a:gd name="T32" fmla="*/ 0 w 13"/>
                    <a:gd name="T33" fmla="*/ 65 h 65"/>
                    <a:gd name="T34" fmla="*/ 1 w 13"/>
                    <a:gd name="T35" fmla="*/ 65 h 65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13"/>
                    <a:gd name="T55" fmla="*/ 0 h 65"/>
                    <a:gd name="T56" fmla="*/ 13 w 13"/>
                    <a:gd name="T57" fmla="*/ 65 h 65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13" h="65">
                      <a:moveTo>
                        <a:pt x="1" y="65"/>
                      </a:moveTo>
                      <a:lnTo>
                        <a:pt x="1" y="49"/>
                      </a:lnTo>
                      <a:lnTo>
                        <a:pt x="2" y="41"/>
                      </a:lnTo>
                      <a:lnTo>
                        <a:pt x="4" y="32"/>
                      </a:lnTo>
                      <a:lnTo>
                        <a:pt x="5" y="23"/>
                      </a:lnTo>
                      <a:lnTo>
                        <a:pt x="7" y="16"/>
                      </a:lnTo>
                      <a:lnTo>
                        <a:pt x="10" y="9"/>
                      </a:lnTo>
                      <a:lnTo>
                        <a:pt x="13" y="1"/>
                      </a:lnTo>
                      <a:lnTo>
                        <a:pt x="13" y="0"/>
                      </a:lnTo>
                      <a:lnTo>
                        <a:pt x="11" y="5"/>
                      </a:lnTo>
                      <a:lnTo>
                        <a:pt x="8" y="12"/>
                      </a:lnTo>
                      <a:lnTo>
                        <a:pt x="5" y="20"/>
                      </a:lnTo>
                      <a:lnTo>
                        <a:pt x="4" y="30"/>
                      </a:lnTo>
                      <a:lnTo>
                        <a:pt x="2" y="36"/>
                      </a:lnTo>
                      <a:lnTo>
                        <a:pt x="1" y="44"/>
                      </a:lnTo>
                      <a:lnTo>
                        <a:pt x="1" y="52"/>
                      </a:lnTo>
                      <a:lnTo>
                        <a:pt x="0" y="65"/>
                      </a:lnTo>
                      <a:lnTo>
                        <a:pt x="1" y="6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5" name="Freeform 279"/>
                <p:cNvSpPr>
                  <a:spLocks/>
                </p:cNvSpPr>
                <p:nvPr/>
              </p:nvSpPr>
              <p:spPr bwMode="auto">
                <a:xfrm>
                  <a:off x="407" y="4084"/>
                  <a:ext cx="20" cy="71"/>
                </a:xfrm>
                <a:custGeom>
                  <a:avLst/>
                  <a:gdLst>
                    <a:gd name="T0" fmla="*/ 1 w 20"/>
                    <a:gd name="T1" fmla="*/ 71 h 71"/>
                    <a:gd name="T2" fmla="*/ 2 w 20"/>
                    <a:gd name="T3" fmla="*/ 54 h 71"/>
                    <a:gd name="T4" fmla="*/ 4 w 20"/>
                    <a:gd name="T5" fmla="*/ 45 h 71"/>
                    <a:gd name="T6" fmla="*/ 6 w 20"/>
                    <a:gd name="T7" fmla="*/ 35 h 71"/>
                    <a:gd name="T8" fmla="*/ 9 w 20"/>
                    <a:gd name="T9" fmla="*/ 26 h 71"/>
                    <a:gd name="T10" fmla="*/ 11 w 20"/>
                    <a:gd name="T11" fmla="*/ 18 h 71"/>
                    <a:gd name="T12" fmla="*/ 15 w 20"/>
                    <a:gd name="T13" fmla="*/ 10 h 71"/>
                    <a:gd name="T14" fmla="*/ 20 w 20"/>
                    <a:gd name="T15" fmla="*/ 1 h 71"/>
                    <a:gd name="T16" fmla="*/ 19 w 20"/>
                    <a:gd name="T17" fmla="*/ 0 h 71"/>
                    <a:gd name="T18" fmla="*/ 16 w 20"/>
                    <a:gd name="T19" fmla="*/ 6 h 71"/>
                    <a:gd name="T20" fmla="*/ 12 w 20"/>
                    <a:gd name="T21" fmla="*/ 14 h 71"/>
                    <a:gd name="T22" fmla="*/ 9 w 20"/>
                    <a:gd name="T23" fmla="*/ 22 h 71"/>
                    <a:gd name="T24" fmla="*/ 6 w 20"/>
                    <a:gd name="T25" fmla="*/ 32 h 71"/>
                    <a:gd name="T26" fmla="*/ 3 w 20"/>
                    <a:gd name="T27" fmla="*/ 40 h 71"/>
                    <a:gd name="T28" fmla="*/ 2 w 20"/>
                    <a:gd name="T29" fmla="*/ 48 h 71"/>
                    <a:gd name="T30" fmla="*/ 1 w 20"/>
                    <a:gd name="T31" fmla="*/ 57 h 71"/>
                    <a:gd name="T32" fmla="*/ 0 w 20"/>
                    <a:gd name="T33" fmla="*/ 71 h 71"/>
                    <a:gd name="T34" fmla="*/ 1 w 20"/>
                    <a:gd name="T35" fmla="*/ 71 h 71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w 20"/>
                    <a:gd name="T55" fmla="*/ 0 h 71"/>
                    <a:gd name="T56" fmla="*/ 20 w 20"/>
                    <a:gd name="T57" fmla="*/ 71 h 71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T54" t="T55" r="T56" b="T57"/>
                  <a:pathLst>
                    <a:path w="20" h="71">
                      <a:moveTo>
                        <a:pt x="1" y="71"/>
                      </a:moveTo>
                      <a:lnTo>
                        <a:pt x="2" y="54"/>
                      </a:lnTo>
                      <a:lnTo>
                        <a:pt x="4" y="45"/>
                      </a:lnTo>
                      <a:lnTo>
                        <a:pt x="6" y="35"/>
                      </a:lnTo>
                      <a:lnTo>
                        <a:pt x="9" y="26"/>
                      </a:lnTo>
                      <a:lnTo>
                        <a:pt x="11" y="18"/>
                      </a:lnTo>
                      <a:lnTo>
                        <a:pt x="15" y="10"/>
                      </a:lnTo>
                      <a:lnTo>
                        <a:pt x="20" y="1"/>
                      </a:lnTo>
                      <a:lnTo>
                        <a:pt x="19" y="0"/>
                      </a:lnTo>
                      <a:lnTo>
                        <a:pt x="16" y="6"/>
                      </a:lnTo>
                      <a:lnTo>
                        <a:pt x="12" y="14"/>
                      </a:lnTo>
                      <a:lnTo>
                        <a:pt x="9" y="22"/>
                      </a:lnTo>
                      <a:lnTo>
                        <a:pt x="6" y="32"/>
                      </a:lnTo>
                      <a:lnTo>
                        <a:pt x="3" y="40"/>
                      </a:lnTo>
                      <a:lnTo>
                        <a:pt x="2" y="48"/>
                      </a:lnTo>
                      <a:lnTo>
                        <a:pt x="1" y="57"/>
                      </a:lnTo>
                      <a:lnTo>
                        <a:pt x="0" y="71"/>
                      </a:lnTo>
                      <a:lnTo>
                        <a:pt x="1" y="7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6" name="Freeform 280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1" cy="112"/>
                </a:xfrm>
                <a:custGeom>
                  <a:avLst/>
                  <a:gdLst>
                    <a:gd name="T0" fmla="*/ 7 w 31"/>
                    <a:gd name="T1" fmla="*/ 1 h 112"/>
                    <a:gd name="T2" fmla="*/ 13 w 31"/>
                    <a:gd name="T3" fmla="*/ 0 h 112"/>
                    <a:gd name="T4" fmla="*/ 18 w 31"/>
                    <a:gd name="T5" fmla="*/ 1 h 112"/>
                    <a:gd name="T6" fmla="*/ 23 w 31"/>
                    <a:gd name="T7" fmla="*/ 5 h 112"/>
                    <a:gd name="T8" fmla="*/ 26 w 31"/>
                    <a:gd name="T9" fmla="*/ 9 h 112"/>
                    <a:gd name="T10" fmla="*/ 30 w 31"/>
                    <a:gd name="T11" fmla="*/ 15 h 112"/>
                    <a:gd name="T12" fmla="*/ 31 w 31"/>
                    <a:gd name="T13" fmla="*/ 20 h 112"/>
                    <a:gd name="T14" fmla="*/ 31 w 31"/>
                    <a:gd name="T15" fmla="*/ 28 h 112"/>
                    <a:gd name="T16" fmla="*/ 30 w 31"/>
                    <a:gd name="T17" fmla="*/ 33 h 112"/>
                    <a:gd name="T18" fmla="*/ 26 w 31"/>
                    <a:gd name="T19" fmla="*/ 39 h 112"/>
                    <a:gd name="T20" fmla="*/ 23 w 31"/>
                    <a:gd name="T21" fmla="*/ 43 h 112"/>
                    <a:gd name="T22" fmla="*/ 17 w 31"/>
                    <a:gd name="T23" fmla="*/ 46 h 112"/>
                    <a:gd name="T24" fmla="*/ 13 w 31"/>
                    <a:gd name="T25" fmla="*/ 48 h 112"/>
                    <a:gd name="T26" fmla="*/ 8 w 31"/>
                    <a:gd name="T27" fmla="*/ 57 h 112"/>
                    <a:gd name="T28" fmla="*/ 4 w 31"/>
                    <a:gd name="T29" fmla="*/ 72 h 112"/>
                    <a:gd name="T30" fmla="*/ 1 w 31"/>
                    <a:gd name="T31" fmla="*/ 85 h 112"/>
                    <a:gd name="T32" fmla="*/ 1 w 31"/>
                    <a:gd name="T33" fmla="*/ 112 h 112"/>
                    <a:gd name="T34" fmla="*/ 0 w 31"/>
                    <a:gd name="T35" fmla="*/ 101 h 112"/>
                    <a:gd name="T36" fmla="*/ 1 w 31"/>
                    <a:gd name="T37" fmla="*/ 81 h 112"/>
                    <a:gd name="T38" fmla="*/ 4 w 31"/>
                    <a:gd name="T39" fmla="*/ 63 h 112"/>
                    <a:gd name="T40" fmla="*/ 9 w 31"/>
                    <a:gd name="T41" fmla="*/ 50 h 112"/>
                    <a:gd name="T42" fmla="*/ 14 w 31"/>
                    <a:gd name="T43" fmla="*/ 46 h 112"/>
                    <a:gd name="T44" fmla="*/ 19 w 31"/>
                    <a:gd name="T45" fmla="*/ 44 h 112"/>
                    <a:gd name="T46" fmla="*/ 23 w 31"/>
                    <a:gd name="T47" fmla="*/ 40 h 112"/>
                    <a:gd name="T48" fmla="*/ 27 w 31"/>
                    <a:gd name="T49" fmla="*/ 35 h 112"/>
                    <a:gd name="T50" fmla="*/ 29 w 31"/>
                    <a:gd name="T51" fmla="*/ 30 h 112"/>
                    <a:gd name="T52" fmla="*/ 30 w 31"/>
                    <a:gd name="T53" fmla="*/ 24 h 112"/>
                    <a:gd name="T54" fmla="*/ 29 w 31"/>
                    <a:gd name="T55" fmla="*/ 18 h 112"/>
                    <a:gd name="T56" fmla="*/ 27 w 31"/>
                    <a:gd name="T57" fmla="*/ 12 h 112"/>
                    <a:gd name="T58" fmla="*/ 23 w 31"/>
                    <a:gd name="T59" fmla="*/ 7 h 112"/>
                    <a:gd name="T60" fmla="*/ 19 w 31"/>
                    <a:gd name="T61" fmla="*/ 4 h 112"/>
                    <a:gd name="T62" fmla="*/ 14 w 31"/>
                    <a:gd name="T63" fmla="*/ 1 h 112"/>
                    <a:gd name="T64" fmla="*/ 8 w 31"/>
                    <a:gd name="T65" fmla="*/ 1 h 112"/>
                    <a:gd name="T66" fmla="*/ 6 w 31"/>
                    <a:gd name="T67" fmla="*/ 1 h 112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1"/>
                    <a:gd name="T103" fmla="*/ 0 h 112"/>
                    <a:gd name="T104" fmla="*/ 31 w 31"/>
                    <a:gd name="T105" fmla="*/ 112 h 112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1" h="112">
                      <a:moveTo>
                        <a:pt x="6" y="1"/>
                      </a:moveTo>
                      <a:lnTo>
                        <a:pt x="7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8" y="1"/>
                      </a:lnTo>
                      <a:lnTo>
                        <a:pt x="20" y="3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2"/>
                      </a:lnTo>
                      <a:lnTo>
                        <a:pt x="30" y="15"/>
                      </a:lnTo>
                      <a:lnTo>
                        <a:pt x="30" y="18"/>
                      </a:lnTo>
                      <a:lnTo>
                        <a:pt x="31" y="20"/>
                      </a:lnTo>
                      <a:lnTo>
                        <a:pt x="31" y="24"/>
                      </a:lnTo>
                      <a:lnTo>
                        <a:pt x="31" y="28"/>
                      </a:lnTo>
                      <a:lnTo>
                        <a:pt x="30" y="30"/>
                      </a:lnTo>
                      <a:lnTo>
                        <a:pt x="30" y="33"/>
                      </a:lnTo>
                      <a:lnTo>
                        <a:pt x="28" y="36"/>
                      </a:lnTo>
                      <a:lnTo>
                        <a:pt x="26" y="39"/>
                      </a:lnTo>
                      <a:lnTo>
                        <a:pt x="25" y="41"/>
                      </a:lnTo>
                      <a:lnTo>
                        <a:pt x="23" y="43"/>
                      </a:lnTo>
                      <a:lnTo>
                        <a:pt x="20" y="45"/>
                      </a:lnTo>
                      <a:lnTo>
                        <a:pt x="17" y="46"/>
                      </a:lnTo>
                      <a:lnTo>
                        <a:pt x="14" y="47"/>
                      </a:lnTo>
                      <a:lnTo>
                        <a:pt x="13" y="48"/>
                      </a:lnTo>
                      <a:lnTo>
                        <a:pt x="11" y="50"/>
                      </a:lnTo>
                      <a:lnTo>
                        <a:pt x="8" y="57"/>
                      </a:lnTo>
                      <a:lnTo>
                        <a:pt x="6" y="63"/>
                      </a:lnTo>
                      <a:lnTo>
                        <a:pt x="4" y="72"/>
                      </a:lnTo>
                      <a:lnTo>
                        <a:pt x="2" y="79"/>
                      </a:lnTo>
                      <a:lnTo>
                        <a:pt x="1" y="85"/>
                      </a:lnTo>
                      <a:lnTo>
                        <a:pt x="1" y="95"/>
                      </a:lnTo>
                      <a:lnTo>
                        <a:pt x="1" y="112"/>
                      </a:lnTo>
                      <a:lnTo>
                        <a:pt x="0" y="112"/>
                      </a:lnTo>
                      <a:lnTo>
                        <a:pt x="0" y="101"/>
                      </a:lnTo>
                      <a:lnTo>
                        <a:pt x="1" y="87"/>
                      </a:lnTo>
                      <a:lnTo>
                        <a:pt x="1" y="81"/>
                      </a:lnTo>
                      <a:lnTo>
                        <a:pt x="2" y="71"/>
                      </a:lnTo>
                      <a:lnTo>
                        <a:pt x="4" y="63"/>
                      </a:lnTo>
                      <a:lnTo>
                        <a:pt x="7" y="57"/>
                      </a:lnTo>
                      <a:lnTo>
                        <a:pt x="9" y="50"/>
                      </a:lnTo>
                      <a:lnTo>
                        <a:pt x="11" y="46"/>
                      </a:lnTo>
                      <a:lnTo>
                        <a:pt x="14" y="46"/>
                      </a:lnTo>
                      <a:lnTo>
                        <a:pt x="16" y="45"/>
                      </a:lnTo>
                      <a:lnTo>
                        <a:pt x="19" y="44"/>
                      </a:lnTo>
                      <a:lnTo>
                        <a:pt x="21" y="43"/>
                      </a:lnTo>
                      <a:lnTo>
                        <a:pt x="23" y="40"/>
                      </a:lnTo>
                      <a:lnTo>
                        <a:pt x="25" y="39"/>
                      </a:lnTo>
                      <a:lnTo>
                        <a:pt x="27" y="35"/>
                      </a:lnTo>
                      <a:lnTo>
                        <a:pt x="28" y="33"/>
                      </a:lnTo>
                      <a:lnTo>
                        <a:pt x="29" y="30"/>
                      </a:lnTo>
                      <a:lnTo>
                        <a:pt x="30" y="28"/>
                      </a:lnTo>
                      <a:lnTo>
                        <a:pt x="30" y="24"/>
                      </a:lnTo>
                      <a:lnTo>
                        <a:pt x="30" y="21"/>
                      </a:lnTo>
                      <a:lnTo>
                        <a:pt x="29" y="18"/>
                      </a:lnTo>
                      <a:lnTo>
                        <a:pt x="28" y="15"/>
                      </a:lnTo>
                      <a:lnTo>
                        <a:pt x="27" y="12"/>
                      </a:lnTo>
                      <a:lnTo>
                        <a:pt x="26" y="9"/>
                      </a:lnTo>
                      <a:lnTo>
                        <a:pt x="23" y="7"/>
                      </a:lnTo>
                      <a:lnTo>
                        <a:pt x="21" y="5"/>
                      </a:lnTo>
                      <a:lnTo>
                        <a:pt x="19" y="4"/>
                      </a:lnTo>
                      <a:lnTo>
                        <a:pt x="17" y="3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8" y="1"/>
                      </a:lnTo>
                      <a:lnTo>
                        <a:pt x="6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7" name="Freeform 281"/>
                <p:cNvSpPr>
                  <a:spLocks/>
                </p:cNvSpPr>
                <p:nvPr/>
              </p:nvSpPr>
              <p:spPr bwMode="auto">
                <a:xfrm>
                  <a:off x="407" y="4037"/>
                  <a:ext cx="38" cy="118"/>
                </a:xfrm>
                <a:custGeom>
                  <a:avLst/>
                  <a:gdLst>
                    <a:gd name="T0" fmla="*/ 8 w 38"/>
                    <a:gd name="T1" fmla="*/ 1 h 118"/>
                    <a:gd name="T2" fmla="*/ 15 w 38"/>
                    <a:gd name="T3" fmla="*/ 0 h 118"/>
                    <a:gd name="T4" fmla="*/ 22 w 38"/>
                    <a:gd name="T5" fmla="*/ 1 h 118"/>
                    <a:gd name="T6" fmla="*/ 28 w 38"/>
                    <a:gd name="T7" fmla="*/ 5 h 118"/>
                    <a:gd name="T8" fmla="*/ 32 w 38"/>
                    <a:gd name="T9" fmla="*/ 10 h 118"/>
                    <a:gd name="T10" fmla="*/ 36 w 38"/>
                    <a:gd name="T11" fmla="*/ 15 h 118"/>
                    <a:gd name="T12" fmla="*/ 38 w 38"/>
                    <a:gd name="T13" fmla="*/ 22 h 118"/>
                    <a:gd name="T14" fmla="*/ 38 w 38"/>
                    <a:gd name="T15" fmla="*/ 29 h 118"/>
                    <a:gd name="T16" fmla="*/ 36 w 38"/>
                    <a:gd name="T17" fmla="*/ 35 h 118"/>
                    <a:gd name="T18" fmla="*/ 32 w 38"/>
                    <a:gd name="T19" fmla="*/ 41 h 118"/>
                    <a:gd name="T20" fmla="*/ 27 w 38"/>
                    <a:gd name="T21" fmla="*/ 46 h 118"/>
                    <a:gd name="T22" fmla="*/ 21 w 38"/>
                    <a:gd name="T23" fmla="*/ 48 h 118"/>
                    <a:gd name="T24" fmla="*/ 15 w 38"/>
                    <a:gd name="T25" fmla="*/ 50 h 118"/>
                    <a:gd name="T26" fmla="*/ 10 w 38"/>
                    <a:gd name="T27" fmla="*/ 60 h 118"/>
                    <a:gd name="T28" fmla="*/ 5 w 38"/>
                    <a:gd name="T29" fmla="*/ 76 h 118"/>
                    <a:gd name="T30" fmla="*/ 1 w 38"/>
                    <a:gd name="T31" fmla="*/ 90 h 118"/>
                    <a:gd name="T32" fmla="*/ 1 w 38"/>
                    <a:gd name="T33" fmla="*/ 118 h 118"/>
                    <a:gd name="T34" fmla="*/ 0 w 38"/>
                    <a:gd name="T35" fmla="*/ 107 h 118"/>
                    <a:gd name="T36" fmla="*/ 1 w 38"/>
                    <a:gd name="T37" fmla="*/ 85 h 118"/>
                    <a:gd name="T38" fmla="*/ 6 w 38"/>
                    <a:gd name="T39" fmla="*/ 67 h 118"/>
                    <a:gd name="T40" fmla="*/ 11 w 38"/>
                    <a:gd name="T41" fmla="*/ 54 h 118"/>
                    <a:gd name="T42" fmla="*/ 14 w 38"/>
                    <a:gd name="T43" fmla="*/ 49 h 118"/>
                    <a:gd name="T44" fmla="*/ 19 w 38"/>
                    <a:gd name="T45" fmla="*/ 48 h 118"/>
                    <a:gd name="T46" fmla="*/ 26 w 38"/>
                    <a:gd name="T47" fmla="*/ 45 h 118"/>
                    <a:gd name="T48" fmla="*/ 30 w 38"/>
                    <a:gd name="T49" fmla="*/ 41 h 118"/>
                    <a:gd name="T50" fmla="*/ 34 w 38"/>
                    <a:gd name="T51" fmla="*/ 35 h 118"/>
                    <a:gd name="T52" fmla="*/ 36 w 38"/>
                    <a:gd name="T53" fmla="*/ 29 h 118"/>
                    <a:gd name="T54" fmla="*/ 36 w 38"/>
                    <a:gd name="T55" fmla="*/ 22 h 118"/>
                    <a:gd name="T56" fmla="*/ 34 w 38"/>
                    <a:gd name="T57" fmla="*/ 15 h 118"/>
                    <a:gd name="T58" fmla="*/ 31 w 38"/>
                    <a:gd name="T59" fmla="*/ 10 h 118"/>
                    <a:gd name="T60" fmla="*/ 26 w 38"/>
                    <a:gd name="T61" fmla="*/ 5 h 118"/>
                    <a:gd name="T62" fmla="*/ 20 w 38"/>
                    <a:gd name="T63" fmla="*/ 3 h 118"/>
                    <a:gd name="T64" fmla="*/ 14 w 38"/>
                    <a:gd name="T65" fmla="*/ 1 h 118"/>
                    <a:gd name="T66" fmla="*/ 8 w 38"/>
                    <a:gd name="T67" fmla="*/ 1 h 118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38"/>
                    <a:gd name="T103" fmla="*/ 0 h 118"/>
                    <a:gd name="T104" fmla="*/ 38 w 38"/>
                    <a:gd name="T105" fmla="*/ 118 h 118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38" h="118">
                      <a:moveTo>
                        <a:pt x="8" y="1"/>
                      </a:moveTo>
                      <a:lnTo>
                        <a:pt x="8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1"/>
                      </a:lnTo>
                      <a:lnTo>
                        <a:pt x="25" y="3"/>
                      </a:lnTo>
                      <a:lnTo>
                        <a:pt x="28" y="5"/>
                      </a:lnTo>
                      <a:lnTo>
                        <a:pt x="30" y="7"/>
                      </a:lnTo>
                      <a:lnTo>
                        <a:pt x="32" y="10"/>
                      </a:lnTo>
                      <a:lnTo>
                        <a:pt x="34" y="13"/>
                      </a:lnTo>
                      <a:lnTo>
                        <a:pt x="36" y="15"/>
                      </a:lnTo>
                      <a:lnTo>
                        <a:pt x="37" y="19"/>
                      </a:lnTo>
                      <a:lnTo>
                        <a:pt x="38" y="22"/>
                      </a:lnTo>
                      <a:lnTo>
                        <a:pt x="38" y="25"/>
                      </a:lnTo>
                      <a:lnTo>
                        <a:pt x="38" y="29"/>
                      </a:lnTo>
                      <a:lnTo>
                        <a:pt x="37" y="32"/>
                      </a:lnTo>
                      <a:lnTo>
                        <a:pt x="36" y="35"/>
                      </a:lnTo>
                      <a:lnTo>
                        <a:pt x="34" y="38"/>
                      </a:lnTo>
                      <a:lnTo>
                        <a:pt x="32" y="41"/>
                      </a:lnTo>
                      <a:lnTo>
                        <a:pt x="30" y="43"/>
                      </a:lnTo>
                      <a:lnTo>
                        <a:pt x="27" y="46"/>
                      </a:lnTo>
                      <a:lnTo>
                        <a:pt x="24" y="47"/>
                      </a:lnTo>
                      <a:lnTo>
                        <a:pt x="21" y="48"/>
                      </a:lnTo>
                      <a:lnTo>
                        <a:pt x="17" y="50"/>
                      </a:lnTo>
                      <a:lnTo>
                        <a:pt x="15" y="50"/>
                      </a:lnTo>
                      <a:lnTo>
                        <a:pt x="13" y="54"/>
                      </a:lnTo>
                      <a:lnTo>
                        <a:pt x="10" y="60"/>
                      </a:lnTo>
                      <a:lnTo>
                        <a:pt x="8" y="67"/>
                      </a:lnTo>
                      <a:lnTo>
                        <a:pt x="5" y="76"/>
                      </a:lnTo>
                      <a:lnTo>
                        <a:pt x="2" y="83"/>
                      </a:lnTo>
                      <a:lnTo>
                        <a:pt x="1" y="90"/>
                      </a:lnTo>
                      <a:lnTo>
                        <a:pt x="1" y="101"/>
                      </a:lnTo>
                      <a:lnTo>
                        <a:pt x="1" y="118"/>
                      </a:lnTo>
                      <a:lnTo>
                        <a:pt x="0" y="118"/>
                      </a:lnTo>
                      <a:lnTo>
                        <a:pt x="0" y="107"/>
                      </a:lnTo>
                      <a:lnTo>
                        <a:pt x="1" y="92"/>
                      </a:lnTo>
                      <a:lnTo>
                        <a:pt x="1" y="85"/>
                      </a:lnTo>
                      <a:lnTo>
                        <a:pt x="3" y="75"/>
                      </a:lnTo>
                      <a:lnTo>
                        <a:pt x="6" y="67"/>
                      </a:lnTo>
                      <a:lnTo>
                        <a:pt x="8" y="60"/>
                      </a:lnTo>
                      <a:lnTo>
                        <a:pt x="11" y="54"/>
                      </a:lnTo>
                      <a:lnTo>
                        <a:pt x="13" y="49"/>
                      </a:lnTo>
                      <a:lnTo>
                        <a:pt x="14" y="49"/>
                      </a:lnTo>
                      <a:lnTo>
                        <a:pt x="17" y="48"/>
                      </a:lnTo>
                      <a:lnTo>
                        <a:pt x="19" y="48"/>
                      </a:lnTo>
                      <a:lnTo>
                        <a:pt x="23" y="46"/>
                      </a:lnTo>
                      <a:lnTo>
                        <a:pt x="26" y="45"/>
                      </a:lnTo>
                      <a:lnTo>
                        <a:pt x="28" y="43"/>
                      </a:lnTo>
                      <a:lnTo>
                        <a:pt x="30" y="41"/>
                      </a:lnTo>
                      <a:lnTo>
                        <a:pt x="33" y="37"/>
                      </a:lnTo>
                      <a:lnTo>
                        <a:pt x="34" y="35"/>
                      </a:lnTo>
                      <a:lnTo>
                        <a:pt x="35" y="32"/>
                      </a:lnTo>
                      <a:lnTo>
                        <a:pt x="36" y="29"/>
                      </a:lnTo>
                      <a:lnTo>
                        <a:pt x="36" y="25"/>
                      </a:lnTo>
                      <a:lnTo>
                        <a:pt x="36" y="22"/>
                      </a:lnTo>
                      <a:lnTo>
                        <a:pt x="35" y="19"/>
                      </a:lnTo>
                      <a:lnTo>
                        <a:pt x="34" y="15"/>
                      </a:lnTo>
                      <a:lnTo>
                        <a:pt x="33" y="13"/>
                      </a:lnTo>
                      <a:lnTo>
                        <a:pt x="31" y="10"/>
                      </a:lnTo>
                      <a:lnTo>
                        <a:pt x="28" y="7"/>
                      </a:lnTo>
                      <a:lnTo>
                        <a:pt x="26" y="5"/>
                      </a:lnTo>
                      <a:lnTo>
                        <a:pt x="23" y="4"/>
                      </a:lnTo>
                      <a:lnTo>
                        <a:pt x="20" y="3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0" y="1"/>
                      </a:lnTo>
                      <a:lnTo>
                        <a:pt x="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8" name="Freeform 282"/>
                <p:cNvSpPr>
                  <a:spLocks/>
                </p:cNvSpPr>
                <p:nvPr/>
              </p:nvSpPr>
              <p:spPr bwMode="auto">
                <a:xfrm>
                  <a:off x="418" y="4025"/>
                  <a:ext cx="29" cy="31"/>
                </a:xfrm>
                <a:custGeom>
                  <a:avLst/>
                  <a:gdLst>
                    <a:gd name="T0" fmla="*/ 1 w 29"/>
                    <a:gd name="T1" fmla="*/ 6 h 31"/>
                    <a:gd name="T2" fmla="*/ 4 w 29"/>
                    <a:gd name="T3" fmla="*/ 5 h 31"/>
                    <a:gd name="T4" fmla="*/ 5 w 29"/>
                    <a:gd name="T5" fmla="*/ 3 h 31"/>
                    <a:gd name="T6" fmla="*/ 7 w 29"/>
                    <a:gd name="T7" fmla="*/ 2 h 31"/>
                    <a:gd name="T8" fmla="*/ 10 w 29"/>
                    <a:gd name="T9" fmla="*/ 1 h 31"/>
                    <a:gd name="T10" fmla="*/ 12 w 29"/>
                    <a:gd name="T11" fmla="*/ 1 h 31"/>
                    <a:gd name="T12" fmla="*/ 14 w 29"/>
                    <a:gd name="T13" fmla="*/ 1 h 31"/>
                    <a:gd name="T14" fmla="*/ 17 w 29"/>
                    <a:gd name="T15" fmla="*/ 1 h 31"/>
                    <a:gd name="T16" fmla="*/ 19 w 29"/>
                    <a:gd name="T17" fmla="*/ 2 h 31"/>
                    <a:gd name="T18" fmla="*/ 22 w 29"/>
                    <a:gd name="T19" fmla="*/ 4 h 31"/>
                    <a:gd name="T20" fmla="*/ 23 w 29"/>
                    <a:gd name="T21" fmla="*/ 5 h 31"/>
                    <a:gd name="T22" fmla="*/ 25 w 29"/>
                    <a:gd name="T23" fmla="*/ 7 h 31"/>
                    <a:gd name="T24" fmla="*/ 26 w 29"/>
                    <a:gd name="T25" fmla="*/ 9 h 31"/>
                    <a:gd name="T26" fmla="*/ 28 w 29"/>
                    <a:gd name="T27" fmla="*/ 11 h 31"/>
                    <a:gd name="T28" fmla="*/ 28 w 29"/>
                    <a:gd name="T29" fmla="*/ 14 h 31"/>
                    <a:gd name="T30" fmla="*/ 29 w 29"/>
                    <a:gd name="T31" fmla="*/ 16 h 31"/>
                    <a:gd name="T32" fmla="*/ 29 w 29"/>
                    <a:gd name="T33" fmla="*/ 18 h 31"/>
                    <a:gd name="T34" fmla="*/ 28 w 29"/>
                    <a:gd name="T35" fmla="*/ 20 h 31"/>
                    <a:gd name="T36" fmla="*/ 28 w 29"/>
                    <a:gd name="T37" fmla="*/ 23 h 31"/>
                    <a:gd name="T38" fmla="*/ 26 w 29"/>
                    <a:gd name="T39" fmla="*/ 25 h 31"/>
                    <a:gd name="T40" fmla="*/ 25 w 29"/>
                    <a:gd name="T41" fmla="*/ 27 h 31"/>
                    <a:gd name="T42" fmla="*/ 23 w 29"/>
                    <a:gd name="T43" fmla="*/ 29 h 31"/>
                    <a:gd name="T44" fmla="*/ 21 w 29"/>
                    <a:gd name="T45" fmla="*/ 30 h 31"/>
                    <a:gd name="T46" fmla="*/ 22 w 29"/>
                    <a:gd name="T47" fmla="*/ 31 h 31"/>
                    <a:gd name="T48" fmla="*/ 24 w 29"/>
                    <a:gd name="T49" fmla="*/ 30 h 31"/>
                    <a:gd name="T50" fmla="*/ 25 w 29"/>
                    <a:gd name="T51" fmla="*/ 28 h 31"/>
                    <a:gd name="T52" fmla="*/ 27 w 29"/>
                    <a:gd name="T53" fmla="*/ 26 h 31"/>
                    <a:gd name="T54" fmla="*/ 28 w 29"/>
                    <a:gd name="T55" fmla="*/ 24 h 31"/>
                    <a:gd name="T56" fmla="*/ 29 w 29"/>
                    <a:gd name="T57" fmla="*/ 22 h 31"/>
                    <a:gd name="T58" fmla="*/ 29 w 29"/>
                    <a:gd name="T59" fmla="*/ 19 h 31"/>
                    <a:gd name="T60" fmla="*/ 29 w 29"/>
                    <a:gd name="T61" fmla="*/ 16 h 31"/>
                    <a:gd name="T62" fmla="*/ 29 w 29"/>
                    <a:gd name="T63" fmla="*/ 14 h 31"/>
                    <a:gd name="T64" fmla="*/ 29 w 29"/>
                    <a:gd name="T65" fmla="*/ 11 h 31"/>
                    <a:gd name="T66" fmla="*/ 28 w 29"/>
                    <a:gd name="T67" fmla="*/ 9 h 31"/>
                    <a:gd name="T68" fmla="*/ 27 w 29"/>
                    <a:gd name="T69" fmla="*/ 7 h 31"/>
                    <a:gd name="T70" fmla="*/ 25 w 29"/>
                    <a:gd name="T71" fmla="*/ 5 h 31"/>
                    <a:gd name="T72" fmla="*/ 23 w 29"/>
                    <a:gd name="T73" fmla="*/ 3 h 31"/>
                    <a:gd name="T74" fmla="*/ 21 w 29"/>
                    <a:gd name="T75" fmla="*/ 2 h 31"/>
                    <a:gd name="T76" fmla="*/ 19 w 29"/>
                    <a:gd name="T77" fmla="*/ 1 h 31"/>
                    <a:gd name="T78" fmla="*/ 16 w 29"/>
                    <a:gd name="T79" fmla="*/ 1 h 31"/>
                    <a:gd name="T80" fmla="*/ 14 w 29"/>
                    <a:gd name="T81" fmla="*/ 0 h 31"/>
                    <a:gd name="T82" fmla="*/ 11 w 29"/>
                    <a:gd name="T83" fmla="*/ 0 h 31"/>
                    <a:gd name="T84" fmla="*/ 9 w 29"/>
                    <a:gd name="T85" fmla="*/ 1 h 31"/>
                    <a:gd name="T86" fmla="*/ 7 w 29"/>
                    <a:gd name="T87" fmla="*/ 1 h 31"/>
                    <a:gd name="T88" fmla="*/ 5 w 29"/>
                    <a:gd name="T89" fmla="*/ 2 h 31"/>
                    <a:gd name="T90" fmla="*/ 2 w 29"/>
                    <a:gd name="T91" fmla="*/ 4 h 31"/>
                    <a:gd name="T92" fmla="*/ 0 w 29"/>
                    <a:gd name="T93" fmla="*/ 6 h 31"/>
                    <a:gd name="T94" fmla="*/ 1 w 29"/>
                    <a:gd name="T95" fmla="*/ 6 h 3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29"/>
                    <a:gd name="T145" fmla="*/ 0 h 31"/>
                    <a:gd name="T146" fmla="*/ 29 w 29"/>
                    <a:gd name="T147" fmla="*/ 31 h 3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29" h="31">
                      <a:moveTo>
                        <a:pt x="1" y="6"/>
                      </a:move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2" y="1"/>
                      </a:lnTo>
                      <a:lnTo>
                        <a:pt x="14" y="1"/>
                      </a:lnTo>
                      <a:lnTo>
                        <a:pt x="17" y="1"/>
                      </a:lnTo>
                      <a:lnTo>
                        <a:pt x="19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8" y="11"/>
                      </a:lnTo>
                      <a:lnTo>
                        <a:pt x="28" y="14"/>
                      </a:lnTo>
                      <a:lnTo>
                        <a:pt x="29" y="16"/>
                      </a:lnTo>
                      <a:lnTo>
                        <a:pt x="29" y="18"/>
                      </a:lnTo>
                      <a:lnTo>
                        <a:pt x="28" y="20"/>
                      </a:lnTo>
                      <a:lnTo>
                        <a:pt x="28" y="23"/>
                      </a:lnTo>
                      <a:lnTo>
                        <a:pt x="26" y="25"/>
                      </a:lnTo>
                      <a:lnTo>
                        <a:pt x="25" y="27"/>
                      </a:lnTo>
                      <a:lnTo>
                        <a:pt x="23" y="29"/>
                      </a:lnTo>
                      <a:lnTo>
                        <a:pt x="21" y="30"/>
                      </a:lnTo>
                      <a:lnTo>
                        <a:pt x="22" y="31"/>
                      </a:lnTo>
                      <a:lnTo>
                        <a:pt x="24" y="30"/>
                      </a:lnTo>
                      <a:lnTo>
                        <a:pt x="25" y="28"/>
                      </a:lnTo>
                      <a:lnTo>
                        <a:pt x="27" y="26"/>
                      </a:lnTo>
                      <a:lnTo>
                        <a:pt x="28" y="24"/>
                      </a:lnTo>
                      <a:lnTo>
                        <a:pt x="29" y="22"/>
                      </a:lnTo>
                      <a:lnTo>
                        <a:pt x="29" y="19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7" y="7"/>
                      </a:lnTo>
                      <a:lnTo>
                        <a:pt x="25" y="5"/>
                      </a:lnTo>
                      <a:lnTo>
                        <a:pt x="23" y="3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0"/>
                      </a:lnTo>
                      <a:lnTo>
                        <a:pt x="11" y="0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1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19" name="Freeform 283"/>
                <p:cNvSpPr>
                  <a:spLocks/>
                </p:cNvSpPr>
                <p:nvPr/>
              </p:nvSpPr>
              <p:spPr bwMode="auto">
                <a:xfrm>
                  <a:off x="418" y="4025"/>
                  <a:ext cx="35" cy="38"/>
                </a:xfrm>
                <a:custGeom>
                  <a:avLst/>
                  <a:gdLst>
                    <a:gd name="T0" fmla="*/ 1 w 35"/>
                    <a:gd name="T1" fmla="*/ 8 h 38"/>
                    <a:gd name="T2" fmla="*/ 5 w 35"/>
                    <a:gd name="T3" fmla="*/ 5 h 38"/>
                    <a:gd name="T4" fmla="*/ 6 w 35"/>
                    <a:gd name="T5" fmla="*/ 4 h 38"/>
                    <a:gd name="T6" fmla="*/ 9 w 35"/>
                    <a:gd name="T7" fmla="*/ 2 h 38"/>
                    <a:gd name="T8" fmla="*/ 12 w 35"/>
                    <a:gd name="T9" fmla="*/ 2 h 38"/>
                    <a:gd name="T10" fmla="*/ 15 w 35"/>
                    <a:gd name="T11" fmla="*/ 1 h 38"/>
                    <a:gd name="T12" fmla="*/ 17 w 35"/>
                    <a:gd name="T13" fmla="*/ 2 h 38"/>
                    <a:gd name="T14" fmla="*/ 20 w 35"/>
                    <a:gd name="T15" fmla="*/ 2 h 38"/>
                    <a:gd name="T16" fmla="*/ 23 w 35"/>
                    <a:gd name="T17" fmla="*/ 3 h 38"/>
                    <a:gd name="T18" fmla="*/ 26 w 35"/>
                    <a:gd name="T19" fmla="*/ 5 h 38"/>
                    <a:gd name="T20" fmla="*/ 28 w 35"/>
                    <a:gd name="T21" fmla="*/ 6 h 38"/>
                    <a:gd name="T22" fmla="*/ 30 w 35"/>
                    <a:gd name="T23" fmla="*/ 8 h 38"/>
                    <a:gd name="T24" fmla="*/ 31 w 35"/>
                    <a:gd name="T25" fmla="*/ 11 h 38"/>
                    <a:gd name="T26" fmla="*/ 33 w 35"/>
                    <a:gd name="T27" fmla="*/ 13 h 38"/>
                    <a:gd name="T28" fmla="*/ 34 w 35"/>
                    <a:gd name="T29" fmla="*/ 17 h 38"/>
                    <a:gd name="T30" fmla="*/ 34 w 35"/>
                    <a:gd name="T31" fmla="*/ 19 h 38"/>
                    <a:gd name="T32" fmla="*/ 34 w 35"/>
                    <a:gd name="T33" fmla="*/ 22 h 38"/>
                    <a:gd name="T34" fmla="*/ 34 w 35"/>
                    <a:gd name="T35" fmla="*/ 25 h 38"/>
                    <a:gd name="T36" fmla="*/ 33 w 35"/>
                    <a:gd name="T37" fmla="*/ 27 h 38"/>
                    <a:gd name="T38" fmla="*/ 31 w 35"/>
                    <a:gd name="T39" fmla="*/ 31 h 38"/>
                    <a:gd name="T40" fmla="*/ 30 w 35"/>
                    <a:gd name="T41" fmla="*/ 33 h 38"/>
                    <a:gd name="T42" fmla="*/ 28 w 35"/>
                    <a:gd name="T43" fmla="*/ 35 h 38"/>
                    <a:gd name="T44" fmla="*/ 25 w 35"/>
                    <a:gd name="T45" fmla="*/ 36 h 38"/>
                    <a:gd name="T46" fmla="*/ 26 w 35"/>
                    <a:gd name="T47" fmla="*/ 38 h 38"/>
                    <a:gd name="T48" fmla="*/ 29 w 35"/>
                    <a:gd name="T49" fmla="*/ 36 h 38"/>
                    <a:gd name="T50" fmla="*/ 31 w 35"/>
                    <a:gd name="T51" fmla="*/ 34 h 38"/>
                    <a:gd name="T52" fmla="*/ 32 w 35"/>
                    <a:gd name="T53" fmla="*/ 31 h 38"/>
                    <a:gd name="T54" fmla="*/ 34 w 35"/>
                    <a:gd name="T55" fmla="*/ 29 h 38"/>
                    <a:gd name="T56" fmla="*/ 35 w 35"/>
                    <a:gd name="T57" fmla="*/ 26 h 38"/>
                    <a:gd name="T58" fmla="*/ 35 w 35"/>
                    <a:gd name="T59" fmla="*/ 23 h 38"/>
                    <a:gd name="T60" fmla="*/ 35 w 35"/>
                    <a:gd name="T61" fmla="*/ 20 h 38"/>
                    <a:gd name="T62" fmla="*/ 35 w 35"/>
                    <a:gd name="T63" fmla="*/ 17 h 38"/>
                    <a:gd name="T64" fmla="*/ 34 w 35"/>
                    <a:gd name="T65" fmla="*/ 13 h 38"/>
                    <a:gd name="T66" fmla="*/ 34 w 35"/>
                    <a:gd name="T67" fmla="*/ 11 h 38"/>
                    <a:gd name="T68" fmla="*/ 32 w 35"/>
                    <a:gd name="T69" fmla="*/ 8 h 38"/>
                    <a:gd name="T70" fmla="*/ 30 w 35"/>
                    <a:gd name="T71" fmla="*/ 6 h 38"/>
                    <a:gd name="T72" fmla="*/ 28 w 35"/>
                    <a:gd name="T73" fmla="*/ 4 h 38"/>
                    <a:gd name="T74" fmla="*/ 25 w 35"/>
                    <a:gd name="T75" fmla="*/ 2 h 38"/>
                    <a:gd name="T76" fmla="*/ 22 w 35"/>
                    <a:gd name="T77" fmla="*/ 1 h 38"/>
                    <a:gd name="T78" fmla="*/ 20 w 35"/>
                    <a:gd name="T79" fmla="*/ 1 h 38"/>
                    <a:gd name="T80" fmla="*/ 16 w 35"/>
                    <a:gd name="T81" fmla="*/ 0 h 38"/>
                    <a:gd name="T82" fmla="*/ 13 w 35"/>
                    <a:gd name="T83" fmla="*/ 0 h 38"/>
                    <a:gd name="T84" fmla="*/ 11 w 35"/>
                    <a:gd name="T85" fmla="*/ 1 h 38"/>
                    <a:gd name="T86" fmla="*/ 8 w 35"/>
                    <a:gd name="T87" fmla="*/ 2 h 38"/>
                    <a:gd name="T88" fmla="*/ 5 w 35"/>
                    <a:gd name="T89" fmla="*/ 3 h 38"/>
                    <a:gd name="T90" fmla="*/ 3 w 35"/>
                    <a:gd name="T91" fmla="*/ 5 h 38"/>
                    <a:gd name="T92" fmla="*/ 0 w 35"/>
                    <a:gd name="T93" fmla="*/ 7 h 38"/>
                    <a:gd name="T94" fmla="*/ 1 w 35"/>
                    <a:gd name="T95" fmla="*/ 8 h 38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5"/>
                    <a:gd name="T145" fmla="*/ 0 h 38"/>
                    <a:gd name="T146" fmla="*/ 35 w 35"/>
                    <a:gd name="T147" fmla="*/ 38 h 38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5" h="38">
                      <a:moveTo>
                        <a:pt x="1" y="8"/>
                      </a:moveTo>
                      <a:lnTo>
                        <a:pt x="5" y="5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20" y="2"/>
                      </a:lnTo>
                      <a:lnTo>
                        <a:pt x="23" y="3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0" y="8"/>
                      </a:lnTo>
                      <a:lnTo>
                        <a:pt x="31" y="11"/>
                      </a:lnTo>
                      <a:lnTo>
                        <a:pt x="33" y="13"/>
                      </a:lnTo>
                      <a:lnTo>
                        <a:pt x="34" y="17"/>
                      </a:lnTo>
                      <a:lnTo>
                        <a:pt x="34" y="19"/>
                      </a:lnTo>
                      <a:lnTo>
                        <a:pt x="34" y="22"/>
                      </a:lnTo>
                      <a:lnTo>
                        <a:pt x="34" y="25"/>
                      </a:lnTo>
                      <a:lnTo>
                        <a:pt x="33" y="27"/>
                      </a:lnTo>
                      <a:lnTo>
                        <a:pt x="31" y="31"/>
                      </a:lnTo>
                      <a:lnTo>
                        <a:pt x="30" y="33"/>
                      </a:lnTo>
                      <a:lnTo>
                        <a:pt x="28" y="35"/>
                      </a:lnTo>
                      <a:lnTo>
                        <a:pt x="25" y="36"/>
                      </a:lnTo>
                      <a:lnTo>
                        <a:pt x="26" y="38"/>
                      </a:lnTo>
                      <a:lnTo>
                        <a:pt x="29" y="36"/>
                      </a:lnTo>
                      <a:lnTo>
                        <a:pt x="31" y="34"/>
                      </a:lnTo>
                      <a:lnTo>
                        <a:pt x="32" y="31"/>
                      </a:lnTo>
                      <a:lnTo>
                        <a:pt x="34" y="29"/>
                      </a:lnTo>
                      <a:lnTo>
                        <a:pt x="35" y="26"/>
                      </a:lnTo>
                      <a:lnTo>
                        <a:pt x="35" y="23"/>
                      </a:lnTo>
                      <a:lnTo>
                        <a:pt x="35" y="20"/>
                      </a:lnTo>
                      <a:lnTo>
                        <a:pt x="35" y="17"/>
                      </a:lnTo>
                      <a:lnTo>
                        <a:pt x="34" y="13"/>
                      </a:lnTo>
                      <a:lnTo>
                        <a:pt x="34" y="11"/>
                      </a:lnTo>
                      <a:lnTo>
                        <a:pt x="32" y="8"/>
                      </a:lnTo>
                      <a:lnTo>
                        <a:pt x="30" y="6"/>
                      </a:lnTo>
                      <a:lnTo>
                        <a:pt x="28" y="4"/>
                      </a:lnTo>
                      <a:lnTo>
                        <a:pt x="25" y="2"/>
                      </a:lnTo>
                      <a:lnTo>
                        <a:pt x="22" y="1"/>
                      </a:lnTo>
                      <a:lnTo>
                        <a:pt x="20" y="1"/>
                      </a:lnTo>
                      <a:lnTo>
                        <a:pt x="16" y="0"/>
                      </a:lnTo>
                      <a:lnTo>
                        <a:pt x="13" y="0"/>
                      </a:lnTo>
                      <a:lnTo>
                        <a:pt x="11" y="1"/>
                      </a:lnTo>
                      <a:lnTo>
                        <a:pt x="8" y="2"/>
                      </a:lnTo>
                      <a:lnTo>
                        <a:pt x="5" y="3"/>
                      </a:lnTo>
                      <a:lnTo>
                        <a:pt x="3" y="5"/>
                      </a:lnTo>
                      <a:lnTo>
                        <a:pt x="0" y="7"/>
                      </a:lnTo>
                      <a:lnTo>
                        <a:pt x="1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0" name="Freeform 284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2" cy="24"/>
                </a:xfrm>
                <a:custGeom>
                  <a:avLst/>
                  <a:gdLst>
                    <a:gd name="T0" fmla="*/ 2 w 22"/>
                    <a:gd name="T1" fmla="*/ 22 h 24"/>
                    <a:gd name="T2" fmla="*/ 4 w 22"/>
                    <a:gd name="T3" fmla="*/ 23 h 24"/>
                    <a:gd name="T4" fmla="*/ 6 w 22"/>
                    <a:gd name="T5" fmla="*/ 23 h 24"/>
                    <a:gd name="T6" fmla="*/ 8 w 22"/>
                    <a:gd name="T7" fmla="*/ 24 h 24"/>
                    <a:gd name="T8" fmla="*/ 10 w 22"/>
                    <a:gd name="T9" fmla="*/ 24 h 24"/>
                    <a:gd name="T10" fmla="*/ 12 w 22"/>
                    <a:gd name="T11" fmla="*/ 23 h 24"/>
                    <a:gd name="T12" fmla="*/ 14 w 22"/>
                    <a:gd name="T13" fmla="*/ 22 h 24"/>
                    <a:gd name="T14" fmla="*/ 16 w 22"/>
                    <a:gd name="T15" fmla="*/ 22 h 24"/>
                    <a:gd name="T16" fmla="*/ 17 w 22"/>
                    <a:gd name="T17" fmla="*/ 20 h 24"/>
                    <a:gd name="T18" fmla="*/ 19 w 22"/>
                    <a:gd name="T19" fmla="*/ 18 h 24"/>
                    <a:gd name="T20" fmla="*/ 20 w 22"/>
                    <a:gd name="T21" fmla="*/ 16 h 24"/>
                    <a:gd name="T22" fmla="*/ 21 w 22"/>
                    <a:gd name="T23" fmla="*/ 14 h 24"/>
                    <a:gd name="T24" fmla="*/ 21 w 22"/>
                    <a:gd name="T25" fmla="*/ 12 h 24"/>
                    <a:gd name="T26" fmla="*/ 21 w 22"/>
                    <a:gd name="T27" fmla="*/ 10 h 24"/>
                    <a:gd name="T28" fmla="*/ 21 w 22"/>
                    <a:gd name="T29" fmla="*/ 8 h 24"/>
                    <a:gd name="T30" fmla="*/ 21 w 22"/>
                    <a:gd name="T31" fmla="*/ 6 h 24"/>
                    <a:gd name="T32" fmla="*/ 20 w 22"/>
                    <a:gd name="T33" fmla="*/ 4 h 24"/>
                    <a:gd name="T34" fmla="*/ 18 w 22"/>
                    <a:gd name="T35" fmla="*/ 2 h 24"/>
                    <a:gd name="T36" fmla="*/ 17 w 22"/>
                    <a:gd name="T37" fmla="*/ 0 h 24"/>
                    <a:gd name="T38" fmla="*/ 18 w 22"/>
                    <a:gd name="T39" fmla="*/ 0 h 24"/>
                    <a:gd name="T40" fmla="*/ 20 w 22"/>
                    <a:gd name="T41" fmla="*/ 2 h 24"/>
                    <a:gd name="T42" fmla="*/ 21 w 22"/>
                    <a:gd name="T43" fmla="*/ 4 h 24"/>
                    <a:gd name="T44" fmla="*/ 22 w 22"/>
                    <a:gd name="T45" fmla="*/ 6 h 24"/>
                    <a:gd name="T46" fmla="*/ 22 w 22"/>
                    <a:gd name="T47" fmla="*/ 8 h 24"/>
                    <a:gd name="T48" fmla="*/ 22 w 22"/>
                    <a:gd name="T49" fmla="*/ 11 h 24"/>
                    <a:gd name="T50" fmla="*/ 22 w 22"/>
                    <a:gd name="T51" fmla="*/ 13 h 24"/>
                    <a:gd name="T52" fmla="*/ 21 w 22"/>
                    <a:gd name="T53" fmla="*/ 16 h 24"/>
                    <a:gd name="T54" fmla="*/ 21 w 22"/>
                    <a:gd name="T55" fmla="*/ 17 h 24"/>
                    <a:gd name="T56" fmla="*/ 19 w 22"/>
                    <a:gd name="T57" fmla="*/ 19 h 24"/>
                    <a:gd name="T58" fmla="*/ 18 w 22"/>
                    <a:gd name="T59" fmla="*/ 20 h 24"/>
                    <a:gd name="T60" fmla="*/ 17 w 22"/>
                    <a:gd name="T61" fmla="*/ 22 h 24"/>
                    <a:gd name="T62" fmla="*/ 15 w 22"/>
                    <a:gd name="T63" fmla="*/ 23 h 24"/>
                    <a:gd name="T64" fmla="*/ 12 w 22"/>
                    <a:gd name="T65" fmla="*/ 24 h 24"/>
                    <a:gd name="T66" fmla="*/ 10 w 22"/>
                    <a:gd name="T67" fmla="*/ 24 h 24"/>
                    <a:gd name="T68" fmla="*/ 8 w 22"/>
                    <a:gd name="T69" fmla="*/ 24 h 24"/>
                    <a:gd name="T70" fmla="*/ 6 w 22"/>
                    <a:gd name="T71" fmla="*/ 24 h 24"/>
                    <a:gd name="T72" fmla="*/ 4 w 22"/>
                    <a:gd name="T73" fmla="*/ 24 h 24"/>
                    <a:gd name="T74" fmla="*/ 2 w 22"/>
                    <a:gd name="T75" fmla="*/ 23 h 24"/>
                    <a:gd name="T76" fmla="*/ 0 w 22"/>
                    <a:gd name="T77" fmla="*/ 22 h 24"/>
                    <a:gd name="T78" fmla="*/ 2 w 22"/>
                    <a:gd name="T79" fmla="*/ 22 h 24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"/>
                    <a:gd name="T121" fmla="*/ 0 h 24"/>
                    <a:gd name="T122" fmla="*/ 22 w 22"/>
                    <a:gd name="T123" fmla="*/ 24 h 24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" h="24">
                      <a:moveTo>
                        <a:pt x="2" y="22"/>
                      </a:moveTo>
                      <a:lnTo>
                        <a:pt x="4" y="23"/>
                      </a:lnTo>
                      <a:lnTo>
                        <a:pt x="6" y="23"/>
                      </a:lnTo>
                      <a:lnTo>
                        <a:pt x="8" y="24"/>
                      </a:lnTo>
                      <a:lnTo>
                        <a:pt x="10" y="24"/>
                      </a:lnTo>
                      <a:lnTo>
                        <a:pt x="12" y="23"/>
                      </a:lnTo>
                      <a:lnTo>
                        <a:pt x="14" y="22"/>
                      </a:lnTo>
                      <a:lnTo>
                        <a:pt x="16" y="22"/>
                      </a:lnTo>
                      <a:lnTo>
                        <a:pt x="17" y="20"/>
                      </a:lnTo>
                      <a:lnTo>
                        <a:pt x="19" y="18"/>
                      </a:lnTo>
                      <a:lnTo>
                        <a:pt x="20" y="16"/>
                      </a:lnTo>
                      <a:lnTo>
                        <a:pt x="21" y="14"/>
                      </a:lnTo>
                      <a:lnTo>
                        <a:pt x="21" y="12"/>
                      </a:lnTo>
                      <a:lnTo>
                        <a:pt x="21" y="10"/>
                      </a:lnTo>
                      <a:lnTo>
                        <a:pt x="21" y="8"/>
                      </a:lnTo>
                      <a:lnTo>
                        <a:pt x="21" y="6"/>
                      </a:lnTo>
                      <a:lnTo>
                        <a:pt x="20" y="4"/>
                      </a:lnTo>
                      <a:lnTo>
                        <a:pt x="18" y="2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20" y="2"/>
                      </a:lnTo>
                      <a:lnTo>
                        <a:pt x="21" y="4"/>
                      </a:lnTo>
                      <a:lnTo>
                        <a:pt x="22" y="6"/>
                      </a:lnTo>
                      <a:lnTo>
                        <a:pt x="22" y="8"/>
                      </a:lnTo>
                      <a:lnTo>
                        <a:pt x="22" y="11"/>
                      </a:lnTo>
                      <a:lnTo>
                        <a:pt x="22" y="13"/>
                      </a:lnTo>
                      <a:lnTo>
                        <a:pt x="21" y="16"/>
                      </a:lnTo>
                      <a:lnTo>
                        <a:pt x="21" y="17"/>
                      </a:lnTo>
                      <a:lnTo>
                        <a:pt x="19" y="19"/>
                      </a:lnTo>
                      <a:lnTo>
                        <a:pt x="18" y="20"/>
                      </a:lnTo>
                      <a:lnTo>
                        <a:pt x="17" y="22"/>
                      </a:lnTo>
                      <a:lnTo>
                        <a:pt x="15" y="23"/>
                      </a:lnTo>
                      <a:lnTo>
                        <a:pt x="12" y="24"/>
                      </a:lnTo>
                      <a:lnTo>
                        <a:pt x="10" y="24"/>
                      </a:lnTo>
                      <a:lnTo>
                        <a:pt x="8" y="24"/>
                      </a:lnTo>
                      <a:lnTo>
                        <a:pt x="6" y="24"/>
                      </a:lnTo>
                      <a:lnTo>
                        <a:pt x="4" y="24"/>
                      </a:lnTo>
                      <a:lnTo>
                        <a:pt x="2" y="23"/>
                      </a:lnTo>
                      <a:lnTo>
                        <a:pt x="0" y="22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1" name="Freeform 285"/>
                <p:cNvSpPr>
                  <a:spLocks/>
                </p:cNvSpPr>
                <p:nvPr/>
              </p:nvSpPr>
              <p:spPr bwMode="auto">
                <a:xfrm>
                  <a:off x="426" y="4058"/>
                  <a:ext cx="29" cy="31"/>
                </a:xfrm>
                <a:custGeom>
                  <a:avLst/>
                  <a:gdLst>
                    <a:gd name="T0" fmla="*/ 2 w 29"/>
                    <a:gd name="T1" fmla="*/ 28 h 31"/>
                    <a:gd name="T2" fmla="*/ 4 w 29"/>
                    <a:gd name="T3" fmla="*/ 29 h 31"/>
                    <a:gd name="T4" fmla="*/ 7 w 29"/>
                    <a:gd name="T5" fmla="*/ 29 h 31"/>
                    <a:gd name="T6" fmla="*/ 9 w 29"/>
                    <a:gd name="T7" fmla="*/ 30 h 31"/>
                    <a:gd name="T8" fmla="*/ 13 w 29"/>
                    <a:gd name="T9" fmla="*/ 30 h 31"/>
                    <a:gd name="T10" fmla="*/ 15 w 29"/>
                    <a:gd name="T11" fmla="*/ 29 h 31"/>
                    <a:gd name="T12" fmla="*/ 18 w 29"/>
                    <a:gd name="T13" fmla="*/ 28 h 31"/>
                    <a:gd name="T14" fmla="*/ 20 w 29"/>
                    <a:gd name="T15" fmla="*/ 28 h 31"/>
                    <a:gd name="T16" fmla="*/ 22 w 29"/>
                    <a:gd name="T17" fmla="*/ 26 h 31"/>
                    <a:gd name="T18" fmla="*/ 24 w 29"/>
                    <a:gd name="T19" fmla="*/ 23 h 31"/>
                    <a:gd name="T20" fmla="*/ 26 w 29"/>
                    <a:gd name="T21" fmla="*/ 21 h 31"/>
                    <a:gd name="T22" fmla="*/ 27 w 29"/>
                    <a:gd name="T23" fmla="*/ 18 h 31"/>
                    <a:gd name="T24" fmla="*/ 28 w 29"/>
                    <a:gd name="T25" fmla="*/ 16 h 31"/>
                    <a:gd name="T26" fmla="*/ 28 w 29"/>
                    <a:gd name="T27" fmla="*/ 12 h 31"/>
                    <a:gd name="T28" fmla="*/ 28 w 29"/>
                    <a:gd name="T29" fmla="*/ 10 h 31"/>
                    <a:gd name="T30" fmla="*/ 27 w 29"/>
                    <a:gd name="T31" fmla="*/ 7 h 31"/>
                    <a:gd name="T32" fmla="*/ 26 w 29"/>
                    <a:gd name="T33" fmla="*/ 4 h 31"/>
                    <a:gd name="T34" fmla="*/ 24 w 29"/>
                    <a:gd name="T35" fmla="*/ 2 h 31"/>
                    <a:gd name="T36" fmla="*/ 22 w 29"/>
                    <a:gd name="T37" fmla="*/ 0 h 31"/>
                    <a:gd name="T38" fmla="*/ 24 w 29"/>
                    <a:gd name="T39" fmla="*/ 0 h 31"/>
                    <a:gd name="T40" fmla="*/ 26 w 29"/>
                    <a:gd name="T41" fmla="*/ 2 h 31"/>
                    <a:gd name="T42" fmla="*/ 27 w 29"/>
                    <a:gd name="T43" fmla="*/ 5 h 31"/>
                    <a:gd name="T44" fmla="*/ 28 w 29"/>
                    <a:gd name="T45" fmla="*/ 8 h 31"/>
                    <a:gd name="T46" fmla="*/ 29 w 29"/>
                    <a:gd name="T47" fmla="*/ 10 h 31"/>
                    <a:gd name="T48" fmla="*/ 29 w 29"/>
                    <a:gd name="T49" fmla="*/ 14 h 31"/>
                    <a:gd name="T50" fmla="*/ 28 w 29"/>
                    <a:gd name="T51" fmla="*/ 16 h 31"/>
                    <a:gd name="T52" fmla="*/ 28 w 29"/>
                    <a:gd name="T53" fmla="*/ 20 h 31"/>
                    <a:gd name="T54" fmla="*/ 27 w 29"/>
                    <a:gd name="T55" fmla="*/ 22 h 31"/>
                    <a:gd name="T56" fmla="*/ 25 w 29"/>
                    <a:gd name="T57" fmla="*/ 24 h 31"/>
                    <a:gd name="T58" fmla="*/ 23 w 29"/>
                    <a:gd name="T59" fmla="*/ 26 h 31"/>
                    <a:gd name="T60" fmla="*/ 21 w 29"/>
                    <a:gd name="T61" fmla="*/ 28 h 31"/>
                    <a:gd name="T62" fmla="*/ 19 w 29"/>
                    <a:gd name="T63" fmla="*/ 29 h 31"/>
                    <a:gd name="T64" fmla="*/ 15 w 29"/>
                    <a:gd name="T65" fmla="*/ 31 h 31"/>
                    <a:gd name="T66" fmla="*/ 13 w 29"/>
                    <a:gd name="T67" fmla="*/ 31 h 31"/>
                    <a:gd name="T68" fmla="*/ 10 w 29"/>
                    <a:gd name="T69" fmla="*/ 31 h 31"/>
                    <a:gd name="T70" fmla="*/ 7 w 29"/>
                    <a:gd name="T71" fmla="*/ 31 h 31"/>
                    <a:gd name="T72" fmla="*/ 4 w 29"/>
                    <a:gd name="T73" fmla="*/ 30 h 31"/>
                    <a:gd name="T74" fmla="*/ 2 w 29"/>
                    <a:gd name="T75" fmla="*/ 29 h 31"/>
                    <a:gd name="T76" fmla="*/ 0 w 29"/>
                    <a:gd name="T77" fmla="*/ 28 h 31"/>
                    <a:gd name="T78" fmla="*/ 2 w 29"/>
                    <a:gd name="T79" fmla="*/ 28 h 31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9"/>
                    <a:gd name="T121" fmla="*/ 0 h 31"/>
                    <a:gd name="T122" fmla="*/ 29 w 29"/>
                    <a:gd name="T123" fmla="*/ 31 h 31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9" h="31">
                      <a:moveTo>
                        <a:pt x="2" y="28"/>
                      </a:moveTo>
                      <a:lnTo>
                        <a:pt x="4" y="29"/>
                      </a:lnTo>
                      <a:lnTo>
                        <a:pt x="7" y="29"/>
                      </a:lnTo>
                      <a:lnTo>
                        <a:pt x="9" y="30"/>
                      </a:lnTo>
                      <a:lnTo>
                        <a:pt x="13" y="30"/>
                      </a:lnTo>
                      <a:lnTo>
                        <a:pt x="15" y="29"/>
                      </a:lnTo>
                      <a:lnTo>
                        <a:pt x="18" y="28"/>
                      </a:lnTo>
                      <a:lnTo>
                        <a:pt x="20" y="28"/>
                      </a:lnTo>
                      <a:lnTo>
                        <a:pt x="22" y="26"/>
                      </a:lnTo>
                      <a:lnTo>
                        <a:pt x="24" y="23"/>
                      </a:lnTo>
                      <a:lnTo>
                        <a:pt x="26" y="21"/>
                      </a:lnTo>
                      <a:lnTo>
                        <a:pt x="27" y="18"/>
                      </a:lnTo>
                      <a:lnTo>
                        <a:pt x="28" y="16"/>
                      </a:lnTo>
                      <a:lnTo>
                        <a:pt x="28" y="12"/>
                      </a:lnTo>
                      <a:lnTo>
                        <a:pt x="28" y="10"/>
                      </a:lnTo>
                      <a:lnTo>
                        <a:pt x="27" y="7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2" y="0"/>
                      </a:lnTo>
                      <a:lnTo>
                        <a:pt x="24" y="0"/>
                      </a:lnTo>
                      <a:lnTo>
                        <a:pt x="26" y="2"/>
                      </a:lnTo>
                      <a:lnTo>
                        <a:pt x="27" y="5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29" y="14"/>
                      </a:lnTo>
                      <a:lnTo>
                        <a:pt x="28" y="16"/>
                      </a:lnTo>
                      <a:lnTo>
                        <a:pt x="28" y="20"/>
                      </a:lnTo>
                      <a:lnTo>
                        <a:pt x="27" y="22"/>
                      </a:lnTo>
                      <a:lnTo>
                        <a:pt x="25" y="24"/>
                      </a:lnTo>
                      <a:lnTo>
                        <a:pt x="23" y="26"/>
                      </a:lnTo>
                      <a:lnTo>
                        <a:pt x="21" y="28"/>
                      </a:lnTo>
                      <a:lnTo>
                        <a:pt x="19" y="29"/>
                      </a:lnTo>
                      <a:lnTo>
                        <a:pt x="15" y="31"/>
                      </a:lnTo>
                      <a:lnTo>
                        <a:pt x="13" y="31"/>
                      </a:lnTo>
                      <a:lnTo>
                        <a:pt x="10" y="31"/>
                      </a:lnTo>
                      <a:lnTo>
                        <a:pt x="7" y="31"/>
                      </a:lnTo>
                      <a:lnTo>
                        <a:pt x="4" y="30"/>
                      </a:lnTo>
                      <a:lnTo>
                        <a:pt x="2" y="29"/>
                      </a:lnTo>
                      <a:lnTo>
                        <a:pt x="0" y="28"/>
                      </a:lnTo>
                      <a:lnTo>
                        <a:pt x="2" y="2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2" name="Freeform 286"/>
                <p:cNvSpPr>
                  <a:spLocks/>
                </p:cNvSpPr>
                <p:nvPr/>
              </p:nvSpPr>
              <p:spPr bwMode="auto">
                <a:xfrm>
                  <a:off x="381" y="4040"/>
                  <a:ext cx="19" cy="40"/>
                </a:xfrm>
                <a:custGeom>
                  <a:avLst/>
                  <a:gdLst>
                    <a:gd name="T0" fmla="*/ 16 w 19"/>
                    <a:gd name="T1" fmla="*/ 2 h 40"/>
                    <a:gd name="T2" fmla="*/ 14 w 19"/>
                    <a:gd name="T3" fmla="*/ 2 h 40"/>
                    <a:gd name="T4" fmla="*/ 12 w 19"/>
                    <a:gd name="T5" fmla="*/ 1 h 40"/>
                    <a:gd name="T6" fmla="*/ 10 w 19"/>
                    <a:gd name="T7" fmla="*/ 1 h 40"/>
                    <a:gd name="T8" fmla="*/ 8 w 19"/>
                    <a:gd name="T9" fmla="*/ 1 h 40"/>
                    <a:gd name="T10" fmla="*/ 6 w 19"/>
                    <a:gd name="T11" fmla="*/ 2 h 40"/>
                    <a:gd name="T12" fmla="*/ 5 w 19"/>
                    <a:gd name="T13" fmla="*/ 3 h 40"/>
                    <a:gd name="T14" fmla="*/ 4 w 19"/>
                    <a:gd name="T15" fmla="*/ 5 h 40"/>
                    <a:gd name="T16" fmla="*/ 2 w 19"/>
                    <a:gd name="T17" fmla="*/ 6 h 40"/>
                    <a:gd name="T18" fmla="*/ 2 w 19"/>
                    <a:gd name="T19" fmla="*/ 9 h 40"/>
                    <a:gd name="T20" fmla="*/ 0 w 19"/>
                    <a:gd name="T21" fmla="*/ 10 h 40"/>
                    <a:gd name="T22" fmla="*/ 0 w 19"/>
                    <a:gd name="T23" fmla="*/ 12 h 40"/>
                    <a:gd name="T24" fmla="*/ 0 w 19"/>
                    <a:gd name="T25" fmla="*/ 14 h 40"/>
                    <a:gd name="T26" fmla="*/ 1 w 19"/>
                    <a:gd name="T27" fmla="*/ 17 h 40"/>
                    <a:gd name="T28" fmla="*/ 2 w 19"/>
                    <a:gd name="T29" fmla="*/ 18 h 40"/>
                    <a:gd name="T30" fmla="*/ 3 w 19"/>
                    <a:gd name="T31" fmla="*/ 21 h 40"/>
                    <a:gd name="T32" fmla="*/ 4 w 19"/>
                    <a:gd name="T33" fmla="*/ 22 h 40"/>
                    <a:gd name="T34" fmla="*/ 5 w 19"/>
                    <a:gd name="T35" fmla="*/ 24 h 40"/>
                    <a:gd name="T36" fmla="*/ 7 w 19"/>
                    <a:gd name="T37" fmla="*/ 24 h 40"/>
                    <a:gd name="T38" fmla="*/ 9 w 19"/>
                    <a:gd name="T39" fmla="*/ 25 h 40"/>
                    <a:gd name="T40" fmla="*/ 9 w 19"/>
                    <a:gd name="T41" fmla="*/ 26 h 40"/>
                    <a:gd name="T42" fmla="*/ 9 w 19"/>
                    <a:gd name="T43" fmla="*/ 28 h 40"/>
                    <a:gd name="T44" fmla="*/ 9 w 19"/>
                    <a:gd name="T45" fmla="*/ 30 h 40"/>
                    <a:gd name="T46" fmla="*/ 10 w 19"/>
                    <a:gd name="T47" fmla="*/ 33 h 40"/>
                    <a:gd name="T48" fmla="*/ 11 w 19"/>
                    <a:gd name="T49" fmla="*/ 34 h 40"/>
                    <a:gd name="T50" fmla="*/ 12 w 19"/>
                    <a:gd name="T51" fmla="*/ 36 h 40"/>
                    <a:gd name="T52" fmla="*/ 14 w 19"/>
                    <a:gd name="T53" fmla="*/ 38 h 40"/>
                    <a:gd name="T54" fmla="*/ 16 w 19"/>
                    <a:gd name="T55" fmla="*/ 38 h 40"/>
                    <a:gd name="T56" fmla="*/ 17 w 19"/>
                    <a:gd name="T57" fmla="*/ 39 h 40"/>
                    <a:gd name="T58" fmla="*/ 19 w 19"/>
                    <a:gd name="T59" fmla="*/ 39 h 40"/>
                    <a:gd name="T60" fmla="*/ 19 w 19"/>
                    <a:gd name="T61" fmla="*/ 40 h 40"/>
                    <a:gd name="T62" fmla="*/ 17 w 19"/>
                    <a:gd name="T63" fmla="*/ 40 h 40"/>
                    <a:gd name="T64" fmla="*/ 15 w 19"/>
                    <a:gd name="T65" fmla="*/ 39 h 40"/>
                    <a:gd name="T66" fmla="*/ 13 w 19"/>
                    <a:gd name="T67" fmla="*/ 38 h 40"/>
                    <a:gd name="T68" fmla="*/ 11 w 19"/>
                    <a:gd name="T69" fmla="*/ 37 h 40"/>
                    <a:gd name="T70" fmla="*/ 10 w 19"/>
                    <a:gd name="T71" fmla="*/ 35 h 40"/>
                    <a:gd name="T72" fmla="*/ 9 w 19"/>
                    <a:gd name="T73" fmla="*/ 34 h 40"/>
                    <a:gd name="T74" fmla="*/ 8 w 19"/>
                    <a:gd name="T75" fmla="*/ 30 h 40"/>
                    <a:gd name="T76" fmla="*/ 8 w 19"/>
                    <a:gd name="T77" fmla="*/ 29 h 40"/>
                    <a:gd name="T78" fmla="*/ 8 w 19"/>
                    <a:gd name="T79" fmla="*/ 26 h 40"/>
                    <a:gd name="T80" fmla="*/ 8 w 19"/>
                    <a:gd name="T81" fmla="*/ 26 h 40"/>
                    <a:gd name="T82" fmla="*/ 6 w 19"/>
                    <a:gd name="T83" fmla="*/ 26 h 40"/>
                    <a:gd name="T84" fmla="*/ 5 w 19"/>
                    <a:gd name="T85" fmla="*/ 24 h 40"/>
                    <a:gd name="T86" fmla="*/ 4 w 19"/>
                    <a:gd name="T87" fmla="*/ 23 h 40"/>
                    <a:gd name="T88" fmla="*/ 2 w 19"/>
                    <a:gd name="T89" fmla="*/ 22 h 40"/>
                    <a:gd name="T90" fmla="*/ 1 w 19"/>
                    <a:gd name="T91" fmla="*/ 19 h 40"/>
                    <a:gd name="T92" fmla="*/ 0 w 19"/>
                    <a:gd name="T93" fmla="*/ 18 h 40"/>
                    <a:gd name="T94" fmla="*/ 0 w 19"/>
                    <a:gd name="T95" fmla="*/ 15 h 40"/>
                    <a:gd name="T96" fmla="*/ 0 w 19"/>
                    <a:gd name="T97" fmla="*/ 13 h 40"/>
                    <a:gd name="T98" fmla="*/ 0 w 19"/>
                    <a:gd name="T99" fmla="*/ 10 h 40"/>
                    <a:gd name="T100" fmla="*/ 0 w 19"/>
                    <a:gd name="T101" fmla="*/ 9 h 40"/>
                    <a:gd name="T102" fmla="*/ 1 w 19"/>
                    <a:gd name="T103" fmla="*/ 6 h 40"/>
                    <a:gd name="T104" fmla="*/ 2 w 19"/>
                    <a:gd name="T105" fmla="*/ 4 h 40"/>
                    <a:gd name="T106" fmla="*/ 4 w 19"/>
                    <a:gd name="T107" fmla="*/ 3 h 40"/>
                    <a:gd name="T108" fmla="*/ 5 w 19"/>
                    <a:gd name="T109" fmla="*/ 2 h 40"/>
                    <a:gd name="T110" fmla="*/ 7 w 19"/>
                    <a:gd name="T111" fmla="*/ 1 h 40"/>
                    <a:gd name="T112" fmla="*/ 9 w 19"/>
                    <a:gd name="T113" fmla="*/ 0 h 40"/>
                    <a:gd name="T114" fmla="*/ 11 w 19"/>
                    <a:gd name="T115" fmla="*/ 0 h 40"/>
                    <a:gd name="T116" fmla="*/ 13 w 19"/>
                    <a:gd name="T117" fmla="*/ 0 h 40"/>
                    <a:gd name="T118" fmla="*/ 15 w 19"/>
                    <a:gd name="T119" fmla="*/ 1 h 40"/>
                    <a:gd name="T120" fmla="*/ 17 w 19"/>
                    <a:gd name="T121" fmla="*/ 2 h 40"/>
                    <a:gd name="T122" fmla="*/ 16 w 19"/>
                    <a:gd name="T123" fmla="*/ 2 h 40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9"/>
                    <a:gd name="T187" fmla="*/ 0 h 40"/>
                    <a:gd name="T188" fmla="*/ 19 w 19"/>
                    <a:gd name="T189" fmla="*/ 40 h 40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9" h="40">
                      <a:moveTo>
                        <a:pt x="16" y="2"/>
                      </a:move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2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6"/>
                      </a:lnTo>
                      <a:lnTo>
                        <a:pt x="2" y="9"/>
                      </a:lnTo>
                      <a:lnTo>
                        <a:pt x="0" y="10"/>
                      </a:lnTo>
                      <a:lnTo>
                        <a:pt x="0" y="12"/>
                      </a:lnTo>
                      <a:lnTo>
                        <a:pt x="0" y="14"/>
                      </a:lnTo>
                      <a:lnTo>
                        <a:pt x="1" y="17"/>
                      </a:lnTo>
                      <a:lnTo>
                        <a:pt x="2" y="18"/>
                      </a:lnTo>
                      <a:lnTo>
                        <a:pt x="3" y="21"/>
                      </a:lnTo>
                      <a:lnTo>
                        <a:pt x="4" y="22"/>
                      </a:lnTo>
                      <a:lnTo>
                        <a:pt x="5" y="24"/>
                      </a:lnTo>
                      <a:lnTo>
                        <a:pt x="7" y="24"/>
                      </a:lnTo>
                      <a:lnTo>
                        <a:pt x="9" y="25"/>
                      </a:lnTo>
                      <a:lnTo>
                        <a:pt x="9" y="26"/>
                      </a:lnTo>
                      <a:lnTo>
                        <a:pt x="9" y="28"/>
                      </a:lnTo>
                      <a:lnTo>
                        <a:pt x="9" y="30"/>
                      </a:lnTo>
                      <a:lnTo>
                        <a:pt x="10" y="33"/>
                      </a:lnTo>
                      <a:lnTo>
                        <a:pt x="11" y="34"/>
                      </a:lnTo>
                      <a:lnTo>
                        <a:pt x="12" y="36"/>
                      </a:lnTo>
                      <a:lnTo>
                        <a:pt x="14" y="38"/>
                      </a:lnTo>
                      <a:lnTo>
                        <a:pt x="16" y="38"/>
                      </a:lnTo>
                      <a:lnTo>
                        <a:pt x="17" y="39"/>
                      </a:lnTo>
                      <a:lnTo>
                        <a:pt x="19" y="39"/>
                      </a:lnTo>
                      <a:lnTo>
                        <a:pt x="19" y="40"/>
                      </a:lnTo>
                      <a:lnTo>
                        <a:pt x="17" y="40"/>
                      </a:lnTo>
                      <a:lnTo>
                        <a:pt x="15" y="39"/>
                      </a:lnTo>
                      <a:lnTo>
                        <a:pt x="13" y="38"/>
                      </a:lnTo>
                      <a:lnTo>
                        <a:pt x="11" y="37"/>
                      </a:lnTo>
                      <a:lnTo>
                        <a:pt x="10" y="35"/>
                      </a:lnTo>
                      <a:lnTo>
                        <a:pt x="9" y="34"/>
                      </a:lnTo>
                      <a:lnTo>
                        <a:pt x="8" y="30"/>
                      </a:lnTo>
                      <a:lnTo>
                        <a:pt x="8" y="29"/>
                      </a:lnTo>
                      <a:lnTo>
                        <a:pt x="8" y="26"/>
                      </a:lnTo>
                      <a:lnTo>
                        <a:pt x="6" y="26"/>
                      </a:lnTo>
                      <a:lnTo>
                        <a:pt x="5" y="24"/>
                      </a:lnTo>
                      <a:lnTo>
                        <a:pt x="4" y="23"/>
                      </a:lnTo>
                      <a:lnTo>
                        <a:pt x="2" y="22"/>
                      </a:lnTo>
                      <a:lnTo>
                        <a:pt x="1" y="19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0"/>
                      </a:lnTo>
                      <a:lnTo>
                        <a:pt x="0" y="9"/>
                      </a:lnTo>
                      <a:lnTo>
                        <a:pt x="1" y="6"/>
                      </a:lnTo>
                      <a:lnTo>
                        <a:pt x="2" y="4"/>
                      </a:lnTo>
                      <a:lnTo>
                        <a:pt x="4" y="3"/>
                      </a:lnTo>
                      <a:lnTo>
                        <a:pt x="5" y="2"/>
                      </a:lnTo>
                      <a:lnTo>
                        <a:pt x="7" y="1"/>
                      </a:lnTo>
                      <a:lnTo>
                        <a:pt x="9" y="0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5" y="1"/>
                      </a:lnTo>
                      <a:lnTo>
                        <a:pt x="17" y="2"/>
                      </a:lnTo>
                      <a:lnTo>
                        <a:pt x="16" y="2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3" name="Freeform 287"/>
                <p:cNvSpPr>
                  <a:spLocks/>
                </p:cNvSpPr>
                <p:nvPr/>
              </p:nvSpPr>
              <p:spPr bwMode="auto">
                <a:xfrm>
                  <a:off x="381" y="4040"/>
                  <a:ext cx="25" cy="46"/>
                </a:xfrm>
                <a:custGeom>
                  <a:avLst/>
                  <a:gdLst>
                    <a:gd name="T0" fmla="*/ 21 w 25"/>
                    <a:gd name="T1" fmla="*/ 3 h 46"/>
                    <a:gd name="T2" fmla="*/ 19 w 25"/>
                    <a:gd name="T3" fmla="*/ 2 h 46"/>
                    <a:gd name="T4" fmla="*/ 17 w 25"/>
                    <a:gd name="T5" fmla="*/ 1 h 46"/>
                    <a:gd name="T6" fmla="*/ 14 w 25"/>
                    <a:gd name="T7" fmla="*/ 1 h 46"/>
                    <a:gd name="T8" fmla="*/ 11 w 25"/>
                    <a:gd name="T9" fmla="*/ 1 h 46"/>
                    <a:gd name="T10" fmla="*/ 9 w 25"/>
                    <a:gd name="T11" fmla="*/ 2 h 46"/>
                    <a:gd name="T12" fmla="*/ 7 w 25"/>
                    <a:gd name="T13" fmla="*/ 4 h 46"/>
                    <a:gd name="T14" fmla="*/ 5 w 25"/>
                    <a:gd name="T15" fmla="*/ 5 h 46"/>
                    <a:gd name="T16" fmla="*/ 4 w 25"/>
                    <a:gd name="T17" fmla="*/ 7 h 46"/>
                    <a:gd name="T18" fmla="*/ 2 w 25"/>
                    <a:gd name="T19" fmla="*/ 10 h 46"/>
                    <a:gd name="T20" fmla="*/ 1 w 25"/>
                    <a:gd name="T21" fmla="*/ 12 h 46"/>
                    <a:gd name="T22" fmla="*/ 1 w 25"/>
                    <a:gd name="T23" fmla="*/ 14 h 46"/>
                    <a:gd name="T24" fmla="*/ 1 w 25"/>
                    <a:gd name="T25" fmla="*/ 17 h 46"/>
                    <a:gd name="T26" fmla="*/ 2 w 25"/>
                    <a:gd name="T27" fmla="*/ 20 h 46"/>
                    <a:gd name="T28" fmla="*/ 3 w 25"/>
                    <a:gd name="T29" fmla="*/ 21 h 46"/>
                    <a:gd name="T30" fmla="*/ 4 w 25"/>
                    <a:gd name="T31" fmla="*/ 24 h 46"/>
                    <a:gd name="T32" fmla="*/ 5 w 25"/>
                    <a:gd name="T33" fmla="*/ 26 h 46"/>
                    <a:gd name="T34" fmla="*/ 7 w 25"/>
                    <a:gd name="T35" fmla="*/ 28 h 46"/>
                    <a:gd name="T36" fmla="*/ 10 w 25"/>
                    <a:gd name="T37" fmla="*/ 28 h 46"/>
                    <a:gd name="T38" fmla="*/ 12 w 25"/>
                    <a:gd name="T39" fmla="*/ 29 h 46"/>
                    <a:gd name="T40" fmla="*/ 12 w 25"/>
                    <a:gd name="T41" fmla="*/ 30 h 46"/>
                    <a:gd name="T42" fmla="*/ 12 w 25"/>
                    <a:gd name="T43" fmla="*/ 33 h 46"/>
                    <a:gd name="T44" fmla="*/ 13 w 25"/>
                    <a:gd name="T45" fmla="*/ 35 h 46"/>
                    <a:gd name="T46" fmla="*/ 13 w 25"/>
                    <a:gd name="T47" fmla="*/ 38 h 46"/>
                    <a:gd name="T48" fmla="*/ 15 w 25"/>
                    <a:gd name="T49" fmla="*/ 40 h 46"/>
                    <a:gd name="T50" fmla="*/ 17 w 25"/>
                    <a:gd name="T51" fmla="*/ 41 h 46"/>
                    <a:gd name="T52" fmla="*/ 19 w 25"/>
                    <a:gd name="T53" fmla="*/ 43 h 46"/>
                    <a:gd name="T54" fmla="*/ 21 w 25"/>
                    <a:gd name="T55" fmla="*/ 44 h 46"/>
                    <a:gd name="T56" fmla="*/ 23 w 25"/>
                    <a:gd name="T57" fmla="*/ 45 h 46"/>
                    <a:gd name="T58" fmla="*/ 25 w 25"/>
                    <a:gd name="T59" fmla="*/ 45 h 46"/>
                    <a:gd name="T60" fmla="*/ 25 w 25"/>
                    <a:gd name="T61" fmla="*/ 46 h 46"/>
                    <a:gd name="T62" fmla="*/ 22 w 25"/>
                    <a:gd name="T63" fmla="*/ 46 h 46"/>
                    <a:gd name="T64" fmla="*/ 20 w 25"/>
                    <a:gd name="T65" fmla="*/ 45 h 46"/>
                    <a:gd name="T66" fmla="*/ 18 w 25"/>
                    <a:gd name="T67" fmla="*/ 44 h 46"/>
                    <a:gd name="T68" fmla="*/ 15 w 25"/>
                    <a:gd name="T69" fmla="*/ 43 h 46"/>
                    <a:gd name="T70" fmla="*/ 13 w 25"/>
                    <a:gd name="T71" fmla="*/ 41 h 46"/>
                    <a:gd name="T72" fmla="*/ 13 w 25"/>
                    <a:gd name="T73" fmla="*/ 39 h 46"/>
                    <a:gd name="T74" fmla="*/ 11 w 25"/>
                    <a:gd name="T75" fmla="*/ 36 h 46"/>
                    <a:gd name="T76" fmla="*/ 11 w 25"/>
                    <a:gd name="T77" fmla="*/ 34 h 46"/>
                    <a:gd name="T78" fmla="*/ 11 w 25"/>
                    <a:gd name="T79" fmla="*/ 31 h 46"/>
                    <a:gd name="T80" fmla="*/ 11 w 25"/>
                    <a:gd name="T81" fmla="*/ 30 h 46"/>
                    <a:gd name="T82" fmla="*/ 9 w 25"/>
                    <a:gd name="T83" fmla="*/ 30 h 46"/>
                    <a:gd name="T84" fmla="*/ 7 w 25"/>
                    <a:gd name="T85" fmla="*/ 28 h 46"/>
                    <a:gd name="T86" fmla="*/ 5 w 25"/>
                    <a:gd name="T87" fmla="*/ 27 h 46"/>
                    <a:gd name="T88" fmla="*/ 3 w 25"/>
                    <a:gd name="T89" fmla="*/ 25 h 46"/>
                    <a:gd name="T90" fmla="*/ 2 w 25"/>
                    <a:gd name="T91" fmla="*/ 22 h 46"/>
                    <a:gd name="T92" fmla="*/ 0 w 25"/>
                    <a:gd name="T93" fmla="*/ 20 h 46"/>
                    <a:gd name="T94" fmla="*/ 0 w 25"/>
                    <a:gd name="T95" fmla="*/ 18 h 46"/>
                    <a:gd name="T96" fmla="*/ 0 w 25"/>
                    <a:gd name="T97" fmla="*/ 15 h 46"/>
                    <a:gd name="T98" fmla="*/ 0 w 25"/>
                    <a:gd name="T99" fmla="*/ 12 h 46"/>
                    <a:gd name="T100" fmla="*/ 0 w 25"/>
                    <a:gd name="T101" fmla="*/ 10 h 46"/>
                    <a:gd name="T102" fmla="*/ 2 w 25"/>
                    <a:gd name="T103" fmla="*/ 7 h 46"/>
                    <a:gd name="T104" fmla="*/ 4 w 25"/>
                    <a:gd name="T105" fmla="*/ 5 h 46"/>
                    <a:gd name="T106" fmla="*/ 5 w 25"/>
                    <a:gd name="T107" fmla="*/ 3 h 46"/>
                    <a:gd name="T108" fmla="*/ 7 w 25"/>
                    <a:gd name="T109" fmla="*/ 2 h 46"/>
                    <a:gd name="T110" fmla="*/ 10 w 25"/>
                    <a:gd name="T111" fmla="*/ 1 h 46"/>
                    <a:gd name="T112" fmla="*/ 13 w 25"/>
                    <a:gd name="T113" fmla="*/ 0 h 46"/>
                    <a:gd name="T114" fmla="*/ 15 w 25"/>
                    <a:gd name="T115" fmla="*/ 0 h 46"/>
                    <a:gd name="T116" fmla="*/ 18 w 25"/>
                    <a:gd name="T117" fmla="*/ 0 h 46"/>
                    <a:gd name="T118" fmla="*/ 20 w 25"/>
                    <a:gd name="T119" fmla="*/ 1 h 46"/>
                    <a:gd name="T120" fmla="*/ 22 w 25"/>
                    <a:gd name="T121" fmla="*/ 2 h 46"/>
                    <a:gd name="T122" fmla="*/ 21 w 25"/>
                    <a:gd name="T123" fmla="*/ 3 h 4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25"/>
                    <a:gd name="T187" fmla="*/ 0 h 46"/>
                    <a:gd name="T188" fmla="*/ 25 w 25"/>
                    <a:gd name="T189" fmla="*/ 46 h 46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25" h="46">
                      <a:moveTo>
                        <a:pt x="21" y="3"/>
                      </a:moveTo>
                      <a:lnTo>
                        <a:pt x="19" y="2"/>
                      </a:lnTo>
                      <a:lnTo>
                        <a:pt x="17" y="1"/>
                      </a:lnTo>
                      <a:lnTo>
                        <a:pt x="14" y="1"/>
                      </a:lnTo>
                      <a:lnTo>
                        <a:pt x="11" y="1"/>
                      </a:lnTo>
                      <a:lnTo>
                        <a:pt x="9" y="2"/>
                      </a:lnTo>
                      <a:lnTo>
                        <a:pt x="7" y="4"/>
                      </a:lnTo>
                      <a:lnTo>
                        <a:pt x="5" y="5"/>
                      </a:lnTo>
                      <a:lnTo>
                        <a:pt x="4" y="7"/>
                      </a:lnTo>
                      <a:lnTo>
                        <a:pt x="2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7"/>
                      </a:lnTo>
                      <a:lnTo>
                        <a:pt x="2" y="20"/>
                      </a:lnTo>
                      <a:lnTo>
                        <a:pt x="3" y="21"/>
                      </a:lnTo>
                      <a:lnTo>
                        <a:pt x="4" y="24"/>
                      </a:lnTo>
                      <a:lnTo>
                        <a:pt x="5" y="26"/>
                      </a:lnTo>
                      <a:lnTo>
                        <a:pt x="7" y="28"/>
                      </a:lnTo>
                      <a:lnTo>
                        <a:pt x="10" y="28"/>
                      </a:lnTo>
                      <a:lnTo>
                        <a:pt x="12" y="29"/>
                      </a:lnTo>
                      <a:lnTo>
                        <a:pt x="12" y="30"/>
                      </a:lnTo>
                      <a:lnTo>
                        <a:pt x="12" y="33"/>
                      </a:lnTo>
                      <a:lnTo>
                        <a:pt x="13" y="35"/>
                      </a:lnTo>
                      <a:lnTo>
                        <a:pt x="13" y="38"/>
                      </a:lnTo>
                      <a:lnTo>
                        <a:pt x="15" y="40"/>
                      </a:lnTo>
                      <a:lnTo>
                        <a:pt x="17" y="41"/>
                      </a:lnTo>
                      <a:lnTo>
                        <a:pt x="19" y="43"/>
                      </a:lnTo>
                      <a:lnTo>
                        <a:pt x="21" y="44"/>
                      </a:lnTo>
                      <a:lnTo>
                        <a:pt x="23" y="45"/>
                      </a:lnTo>
                      <a:lnTo>
                        <a:pt x="25" y="45"/>
                      </a:lnTo>
                      <a:lnTo>
                        <a:pt x="25" y="46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8" y="44"/>
                      </a:lnTo>
                      <a:lnTo>
                        <a:pt x="15" y="43"/>
                      </a:lnTo>
                      <a:lnTo>
                        <a:pt x="13" y="41"/>
                      </a:lnTo>
                      <a:lnTo>
                        <a:pt x="13" y="39"/>
                      </a:lnTo>
                      <a:lnTo>
                        <a:pt x="11" y="36"/>
                      </a:lnTo>
                      <a:lnTo>
                        <a:pt x="11" y="34"/>
                      </a:lnTo>
                      <a:lnTo>
                        <a:pt x="11" y="31"/>
                      </a:lnTo>
                      <a:lnTo>
                        <a:pt x="11" y="30"/>
                      </a:lnTo>
                      <a:lnTo>
                        <a:pt x="9" y="30"/>
                      </a:lnTo>
                      <a:lnTo>
                        <a:pt x="7" y="28"/>
                      </a:lnTo>
                      <a:lnTo>
                        <a:pt x="5" y="27"/>
                      </a:lnTo>
                      <a:lnTo>
                        <a:pt x="3" y="25"/>
                      </a:lnTo>
                      <a:lnTo>
                        <a:pt x="2" y="22"/>
                      </a:lnTo>
                      <a:lnTo>
                        <a:pt x="0" y="20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0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2"/>
                      </a:lnTo>
                      <a:lnTo>
                        <a:pt x="21" y="3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4" name="Freeform 288"/>
                <p:cNvSpPr>
                  <a:spLocks/>
                </p:cNvSpPr>
                <p:nvPr/>
              </p:nvSpPr>
              <p:spPr bwMode="auto">
                <a:xfrm>
                  <a:off x="393" y="4019"/>
                  <a:ext cx="28" cy="16"/>
                </a:xfrm>
                <a:custGeom>
                  <a:avLst/>
                  <a:gdLst>
                    <a:gd name="T0" fmla="*/ 27 w 28"/>
                    <a:gd name="T1" fmla="*/ 6 h 16"/>
                    <a:gd name="T2" fmla="*/ 27 w 28"/>
                    <a:gd name="T3" fmla="*/ 6 h 16"/>
                    <a:gd name="T4" fmla="*/ 26 w 28"/>
                    <a:gd name="T5" fmla="*/ 4 h 16"/>
                    <a:gd name="T6" fmla="*/ 24 w 28"/>
                    <a:gd name="T7" fmla="*/ 2 h 16"/>
                    <a:gd name="T8" fmla="*/ 21 w 28"/>
                    <a:gd name="T9" fmla="*/ 2 h 16"/>
                    <a:gd name="T10" fmla="*/ 19 w 28"/>
                    <a:gd name="T11" fmla="*/ 1 h 16"/>
                    <a:gd name="T12" fmla="*/ 16 w 28"/>
                    <a:gd name="T13" fmla="*/ 1 h 16"/>
                    <a:gd name="T14" fmla="*/ 14 w 28"/>
                    <a:gd name="T15" fmla="*/ 1 h 16"/>
                    <a:gd name="T16" fmla="*/ 12 w 28"/>
                    <a:gd name="T17" fmla="*/ 1 h 16"/>
                    <a:gd name="T18" fmla="*/ 9 w 28"/>
                    <a:gd name="T19" fmla="*/ 2 h 16"/>
                    <a:gd name="T20" fmla="*/ 8 w 28"/>
                    <a:gd name="T21" fmla="*/ 4 h 16"/>
                    <a:gd name="T22" fmla="*/ 6 w 28"/>
                    <a:gd name="T23" fmla="*/ 4 h 16"/>
                    <a:gd name="T24" fmla="*/ 4 w 28"/>
                    <a:gd name="T25" fmla="*/ 6 h 16"/>
                    <a:gd name="T26" fmla="*/ 2 w 28"/>
                    <a:gd name="T27" fmla="*/ 8 h 16"/>
                    <a:gd name="T28" fmla="*/ 1 w 28"/>
                    <a:gd name="T29" fmla="*/ 10 h 16"/>
                    <a:gd name="T30" fmla="*/ 1 w 28"/>
                    <a:gd name="T31" fmla="*/ 12 h 16"/>
                    <a:gd name="T32" fmla="*/ 1 w 28"/>
                    <a:gd name="T33" fmla="*/ 14 h 16"/>
                    <a:gd name="T34" fmla="*/ 1 w 28"/>
                    <a:gd name="T35" fmla="*/ 15 h 16"/>
                    <a:gd name="T36" fmla="*/ 0 w 28"/>
                    <a:gd name="T37" fmla="*/ 16 h 16"/>
                    <a:gd name="T38" fmla="*/ 0 w 28"/>
                    <a:gd name="T39" fmla="*/ 15 h 16"/>
                    <a:gd name="T40" fmla="*/ 0 w 28"/>
                    <a:gd name="T41" fmla="*/ 12 h 16"/>
                    <a:gd name="T42" fmla="*/ 1 w 28"/>
                    <a:gd name="T43" fmla="*/ 10 h 16"/>
                    <a:gd name="T44" fmla="*/ 1 w 28"/>
                    <a:gd name="T45" fmla="*/ 8 h 16"/>
                    <a:gd name="T46" fmla="*/ 2 w 28"/>
                    <a:gd name="T47" fmla="*/ 6 h 16"/>
                    <a:gd name="T48" fmla="*/ 4 w 28"/>
                    <a:gd name="T49" fmla="*/ 5 h 16"/>
                    <a:gd name="T50" fmla="*/ 6 w 28"/>
                    <a:gd name="T51" fmla="*/ 4 h 16"/>
                    <a:gd name="T52" fmla="*/ 8 w 28"/>
                    <a:gd name="T53" fmla="*/ 2 h 16"/>
                    <a:gd name="T54" fmla="*/ 9 w 28"/>
                    <a:gd name="T55" fmla="*/ 1 h 16"/>
                    <a:gd name="T56" fmla="*/ 13 w 28"/>
                    <a:gd name="T57" fmla="*/ 1 h 16"/>
                    <a:gd name="T58" fmla="*/ 15 w 28"/>
                    <a:gd name="T59" fmla="*/ 0 h 16"/>
                    <a:gd name="T60" fmla="*/ 18 w 28"/>
                    <a:gd name="T61" fmla="*/ 0 h 16"/>
                    <a:gd name="T62" fmla="*/ 20 w 28"/>
                    <a:gd name="T63" fmla="*/ 1 h 16"/>
                    <a:gd name="T64" fmla="*/ 22 w 28"/>
                    <a:gd name="T65" fmla="*/ 1 h 16"/>
                    <a:gd name="T66" fmla="*/ 24 w 28"/>
                    <a:gd name="T67" fmla="*/ 2 h 16"/>
                    <a:gd name="T68" fmla="*/ 27 w 28"/>
                    <a:gd name="T69" fmla="*/ 4 h 16"/>
                    <a:gd name="T70" fmla="*/ 28 w 28"/>
                    <a:gd name="T71" fmla="*/ 5 h 16"/>
                    <a:gd name="T72" fmla="*/ 27 w 28"/>
                    <a:gd name="T73" fmla="*/ 6 h 1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28"/>
                    <a:gd name="T112" fmla="*/ 0 h 16"/>
                    <a:gd name="T113" fmla="*/ 28 w 28"/>
                    <a:gd name="T114" fmla="*/ 16 h 16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28" h="16">
                      <a:moveTo>
                        <a:pt x="27" y="6"/>
                      </a:moveTo>
                      <a:lnTo>
                        <a:pt x="27" y="6"/>
                      </a:lnTo>
                      <a:lnTo>
                        <a:pt x="26" y="4"/>
                      </a:lnTo>
                      <a:lnTo>
                        <a:pt x="24" y="2"/>
                      </a:lnTo>
                      <a:lnTo>
                        <a:pt x="21" y="2"/>
                      </a:lnTo>
                      <a:lnTo>
                        <a:pt x="19" y="1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9" y="2"/>
                      </a:lnTo>
                      <a:lnTo>
                        <a:pt x="8" y="4"/>
                      </a:lnTo>
                      <a:lnTo>
                        <a:pt x="6" y="4"/>
                      </a:lnTo>
                      <a:lnTo>
                        <a:pt x="4" y="6"/>
                      </a:lnTo>
                      <a:lnTo>
                        <a:pt x="2" y="8"/>
                      </a:lnTo>
                      <a:lnTo>
                        <a:pt x="1" y="10"/>
                      </a:lnTo>
                      <a:lnTo>
                        <a:pt x="1" y="12"/>
                      </a:lnTo>
                      <a:lnTo>
                        <a:pt x="1" y="14"/>
                      </a:lnTo>
                      <a:lnTo>
                        <a:pt x="1" y="15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2" y="6"/>
                      </a:lnTo>
                      <a:lnTo>
                        <a:pt x="4" y="5"/>
                      </a:lnTo>
                      <a:lnTo>
                        <a:pt x="6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3" y="1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0" y="1"/>
                      </a:lnTo>
                      <a:lnTo>
                        <a:pt x="22" y="1"/>
                      </a:lnTo>
                      <a:lnTo>
                        <a:pt x="24" y="2"/>
                      </a:lnTo>
                      <a:lnTo>
                        <a:pt x="27" y="4"/>
                      </a:lnTo>
                      <a:lnTo>
                        <a:pt x="28" y="5"/>
                      </a:lnTo>
                      <a:lnTo>
                        <a:pt x="27" y="6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5" name="Freeform 289"/>
                <p:cNvSpPr>
                  <a:spLocks/>
                </p:cNvSpPr>
                <p:nvPr/>
              </p:nvSpPr>
              <p:spPr bwMode="auto">
                <a:xfrm>
                  <a:off x="393" y="4019"/>
                  <a:ext cx="35" cy="22"/>
                </a:xfrm>
                <a:custGeom>
                  <a:avLst/>
                  <a:gdLst>
                    <a:gd name="T0" fmla="*/ 33 w 35"/>
                    <a:gd name="T1" fmla="*/ 8 h 22"/>
                    <a:gd name="T2" fmla="*/ 33 w 35"/>
                    <a:gd name="T3" fmla="*/ 8 h 22"/>
                    <a:gd name="T4" fmla="*/ 31 w 35"/>
                    <a:gd name="T5" fmla="*/ 6 h 22"/>
                    <a:gd name="T6" fmla="*/ 30 w 35"/>
                    <a:gd name="T7" fmla="*/ 4 h 22"/>
                    <a:gd name="T8" fmla="*/ 26 w 35"/>
                    <a:gd name="T9" fmla="*/ 2 h 22"/>
                    <a:gd name="T10" fmla="*/ 24 w 35"/>
                    <a:gd name="T11" fmla="*/ 2 h 22"/>
                    <a:gd name="T12" fmla="*/ 20 w 35"/>
                    <a:gd name="T13" fmla="*/ 1 h 22"/>
                    <a:gd name="T14" fmla="*/ 17 w 35"/>
                    <a:gd name="T15" fmla="*/ 2 h 22"/>
                    <a:gd name="T16" fmla="*/ 15 w 35"/>
                    <a:gd name="T17" fmla="*/ 2 h 22"/>
                    <a:gd name="T18" fmla="*/ 12 w 35"/>
                    <a:gd name="T19" fmla="*/ 3 h 22"/>
                    <a:gd name="T20" fmla="*/ 9 w 35"/>
                    <a:gd name="T21" fmla="*/ 5 h 22"/>
                    <a:gd name="T22" fmla="*/ 7 w 35"/>
                    <a:gd name="T23" fmla="*/ 6 h 22"/>
                    <a:gd name="T24" fmla="*/ 5 w 35"/>
                    <a:gd name="T25" fmla="*/ 9 h 22"/>
                    <a:gd name="T26" fmla="*/ 3 w 35"/>
                    <a:gd name="T27" fmla="*/ 11 h 22"/>
                    <a:gd name="T28" fmla="*/ 2 w 35"/>
                    <a:gd name="T29" fmla="*/ 14 h 22"/>
                    <a:gd name="T30" fmla="*/ 2 w 35"/>
                    <a:gd name="T31" fmla="*/ 17 h 22"/>
                    <a:gd name="T32" fmla="*/ 1 w 35"/>
                    <a:gd name="T33" fmla="*/ 19 h 22"/>
                    <a:gd name="T34" fmla="*/ 1 w 35"/>
                    <a:gd name="T35" fmla="*/ 22 h 22"/>
                    <a:gd name="T36" fmla="*/ 0 w 35"/>
                    <a:gd name="T37" fmla="*/ 22 h 22"/>
                    <a:gd name="T38" fmla="*/ 0 w 35"/>
                    <a:gd name="T39" fmla="*/ 21 h 22"/>
                    <a:gd name="T40" fmla="*/ 0 w 35"/>
                    <a:gd name="T41" fmla="*/ 17 h 22"/>
                    <a:gd name="T42" fmla="*/ 1 w 35"/>
                    <a:gd name="T43" fmla="*/ 14 h 22"/>
                    <a:gd name="T44" fmla="*/ 2 w 35"/>
                    <a:gd name="T45" fmla="*/ 12 h 22"/>
                    <a:gd name="T46" fmla="*/ 3 w 35"/>
                    <a:gd name="T47" fmla="*/ 9 h 22"/>
                    <a:gd name="T48" fmla="*/ 6 w 35"/>
                    <a:gd name="T49" fmla="*/ 7 h 22"/>
                    <a:gd name="T50" fmla="*/ 8 w 35"/>
                    <a:gd name="T51" fmla="*/ 5 h 22"/>
                    <a:gd name="T52" fmla="*/ 9 w 35"/>
                    <a:gd name="T53" fmla="*/ 2 h 22"/>
                    <a:gd name="T54" fmla="*/ 12 w 35"/>
                    <a:gd name="T55" fmla="*/ 2 h 22"/>
                    <a:gd name="T56" fmla="*/ 15 w 35"/>
                    <a:gd name="T57" fmla="*/ 1 h 22"/>
                    <a:gd name="T58" fmla="*/ 19 w 35"/>
                    <a:gd name="T59" fmla="*/ 0 h 22"/>
                    <a:gd name="T60" fmla="*/ 22 w 35"/>
                    <a:gd name="T61" fmla="*/ 0 h 22"/>
                    <a:gd name="T62" fmla="*/ 24 w 35"/>
                    <a:gd name="T63" fmla="*/ 1 h 22"/>
                    <a:gd name="T64" fmla="*/ 27 w 35"/>
                    <a:gd name="T65" fmla="*/ 2 h 22"/>
                    <a:gd name="T66" fmla="*/ 30 w 35"/>
                    <a:gd name="T67" fmla="*/ 3 h 22"/>
                    <a:gd name="T68" fmla="*/ 33 w 35"/>
                    <a:gd name="T69" fmla="*/ 5 h 22"/>
                    <a:gd name="T70" fmla="*/ 35 w 35"/>
                    <a:gd name="T71" fmla="*/ 7 h 22"/>
                    <a:gd name="T72" fmla="*/ 33 w 35"/>
                    <a:gd name="T73" fmla="*/ 8 h 22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35"/>
                    <a:gd name="T112" fmla="*/ 0 h 22"/>
                    <a:gd name="T113" fmla="*/ 35 w 35"/>
                    <a:gd name="T114" fmla="*/ 22 h 22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35" h="22">
                      <a:moveTo>
                        <a:pt x="33" y="8"/>
                      </a:moveTo>
                      <a:lnTo>
                        <a:pt x="33" y="8"/>
                      </a:lnTo>
                      <a:lnTo>
                        <a:pt x="31" y="6"/>
                      </a:lnTo>
                      <a:lnTo>
                        <a:pt x="30" y="4"/>
                      </a:lnTo>
                      <a:lnTo>
                        <a:pt x="26" y="2"/>
                      </a:lnTo>
                      <a:lnTo>
                        <a:pt x="24" y="2"/>
                      </a:lnTo>
                      <a:lnTo>
                        <a:pt x="20" y="1"/>
                      </a:lnTo>
                      <a:lnTo>
                        <a:pt x="17" y="2"/>
                      </a:lnTo>
                      <a:lnTo>
                        <a:pt x="15" y="2"/>
                      </a:lnTo>
                      <a:lnTo>
                        <a:pt x="12" y="3"/>
                      </a:lnTo>
                      <a:lnTo>
                        <a:pt x="9" y="5"/>
                      </a:lnTo>
                      <a:lnTo>
                        <a:pt x="7" y="6"/>
                      </a:lnTo>
                      <a:lnTo>
                        <a:pt x="5" y="9"/>
                      </a:lnTo>
                      <a:lnTo>
                        <a:pt x="3" y="11"/>
                      </a:lnTo>
                      <a:lnTo>
                        <a:pt x="2" y="14"/>
                      </a:lnTo>
                      <a:lnTo>
                        <a:pt x="2" y="17"/>
                      </a:lnTo>
                      <a:lnTo>
                        <a:pt x="1" y="19"/>
                      </a:lnTo>
                      <a:lnTo>
                        <a:pt x="1" y="22"/>
                      </a:lnTo>
                      <a:lnTo>
                        <a:pt x="0" y="22"/>
                      </a:lnTo>
                      <a:lnTo>
                        <a:pt x="0" y="21"/>
                      </a:lnTo>
                      <a:lnTo>
                        <a:pt x="0" y="17"/>
                      </a:lnTo>
                      <a:lnTo>
                        <a:pt x="1" y="14"/>
                      </a:lnTo>
                      <a:lnTo>
                        <a:pt x="2" y="12"/>
                      </a:lnTo>
                      <a:lnTo>
                        <a:pt x="3" y="9"/>
                      </a:lnTo>
                      <a:lnTo>
                        <a:pt x="6" y="7"/>
                      </a:lnTo>
                      <a:lnTo>
                        <a:pt x="8" y="5"/>
                      </a:lnTo>
                      <a:lnTo>
                        <a:pt x="9" y="2"/>
                      </a:lnTo>
                      <a:lnTo>
                        <a:pt x="12" y="2"/>
                      </a:lnTo>
                      <a:lnTo>
                        <a:pt x="15" y="1"/>
                      </a:lnTo>
                      <a:lnTo>
                        <a:pt x="19" y="0"/>
                      </a:lnTo>
                      <a:lnTo>
                        <a:pt x="22" y="0"/>
                      </a:lnTo>
                      <a:lnTo>
                        <a:pt x="24" y="1"/>
                      </a:lnTo>
                      <a:lnTo>
                        <a:pt x="27" y="2"/>
                      </a:lnTo>
                      <a:lnTo>
                        <a:pt x="30" y="3"/>
                      </a:lnTo>
                      <a:lnTo>
                        <a:pt x="33" y="5"/>
                      </a:lnTo>
                      <a:lnTo>
                        <a:pt x="35" y="7"/>
                      </a:lnTo>
                      <a:lnTo>
                        <a:pt x="33" y="8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6" name="Freeform 290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0" cy="24"/>
                </a:xfrm>
                <a:custGeom>
                  <a:avLst/>
                  <a:gdLst>
                    <a:gd name="T0" fmla="*/ 28 w 30"/>
                    <a:gd name="T1" fmla="*/ 21 h 24"/>
                    <a:gd name="T2" fmla="*/ 29 w 30"/>
                    <a:gd name="T3" fmla="*/ 20 h 24"/>
                    <a:gd name="T4" fmla="*/ 29 w 30"/>
                    <a:gd name="T5" fmla="*/ 18 h 24"/>
                    <a:gd name="T6" fmla="*/ 29 w 30"/>
                    <a:gd name="T7" fmla="*/ 16 h 24"/>
                    <a:gd name="T8" fmla="*/ 29 w 30"/>
                    <a:gd name="T9" fmla="*/ 14 h 24"/>
                    <a:gd name="T10" fmla="*/ 29 w 30"/>
                    <a:gd name="T11" fmla="*/ 11 h 24"/>
                    <a:gd name="T12" fmla="*/ 28 w 30"/>
                    <a:gd name="T13" fmla="*/ 9 h 24"/>
                    <a:gd name="T14" fmla="*/ 26 w 30"/>
                    <a:gd name="T15" fmla="*/ 7 h 24"/>
                    <a:gd name="T16" fmla="*/ 25 w 30"/>
                    <a:gd name="T17" fmla="*/ 6 h 24"/>
                    <a:gd name="T18" fmla="*/ 23 w 30"/>
                    <a:gd name="T19" fmla="*/ 3 h 24"/>
                    <a:gd name="T20" fmla="*/ 22 w 30"/>
                    <a:gd name="T21" fmla="*/ 3 h 24"/>
                    <a:gd name="T22" fmla="*/ 19 w 30"/>
                    <a:gd name="T23" fmla="*/ 2 h 24"/>
                    <a:gd name="T24" fmla="*/ 16 w 30"/>
                    <a:gd name="T25" fmla="*/ 1 h 24"/>
                    <a:gd name="T26" fmla="*/ 14 w 30"/>
                    <a:gd name="T27" fmla="*/ 1 h 24"/>
                    <a:gd name="T28" fmla="*/ 12 w 30"/>
                    <a:gd name="T29" fmla="*/ 1 h 24"/>
                    <a:gd name="T30" fmla="*/ 10 w 30"/>
                    <a:gd name="T31" fmla="*/ 1 h 24"/>
                    <a:gd name="T32" fmla="*/ 8 w 30"/>
                    <a:gd name="T33" fmla="*/ 3 h 24"/>
                    <a:gd name="T34" fmla="*/ 5 w 30"/>
                    <a:gd name="T35" fmla="*/ 3 h 24"/>
                    <a:gd name="T36" fmla="*/ 4 w 30"/>
                    <a:gd name="T37" fmla="*/ 5 h 24"/>
                    <a:gd name="T38" fmla="*/ 2 w 30"/>
                    <a:gd name="T39" fmla="*/ 7 h 24"/>
                    <a:gd name="T40" fmla="*/ 1 w 30"/>
                    <a:gd name="T41" fmla="*/ 8 h 24"/>
                    <a:gd name="T42" fmla="*/ 0 w 30"/>
                    <a:gd name="T43" fmla="*/ 7 h 24"/>
                    <a:gd name="T44" fmla="*/ 1 w 30"/>
                    <a:gd name="T45" fmla="*/ 7 h 24"/>
                    <a:gd name="T46" fmla="*/ 3 w 30"/>
                    <a:gd name="T47" fmla="*/ 5 h 24"/>
                    <a:gd name="T48" fmla="*/ 5 w 30"/>
                    <a:gd name="T49" fmla="*/ 3 h 24"/>
                    <a:gd name="T50" fmla="*/ 7 w 30"/>
                    <a:gd name="T51" fmla="*/ 2 h 24"/>
                    <a:gd name="T52" fmla="*/ 9 w 30"/>
                    <a:gd name="T53" fmla="*/ 1 h 24"/>
                    <a:gd name="T54" fmla="*/ 11 w 30"/>
                    <a:gd name="T55" fmla="*/ 1 h 24"/>
                    <a:gd name="T56" fmla="*/ 14 w 30"/>
                    <a:gd name="T57" fmla="*/ 0 h 24"/>
                    <a:gd name="T58" fmla="*/ 16 w 30"/>
                    <a:gd name="T59" fmla="*/ 0 h 24"/>
                    <a:gd name="T60" fmla="*/ 19 w 30"/>
                    <a:gd name="T61" fmla="*/ 1 h 24"/>
                    <a:gd name="T62" fmla="*/ 21 w 30"/>
                    <a:gd name="T63" fmla="*/ 1 h 24"/>
                    <a:gd name="T64" fmla="*/ 23 w 30"/>
                    <a:gd name="T65" fmla="*/ 3 h 24"/>
                    <a:gd name="T66" fmla="*/ 25 w 30"/>
                    <a:gd name="T67" fmla="*/ 3 h 24"/>
                    <a:gd name="T68" fmla="*/ 26 w 30"/>
                    <a:gd name="T69" fmla="*/ 6 h 24"/>
                    <a:gd name="T70" fmla="*/ 28 w 30"/>
                    <a:gd name="T71" fmla="*/ 8 h 24"/>
                    <a:gd name="T72" fmla="*/ 29 w 30"/>
                    <a:gd name="T73" fmla="*/ 10 h 24"/>
                    <a:gd name="T74" fmla="*/ 30 w 30"/>
                    <a:gd name="T75" fmla="*/ 12 h 24"/>
                    <a:gd name="T76" fmla="*/ 30 w 30"/>
                    <a:gd name="T77" fmla="*/ 14 h 24"/>
                    <a:gd name="T78" fmla="*/ 30 w 30"/>
                    <a:gd name="T79" fmla="*/ 17 h 24"/>
                    <a:gd name="T80" fmla="*/ 30 w 30"/>
                    <a:gd name="T81" fmla="*/ 19 h 24"/>
                    <a:gd name="T82" fmla="*/ 29 w 30"/>
                    <a:gd name="T83" fmla="*/ 21 h 24"/>
                    <a:gd name="T84" fmla="*/ 28 w 30"/>
                    <a:gd name="T85" fmla="*/ 24 h 24"/>
                    <a:gd name="T86" fmla="*/ 28 w 30"/>
                    <a:gd name="T87" fmla="*/ 21 h 24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0"/>
                    <a:gd name="T133" fmla="*/ 0 h 24"/>
                    <a:gd name="T134" fmla="*/ 30 w 30"/>
                    <a:gd name="T135" fmla="*/ 24 h 24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0" h="24">
                      <a:moveTo>
                        <a:pt x="28" y="21"/>
                      </a:moveTo>
                      <a:lnTo>
                        <a:pt x="29" y="20"/>
                      </a:lnTo>
                      <a:lnTo>
                        <a:pt x="29" y="18"/>
                      </a:lnTo>
                      <a:lnTo>
                        <a:pt x="29" y="16"/>
                      </a:lnTo>
                      <a:lnTo>
                        <a:pt x="29" y="14"/>
                      </a:lnTo>
                      <a:lnTo>
                        <a:pt x="29" y="11"/>
                      </a:lnTo>
                      <a:lnTo>
                        <a:pt x="28" y="9"/>
                      </a:lnTo>
                      <a:lnTo>
                        <a:pt x="26" y="7"/>
                      </a:lnTo>
                      <a:lnTo>
                        <a:pt x="25" y="6"/>
                      </a:lnTo>
                      <a:lnTo>
                        <a:pt x="23" y="3"/>
                      </a:lnTo>
                      <a:lnTo>
                        <a:pt x="22" y="3"/>
                      </a:lnTo>
                      <a:lnTo>
                        <a:pt x="19" y="2"/>
                      </a:lnTo>
                      <a:lnTo>
                        <a:pt x="16" y="1"/>
                      </a:lnTo>
                      <a:lnTo>
                        <a:pt x="14" y="1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8" y="3"/>
                      </a:lnTo>
                      <a:lnTo>
                        <a:pt x="5" y="3"/>
                      </a:lnTo>
                      <a:lnTo>
                        <a:pt x="4" y="5"/>
                      </a:lnTo>
                      <a:lnTo>
                        <a:pt x="2" y="7"/>
                      </a:lnTo>
                      <a:lnTo>
                        <a:pt x="1" y="8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7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1" y="1"/>
                      </a:lnTo>
                      <a:lnTo>
                        <a:pt x="23" y="3"/>
                      </a:lnTo>
                      <a:lnTo>
                        <a:pt x="25" y="3"/>
                      </a:lnTo>
                      <a:lnTo>
                        <a:pt x="26" y="6"/>
                      </a:lnTo>
                      <a:lnTo>
                        <a:pt x="28" y="8"/>
                      </a:lnTo>
                      <a:lnTo>
                        <a:pt x="29" y="10"/>
                      </a:lnTo>
                      <a:lnTo>
                        <a:pt x="30" y="12"/>
                      </a:lnTo>
                      <a:lnTo>
                        <a:pt x="30" y="14"/>
                      </a:lnTo>
                      <a:lnTo>
                        <a:pt x="30" y="17"/>
                      </a:lnTo>
                      <a:lnTo>
                        <a:pt x="30" y="19"/>
                      </a:lnTo>
                      <a:lnTo>
                        <a:pt x="29" y="21"/>
                      </a:lnTo>
                      <a:lnTo>
                        <a:pt x="28" y="24"/>
                      </a:lnTo>
                      <a:lnTo>
                        <a:pt x="28" y="2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7" name="Freeform 291"/>
                <p:cNvSpPr>
                  <a:spLocks/>
                </p:cNvSpPr>
                <p:nvPr/>
              </p:nvSpPr>
              <p:spPr bwMode="auto">
                <a:xfrm>
                  <a:off x="418" y="4011"/>
                  <a:ext cx="37" cy="30"/>
                </a:xfrm>
                <a:custGeom>
                  <a:avLst/>
                  <a:gdLst>
                    <a:gd name="T0" fmla="*/ 34 w 37"/>
                    <a:gd name="T1" fmla="*/ 27 h 30"/>
                    <a:gd name="T2" fmla="*/ 35 w 37"/>
                    <a:gd name="T3" fmla="*/ 26 h 30"/>
                    <a:gd name="T4" fmla="*/ 36 w 37"/>
                    <a:gd name="T5" fmla="*/ 23 h 30"/>
                    <a:gd name="T6" fmla="*/ 36 w 37"/>
                    <a:gd name="T7" fmla="*/ 21 h 30"/>
                    <a:gd name="T8" fmla="*/ 36 w 37"/>
                    <a:gd name="T9" fmla="*/ 18 h 30"/>
                    <a:gd name="T10" fmla="*/ 35 w 37"/>
                    <a:gd name="T11" fmla="*/ 14 h 30"/>
                    <a:gd name="T12" fmla="*/ 34 w 37"/>
                    <a:gd name="T13" fmla="*/ 12 h 30"/>
                    <a:gd name="T14" fmla="*/ 32 w 37"/>
                    <a:gd name="T15" fmla="*/ 9 h 30"/>
                    <a:gd name="T16" fmla="*/ 30 w 37"/>
                    <a:gd name="T17" fmla="*/ 7 h 30"/>
                    <a:gd name="T18" fmla="*/ 28 w 37"/>
                    <a:gd name="T19" fmla="*/ 5 h 30"/>
                    <a:gd name="T20" fmla="*/ 26 w 37"/>
                    <a:gd name="T21" fmla="*/ 4 h 30"/>
                    <a:gd name="T22" fmla="*/ 23 w 37"/>
                    <a:gd name="T23" fmla="*/ 3 h 30"/>
                    <a:gd name="T24" fmla="*/ 20 w 37"/>
                    <a:gd name="T25" fmla="*/ 2 h 30"/>
                    <a:gd name="T26" fmla="*/ 17 w 37"/>
                    <a:gd name="T27" fmla="*/ 1 h 30"/>
                    <a:gd name="T28" fmla="*/ 14 w 37"/>
                    <a:gd name="T29" fmla="*/ 2 h 30"/>
                    <a:gd name="T30" fmla="*/ 12 w 37"/>
                    <a:gd name="T31" fmla="*/ 2 h 30"/>
                    <a:gd name="T32" fmla="*/ 9 w 37"/>
                    <a:gd name="T33" fmla="*/ 3 h 30"/>
                    <a:gd name="T34" fmla="*/ 7 w 37"/>
                    <a:gd name="T35" fmla="*/ 5 h 30"/>
                    <a:gd name="T36" fmla="*/ 5 w 37"/>
                    <a:gd name="T37" fmla="*/ 7 h 30"/>
                    <a:gd name="T38" fmla="*/ 3 w 37"/>
                    <a:gd name="T39" fmla="*/ 9 h 30"/>
                    <a:gd name="T40" fmla="*/ 1 w 37"/>
                    <a:gd name="T41" fmla="*/ 10 h 30"/>
                    <a:gd name="T42" fmla="*/ 0 w 37"/>
                    <a:gd name="T43" fmla="*/ 9 h 30"/>
                    <a:gd name="T44" fmla="*/ 1 w 37"/>
                    <a:gd name="T45" fmla="*/ 8 h 30"/>
                    <a:gd name="T46" fmla="*/ 3 w 37"/>
                    <a:gd name="T47" fmla="*/ 6 h 30"/>
                    <a:gd name="T48" fmla="*/ 5 w 37"/>
                    <a:gd name="T49" fmla="*/ 4 h 30"/>
                    <a:gd name="T50" fmla="*/ 8 w 37"/>
                    <a:gd name="T51" fmla="*/ 3 h 30"/>
                    <a:gd name="T52" fmla="*/ 11 w 37"/>
                    <a:gd name="T53" fmla="*/ 1 h 30"/>
                    <a:gd name="T54" fmla="*/ 14 w 37"/>
                    <a:gd name="T55" fmla="*/ 1 h 30"/>
                    <a:gd name="T56" fmla="*/ 16 w 37"/>
                    <a:gd name="T57" fmla="*/ 0 h 30"/>
                    <a:gd name="T58" fmla="*/ 20 w 37"/>
                    <a:gd name="T59" fmla="*/ 0 h 30"/>
                    <a:gd name="T60" fmla="*/ 22 w 37"/>
                    <a:gd name="T61" fmla="*/ 1 h 30"/>
                    <a:gd name="T62" fmla="*/ 26 w 37"/>
                    <a:gd name="T63" fmla="*/ 2 h 30"/>
                    <a:gd name="T64" fmla="*/ 28 w 37"/>
                    <a:gd name="T65" fmla="*/ 3 h 30"/>
                    <a:gd name="T66" fmla="*/ 30 w 37"/>
                    <a:gd name="T67" fmla="*/ 5 h 30"/>
                    <a:gd name="T68" fmla="*/ 32 w 37"/>
                    <a:gd name="T69" fmla="*/ 7 h 30"/>
                    <a:gd name="T70" fmla="*/ 34 w 37"/>
                    <a:gd name="T71" fmla="*/ 10 h 30"/>
                    <a:gd name="T72" fmla="*/ 36 w 37"/>
                    <a:gd name="T73" fmla="*/ 13 h 30"/>
                    <a:gd name="T74" fmla="*/ 36 w 37"/>
                    <a:gd name="T75" fmla="*/ 16 h 30"/>
                    <a:gd name="T76" fmla="*/ 37 w 37"/>
                    <a:gd name="T77" fmla="*/ 18 h 30"/>
                    <a:gd name="T78" fmla="*/ 37 w 37"/>
                    <a:gd name="T79" fmla="*/ 22 h 30"/>
                    <a:gd name="T80" fmla="*/ 36 w 37"/>
                    <a:gd name="T81" fmla="*/ 24 h 30"/>
                    <a:gd name="T82" fmla="*/ 36 w 37"/>
                    <a:gd name="T83" fmla="*/ 27 h 30"/>
                    <a:gd name="T84" fmla="*/ 34 w 37"/>
                    <a:gd name="T85" fmla="*/ 30 h 30"/>
                    <a:gd name="T86" fmla="*/ 34 w 37"/>
                    <a:gd name="T87" fmla="*/ 27 h 30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w 37"/>
                    <a:gd name="T133" fmla="*/ 0 h 30"/>
                    <a:gd name="T134" fmla="*/ 37 w 37"/>
                    <a:gd name="T135" fmla="*/ 30 h 30"/>
                  </a:gdLst>
                  <a:ahLst/>
                  <a:cxnLst>
                    <a:cxn ang="T88">
                      <a:pos x="T0" y="T1"/>
                    </a:cxn>
                    <a:cxn ang="T89">
                      <a:pos x="T2" y="T3"/>
                    </a:cxn>
                    <a:cxn ang="T90">
                      <a:pos x="T4" y="T5"/>
                    </a:cxn>
                    <a:cxn ang="T91">
                      <a:pos x="T6" y="T7"/>
                    </a:cxn>
                    <a:cxn ang="T92">
                      <a:pos x="T8" y="T9"/>
                    </a:cxn>
                    <a:cxn ang="T93">
                      <a:pos x="T10" y="T11"/>
                    </a:cxn>
                    <a:cxn ang="T94">
                      <a:pos x="T12" y="T13"/>
                    </a:cxn>
                    <a:cxn ang="T95">
                      <a:pos x="T14" y="T15"/>
                    </a:cxn>
                    <a:cxn ang="T96">
                      <a:pos x="T16" y="T17"/>
                    </a:cxn>
                    <a:cxn ang="T97">
                      <a:pos x="T18" y="T19"/>
                    </a:cxn>
                    <a:cxn ang="T98">
                      <a:pos x="T20" y="T21"/>
                    </a:cxn>
                    <a:cxn ang="T99">
                      <a:pos x="T22" y="T23"/>
                    </a:cxn>
                    <a:cxn ang="T100">
                      <a:pos x="T24" y="T25"/>
                    </a:cxn>
                    <a:cxn ang="T101">
                      <a:pos x="T26" y="T27"/>
                    </a:cxn>
                    <a:cxn ang="T102">
                      <a:pos x="T28" y="T29"/>
                    </a:cxn>
                    <a:cxn ang="T103">
                      <a:pos x="T30" y="T31"/>
                    </a:cxn>
                    <a:cxn ang="T104">
                      <a:pos x="T32" y="T33"/>
                    </a:cxn>
                    <a:cxn ang="T105">
                      <a:pos x="T34" y="T35"/>
                    </a:cxn>
                    <a:cxn ang="T106">
                      <a:pos x="T36" y="T37"/>
                    </a:cxn>
                    <a:cxn ang="T107">
                      <a:pos x="T38" y="T39"/>
                    </a:cxn>
                    <a:cxn ang="T108">
                      <a:pos x="T40" y="T41"/>
                    </a:cxn>
                    <a:cxn ang="T109">
                      <a:pos x="T42" y="T43"/>
                    </a:cxn>
                    <a:cxn ang="T110">
                      <a:pos x="T44" y="T45"/>
                    </a:cxn>
                    <a:cxn ang="T111">
                      <a:pos x="T46" y="T47"/>
                    </a:cxn>
                    <a:cxn ang="T112">
                      <a:pos x="T48" y="T49"/>
                    </a:cxn>
                    <a:cxn ang="T113">
                      <a:pos x="T50" y="T51"/>
                    </a:cxn>
                    <a:cxn ang="T114">
                      <a:pos x="T52" y="T53"/>
                    </a:cxn>
                    <a:cxn ang="T115">
                      <a:pos x="T54" y="T55"/>
                    </a:cxn>
                    <a:cxn ang="T116">
                      <a:pos x="T56" y="T57"/>
                    </a:cxn>
                    <a:cxn ang="T117">
                      <a:pos x="T58" y="T59"/>
                    </a:cxn>
                    <a:cxn ang="T118">
                      <a:pos x="T60" y="T61"/>
                    </a:cxn>
                    <a:cxn ang="T119">
                      <a:pos x="T62" y="T63"/>
                    </a:cxn>
                    <a:cxn ang="T120">
                      <a:pos x="T64" y="T65"/>
                    </a:cxn>
                    <a:cxn ang="T121">
                      <a:pos x="T66" y="T67"/>
                    </a:cxn>
                    <a:cxn ang="T122">
                      <a:pos x="T68" y="T69"/>
                    </a:cxn>
                    <a:cxn ang="T123">
                      <a:pos x="T70" y="T71"/>
                    </a:cxn>
                    <a:cxn ang="T124">
                      <a:pos x="T72" y="T73"/>
                    </a:cxn>
                    <a:cxn ang="T125">
                      <a:pos x="T74" y="T75"/>
                    </a:cxn>
                    <a:cxn ang="T126">
                      <a:pos x="T76" y="T77"/>
                    </a:cxn>
                    <a:cxn ang="T127">
                      <a:pos x="T78" y="T79"/>
                    </a:cxn>
                    <a:cxn ang="T128">
                      <a:pos x="T80" y="T81"/>
                    </a:cxn>
                    <a:cxn ang="T129">
                      <a:pos x="T82" y="T83"/>
                    </a:cxn>
                    <a:cxn ang="T130">
                      <a:pos x="T84" y="T85"/>
                    </a:cxn>
                    <a:cxn ang="T131">
                      <a:pos x="T86" y="T87"/>
                    </a:cxn>
                  </a:cxnLst>
                  <a:rect l="T132" t="T133" r="T134" b="T135"/>
                  <a:pathLst>
                    <a:path w="37" h="30">
                      <a:moveTo>
                        <a:pt x="34" y="27"/>
                      </a:moveTo>
                      <a:lnTo>
                        <a:pt x="35" y="26"/>
                      </a:lnTo>
                      <a:lnTo>
                        <a:pt x="36" y="23"/>
                      </a:lnTo>
                      <a:lnTo>
                        <a:pt x="36" y="21"/>
                      </a:lnTo>
                      <a:lnTo>
                        <a:pt x="36" y="18"/>
                      </a:lnTo>
                      <a:lnTo>
                        <a:pt x="35" y="14"/>
                      </a:lnTo>
                      <a:lnTo>
                        <a:pt x="34" y="12"/>
                      </a:lnTo>
                      <a:lnTo>
                        <a:pt x="32" y="9"/>
                      </a:lnTo>
                      <a:lnTo>
                        <a:pt x="30" y="7"/>
                      </a:lnTo>
                      <a:lnTo>
                        <a:pt x="28" y="5"/>
                      </a:lnTo>
                      <a:lnTo>
                        <a:pt x="26" y="4"/>
                      </a:lnTo>
                      <a:lnTo>
                        <a:pt x="23" y="3"/>
                      </a:lnTo>
                      <a:lnTo>
                        <a:pt x="20" y="2"/>
                      </a:lnTo>
                      <a:lnTo>
                        <a:pt x="17" y="1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9" y="3"/>
                      </a:lnTo>
                      <a:lnTo>
                        <a:pt x="7" y="5"/>
                      </a:lnTo>
                      <a:lnTo>
                        <a:pt x="5" y="7"/>
                      </a:lnTo>
                      <a:lnTo>
                        <a:pt x="3" y="9"/>
                      </a:lnTo>
                      <a:lnTo>
                        <a:pt x="1" y="10"/>
                      </a:lnTo>
                      <a:lnTo>
                        <a:pt x="0" y="9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3"/>
                      </a:lnTo>
                      <a:lnTo>
                        <a:pt x="11" y="1"/>
                      </a:lnTo>
                      <a:lnTo>
                        <a:pt x="14" y="1"/>
                      </a:lnTo>
                      <a:lnTo>
                        <a:pt x="16" y="0"/>
                      </a:lnTo>
                      <a:lnTo>
                        <a:pt x="20" y="0"/>
                      </a:lnTo>
                      <a:lnTo>
                        <a:pt x="22" y="1"/>
                      </a:lnTo>
                      <a:lnTo>
                        <a:pt x="26" y="2"/>
                      </a:lnTo>
                      <a:lnTo>
                        <a:pt x="28" y="3"/>
                      </a:lnTo>
                      <a:lnTo>
                        <a:pt x="30" y="5"/>
                      </a:lnTo>
                      <a:lnTo>
                        <a:pt x="32" y="7"/>
                      </a:lnTo>
                      <a:lnTo>
                        <a:pt x="34" y="10"/>
                      </a:lnTo>
                      <a:lnTo>
                        <a:pt x="36" y="13"/>
                      </a:lnTo>
                      <a:lnTo>
                        <a:pt x="36" y="16"/>
                      </a:lnTo>
                      <a:lnTo>
                        <a:pt x="37" y="18"/>
                      </a:lnTo>
                      <a:lnTo>
                        <a:pt x="37" y="22"/>
                      </a:lnTo>
                      <a:lnTo>
                        <a:pt x="36" y="24"/>
                      </a:lnTo>
                      <a:lnTo>
                        <a:pt x="36" y="27"/>
                      </a:lnTo>
                      <a:lnTo>
                        <a:pt x="34" y="30"/>
                      </a:lnTo>
                      <a:lnTo>
                        <a:pt x="34" y="27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8" name="Freeform 292"/>
                <p:cNvSpPr>
                  <a:spLocks/>
                </p:cNvSpPr>
                <p:nvPr/>
              </p:nvSpPr>
              <p:spPr bwMode="auto">
                <a:xfrm>
                  <a:off x="452" y="4038"/>
                  <a:ext cx="15" cy="31"/>
                </a:xfrm>
                <a:custGeom>
                  <a:avLst/>
                  <a:gdLst>
                    <a:gd name="T0" fmla="*/ 0 w 15"/>
                    <a:gd name="T1" fmla="*/ 30 h 31"/>
                    <a:gd name="T2" fmla="*/ 2 w 15"/>
                    <a:gd name="T3" fmla="*/ 30 h 31"/>
                    <a:gd name="T4" fmla="*/ 4 w 15"/>
                    <a:gd name="T5" fmla="*/ 30 h 31"/>
                    <a:gd name="T6" fmla="*/ 6 w 15"/>
                    <a:gd name="T7" fmla="*/ 30 h 31"/>
                    <a:gd name="T8" fmla="*/ 8 w 15"/>
                    <a:gd name="T9" fmla="*/ 29 h 31"/>
                    <a:gd name="T10" fmla="*/ 9 w 15"/>
                    <a:gd name="T11" fmla="*/ 27 h 31"/>
                    <a:gd name="T12" fmla="*/ 11 w 15"/>
                    <a:gd name="T13" fmla="*/ 26 h 31"/>
                    <a:gd name="T14" fmla="*/ 12 w 15"/>
                    <a:gd name="T15" fmla="*/ 23 h 31"/>
                    <a:gd name="T16" fmla="*/ 13 w 15"/>
                    <a:gd name="T17" fmla="*/ 22 h 31"/>
                    <a:gd name="T18" fmla="*/ 14 w 15"/>
                    <a:gd name="T19" fmla="*/ 20 h 31"/>
                    <a:gd name="T20" fmla="*/ 14 w 15"/>
                    <a:gd name="T21" fmla="*/ 17 h 31"/>
                    <a:gd name="T22" fmla="*/ 14 w 15"/>
                    <a:gd name="T23" fmla="*/ 15 h 31"/>
                    <a:gd name="T24" fmla="*/ 14 w 15"/>
                    <a:gd name="T25" fmla="*/ 12 h 31"/>
                    <a:gd name="T26" fmla="*/ 13 w 15"/>
                    <a:gd name="T27" fmla="*/ 10 h 31"/>
                    <a:gd name="T28" fmla="*/ 12 w 15"/>
                    <a:gd name="T29" fmla="*/ 8 h 31"/>
                    <a:gd name="T30" fmla="*/ 11 w 15"/>
                    <a:gd name="T31" fmla="*/ 6 h 31"/>
                    <a:gd name="T32" fmla="*/ 10 w 15"/>
                    <a:gd name="T33" fmla="*/ 5 h 31"/>
                    <a:gd name="T34" fmla="*/ 8 w 15"/>
                    <a:gd name="T35" fmla="*/ 3 h 31"/>
                    <a:gd name="T36" fmla="*/ 6 w 15"/>
                    <a:gd name="T37" fmla="*/ 3 h 31"/>
                    <a:gd name="T38" fmla="*/ 4 w 15"/>
                    <a:gd name="T39" fmla="*/ 1 h 31"/>
                    <a:gd name="T40" fmla="*/ 2 w 15"/>
                    <a:gd name="T41" fmla="*/ 1 h 31"/>
                    <a:gd name="T42" fmla="*/ 0 w 15"/>
                    <a:gd name="T43" fmla="*/ 1 h 31"/>
                    <a:gd name="T44" fmla="*/ 0 w 15"/>
                    <a:gd name="T45" fmla="*/ 1 h 31"/>
                    <a:gd name="T46" fmla="*/ 1 w 15"/>
                    <a:gd name="T47" fmla="*/ 0 h 31"/>
                    <a:gd name="T48" fmla="*/ 4 w 15"/>
                    <a:gd name="T49" fmla="*/ 1 h 31"/>
                    <a:gd name="T50" fmla="*/ 6 w 15"/>
                    <a:gd name="T51" fmla="*/ 1 h 31"/>
                    <a:gd name="T52" fmla="*/ 7 w 15"/>
                    <a:gd name="T53" fmla="*/ 2 h 31"/>
                    <a:gd name="T54" fmla="*/ 9 w 15"/>
                    <a:gd name="T55" fmla="*/ 3 h 31"/>
                    <a:gd name="T56" fmla="*/ 11 w 15"/>
                    <a:gd name="T57" fmla="*/ 5 h 31"/>
                    <a:gd name="T58" fmla="*/ 12 w 15"/>
                    <a:gd name="T59" fmla="*/ 7 h 31"/>
                    <a:gd name="T60" fmla="*/ 13 w 15"/>
                    <a:gd name="T61" fmla="*/ 9 h 31"/>
                    <a:gd name="T62" fmla="*/ 14 w 15"/>
                    <a:gd name="T63" fmla="*/ 11 h 31"/>
                    <a:gd name="T64" fmla="*/ 14 w 15"/>
                    <a:gd name="T65" fmla="*/ 13 h 31"/>
                    <a:gd name="T66" fmla="*/ 15 w 15"/>
                    <a:gd name="T67" fmla="*/ 16 h 31"/>
                    <a:gd name="T68" fmla="*/ 14 w 15"/>
                    <a:gd name="T69" fmla="*/ 18 h 31"/>
                    <a:gd name="T70" fmla="*/ 14 w 15"/>
                    <a:gd name="T71" fmla="*/ 20 h 31"/>
                    <a:gd name="T72" fmla="*/ 14 w 15"/>
                    <a:gd name="T73" fmla="*/ 23 h 31"/>
                    <a:gd name="T74" fmla="*/ 13 w 15"/>
                    <a:gd name="T75" fmla="*/ 25 h 31"/>
                    <a:gd name="T76" fmla="*/ 11 w 15"/>
                    <a:gd name="T77" fmla="*/ 27 h 31"/>
                    <a:gd name="T78" fmla="*/ 10 w 15"/>
                    <a:gd name="T79" fmla="*/ 29 h 31"/>
                    <a:gd name="T80" fmla="*/ 8 w 15"/>
                    <a:gd name="T81" fmla="*/ 30 h 31"/>
                    <a:gd name="T82" fmla="*/ 6 w 15"/>
                    <a:gd name="T83" fmla="*/ 31 h 31"/>
                    <a:gd name="T84" fmla="*/ 4 w 15"/>
                    <a:gd name="T85" fmla="*/ 31 h 31"/>
                    <a:gd name="T86" fmla="*/ 2 w 15"/>
                    <a:gd name="T87" fmla="*/ 31 h 31"/>
                    <a:gd name="T88" fmla="*/ 0 w 15"/>
                    <a:gd name="T89" fmla="*/ 31 h 31"/>
                    <a:gd name="T90" fmla="*/ 0 w 15"/>
                    <a:gd name="T91" fmla="*/ 30 h 31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15"/>
                    <a:gd name="T139" fmla="*/ 0 h 31"/>
                    <a:gd name="T140" fmla="*/ 15 w 15"/>
                    <a:gd name="T141" fmla="*/ 31 h 31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15" h="31">
                      <a:moveTo>
                        <a:pt x="0" y="30"/>
                      </a:moveTo>
                      <a:lnTo>
                        <a:pt x="2" y="30"/>
                      </a:lnTo>
                      <a:lnTo>
                        <a:pt x="4" y="30"/>
                      </a:lnTo>
                      <a:lnTo>
                        <a:pt x="6" y="30"/>
                      </a:lnTo>
                      <a:lnTo>
                        <a:pt x="8" y="29"/>
                      </a:lnTo>
                      <a:lnTo>
                        <a:pt x="9" y="27"/>
                      </a:lnTo>
                      <a:lnTo>
                        <a:pt x="11" y="26"/>
                      </a:lnTo>
                      <a:lnTo>
                        <a:pt x="12" y="23"/>
                      </a:lnTo>
                      <a:lnTo>
                        <a:pt x="13" y="22"/>
                      </a:lnTo>
                      <a:lnTo>
                        <a:pt x="14" y="20"/>
                      </a:lnTo>
                      <a:lnTo>
                        <a:pt x="14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3" y="10"/>
                      </a:lnTo>
                      <a:lnTo>
                        <a:pt x="12" y="8"/>
                      </a:lnTo>
                      <a:lnTo>
                        <a:pt x="11" y="6"/>
                      </a:lnTo>
                      <a:lnTo>
                        <a:pt x="10" y="5"/>
                      </a:lnTo>
                      <a:lnTo>
                        <a:pt x="8" y="3"/>
                      </a:lnTo>
                      <a:lnTo>
                        <a:pt x="6" y="3"/>
                      </a:lnTo>
                      <a:lnTo>
                        <a:pt x="4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1" y="0"/>
                      </a:lnTo>
                      <a:lnTo>
                        <a:pt x="4" y="1"/>
                      </a:lnTo>
                      <a:lnTo>
                        <a:pt x="6" y="1"/>
                      </a:lnTo>
                      <a:lnTo>
                        <a:pt x="7" y="2"/>
                      </a:lnTo>
                      <a:lnTo>
                        <a:pt x="9" y="3"/>
                      </a:lnTo>
                      <a:lnTo>
                        <a:pt x="11" y="5"/>
                      </a:lnTo>
                      <a:lnTo>
                        <a:pt x="12" y="7"/>
                      </a:lnTo>
                      <a:lnTo>
                        <a:pt x="13" y="9"/>
                      </a:lnTo>
                      <a:lnTo>
                        <a:pt x="14" y="11"/>
                      </a:lnTo>
                      <a:lnTo>
                        <a:pt x="14" y="13"/>
                      </a:lnTo>
                      <a:lnTo>
                        <a:pt x="15" y="16"/>
                      </a:lnTo>
                      <a:lnTo>
                        <a:pt x="14" y="18"/>
                      </a:lnTo>
                      <a:lnTo>
                        <a:pt x="14" y="20"/>
                      </a:lnTo>
                      <a:lnTo>
                        <a:pt x="14" y="23"/>
                      </a:lnTo>
                      <a:lnTo>
                        <a:pt x="13" y="25"/>
                      </a:lnTo>
                      <a:lnTo>
                        <a:pt x="11" y="27"/>
                      </a:lnTo>
                      <a:lnTo>
                        <a:pt x="10" y="29"/>
                      </a:lnTo>
                      <a:lnTo>
                        <a:pt x="8" y="30"/>
                      </a:lnTo>
                      <a:lnTo>
                        <a:pt x="6" y="31"/>
                      </a:lnTo>
                      <a:lnTo>
                        <a:pt x="4" y="31"/>
                      </a:lnTo>
                      <a:lnTo>
                        <a:pt x="2" y="31"/>
                      </a:lnTo>
                      <a:lnTo>
                        <a:pt x="0" y="31"/>
                      </a:lnTo>
                      <a:lnTo>
                        <a:pt x="0" y="3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29" name="Freeform 293"/>
                <p:cNvSpPr>
                  <a:spLocks/>
                </p:cNvSpPr>
                <p:nvPr/>
              </p:nvSpPr>
              <p:spPr bwMode="auto">
                <a:xfrm>
                  <a:off x="452" y="4038"/>
                  <a:ext cx="22" cy="38"/>
                </a:xfrm>
                <a:custGeom>
                  <a:avLst/>
                  <a:gdLst>
                    <a:gd name="T0" fmla="*/ 1 w 22"/>
                    <a:gd name="T1" fmla="*/ 36 h 38"/>
                    <a:gd name="T2" fmla="*/ 2 w 22"/>
                    <a:gd name="T3" fmla="*/ 36 h 38"/>
                    <a:gd name="T4" fmla="*/ 6 w 22"/>
                    <a:gd name="T5" fmla="*/ 36 h 38"/>
                    <a:gd name="T6" fmla="*/ 8 w 22"/>
                    <a:gd name="T7" fmla="*/ 36 h 38"/>
                    <a:gd name="T8" fmla="*/ 11 w 22"/>
                    <a:gd name="T9" fmla="*/ 35 h 38"/>
                    <a:gd name="T10" fmla="*/ 13 w 22"/>
                    <a:gd name="T11" fmla="*/ 33 h 38"/>
                    <a:gd name="T12" fmla="*/ 16 w 22"/>
                    <a:gd name="T13" fmla="*/ 31 h 38"/>
                    <a:gd name="T14" fmla="*/ 18 w 22"/>
                    <a:gd name="T15" fmla="*/ 29 h 38"/>
                    <a:gd name="T16" fmla="*/ 18 w 22"/>
                    <a:gd name="T17" fmla="*/ 27 h 38"/>
                    <a:gd name="T18" fmla="*/ 20 w 22"/>
                    <a:gd name="T19" fmla="*/ 23 h 38"/>
                    <a:gd name="T20" fmla="*/ 20 w 22"/>
                    <a:gd name="T21" fmla="*/ 21 h 38"/>
                    <a:gd name="T22" fmla="*/ 20 w 22"/>
                    <a:gd name="T23" fmla="*/ 18 h 38"/>
                    <a:gd name="T24" fmla="*/ 20 w 22"/>
                    <a:gd name="T25" fmla="*/ 15 h 38"/>
                    <a:gd name="T26" fmla="*/ 19 w 22"/>
                    <a:gd name="T27" fmla="*/ 12 h 38"/>
                    <a:gd name="T28" fmla="*/ 18 w 22"/>
                    <a:gd name="T29" fmla="*/ 10 h 38"/>
                    <a:gd name="T30" fmla="*/ 16 w 22"/>
                    <a:gd name="T31" fmla="*/ 7 h 38"/>
                    <a:gd name="T32" fmla="*/ 14 w 22"/>
                    <a:gd name="T33" fmla="*/ 6 h 38"/>
                    <a:gd name="T34" fmla="*/ 11 w 22"/>
                    <a:gd name="T35" fmla="*/ 4 h 38"/>
                    <a:gd name="T36" fmla="*/ 9 w 22"/>
                    <a:gd name="T37" fmla="*/ 3 h 38"/>
                    <a:gd name="T38" fmla="*/ 6 w 22"/>
                    <a:gd name="T39" fmla="*/ 2 h 38"/>
                    <a:gd name="T40" fmla="*/ 3 w 22"/>
                    <a:gd name="T41" fmla="*/ 2 h 38"/>
                    <a:gd name="T42" fmla="*/ 0 w 22"/>
                    <a:gd name="T43" fmla="*/ 2 h 38"/>
                    <a:gd name="T44" fmla="*/ 0 w 22"/>
                    <a:gd name="T45" fmla="*/ 1 h 38"/>
                    <a:gd name="T46" fmla="*/ 2 w 22"/>
                    <a:gd name="T47" fmla="*/ 0 h 38"/>
                    <a:gd name="T48" fmla="*/ 5 w 22"/>
                    <a:gd name="T49" fmla="*/ 1 h 38"/>
                    <a:gd name="T50" fmla="*/ 8 w 22"/>
                    <a:gd name="T51" fmla="*/ 1 h 38"/>
                    <a:gd name="T52" fmla="*/ 10 w 22"/>
                    <a:gd name="T53" fmla="*/ 3 h 38"/>
                    <a:gd name="T54" fmla="*/ 13 w 22"/>
                    <a:gd name="T55" fmla="*/ 4 h 38"/>
                    <a:gd name="T56" fmla="*/ 16 w 22"/>
                    <a:gd name="T57" fmla="*/ 6 h 38"/>
                    <a:gd name="T58" fmla="*/ 18 w 22"/>
                    <a:gd name="T59" fmla="*/ 8 h 38"/>
                    <a:gd name="T60" fmla="*/ 19 w 22"/>
                    <a:gd name="T61" fmla="*/ 10 h 38"/>
                    <a:gd name="T62" fmla="*/ 20 w 22"/>
                    <a:gd name="T63" fmla="*/ 13 h 38"/>
                    <a:gd name="T64" fmla="*/ 21 w 22"/>
                    <a:gd name="T65" fmla="*/ 16 h 38"/>
                    <a:gd name="T66" fmla="*/ 22 w 22"/>
                    <a:gd name="T67" fmla="*/ 19 h 38"/>
                    <a:gd name="T68" fmla="*/ 21 w 22"/>
                    <a:gd name="T69" fmla="*/ 22 h 38"/>
                    <a:gd name="T70" fmla="*/ 20 w 22"/>
                    <a:gd name="T71" fmla="*/ 25 h 38"/>
                    <a:gd name="T72" fmla="*/ 20 w 22"/>
                    <a:gd name="T73" fmla="*/ 27 h 38"/>
                    <a:gd name="T74" fmla="*/ 18 w 22"/>
                    <a:gd name="T75" fmla="*/ 30 h 38"/>
                    <a:gd name="T76" fmla="*/ 16 w 22"/>
                    <a:gd name="T77" fmla="*/ 32 h 38"/>
                    <a:gd name="T78" fmla="*/ 14 w 22"/>
                    <a:gd name="T79" fmla="*/ 35 h 38"/>
                    <a:gd name="T80" fmla="*/ 12 w 22"/>
                    <a:gd name="T81" fmla="*/ 36 h 38"/>
                    <a:gd name="T82" fmla="*/ 9 w 22"/>
                    <a:gd name="T83" fmla="*/ 37 h 38"/>
                    <a:gd name="T84" fmla="*/ 6 w 22"/>
                    <a:gd name="T85" fmla="*/ 38 h 38"/>
                    <a:gd name="T86" fmla="*/ 3 w 22"/>
                    <a:gd name="T87" fmla="*/ 38 h 38"/>
                    <a:gd name="T88" fmla="*/ 0 w 22"/>
                    <a:gd name="T89" fmla="*/ 38 h 38"/>
                    <a:gd name="T90" fmla="*/ 1 w 22"/>
                    <a:gd name="T91" fmla="*/ 36 h 38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w 22"/>
                    <a:gd name="T139" fmla="*/ 0 h 38"/>
                    <a:gd name="T140" fmla="*/ 22 w 22"/>
                    <a:gd name="T141" fmla="*/ 38 h 38"/>
                  </a:gdLst>
                  <a:ahLst/>
                  <a:cxnLst>
                    <a:cxn ang="T92">
                      <a:pos x="T0" y="T1"/>
                    </a:cxn>
                    <a:cxn ang="T93">
                      <a:pos x="T2" y="T3"/>
                    </a:cxn>
                    <a:cxn ang="T94">
                      <a:pos x="T4" y="T5"/>
                    </a:cxn>
                    <a:cxn ang="T95">
                      <a:pos x="T6" y="T7"/>
                    </a:cxn>
                    <a:cxn ang="T96">
                      <a:pos x="T8" y="T9"/>
                    </a:cxn>
                    <a:cxn ang="T97">
                      <a:pos x="T10" y="T11"/>
                    </a:cxn>
                    <a:cxn ang="T98">
                      <a:pos x="T12" y="T13"/>
                    </a:cxn>
                    <a:cxn ang="T99">
                      <a:pos x="T14" y="T15"/>
                    </a:cxn>
                    <a:cxn ang="T100">
                      <a:pos x="T16" y="T17"/>
                    </a:cxn>
                    <a:cxn ang="T101">
                      <a:pos x="T18" y="T19"/>
                    </a:cxn>
                    <a:cxn ang="T102">
                      <a:pos x="T20" y="T21"/>
                    </a:cxn>
                    <a:cxn ang="T103">
                      <a:pos x="T22" y="T23"/>
                    </a:cxn>
                    <a:cxn ang="T104">
                      <a:pos x="T24" y="T25"/>
                    </a:cxn>
                    <a:cxn ang="T105">
                      <a:pos x="T26" y="T27"/>
                    </a:cxn>
                    <a:cxn ang="T106">
                      <a:pos x="T28" y="T29"/>
                    </a:cxn>
                    <a:cxn ang="T107">
                      <a:pos x="T30" y="T31"/>
                    </a:cxn>
                    <a:cxn ang="T108">
                      <a:pos x="T32" y="T33"/>
                    </a:cxn>
                    <a:cxn ang="T109">
                      <a:pos x="T34" y="T35"/>
                    </a:cxn>
                    <a:cxn ang="T110">
                      <a:pos x="T36" y="T37"/>
                    </a:cxn>
                    <a:cxn ang="T111">
                      <a:pos x="T38" y="T39"/>
                    </a:cxn>
                    <a:cxn ang="T112">
                      <a:pos x="T40" y="T41"/>
                    </a:cxn>
                    <a:cxn ang="T113">
                      <a:pos x="T42" y="T43"/>
                    </a:cxn>
                    <a:cxn ang="T114">
                      <a:pos x="T44" y="T45"/>
                    </a:cxn>
                    <a:cxn ang="T115">
                      <a:pos x="T46" y="T47"/>
                    </a:cxn>
                    <a:cxn ang="T116">
                      <a:pos x="T48" y="T49"/>
                    </a:cxn>
                    <a:cxn ang="T117">
                      <a:pos x="T50" y="T51"/>
                    </a:cxn>
                    <a:cxn ang="T118">
                      <a:pos x="T52" y="T53"/>
                    </a:cxn>
                    <a:cxn ang="T119">
                      <a:pos x="T54" y="T55"/>
                    </a:cxn>
                    <a:cxn ang="T120">
                      <a:pos x="T56" y="T57"/>
                    </a:cxn>
                    <a:cxn ang="T121">
                      <a:pos x="T58" y="T59"/>
                    </a:cxn>
                    <a:cxn ang="T122">
                      <a:pos x="T60" y="T61"/>
                    </a:cxn>
                    <a:cxn ang="T123">
                      <a:pos x="T62" y="T63"/>
                    </a:cxn>
                    <a:cxn ang="T124">
                      <a:pos x="T64" y="T65"/>
                    </a:cxn>
                    <a:cxn ang="T125">
                      <a:pos x="T66" y="T67"/>
                    </a:cxn>
                    <a:cxn ang="T126">
                      <a:pos x="T68" y="T69"/>
                    </a:cxn>
                    <a:cxn ang="T127">
                      <a:pos x="T70" y="T71"/>
                    </a:cxn>
                    <a:cxn ang="T128">
                      <a:pos x="T72" y="T73"/>
                    </a:cxn>
                    <a:cxn ang="T129">
                      <a:pos x="T74" y="T75"/>
                    </a:cxn>
                    <a:cxn ang="T130">
                      <a:pos x="T76" y="T77"/>
                    </a:cxn>
                    <a:cxn ang="T131">
                      <a:pos x="T78" y="T79"/>
                    </a:cxn>
                    <a:cxn ang="T132">
                      <a:pos x="T80" y="T81"/>
                    </a:cxn>
                    <a:cxn ang="T133">
                      <a:pos x="T82" y="T83"/>
                    </a:cxn>
                    <a:cxn ang="T134">
                      <a:pos x="T84" y="T85"/>
                    </a:cxn>
                    <a:cxn ang="T135">
                      <a:pos x="T86" y="T87"/>
                    </a:cxn>
                    <a:cxn ang="T136">
                      <a:pos x="T88" y="T89"/>
                    </a:cxn>
                    <a:cxn ang="T137">
                      <a:pos x="T90" y="T91"/>
                    </a:cxn>
                  </a:cxnLst>
                  <a:rect l="T138" t="T139" r="T140" b="T141"/>
                  <a:pathLst>
                    <a:path w="22" h="38">
                      <a:moveTo>
                        <a:pt x="1" y="36"/>
                      </a:moveTo>
                      <a:lnTo>
                        <a:pt x="2" y="36"/>
                      </a:lnTo>
                      <a:lnTo>
                        <a:pt x="6" y="36"/>
                      </a:lnTo>
                      <a:lnTo>
                        <a:pt x="8" y="36"/>
                      </a:lnTo>
                      <a:lnTo>
                        <a:pt x="11" y="35"/>
                      </a:lnTo>
                      <a:lnTo>
                        <a:pt x="13" y="33"/>
                      </a:lnTo>
                      <a:lnTo>
                        <a:pt x="16" y="31"/>
                      </a:lnTo>
                      <a:lnTo>
                        <a:pt x="18" y="29"/>
                      </a:lnTo>
                      <a:lnTo>
                        <a:pt x="18" y="27"/>
                      </a:lnTo>
                      <a:lnTo>
                        <a:pt x="20" y="23"/>
                      </a:lnTo>
                      <a:lnTo>
                        <a:pt x="20" y="21"/>
                      </a:lnTo>
                      <a:lnTo>
                        <a:pt x="20" y="18"/>
                      </a:lnTo>
                      <a:lnTo>
                        <a:pt x="20" y="15"/>
                      </a:lnTo>
                      <a:lnTo>
                        <a:pt x="19" y="12"/>
                      </a:lnTo>
                      <a:lnTo>
                        <a:pt x="18" y="10"/>
                      </a:lnTo>
                      <a:lnTo>
                        <a:pt x="16" y="7"/>
                      </a:lnTo>
                      <a:lnTo>
                        <a:pt x="14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6" y="2"/>
                      </a:lnTo>
                      <a:lnTo>
                        <a:pt x="3" y="2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2" y="0"/>
                      </a:lnTo>
                      <a:lnTo>
                        <a:pt x="5" y="1"/>
                      </a:lnTo>
                      <a:lnTo>
                        <a:pt x="8" y="1"/>
                      </a:lnTo>
                      <a:lnTo>
                        <a:pt x="10" y="3"/>
                      </a:lnTo>
                      <a:lnTo>
                        <a:pt x="13" y="4"/>
                      </a:lnTo>
                      <a:lnTo>
                        <a:pt x="16" y="6"/>
                      </a:lnTo>
                      <a:lnTo>
                        <a:pt x="18" y="8"/>
                      </a:lnTo>
                      <a:lnTo>
                        <a:pt x="19" y="10"/>
                      </a:lnTo>
                      <a:lnTo>
                        <a:pt x="20" y="13"/>
                      </a:lnTo>
                      <a:lnTo>
                        <a:pt x="21" y="16"/>
                      </a:lnTo>
                      <a:lnTo>
                        <a:pt x="22" y="19"/>
                      </a:lnTo>
                      <a:lnTo>
                        <a:pt x="21" y="22"/>
                      </a:lnTo>
                      <a:lnTo>
                        <a:pt x="20" y="25"/>
                      </a:lnTo>
                      <a:lnTo>
                        <a:pt x="20" y="27"/>
                      </a:lnTo>
                      <a:lnTo>
                        <a:pt x="18" y="30"/>
                      </a:lnTo>
                      <a:lnTo>
                        <a:pt x="16" y="32"/>
                      </a:lnTo>
                      <a:lnTo>
                        <a:pt x="14" y="35"/>
                      </a:lnTo>
                      <a:lnTo>
                        <a:pt x="12" y="36"/>
                      </a:lnTo>
                      <a:lnTo>
                        <a:pt x="9" y="37"/>
                      </a:lnTo>
                      <a:lnTo>
                        <a:pt x="6" y="38"/>
                      </a:lnTo>
                      <a:lnTo>
                        <a:pt x="3" y="38"/>
                      </a:lnTo>
                      <a:lnTo>
                        <a:pt x="0" y="38"/>
                      </a:lnTo>
                      <a:lnTo>
                        <a:pt x="1" y="36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0" name="Freeform 294"/>
                <p:cNvSpPr>
                  <a:spLocks/>
                </p:cNvSpPr>
                <p:nvPr/>
              </p:nvSpPr>
              <p:spPr bwMode="auto">
                <a:xfrm>
                  <a:off x="454" y="4027"/>
                  <a:ext cx="7" cy="10"/>
                </a:xfrm>
                <a:custGeom>
                  <a:avLst/>
                  <a:gdLst>
                    <a:gd name="T0" fmla="*/ 0 w 7"/>
                    <a:gd name="T1" fmla="*/ 1 h 10"/>
                    <a:gd name="T2" fmla="*/ 1 w 7"/>
                    <a:gd name="T3" fmla="*/ 1 h 10"/>
                    <a:gd name="T4" fmla="*/ 2 w 7"/>
                    <a:gd name="T5" fmla="*/ 1 h 10"/>
                    <a:gd name="T6" fmla="*/ 3 w 7"/>
                    <a:gd name="T7" fmla="*/ 1 h 10"/>
                    <a:gd name="T8" fmla="*/ 5 w 7"/>
                    <a:gd name="T9" fmla="*/ 2 h 10"/>
                    <a:gd name="T10" fmla="*/ 5 w 7"/>
                    <a:gd name="T11" fmla="*/ 3 h 10"/>
                    <a:gd name="T12" fmla="*/ 6 w 7"/>
                    <a:gd name="T13" fmla="*/ 4 h 10"/>
                    <a:gd name="T14" fmla="*/ 7 w 7"/>
                    <a:gd name="T15" fmla="*/ 5 h 10"/>
                    <a:gd name="T16" fmla="*/ 7 w 7"/>
                    <a:gd name="T17" fmla="*/ 7 h 10"/>
                    <a:gd name="T18" fmla="*/ 7 w 7"/>
                    <a:gd name="T19" fmla="*/ 7 h 10"/>
                    <a:gd name="T20" fmla="*/ 7 w 7"/>
                    <a:gd name="T21" fmla="*/ 9 h 10"/>
                    <a:gd name="T22" fmla="*/ 6 w 7"/>
                    <a:gd name="T23" fmla="*/ 10 h 10"/>
                    <a:gd name="T24" fmla="*/ 7 w 7"/>
                    <a:gd name="T25" fmla="*/ 10 h 10"/>
                    <a:gd name="T26" fmla="*/ 7 w 7"/>
                    <a:gd name="T27" fmla="*/ 9 h 10"/>
                    <a:gd name="T28" fmla="*/ 7 w 7"/>
                    <a:gd name="T29" fmla="*/ 8 h 10"/>
                    <a:gd name="T30" fmla="*/ 7 w 7"/>
                    <a:gd name="T31" fmla="*/ 7 h 10"/>
                    <a:gd name="T32" fmla="*/ 7 w 7"/>
                    <a:gd name="T33" fmla="*/ 5 h 10"/>
                    <a:gd name="T34" fmla="*/ 7 w 7"/>
                    <a:gd name="T35" fmla="*/ 4 h 10"/>
                    <a:gd name="T36" fmla="*/ 6 w 7"/>
                    <a:gd name="T37" fmla="*/ 3 h 10"/>
                    <a:gd name="T38" fmla="*/ 5 w 7"/>
                    <a:gd name="T39" fmla="*/ 1 h 10"/>
                    <a:gd name="T40" fmla="*/ 4 w 7"/>
                    <a:gd name="T41" fmla="*/ 0 h 10"/>
                    <a:gd name="T42" fmla="*/ 3 w 7"/>
                    <a:gd name="T43" fmla="*/ 0 h 10"/>
                    <a:gd name="T44" fmla="*/ 2 w 7"/>
                    <a:gd name="T45" fmla="*/ 0 h 10"/>
                    <a:gd name="T46" fmla="*/ 0 w 7"/>
                    <a:gd name="T47" fmla="*/ 0 h 10"/>
                    <a:gd name="T48" fmla="*/ 0 w 7"/>
                    <a:gd name="T49" fmla="*/ 1 h 10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7"/>
                    <a:gd name="T76" fmla="*/ 0 h 10"/>
                    <a:gd name="T77" fmla="*/ 7 w 7"/>
                    <a:gd name="T78" fmla="*/ 10 h 10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7" h="10">
                      <a:moveTo>
                        <a:pt x="0" y="1"/>
                      </a:moveTo>
                      <a:lnTo>
                        <a:pt x="1" y="1"/>
                      </a:lnTo>
                      <a:lnTo>
                        <a:pt x="2" y="1"/>
                      </a:lnTo>
                      <a:lnTo>
                        <a:pt x="3" y="1"/>
                      </a:lnTo>
                      <a:lnTo>
                        <a:pt x="5" y="2"/>
                      </a:lnTo>
                      <a:lnTo>
                        <a:pt x="5" y="3"/>
                      </a:lnTo>
                      <a:lnTo>
                        <a:pt x="6" y="4"/>
                      </a:lnTo>
                      <a:lnTo>
                        <a:pt x="7" y="5"/>
                      </a:lnTo>
                      <a:lnTo>
                        <a:pt x="7" y="7"/>
                      </a:lnTo>
                      <a:lnTo>
                        <a:pt x="7" y="9"/>
                      </a:lnTo>
                      <a:lnTo>
                        <a:pt x="6" y="10"/>
                      </a:lnTo>
                      <a:lnTo>
                        <a:pt x="7" y="10"/>
                      </a:lnTo>
                      <a:lnTo>
                        <a:pt x="7" y="9"/>
                      </a:lnTo>
                      <a:lnTo>
                        <a:pt x="7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7" y="4"/>
                      </a:lnTo>
                      <a:lnTo>
                        <a:pt x="6" y="3"/>
                      </a:lnTo>
                      <a:lnTo>
                        <a:pt x="5" y="1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1" name="Freeform 295"/>
                <p:cNvSpPr>
                  <a:spLocks/>
                </p:cNvSpPr>
                <p:nvPr/>
              </p:nvSpPr>
              <p:spPr bwMode="auto">
                <a:xfrm>
                  <a:off x="454" y="4027"/>
                  <a:ext cx="14" cy="17"/>
                </a:xfrm>
                <a:custGeom>
                  <a:avLst/>
                  <a:gdLst>
                    <a:gd name="T0" fmla="*/ 0 w 14"/>
                    <a:gd name="T1" fmla="*/ 2 h 17"/>
                    <a:gd name="T2" fmla="*/ 2 w 14"/>
                    <a:gd name="T3" fmla="*/ 2 h 17"/>
                    <a:gd name="T4" fmla="*/ 5 w 14"/>
                    <a:gd name="T5" fmla="*/ 2 h 17"/>
                    <a:gd name="T6" fmla="*/ 6 w 14"/>
                    <a:gd name="T7" fmla="*/ 2 h 17"/>
                    <a:gd name="T8" fmla="*/ 9 w 14"/>
                    <a:gd name="T9" fmla="*/ 3 h 17"/>
                    <a:gd name="T10" fmla="*/ 10 w 14"/>
                    <a:gd name="T11" fmla="*/ 5 h 17"/>
                    <a:gd name="T12" fmla="*/ 11 w 14"/>
                    <a:gd name="T13" fmla="*/ 6 h 17"/>
                    <a:gd name="T14" fmla="*/ 13 w 14"/>
                    <a:gd name="T15" fmla="*/ 8 h 17"/>
                    <a:gd name="T16" fmla="*/ 13 w 14"/>
                    <a:gd name="T17" fmla="*/ 10 h 17"/>
                    <a:gd name="T18" fmla="*/ 13 w 14"/>
                    <a:gd name="T19" fmla="*/ 12 h 17"/>
                    <a:gd name="T20" fmla="*/ 13 w 14"/>
                    <a:gd name="T21" fmla="*/ 15 h 17"/>
                    <a:gd name="T22" fmla="*/ 11 w 14"/>
                    <a:gd name="T23" fmla="*/ 16 h 17"/>
                    <a:gd name="T24" fmla="*/ 13 w 14"/>
                    <a:gd name="T25" fmla="*/ 17 h 17"/>
                    <a:gd name="T26" fmla="*/ 14 w 14"/>
                    <a:gd name="T27" fmla="*/ 15 h 17"/>
                    <a:gd name="T28" fmla="*/ 14 w 14"/>
                    <a:gd name="T29" fmla="*/ 12 h 17"/>
                    <a:gd name="T30" fmla="*/ 14 w 14"/>
                    <a:gd name="T31" fmla="*/ 10 h 17"/>
                    <a:gd name="T32" fmla="*/ 13 w 14"/>
                    <a:gd name="T33" fmla="*/ 8 h 17"/>
                    <a:gd name="T34" fmla="*/ 13 w 14"/>
                    <a:gd name="T35" fmla="*/ 6 h 17"/>
                    <a:gd name="T36" fmla="*/ 11 w 14"/>
                    <a:gd name="T37" fmla="*/ 4 h 17"/>
                    <a:gd name="T38" fmla="*/ 9 w 14"/>
                    <a:gd name="T39" fmla="*/ 3 h 17"/>
                    <a:gd name="T40" fmla="*/ 8 w 14"/>
                    <a:gd name="T41" fmla="*/ 1 h 17"/>
                    <a:gd name="T42" fmla="*/ 5 w 14"/>
                    <a:gd name="T43" fmla="*/ 0 h 17"/>
                    <a:gd name="T44" fmla="*/ 4 w 14"/>
                    <a:gd name="T45" fmla="*/ 0 h 17"/>
                    <a:gd name="T46" fmla="*/ 1 w 14"/>
                    <a:gd name="T47" fmla="*/ 0 h 17"/>
                    <a:gd name="T48" fmla="*/ 0 w 14"/>
                    <a:gd name="T49" fmla="*/ 2 h 17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w 14"/>
                    <a:gd name="T76" fmla="*/ 0 h 17"/>
                    <a:gd name="T77" fmla="*/ 14 w 14"/>
                    <a:gd name="T78" fmla="*/ 17 h 17"/>
                  </a:gdLst>
                  <a:ahLst/>
                  <a:cxnLst>
                    <a:cxn ang="T50">
                      <a:pos x="T0" y="T1"/>
                    </a:cxn>
                    <a:cxn ang="T51">
                      <a:pos x="T2" y="T3"/>
                    </a:cxn>
                    <a:cxn ang="T52">
                      <a:pos x="T4" y="T5"/>
                    </a:cxn>
                    <a:cxn ang="T53">
                      <a:pos x="T6" y="T7"/>
                    </a:cxn>
                    <a:cxn ang="T54">
                      <a:pos x="T8" y="T9"/>
                    </a:cxn>
                    <a:cxn ang="T55">
                      <a:pos x="T10" y="T11"/>
                    </a:cxn>
                    <a:cxn ang="T56">
                      <a:pos x="T12" y="T13"/>
                    </a:cxn>
                    <a:cxn ang="T57">
                      <a:pos x="T14" y="T15"/>
                    </a:cxn>
                    <a:cxn ang="T58">
                      <a:pos x="T16" y="T17"/>
                    </a:cxn>
                    <a:cxn ang="T59">
                      <a:pos x="T18" y="T19"/>
                    </a:cxn>
                    <a:cxn ang="T60">
                      <a:pos x="T20" y="T21"/>
                    </a:cxn>
                    <a:cxn ang="T61">
                      <a:pos x="T22" y="T23"/>
                    </a:cxn>
                    <a:cxn ang="T62">
                      <a:pos x="T24" y="T25"/>
                    </a:cxn>
                    <a:cxn ang="T63">
                      <a:pos x="T26" y="T27"/>
                    </a:cxn>
                    <a:cxn ang="T64">
                      <a:pos x="T28" y="T29"/>
                    </a:cxn>
                    <a:cxn ang="T65">
                      <a:pos x="T30" y="T31"/>
                    </a:cxn>
                    <a:cxn ang="T66">
                      <a:pos x="T32" y="T33"/>
                    </a:cxn>
                    <a:cxn ang="T67">
                      <a:pos x="T34" y="T35"/>
                    </a:cxn>
                    <a:cxn ang="T68">
                      <a:pos x="T36" y="T37"/>
                    </a:cxn>
                    <a:cxn ang="T69">
                      <a:pos x="T38" y="T39"/>
                    </a:cxn>
                    <a:cxn ang="T70">
                      <a:pos x="T40" y="T41"/>
                    </a:cxn>
                    <a:cxn ang="T71">
                      <a:pos x="T42" y="T43"/>
                    </a:cxn>
                    <a:cxn ang="T72">
                      <a:pos x="T44" y="T45"/>
                    </a:cxn>
                    <a:cxn ang="T73">
                      <a:pos x="T46" y="T47"/>
                    </a:cxn>
                    <a:cxn ang="T74">
                      <a:pos x="T48" y="T49"/>
                    </a:cxn>
                  </a:cxnLst>
                  <a:rect l="T75" t="T76" r="T77" b="T78"/>
                  <a:pathLst>
                    <a:path w="14" h="17">
                      <a:moveTo>
                        <a:pt x="0" y="2"/>
                      </a:moveTo>
                      <a:lnTo>
                        <a:pt x="2" y="2"/>
                      </a:lnTo>
                      <a:lnTo>
                        <a:pt x="5" y="2"/>
                      </a:lnTo>
                      <a:lnTo>
                        <a:pt x="6" y="2"/>
                      </a:lnTo>
                      <a:lnTo>
                        <a:pt x="9" y="3"/>
                      </a:lnTo>
                      <a:lnTo>
                        <a:pt x="10" y="5"/>
                      </a:lnTo>
                      <a:lnTo>
                        <a:pt x="11" y="6"/>
                      </a:lnTo>
                      <a:lnTo>
                        <a:pt x="13" y="8"/>
                      </a:lnTo>
                      <a:lnTo>
                        <a:pt x="13" y="10"/>
                      </a:lnTo>
                      <a:lnTo>
                        <a:pt x="13" y="12"/>
                      </a:lnTo>
                      <a:lnTo>
                        <a:pt x="13" y="15"/>
                      </a:lnTo>
                      <a:lnTo>
                        <a:pt x="11" y="16"/>
                      </a:lnTo>
                      <a:lnTo>
                        <a:pt x="13" y="17"/>
                      </a:lnTo>
                      <a:lnTo>
                        <a:pt x="14" y="15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8"/>
                      </a:lnTo>
                      <a:lnTo>
                        <a:pt x="13" y="6"/>
                      </a:lnTo>
                      <a:lnTo>
                        <a:pt x="11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4" y="0"/>
                      </a:lnTo>
                      <a:lnTo>
                        <a:pt x="1" y="0"/>
                      </a:lnTo>
                      <a:lnTo>
                        <a:pt x="0" y="2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2" name="Freeform 296"/>
                <p:cNvSpPr>
                  <a:spLocks/>
                </p:cNvSpPr>
                <p:nvPr/>
              </p:nvSpPr>
              <p:spPr bwMode="auto">
                <a:xfrm>
                  <a:off x="442" y="4089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3" name="Freeform 297"/>
                <p:cNvSpPr>
                  <a:spLocks/>
                </p:cNvSpPr>
                <p:nvPr/>
              </p:nvSpPr>
              <p:spPr bwMode="auto">
                <a:xfrm>
                  <a:off x="446" y="4093"/>
                  <a:ext cx="3" cy="3"/>
                </a:xfrm>
                <a:custGeom>
                  <a:avLst/>
                  <a:gdLst>
                    <a:gd name="T0" fmla="*/ 2 w 3"/>
                    <a:gd name="T1" fmla="*/ 0 h 3"/>
                    <a:gd name="T2" fmla="*/ 3 w 3"/>
                    <a:gd name="T3" fmla="*/ 1 h 3"/>
                    <a:gd name="T4" fmla="*/ 1 w 3"/>
                    <a:gd name="T5" fmla="*/ 3 h 3"/>
                    <a:gd name="T6" fmla="*/ 0 w 3"/>
                    <a:gd name="T7" fmla="*/ 1 h 3"/>
                    <a:gd name="T8" fmla="*/ 2 w 3"/>
                    <a:gd name="T9" fmla="*/ 0 h 3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3"/>
                    <a:gd name="T17" fmla="*/ 3 w 3"/>
                    <a:gd name="T18" fmla="*/ 3 h 3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3">
                      <a:moveTo>
                        <a:pt x="2" y="0"/>
                      </a:moveTo>
                      <a:lnTo>
                        <a:pt x="3" y="1"/>
                      </a:lnTo>
                      <a:lnTo>
                        <a:pt x="1" y="3"/>
                      </a:lnTo>
                      <a:lnTo>
                        <a:pt x="0" y="1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4" name="Freeform 298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1" cy="53"/>
                </a:xfrm>
                <a:custGeom>
                  <a:avLst/>
                  <a:gdLst>
                    <a:gd name="T0" fmla="*/ 31 w 31"/>
                    <a:gd name="T1" fmla="*/ 1 h 53"/>
                    <a:gd name="T2" fmla="*/ 30 w 31"/>
                    <a:gd name="T3" fmla="*/ 1 h 53"/>
                    <a:gd name="T4" fmla="*/ 26 w 31"/>
                    <a:gd name="T5" fmla="*/ 5 h 53"/>
                    <a:gd name="T6" fmla="*/ 23 w 31"/>
                    <a:gd name="T7" fmla="*/ 8 h 53"/>
                    <a:gd name="T8" fmla="*/ 19 w 31"/>
                    <a:gd name="T9" fmla="*/ 11 h 53"/>
                    <a:gd name="T10" fmla="*/ 15 w 31"/>
                    <a:gd name="T11" fmla="*/ 16 h 53"/>
                    <a:gd name="T12" fmla="*/ 13 w 31"/>
                    <a:gd name="T13" fmla="*/ 20 h 53"/>
                    <a:gd name="T14" fmla="*/ 10 w 31"/>
                    <a:gd name="T15" fmla="*/ 24 h 53"/>
                    <a:gd name="T16" fmla="*/ 7 w 31"/>
                    <a:gd name="T17" fmla="*/ 29 h 53"/>
                    <a:gd name="T18" fmla="*/ 5 w 31"/>
                    <a:gd name="T19" fmla="*/ 34 h 53"/>
                    <a:gd name="T20" fmla="*/ 4 w 31"/>
                    <a:gd name="T21" fmla="*/ 40 h 53"/>
                    <a:gd name="T22" fmla="*/ 2 w 31"/>
                    <a:gd name="T23" fmla="*/ 45 h 53"/>
                    <a:gd name="T24" fmla="*/ 1 w 31"/>
                    <a:gd name="T25" fmla="*/ 50 h 53"/>
                    <a:gd name="T26" fmla="*/ 1 w 31"/>
                    <a:gd name="T27" fmla="*/ 53 h 53"/>
                    <a:gd name="T28" fmla="*/ 0 w 31"/>
                    <a:gd name="T29" fmla="*/ 53 h 53"/>
                    <a:gd name="T30" fmla="*/ 1 w 31"/>
                    <a:gd name="T31" fmla="*/ 48 h 53"/>
                    <a:gd name="T32" fmla="*/ 1 w 31"/>
                    <a:gd name="T33" fmla="*/ 43 h 53"/>
                    <a:gd name="T34" fmla="*/ 2 w 31"/>
                    <a:gd name="T35" fmla="*/ 38 h 53"/>
                    <a:gd name="T36" fmla="*/ 4 w 31"/>
                    <a:gd name="T37" fmla="*/ 33 h 53"/>
                    <a:gd name="T38" fmla="*/ 7 w 31"/>
                    <a:gd name="T39" fmla="*/ 28 h 53"/>
                    <a:gd name="T40" fmla="*/ 9 w 31"/>
                    <a:gd name="T41" fmla="*/ 23 h 53"/>
                    <a:gd name="T42" fmla="*/ 12 w 31"/>
                    <a:gd name="T43" fmla="*/ 19 h 53"/>
                    <a:gd name="T44" fmla="*/ 15 w 31"/>
                    <a:gd name="T45" fmla="*/ 14 h 53"/>
                    <a:gd name="T46" fmla="*/ 19 w 31"/>
                    <a:gd name="T47" fmla="*/ 11 h 53"/>
                    <a:gd name="T48" fmla="*/ 22 w 31"/>
                    <a:gd name="T49" fmla="*/ 7 h 53"/>
                    <a:gd name="T50" fmla="*/ 26 w 31"/>
                    <a:gd name="T51" fmla="*/ 3 h 53"/>
                    <a:gd name="T52" fmla="*/ 30 w 31"/>
                    <a:gd name="T53" fmla="*/ 0 h 53"/>
                    <a:gd name="T54" fmla="*/ 31 w 31"/>
                    <a:gd name="T55" fmla="*/ 1 h 53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1"/>
                    <a:gd name="T85" fmla="*/ 0 h 53"/>
                    <a:gd name="T86" fmla="*/ 31 w 31"/>
                    <a:gd name="T87" fmla="*/ 53 h 53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1" h="53">
                      <a:moveTo>
                        <a:pt x="31" y="1"/>
                      </a:moveTo>
                      <a:lnTo>
                        <a:pt x="30" y="1"/>
                      </a:lnTo>
                      <a:lnTo>
                        <a:pt x="26" y="5"/>
                      </a:lnTo>
                      <a:lnTo>
                        <a:pt x="23" y="8"/>
                      </a:lnTo>
                      <a:lnTo>
                        <a:pt x="19" y="11"/>
                      </a:lnTo>
                      <a:lnTo>
                        <a:pt x="15" y="16"/>
                      </a:lnTo>
                      <a:lnTo>
                        <a:pt x="13" y="20"/>
                      </a:lnTo>
                      <a:lnTo>
                        <a:pt x="10" y="24"/>
                      </a:lnTo>
                      <a:lnTo>
                        <a:pt x="7" y="29"/>
                      </a:lnTo>
                      <a:lnTo>
                        <a:pt x="5" y="34"/>
                      </a:lnTo>
                      <a:lnTo>
                        <a:pt x="4" y="40"/>
                      </a:lnTo>
                      <a:lnTo>
                        <a:pt x="2" y="45"/>
                      </a:lnTo>
                      <a:lnTo>
                        <a:pt x="1" y="50"/>
                      </a:lnTo>
                      <a:lnTo>
                        <a:pt x="1" y="53"/>
                      </a:lnTo>
                      <a:lnTo>
                        <a:pt x="0" y="53"/>
                      </a:lnTo>
                      <a:lnTo>
                        <a:pt x="1" y="48"/>
                      </a:lnTo>
                      <a:lnTo>
                        <a:pt x="1" y="43"/>
                      </a:lnTo>
                      <a:lnTo>
                        <a:pt x="2" y="38"/>
                      </a:lnTo>
                      <a:lnTo>
                        <a:pt x="4" y="33"/>
                      </a:lnTo>
                      <a:lnTo>
                        <a:pt x="7" y="28"/>
                      </a:lnTo>
                      <a:lnTo>
                        <a:pt x="9" y="23"/>
                      </a:lnTo>
                      <a:lnTo>
                        <a:pt x="12" y="19"/>
                      </a:lnTo>
                      <a:lnTo>
                        <a:pt x="15" y="14"/>
                      </a:lnTo>
                      <a:lnTo>
                        <a:pt x="19" y="11"/>
                      </a:lnTo>
                      <a:lnTo>
                        <a:pt x="22" y="7"/>
                      </a:lnTo>
                      <a:lnTo>
                        <a:pt x="26" y="3"/>
                      </a:lnTo>
                      <a:lnTo>
                        <a:pt x="30" y="0"/>
                      </a:lnTo>
                      <a:lnTo>
                        <a:pt x="31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5" name="Freeform 299"/>
                <p:cNvSpPr>
                  <a:spLocks/>
                </p:cNvSpPr>
                <p:nvPr/>
              </p:nvSpPr>
              <p:spPr bwMode="auto">
                <a:xfrm>
                  <a:off x="407" y="4096"/>
                  <a:ext cx="38" cy="59"/>
                </a:xfrm>
                <a:custGeom>
                  <a:avLst/>
                  <a:gdLst>
                    <a:gd name="T0" fmla="*/ 38 w 38"/>
                    <a:gd name="T1" fmla="*/ 1 h 59"/>
                    <a:gd name="T2" fmla="*/ 37 w 38"/>
                    <a:gd name="T3" fmla="*/ 1 h 59"/>
                    <a:gd name="T4" fmla="*/ 32 w 38"/>
                    <a:gd name="T5" fmla="*/ 5 h 59"/>
                    <a:gd name="T6" fmla="*/ 27 w 38"/>
                    <a:gd name="T7" fmla="*/ 9 h 59"/>
                    <a:gd name="T8" fmla="*/ 23 w 38"/>
                    <a:gd name="T9" fmla="*/ 13 h 59"/>
                    <a:gd name="T10" fmla="*/ 19 w 38"/>
                    <a:gd name="T11" fmla="*/ 18 h 59"/>
                    <a:gd name="T12" fmla="*/ 15 w 38"/>
                    <a:gd name="T13" fmla="*/ 22 h 59"/>
                    <a:gd name="T14" fmla="*/ 12 w 38"/>
                    <a:gd name="T15" fmla="*/ 28 h 59"/>
                    <a:gd name="T16" fmla="*/ 9 w 38"/>
                    <a:gd name="T17" fmla="*/ 33 h 59"/>
                    <a:gd name="T18" fmla="*/ 6 w 38"/>
                    <a:gd name="T19" fmla="*/ 38 h 59"/>
                    <a:gd name="T20" fmla="*/ 4 w 38"/>
                    <a:gd name="T21" fmla="*/ 44 h 59"/>
                    <a:gd name="T22" fmla="*/ 2 w 38"/>
                    <a:gd name="T23" fmla="*/ 50 h 59"/>
                    <a:gd name="T24" fmla="*/ 1 w 38"/>
                    <a:gd name="T25" fmla="*/ 56 h 59"/>
                    <a:gd name="T26" fmla="*/ 1 w 38"/>
                    <a:gd name="T27" fmla="*/ 59 h 59"/>
                    <a:gd name="T28" fmla="*/ 0 w 38"/>
                    <a:gd name="T29" fmla="*/ 59 h 59"/>
                    <a:gd name="T30" fmla="*/ 1 w 38"/>
                    <a:gd name="T31" fmla="*/ 54 h 59"/>
                    <a:gd name="T32" fmla="*/ 1 w 38"/>
                    <a:gd name="T33" fmla="*/ 48 h 59"/>
                    <a:gd name="T34" fmla="*/ 3 w 38"/>
                    <a:gd name="T35" fmla="*/ 42 h 59"/>
                    <a:gd name="T36" fmla="*/ 5 w 38"/>
                    <a:gd name="T37" fmla="*/ 37 h 59"/>
                    <a:gd name="T38" fmla="*/ 8 w 38"/>
                    <a:gd name="T39" fmla="*/ 31 h 59"/>
                    <a:gd name="T40" fmla="*/ 11 w 38"/>
                    <a:gd name="T41" fmla="*/ 26 h 59"/>
                    <a:gd name="T42" fmla="*/ 15 w 38"/>
                    <a:gd name="T43" fmla="*/ 21 h 59"/>
                    <a:gd name="T44" fmla="*/ 18 w 38"/>
                    <a:gd name="T45" fmla="*/ 16 h 59"/>
                    <a:gd name="T46" fmla="*/ 23 w 38"/>
                    <a:gd name="T47" fmla="*/ 12 h 59"/>
                    <a:gd name="T48" fmla="*/ 27 w 38"/>
                    <a:gd name="T49" fmla="*/ 7 h 59"/>
                    <a:gd name="T50" fmla="*/ 31 w 38"/>
                    <a:gd name="T51" fmla="*/ 3 h 59"/>
                    <a:gd name="T52" fmla="*/ 36 w 38"/>
                    <a:gd name="T53" fmla="*/ 0 h 59"/>
                    <a:gd name="T54" fmla="*/ 38 w 38"/>
                    <a:gd name="T55" fmla="*/ 1 h 59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38"/>
                    <a:gd name="T85" fmla="*/ 0 h 59"/>
                    <a:gd name="T86" fmla="*/ 38 w 38"/>
                    <a:gd name="T87" fmla="*/ 59 h 59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38" h="59">
                      <a:moveTo>
                        <a:pt x="38" y="1"/>
                      </a:moveTo>
                      <a:lnTo>
                        <a:pt x="37" y="1"/>
                      </a:lnTo>
                      <a:lnTo>
                        <a:pt x="32" y="5"/>
                      </a:lnTo>
                      <a:lnTo>
                        <a:pt x="27" y="9"/>
                      </a:lnTo>
                      <a:lnTo>
                        <a:pt x="23" y="13"/>
                      </a:lnTo>
                      <a:lnTo>
                        <a:pt x="19" y="18"/>
                      </a:lnTo>
                      <a:lnTo>
                        <a:pt x="15" y="22"/>
                      </a:lnTo>
                      <a:lnTo>
                        <a:pt x="12" y="28"/>
                      </a:lnTo>
                      <a:lnTo>
                        <a:pt x="9" y="33"/>
                      </a:lnTo>
                      <a:lnTo>
                        <a:pt x="6" y="38"/>
                      </a:lnTo>
                      <a:lnTo>
                        <a:pt x="4" y="44"/>
                      </a:lnTo>
                      <a:lnTo>
                        <a:pt x="2" y="50"/>
                      </a:lnTo>
                      <a:lnTo>
                        <a:pt x="1" y="56"/>
                      </a:lnTo>
                      <a:lnTo>
                        <a:pt x="1" y="59"/>
                      </a:lnTo>
                      <a:lnTo>
                        <a:pt x="0" y="59"/>
                      </a:lnTo>
                      <a:lnTo>
                        <a:pt x="1" y="54"/>
                      </a:lnTo>
                      <a:lnTo>
                        <a:pt x="1" y="48"/>
                      </a:lnTo>
                      <a:lnTo>
                        <a:pt x="3" y="42"/>
                      </a:lnTo>
                      <a:lnTo>
                        <a:pt x="5" y="37"/>
                      </a:lnTo>
                      <a:lnTo>
                        <a:pt x="8" y="31"/>
                      </a:lnTo>
                      <a:lnTo>
                        <a:pt x="11" y="26"/>
                      </a:lnTo>
                      <a:lnTo>
                        <a:pt x="15" y="21"/>
                      </a:lnTo>
                      <a:lnTo>
                        <a:pt x="18" y="16"/>
                      </a:lnTo>
                      <a:lnTo>
                        <a:pt x="23" y="12"/>
                      </a:lnTo>
                      <a:lnTo>
                        <a:pt x="27" y="7"/>
                      </a:lnTo>
                      <a:lnTo>
                        <a:pt x="31" y="3"/>
                      </a:lnTo>
                      <a:lnTo>
                        <a:pt x="36" y="0"/>
                      </a:lnTo>
                      <a:lnTo>
                        <a:pt x="38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6" name="Freeform 300"/>
                <p:cNvSpPr>
                  <a:spLocks/>
                </p:cNvSpPr>
                <p:nvPr/>
              </p:nvSpPr>
              <p:spPr bwMode="auto">
                <a:xfrm>
                  <a:off x="437" y="4108"/>
                  <a:ext cx="4" cy="4"/>
                </a:xfrm>
                <a:custGeom>
                  <a:avLst/>
                  <a:gdLst>
                    <a:gd name="T0" fmla="*/ 1 w 4"/>
                    <a:gd name="T1" fmla="*/ 4 h 4"/>
                    <a:gd name="T2" fmla="*/ 0 w 4"/>
                    <a:gd name="T3" fmla="*/ 2 h 4"/>
                    <a:gd name="T4" fmla="*/ 3 w 4"/>
                    <a:gd name="T5" fmla="*/ 0 h 4"/>
                    <a:gd name="T6" fmla="*/ 4 w 4"/>
                    <a:gd name="T7" fmla="*/ 2 h 4"/>
                    <a:gd name="T8" fmla="*/ 1 w 4"/>
                    <a:gd name="T9" fmla="*/ 4 h 4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4"/>
                    <a:gd name="T16" fmla="*/ 0 h 4"/>
                    <a:gd name="T17" fmla="*/ 4 w 4"/>
                    <a:gd name="T18" fmla="*/ 4 h 4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4" h="4">
                      <a:moveTo>
                        <a:pt x="1" y="4"/>
                      </a:moveTo>
                      <a:lnTo>
                        <a:pt x="0" y="2"/>
                      </a:lnTo>
                      <a:lnTo>
                        <a:pt x="3" y="0"/>
                      </a:lnTo>
                      <a:lnTo>
                        <a:pt x="4" y="2"/>
                      </a:lnTo>
                      <a:lnTo>
                        <a:pt x="1" y="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7" name="Freeform 301"/>
                <p:cNvSpPr>
                  <a:spLocks/>
                </p:cNvSpPr>
                <p:nvPr/>
              </p:nvSpPr>
              <p:spPr bwMode="auto">
                <a:xfrm>
                  <a:off x="441" y="4113"/>
                  <a:ext cx="3" cy="2"/>
                </a:xfrm>
                <a:custGeom>
                  <a:avLst/>
                  <a:gdLst>
                    <a:gd name="T0" fmla="*/ 1 w 3"/>
                    <a:gd name="T1" fmla="*/ 0 h 2"/>
                    <a:gd name="T2" fmla="*/ 3 w 3"/>
                    <a:gd name="T3" fmla="*/ 1 h 2"/>
                    <a:gd name="T4" fmla="*/ 0 w 3"/>
                    <a:gd name="T5" fmla="*/ 2 h 2"/>
                    <a:gd name="T6" fmla="*/ 0 w 3"/>
                    <a:gd name="T7" fmla="*/ 1 h 2"/>
                    <a:gd name="T8" fmla="*/ 1 w 3"/>
                    <a:gd name="T9" fmla="*/ 0 h 2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3"/>
                    <a:gd name="T16" fmla="*/ 0 h 2"/>
                    <a:gd name="T17" fmla="*/ 3 w 3"/>
                    <a:gd name="T18" fmla="*/ 2 h 2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3" h="2">
                      <a:moveTo>
                        <a:pt x="1" y="0"/>
                      </a:moveTo>
                      <a:lnTo>
                        <a:pt x="3" y="1"/>
                      </a:lnTo>
                      <a:lnTo>
                        <a:pt x="0" y="2"/>
                      </a:lnTo>
                      <a:lnTo>
                        <a:pt x="0" y="1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8" name="Freeform 302"/>
                <p:cNvSpPr>
                  <a:spLocks/>
                </p:cNvSpPr>
                <p:nvPr/>
              </p:nvSpPr>
              <p:spPr bwMode="auto">
                <a:xfrm>
                  <a:off x="407" y="4115"/>
                  <a:ext cx="25" cy="34"/>
                </a:xfrm>
                <a:custGeom>
                  <a:avLst/>
                  <a:gdLst>
                    <a:gd name="T0" fmla="*/ 25 w 25"/>
                    <a:gd name="T1" fmla="*/ 1 h 34"/>
                    <a:gd name="T2" fmla="*/ 22 w 25"/>
                    <a:gd name="T3" fmla="*/ 3 h 34"/>
                    <a:gd name="T4" fmla="*/ 19 w 25"/>
                    <a:gd name="T5" fmla="*/ 6 h 34"/>
                    <a:gd name="T6" fmla="*/ 16 w 25"/>
                    <a:gd name="T7" fmla="*/ 8 h 34"/>
                    <a:gd name="T8" fmla="*/ 12 w 25"/>
                    <a:gd name="T9" fmla="*/ 12 h 34"/>
                    <a:gd name="T10" fmla="*/ 9 w 25"/>
                    <a:gd name="T11" fmla="*/ 16 h 34"/>
                    <a:gd name="T12" fmla="*/ 7 w 25"/>
                    <a:gd name="T13" fmla="*/ 20 h 34"/>
                    <a:gd name="T14" fmla="*/ 4 w 25"/>
                    <a:gd name="T15" fmla="*/ 24 h 34"/>
                    <a:gd name="T16" fmla="*/ 3 w 25"/>
                    <a:gd name="T17" fmla="*/ 28 h 34"/>
                    <a:gd name="T18" fmla="*/ 1 w 25"/>
                    <a:gd name="T19" fmla="*/ 33 h 34"/>
                    <a:gd name="T20" fmla="*/ 1 w 25"/>
                    <a:gd name="T21" fmla="*/ 34 h 34"/>
                    <a:gd name="T22" fmla="*/ 0 w 25"/>
                    <a:gd name="T23" fmla="*/ 34 h 34"/>
                    <a:gd name="T24" fmla="*/ 1 w 25"/>
                    <a:gd name="T25" fmla="*/ 32 h 34"/>
                    <a:gd name="T26" fmla="*/ 2 w 25"/>
                    <a:gd name="T27" fmla="*/ 27 h 34"/>
                    <a:gd name="T28" fmla="*/ 4 w 25"/>
                    <a:gd name="T29" fmla="*/ 23 h 34"/>
                    <a:gd name="T30" fmla="*/ 6 w 25"/>
                    <a:gd name="T31" fmla="*/ 19 h 34"/>
                    <a:gd name="T32" fmla="*/ 9 w 25"/>
                    <a:gd name="T33" fmla="*/ 15 h 34"/>
                    <a:gd name="T34" fmla="*/ 12 w 25"/>
                    <a:gd name="T35" fmla="*/ 12 h 34"/>
                    <a:gd name="T36" fmla="*/ 15 w 25"/>
                    <a:gd name="T37" fmla="*/ 8 h 34"/>
                    <a:gd name="T38" fmla="*/ 18 w 25"/>
                    <a:gd name="T39" fmla="*/ 5 h 34"/>
                    <a:gd name="T40" fmla="*/ 21 w 25"/>
                    <a:gd name="T41" fmla="*/ 2 h 34"/>
                    <a:gd name="T42" fmla="*/ 24 w 25"/>
                    <a:gd name="T43" fmla="*/ 0 h 34"/>
                    <a:gd name="T44" fmla="*/ 25 w 25"/>
                    <a:gd name="T45" fmla="*/ 1 h 34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25"/>
                    <a:gd name="T70" fmla="*/ 0 h 34"/>
                    <a:gd name="T71" fmla="*/ 25 w 25"/>
                    <a:gd name="T72" fmla="*/ 34 h 34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25" h="34">
                      <a:moveTo>
                        <a:pt x="25" y="1"/>
                      </a:moveTo>
                      <a:lnTo>
                        <a:pt x="22" y="3"/>
                      </a:lnTo>
                      <a:lnTo>
                        <a:pt x="19" y="6"/>
                      </a:lnTo>
                      <a:lnTo>
                        <a:pt x="16" y="8"/>
                      </a:lnTo>
                      <a:lnTo>
                        <a:pt x="12" y="12"/>
                      </a:lnTo>
                      <a:lnTo>
                        <a:pt x="9" y="16"/>
                      </a:lnTo>
                      <a:lnTo>
                        <a:pt x="7" y="20"/>
                      </a:lnTo>
                      <a:lnTo>
                        <a:pt x="4" y="24"/>
                      </a:lnTo>
                      <a:lnTo>
                        <a:pt x="3" y="28"/>
                      </a:lnTo>
                      <a:lnTo>
                        <a:pt x="1" y="33"/>
                      </a:lnTo>
                      <a:lnTo>
                        <a:pt x="1" y="34"/>
                      </a:lnTo>
                      <a:lnTo>
                        <a:pt x="0" y="34"/>
                      </a:lnTo>
                      <a:lnTo>
                        <a:pt x="1" y="32"/>
                      </a:lnTo>
                      <a:lnTo>
                        <a:pt x="2" y="27"/>
                      </a:lnTo>
                      <a:lnTo>
                        <a:pt x="4" y="23"/>
                      </a:lnTo>
                      <a:lnTo>
                        <a:pt x="6" y="19"/>
                      </a:lnTo>
                      <a:lnTo>
                        <a:pt x="9" y="15"/>
                      </a:lnTo>
                      <a:lnTo>
                        <a:pt x="12" y="12"/>
                      </a:lnTo>
                      <a:lnTo>
                        <a:pt x="15" y="8"/>
                      </a:lnTo>
                      <a:lnTo>
                        <a:pt x="18" y="5"/>
                      </a:lnTo>
                      <a:lnTo>
                        <a:pt x="21" y="2"/>
                      </a:lnTo>
                      <a:lnTo>
                        <a:pt x="24" y="0"/>
                      </a:lnTo>
                      <a:lnTo>
                        <a:pt x="25" y="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  <p:sp>
              <p:nvSpPr>
                <p:cNvPr id="2039" name="Freeform 303"/>
                <p:cNvSpPr>
                  <a:spLocks/>
                </p:cNvSpPr>
                <p:nvPr/>
              </p:nvSpPr>
              <p:spPr bwMode="auto">
                <a:xfrm>
                  <a:off x="407" y="4115"/>
                  <a:ext cx="32" cy="40"/>
                </a:xfrm>
                <a:custGeom>
                  <a:avLst/>
                  <a:gdLst>
                    <a:gd name="T0" fmla="*/ 32 w 32"/>
                    <a:gd name="T1" fmla="*/ 1 h 40"/>
                    <a:gd name="T2" fmla="*/ 28 w 32"/>
                    <a:gd name="T3" fmla="*/ 4 h 40"/>
                    <a:gd name="T4" fmla="*/ 23 w 32"/>
                    <a:gd name="T5" fmla="*/ 7 h 40"/>
                    <a:gd name="T6" fmla="*/ 19 w 32"/>
                    <a:gd name="T7" fmla="*/ 10 h 40"/>
                    <a:gd name="T8" fmla="*/ 16 w 32"/>
                    <a:gd name="T9" fmla="*/ 15 h 40"/>
                    <a:gd name="T10" fmla="*/ 12 w 32"/>
                    <a:gd name="T11" fmla="*/ 19 h 40"/>
                    <a:gd name="T12" fmla="*/ 9 w 32"/>
                    <a:gd name="T13" fmla="*/ 24 h 40"/>
                    <a:gd name="T14" fmla="*/ 6 w 32"/>
                    <a:gd name="T15" fmla="*/ 28 h 40"/>
                    <a:gd name="T16" fmla="*/ 4 w 32"/>
                    <a:gd name="T17" fmla="*/ 34 h 40"/>
                    <a:gd name="T18" fmla="*/ 1 w 32"/>
                    <a:gd name="T19" fmla="*/ 40 h 40"/>
                    <a:gd name="T20" fmla="*/ 1 w 32"/>
                    <a:gd name="T21" fmla="*/ 40 h 40"/>
                    <a:gd name="T22" fmla="*/ 0 w 32"/>
                    <a:gd name="T23" fmla="*/ 40 h 40"/>
                    <a:gd name="T24" fmla="*/ 1 w 32"/>
                    <a:gd name="T25" fmla="*/ 38 h 40"/>
                    <a:gd name="T26" fmla="*/ 2 w 32"/>
                    <a:gd name="T27" fmla="*/ 32 h 40"/>
                    <a:gd name="T28" fmla="*/ 5 w 32"/>
                    <a:gd name="T29" fmla="*/ 28 h 40"/>
                    <a:gd name="T30" fmla="*/ 8 w 32"/>
                    <a:gd name="T31" fmla="*/ 23 h 40"/>
                    <a:gd name="T32" fmla="*/ 11 w 32"/>
                    <a:gd name="T33" fmla="*/ 18 h 40"/>
                    <a:gd name="T34" fmla="*/ 15 w 32"/>
                    <a:gd name="T35" fmla="*/ 14 h 40"/>
                    <a:gd name="T36" fmla="*/ 19 w 32"/>
                    <a:gd name="T37" fmla="*/ 9 h 40"/>
                    <a:gd name="T38" fmla="*/ 23 w 32"/>
                    <a:gd name="T39" fmla="*/ 5 h 40"/>
                    <a:gd name="T40" fmla="*/ 27 w 32"/>
                    <a:gd name="T41" fmla="*/ 3 h 40"/>
                    <a:gd name="T42" fmla="*/ 31 w 32"/>
                    <a:gd name="T43" fmla="*/ 0 h 40"/>
                    <a:gd name="T44" fmla="*/ 32 w 32"/>
                    <a:gd name="T45" fmla="*/ 1 h 40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2"/>
                    <a:gd name="T70" fmla="*/ 0 h 40"/>
                    <a:gd name="T71" fmla="*/ 32 w 32"/>
                    <a:gd name="T72" fmla="*/ 40 h 40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2" h="40">
                      <a:moveTo>
                        <a:pt x="32" y="1"/>
                      </a:moveTo>
                      <a:lnTo>
                        <a:pt x="28" y="4"/>
                      </a:lnTo>
                      <a:lnTo>
                        <a:pt x="23" y="7"/>
                      </a:lnTo>
                      <a:lnTo>
                        <a:pt x="19" y="10"/>
                      </a:lnTo>
                      <a:lnTo>
                        <a:pt x="16" y="15"/>
                      </a:lnTo>
                      <a:lnTo>
                        <a:pt x="12" y="19"/>
                      </a:lnTo>
                      <a:lnTo>
                        <a:pt x="9" y="24"/>
                      </a:lnTo>
                      <a:lnTo>
                        <a:pt x="6" y="28"/>
                      </a:lnTo>
                      <a:lnTo>
                        <a:pt x="4" y="34"/>
                      </a:lnTo>
                      <a:lnTo>
                        <a:pt x="1" y="40"/>
                      </a:lnTo>
                      <a:lnTo>
                        <a:pt x="0" y="40"/>
                      </a:lnTo>
                      <a:lnTo>
                        <a:pt x="1" y="38"/>
                      </a:lnTo>
                      <a:lnTo>
                        <a:pt x="2" y="32"/>
                      </a:lnTo>
                      <a:lnTo>
                        <a:pt x="5" y="28"/>
                      </a:lnTo>
                      <a:lnTo>
                        <a:pt x="8" y="23"/>
                      </a:lnTo>
                      <a:lnTo>
                        <a:pt x="11" y="18"/>
                      </a:lnTo>
                      <a:lnTo>
                        <a:pt x="15" y="14"/>
                      </a:lnTo>
                      <a:lnTo>
                        <a:pt x="19" y="9"/>
                      </a:lnTo>
                      <a:lnTo>
                        <a:pt x="23" y="5"/>
                      </a:lnTo>
                      <a:lnTo>
                        <a:pt x="27" y="3"/>
                      </a:lnTo>
                      <a:lnTo>
                        <a:pt x="31" y="0"/>
                      </a:lnTo>
                      <a:lnTo>
                        <a:pt x="32" y="1"/>
                      </a:lnTo>
                    </a:path>
                  </a:pathLst>
                </a:custGeom>
                <a:noFill/>
                <a:ln w="11113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>
                    <a:latin typeface="Verdana" pitchFamily="34" charset="0"/>
                  </a:endParaRPr>
                </a:p>
              </p:txBody>
            </p:sp>
          </p:grpSp>
          <p:grpSp>
            <p:nvGrpSpPr>
              <p:cNvPr id="1956" name="Group 97"/>
              <p:cNvGrpSpPr>
                <a:grpSpLocks/>
              </p:cNvGrpSpPr>
              <p:nvPr/>
            </p:nvGrpSpPr>
            <p:grpSpPr bwMode="auto">
              <a:xfrm>
                <a:off x="8793722" y="4298509"/>
                <a:ext cx="142061" cy="108828"/>
                <a:chOff x="350" y="3860"/>
                <a:chExt cx="155" cy="106"/>
              </a:xfrm>
            </p:grpSpPr>
            <p:grpSp>
              <p:nvGrpSpPr>
                <p:cNvPr id="1957" name="Group 98"/>
                <p:cNvGrpSpPr>
                  <a:grpSpLocks/>
                </p:cNvGrpSpPr>
                <p:nvPr/>
              </p:nvGrpSpPr>
              <p:grpSpPr bwMode="auto">
                <a:xfrm>
                  <a:off x="350" y="3884"/>
                  <a:ext cx="155" cy="82"/>
                  <a:chOff x="350" y="3884"/>
                  <a:chExt cx="155" cy="82"/>
                </a:xfrm>
              </p:grpSpPr>
              <p:sp>
                <p:nvSpPr>
                  <p:cNvPr id="1967" name="Freeform 99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68" name="Freeform 100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958" name="Group 101"/>
                <p:cNvGrpSpPr>
                  <a:grpSpLocks/>
                </p:cNvGrpSpPr>
                <p:nvPr/>
              </p:nvGrpSpPr>
              <p:grpSpPr bwMode="auto">
                <a:xfrm>
                  <a:off x="365" y="3885"/>
                  <a:ext cx="8" cy="81"/>
                  <a:chOff x="365" y="3885"/>
                  <a:chExt cx="8" cy="81"/>
                </a:xfrm>
              </p:grpSpPr>
              <p:sp>
                <p:nvSpPr>
                  <p:cNvPr id="1965" name="Rectangle 102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966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  <p:grpSp>
              <p:nvGrpSpPr>
                <p:cNvPr id="1959" name="Group 104"/>
                <p:cNvGrpSpPr>
                  <a:grpSpLocks/>
                </p:cNvGrpSpPr>
                <p:nvPr/>
              </p:nvGrpSpPr>
              <p:grpSpPr bwMode="auto">
                <a:xfrm>
                  <a:off x="350" y="3860"/>
                  <a:ext cx="155" cy="82"/>
                  <a:chOff x="350" y="3884"/>
                  <a:chExt cx="155" cy="82"/>
                </a:xfrm>
              </p:grpSpPr>
              <p:sp>
                <p:nvSpPr>
                  <p:cNvPr id="1963" name="Freeform 105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808080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  <p:sp>
                <p:nvSpPr>
                  <p:cNvPr id="1964" name="Freeform 106"/>
                  <p:cNvSpPr>
                    <a:spLocks/>
                  </p:cNvSpPr>
                  <p:nvPr/>
                </p:nvSpPr>
                <p:spPr bwMode="auto">
                  <a:xfrm>
                    <a:off x="350" y="3884"/>
                    <a:ext cx="155" cy="82"/>
                  </a:xfrm>
                  <a:custGeom>
                    <a:avLst/>
                    <a:gdLst>
                      <a:gd name="T0" fmla="*/ 14 w 155"/>
                      <a:gd name="T1" fmla="*/ 1 h 82"/>
                      <a:gd name="T2" fmla="*/ 0 w 155"/>
                      <a:gd name="T3" fmla="*/ 26 h 82"/>
                      <a:gd name="T4" fmla="*/ 0 w 155"/>
                      <a:gd name="T5" fmla="*/ 82 h 82"/>
                      <a:gd name="T6" fmla="*/ 155 w 155"/>
                      <a:gd name="T7" fmla="*/ 82 h 82"/>
                      <a:gd name="T8" fmla="*/ 155 w 155"/>
                      <a:gd name="T9" fmla="*/ 39 h 82"/>
                      <a:gd name="T10" fmla="*/ 49 w 155"/>
                      <a:gd name="T11" fmla="*/ 0 h 82"/>
                      <a:gd name="T12" fmla="*/ 14 w 155"/>
                      <a:gd name="T13" fmla="*/ 0 h 82"/>
                      <a:gd name="T14" fmla="*/ 14 w 155"/>
                      <a:gd name="T15" fmla="*/ 1 h 82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155"/>
                      <a:gd name="T25" fmla="*/ 0 h 82"/>
                      <a:gd name="T26" fmla="*/ 155 w 155"/>
                      <a:gd name="T27" fmla="*/ 82 h 82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155" h="82">
                        <a:moveTo>
                          <a:pt x="14" y="1"/>
                        </a:moveTo>
                        <a:lnTo>
                          <a:pt x="0" y="26"/>
                        </a:lnTo>
                        <a:lnTo>
                          <a:pt x="0" y="82"/>
                        </a:lnTo>
                        <a:lnTo>
                          <a:pt x="155" y="82"/>
                        </a:lnTo>
                        <a:lnTo>
                          <a:pt x="155" y="39"/>
                        </a:lnTo>
                        <a:lnTo>
                          <a:pt x="49" y="0"/>
                        </a:lnTo>
                        <a:lnTo>
                          <a:pt x="14" y="0"/>
                        </a:lnTo>
                        <a:lnTo>
                          <a:pt x="14" y="1"/>
                        </a:lnTo>
                        <a:close/>
                      </a:path>
                    </a:pathLst>
                  </a:custGeom>
                  <a:solidFill>
                    <a:srgbClr val="FFFF00"/>
                  </a:solidFill>
                  <a:ln w="0" cap="rnd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 dirty="0"/>
                  </a:p>
                </p:txBody>
              </p:sp>
            </p:grpSp>
            <p:grpSp>
              <p:nvGrpSpPr>
                <p:cNvPr id="1960" name="Group 107"/>
                <p:cNvGrpSpPr>
                  <a:grpSpLocks/>
                </p:cNvGrpSpPr>
                <p:nvPr/>
              </p:nvGrpSpPr>
              <p:grpSpPr bwMode="auto">
                <a:xfrm>
                  <a:off x="365" y="3861"/>
                  <a:ext cx="8" cy="81"/>
                  <a:chOff x="365" y="3885"/>
                  <a:chExt cx="8" cy="81"/>
                </a:xfrm>
              </p:grpSpPr>
              <p:sp>
                <p:nvSpPr>
                  <p:cNvPr id="1961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solidFill>
                    <a:srgbClr val="000000"/>
                  </a:solidFill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  <p:sp>
                <p:nvSpPr>
                  <p:cNvPr id="1962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365" y="3885"/>
                    <a:ext cx="8" cy="81"/>
                  </a:xfrm>
                  <a:prstGeom prst="rect">
                    <a:avLst/>
                  </a:prstGeom>
                  <a:noFill/>
                  <a:ln w="0" cap="rnd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/>
                  <a:p>
                    <a:pPr algn="ctr"/>
                    <a:endParaRPr lang="en-US" dirty="0">
                      <a:latin typeface="Calibri" pitchFamily="34" charset="0"/>
                    </a:endParaRPr>
                  </a:p>
                </p:txBody>
              </p:sp>
            </p:grpSp>
          </p:grpSp>
        </p:grpSp>
        <p:sp>
          <p:nvSpPr>
            <p:cNvPr id="3371" name="Rectangle 9"/>
            <p:cNvSpPr>
              <a:spLocks noChangeArrowheads="1"/>
            </p:cNvSpPr>
            <p:nvPr/>
          </p:nvSpPr>
          <p:spPr bwMode="auto">
            <a:xfrm>
              <a:off x="807711" y="4445057"/>
              <a:ext cx="777310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Hydroelectric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372" name="Rectangle 10"/>
            <p:cNvSpPr>
              <a:spLocks noChangeArrowheads="1"/>
            </p:cNvSpPr>
            <p:nvPr/>
          </p:nvSpPr>
          <p:spPr bwMode="auto">
            <a:xfrm>
              <a:off x="803219" y="4736509"/>
              <a:ext cx="947578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Combined cycle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373" name="Rectangle 14"/>
            <p:cNvSpPr>
              <a:spLocks noChangeArrowheads="1"/>
            </p:cNvSpPr>
            <p:nvPr/>
          </p:nvSpPr>
          <p:spPr bwMode="auto">
            <a:xfrm>
              <a:off x="793823" y="5222388"/>
              <a:ext cx="1077983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900" dirty="0" smtClean="0">
                  <a:latin typeface="Arial"/>
                  <a:cs typeface="Arial"/>
                </a:rPr>
                <a:t>New clean energy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374" name="Rectangle 16"/>
            <p:cNvSpPr>
              <a:spLocks noChangeArrowheads="1"/>
            </p:cNvSpPr>
            <p:nvPr/>
          </p:nvSpPr>
          <p:spPr bwMode="auto">
            <a:xfrm>
              <a:off x="1020736" y="6566004"/>
              <a:ext cx="485957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b="1" dirty="0" smtClean="0">
                  <a:latin typeface="Arial"/>
                  <a:cs typeface="Arial"/>
                </a:rPr>
                <a:t>Total</a:t>
              </a:r>
              <a:endParaRPr lang="en-US" sz="900" b="1" dirty="0">
                <a:latin typeface="Arial"/>
                <a:cs typeface="Arial"/>
              </a:endParaRPr>
            </a:p>
          </p:txBody>
        </p:sp>
        <p:sp>
          <p:nvSpPr>
            <p:cNvPr id="3375" name="Rectangle 17"/>
            <p:cNvSpPr>
              <a:spLocks noChangeArrowheads="1"/>
            </p:cNvSpPr>
            <p:nvPr/>
          </p:nvSpPr>
          <p:spPr bwMode="auto">
            <a:xfrm>
              <a:off x="1806453" y="3998615"/>
              <a:ext cx="977235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b="1" dirty="0" smtClean="0">
                  <a:latin typeface="Verdana" pitchFamily="34" charset="0"/>
                </a:rPr>
                <a:t>Generation </a:t>
              </a:r>
              <a:endParaRPr lang="en-US" sz="900" b="1" dirty="0">
                <a:latin typeface="Verdana" pitchFamily="34" charset="0"/>
              </a:endParaRPr>
            </a:p>
          </p:txBody>
        </p:sp>
        <p:sp>
          <p:nvSpPr>
            <p:cNvPr id="3376" name="Rectangle 19"/>
            <p:cNvSpPr>
              <a:spLocks noChangeArrowheads="1"/>
            </p:cNvSpPr>
            <p:nvPr/>
          </p:nvSpPr>
          <p:spPr bwMode="auto">
            <a:xfrm>
              <a:off x="1872330" y="4459072"/>
              <a:ext cx="561834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2,750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377" name="Rectangle 20"/>
            <p:cNvSpPr>
              <a:spLocks noChangeArrowheads="1"/>
            </p:cNvSpPr>
            <p:nvPr/>
          </p:nvSpPr>
          <p:spPr bwMode="auto">
            <a:xfrm>
              <a:off x="1730251" y="4743097"/>
              <a:ext cx="696203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9,838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378" name="Rectangle 22"/>
            <p:cNvSpPr>
              <a:spLocks noChangeArrowheads="1"/>
            </p:cNvSpPr>
            <p:nvPr/>
          </p:nvSpPr>
          <p:spPr bwMode="auto">
            <a:xfrm>
              <a:off x="1879269" y="5310260"/>
              <a:ext cx="566316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2,380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379" name="Rectangle 24"/>
            <p:cNvSpPr>
              <a:spLocks noChangeArrowheads="1"/>
            </p:cNvSpPr>
            <p:nvPr/>
          </p:nvSpPr>
          <p:spPr bwMode="auto">
            <a:xfrm>
              <a:off x="1938263" y="6566002"/>
              <a:ext cx="518207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$ 23,107</a:t>
              </a:r>
              <a:endParaRPr lang="en-US" sz="900" baseline="30000" dirty="0">
                <a:latin typeface="Arial"/>
                <a:cs typeface="Arial"/>
              </a:endParaRPr>
            </a:p>
          </p:txBody>
        </p:sp>
        <p:sp>
          <p:nvSpPr>
            <p:cNvPr id="3380" name="Freeform 25"/>
            <p:cNvSpPr>
              <a:spLocks/>
            </p:cNvSpPr>
            <p:nvPr/>
          </p:nvSpPr>
          <p:spPr bwMode="auto">
            <a:xfrm flipV="1">
              <a:off x="1730251" y="6439943"/>
              <a:ext cx="744141" cy="47532"/>
            </a:xfrm>
            <a:custGeom>
              <a:avLst/>
              <a:gdLst>
                <a:gd name="T0" fmla="*/ 0 w 242"/>
                <a:gd name="T1" fmla="*/ 0 h 1"/>
                <a:gd name="T2" fmla="*/ 2147483647 w 242"/>
                <a:gd name="T3" fmla="*/ 0 h 1"/>
                <a:gd name="T4" fmla="*/ 0 60000 65536"/>
                <a:gd name="T5" fmla="*/ 0 60000 65536"/>
                <a:gd name="T6" fmla="*/ 0 w 242"/>
                <a:gd name="T7" fmla="*/ 0 h 1"/>
                <a:gd name="T8" fmla="*/ 242 w 242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242" h="1">
                  <a:moveTo>
                    <a:pt x="0" y="0"/>
                  </a:moveTo>
                  <a:lnTo>
                    <a:pt x="242" y="0"/>
                  </a:lnTo>
                </a:path>
              </a:pathLst>
            </a:custGeom>
            <a:solidFill>
              <a:srgbClr val="FFFFFF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3381" name="Group 46"/>
            <p:cNvGrpSpPr>
              <a:grpSpLocks/>
            </p:cNvGrpSpPr>
            <p:nvPr/>
          </p:nvGrpSpPr>
          <p:grpSpPr bwMode="auto">
            <a:xfrm>
              <a:off x="293688" y="4689120"/>
              <a:ext cx="338160" cy="217515"/>
              <a:chOff x="321" y="3287"/>
              <a:chExt cx="213" cy="137"/>
            </a:xfrm>
          </p:grpSpPr>
          <p:sp>
            <p:nvSpPr>
              <p:cNvPr id="3382" name="Freeform 47"/>
              <p:cNvSpPr>
                <a:spLocks/>
              </p:cNvSpPr>
              <p:nvPr/>
            </p:nvSpPr>
            <p:spPr bwMode="auto">
              <a:xfrm>
                <a:off x="488" y="3316"/>
                <a:ext cx="45" cy="103"/>
              </a:xfrm>
              <a:custGeom>
                <a:avLst/>
                <a:gdLst>
                  <a:gd name="T0" fmla="*/ 0 w 45"/>
                  <a:gd name="T1" fmla="*/ 103 h 103"/>
                  <a:gd name="T2" fmla="*/ 16 w 45"/>
                  <a:gd name="T3" fmla="*/ 0 h 103"/>
                  <a:gd name="T4" fmla="*/ 34 w 45"/>
                  <a:gd name="T5" fmla="*/ 0 h 103"/>
                  <a:gd name="T6" fmla="*/ 45 w 45"/>
                  <a:gd name="T7" fmla="*/ 102 h 103"/>
                  <a:gd name="T8" fmla="*/ 0 w 45"/>
                  <a:gd name="T9" fmla="*/ 102 h 103"/>
                  <a:gd name="T10" fmla="*/ 0 w 45"/>
                  <a:gd name="T11" fmla="*/ 103 h 10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45"/>
                  <a:gd name="T19" fmla="*/ 0 h 103"/>
                  <a:gd name="T20" fmla="*/ 45 w 45"/>
                  <a:gd name="T21" fmla="*/ 103 h 10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45" h="103">
                    <a:moveTo>
                      <a:pt x="0" y="103"/>
                    </a:moveTo>
                    <a:lnTo>
                      <a:pt x="16" y="0"/>
                    </a:lnTo>
                    <a:lnTo>
                      <a:pt x="34" y="0"/>
                    </a:lnTo>
                    <a:lnTo>
                      <a:pt x="45" y="102"/>
                    </a:lnTo>
                    <a:lnTo>
                      <a:pt x="0" y="102"/>
                    </a:lnTo>
                    <a:lnTo>
                      <a:pt x="0" y="103"/>
                    </a:lnTo>
                    <a:close/>
                  </a:path>
                </a:pathLst>
              </a:custGeom>
              <a:solidFill>
                <a:srgbClr val="FFFFFF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3" name="Rectangle 48"/>
              <p:cNvSpPr>
                <a:spLocks noChangeArrowheads="1"/>
              </p:cNvSpPr>
              <p:nvPr/>
            </p:nvSpPr>
            <p:spPr bwMode="auto">
              <a:xfrm>
                <a:off x="443" y="3354"/>
                <a:ext cx="91" cy="68"/>
              </a:xfrm>
              <a:prstGeom prst="rect">
                <a:avLst/>
              </a:prstGeom>
              <a:solidFill>
                <a:srgbClr val="C0C0C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84" name="Oval 49"/>
              <p:cNvSpPr>
                <a:spLocks noChangeArrowheads="1"/>
              </p:cNvSpPr>
              <p:nvPr/>
            </p:nvSpPr>
            <p:spPr bwMode="auto">
              <a:xfrm>
                <a:off x="436" y="3354"/>
                <a:ext cx="17" cy="70"/>
              </a:xfrm>
              <a:prstGeom prst="ellipse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85" name="Freeform 50"/>
              <p:cNvSpPr>
                <a:spLocks/>
              </p:cNvSpPr>
              <p:nvPr/>
            </p:nvSpPr>
            <p:spPr bwMode="auto">
              <a:xfrm>
                <a:off x="321" y="3367"/>
                <a:ext cx="125" cy="56"/>
              </a:xfrm>
              <a:custGeom>
                <a:avLst/>
                <a:gdLst>
                  <a:gd name="T0" fmla="*/ 11 w 125"/>
                  <a:gd name="T1" fmla="*/ 1 h 56"/>
                  <a:gd name="T2" fmla="*/ 0 w 125"/>
                  <a:gd name="T3" fmla="*/ 18 h 56"/>
                  <a:gd name="T4" fmla="*/ 0 w 125"/>
                  <a:gd name="T5" fmla="*/ 56 h 56"/>
                  <a:gd name="T6" fmla="*/ 125 w 125"/>
                  <a:gd name="T7" fmla="*/ 56 h 56"/>
                  <a:gd name="T8" fmla="*/ 125 w 125"/>
                  <a:gd name="T9" fmla="*/ 27 h 56"/>
                  <a:gd name="T10" fmla="*/ 39 w 125"/>
                  <a:gd name="T11" fmla="*/ 0 h 56"/>
                  <a:gd name="T12" fmla="*/ 11 w 125"/>
                  <a:gd name="T13" fmla="*/ 0 h 56"/>
                  <a:gd name="T14" fmla="*/ 11 w 125"/>
                  <a:gd name="T15" fmla="*/ 1 h 5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5"/>
                  <a:gd name="T25" fmla="*/ 0 h 56"/>
                  <a:gd name="T26" fmla="*/ 125 w 125"/>
                  <a:gd name="T27" fmla="*/ 56 h 5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5" h="56">
                    <a:moveTo>
                      <a:pt x="11" y="1"/>
                    </a:moveTo>
                    <a:lnTo>
                      <a:pt x="0" y="18"/>
                    </a:lnTo>
                    <a:lnTo>
                      <a:pt x="0" y="56"/>
                    </a:lnTo>
                    <a:lnTo>
                      <a:pt x="125" y="56"/>
                    </a:lnTo>
                    <a:lnTo>
                      <a:pt x="125" y="27"/>
                    </a:lnTo>
                    <a:lnTo>
                      <a:pt x="39" y="0"/>
                    </a:lnTo>
                    <a:lnTo>
                      <a:pt x="11" y="0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6" name="Rectangle 51"/>
              <p:cNvSpPr>
                <a:spLocks noChangeArrowheads="1"/>
              </p:cNvSpPr>
              <p:nvPr/>
            </p:nvSpPr>
            <p:spPr bwMode="auto">
              <a:xfrm>
                <a:off x="333" y="3368"/>
                <a:ext cx="6" cy="54"/>
              </a:xfrm>
              <a:prstGeom prst="rect">
                <a:avLst/>
              </a:prstGeom>
              <a:solidFill>
                <a:srgbClr val="00000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87" name="Line 52"/>
              <p:cNvSpPr>
                <a:spLocks noChangeShapeType="1"/>
              </p:cNvSpPr>
              <p:nvPr/>
            </p:nvSpPr>
            <p:spPr bwMode="auto">
              <a:xfrm flipH="1" flipV="1">
                <a:off x="503" y="3294"/>
                <a:ext cx="4" cy="20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8" name="Line 53"/>
              <p:cNvSpPr>
                <a:spLocks noChangeShapeType="1"/>
              </p:cNvSpPr>
              <p:nvPr/>
            </p:nvSpPr>
            <p:spPr bwMode="auto">
              <a:xfrm flipV="1">
                <a:off x="513" y="3287"/>
                <a:ext cx="1" cy="15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89" name="Line 54"/>
              <p:cNvSpPr>
                <a:spLocks noChangeShapeType="1"/>
              </p:cNvSpPr>
              <p:nvPr/>
            </p:nvSpPr>
            <p:spPr bwMode="auto">
              <a:xfrm flipV="1">
                <a:off x="518" y="3295"/>
                <a:ext cx="7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390" name="Group 58"/>
            <p:cNvGrpSpPr>
              <a:grpSpLocks/>
            </p:cNvGrpSpPr>
            <p:nvPr/>
          </p:nvGrpSpPr>
          <p:grpSpPr bwMode="auto">
            <a:xfrm>
              <a:off x="411613" y="4398695"/>
              <a:ext cx="254016" cy="238154"/>
              <a:chOff x="348" y="3108"/>
              <a:chExt cx="160" cy="150"/>
            </a:xfrm>
          </p:grpSpPr>
          <p:sp>
            <p:nvSpPr>
              <p:cNvPr id="3391" name="Rectangle 59"/>
              <p:cNvSpPr>
                <a:spLocks noChangeArrowheads="1"/>
              </p:cNvSpPr>
              <p:nvPr/>
            </p:nvSpPr>
            <p:spPr bwMode="auto">
              <a:xfrm>
                <a:off x="348" y="3229"/>
                <a:ext cx="145" cy="14"/>
              </a:xfrm>
              <a:prstGeom prst="rect">
                <a:avLst/>
              </a:prstGeom>
              <a:solidFill>
                <a:srgbClr val="808080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392" name="Freeform 60"/>
              <p:cNvSpPr>
                <a:spLocks/>
              </p:cNvSpPr>
              <p:nvPr/>
            </p:nvSpPr>
            <p:spPr bwMode="auto">
              <a:xfrm>
                <a:off x="461" y="3210"/>
                <a:ext cx="47" cy="46"/>
              </a:xfrm>
              <a:custGeom>
                <a:avLst/>
                <a:gdLst>
                  <a:gd name="T0" fmla="*/ 10 w 47"/>
                  <a:gd name="T1" fmla="*/ 1 h 46"/>
                  <a:gd name="T2" fmla="*/ 18 w 47"/>
                  <a:gd name="T3" fmla="*/ 1 h 46"/>
                  <a:gd name="T4" fmla="*/ 29 w 47"/>
                  <a:gd name="T5" fmla="*/ 5 h 46"/>
                  <a:gd name="T6" fmla="*/ 34 w 47"/>
                  <a:gd name="T7" fmla="*/ 8 h 46"/>
                  <a:gd name="T8" fmla="*/ 37 w 47"/>
                  <a:gd name="T9" fmla="*/ 11 h 46"/>
                  <a:gd name="T10" fmla="*/ 41 w 47"/>
                  <a:gd name="T11" fmla="*/ 16 h 46"/>
                  <a:gd name="T12" fmla="*/ 44 w 47"/>
                  <a:gd name="T13" fmla="*/ 21 h 46"/>
                  <a:gd name="T14" fmla="*/ 46 w 47"/>
                  <a:gd name="T15" fmla="*/ 25 h 46"/>
                  <a:gd name="T16" fmla="*/ 47 w 47"/>
                  <a:gd name="T17" fmla="*/ 29 h 46"/>
                  <a:gd name="T18" fmla="*/ 47 w 47"/>
                  <a:gd name="T19" fmla="*/ 32 h 46"/>
                  <a:gd name="T20" fmla="*/ 46 w 47"/>
                  <a:gd name="T21" fmla="*/ 33 h 46"/>
                  <a:gd name="T22" fmla="*/ 45 w 47"/>
                  <a:gd name="T23" fmla="*/ 31 h 46"/>
                  <a:gd name="T24" fmla="*/ 43 w 47"/>
                  <a:gd name="T25" fmla="*/ 30 h 46"/>
                  <a:gd name="T26" fmla="*/ 44 w 47"/>
                  <a:gd name="T27" fmla="*/ 31 h 46"/>
                  <a:gd name="T28" fmla="*/ 45 w 47"/>
                  <a:gd name="T29" fmla="*/ 35 h 46"/>
                  <a:gd name="T30" fmla="*/ 45 w 47"/>
                  <a:gd name="T31" fmla="*/ 39 h 46"/>
                  <a:gd name="T32" fmla="*/ 43 w 47"/>
                  <a:gd name="T33" fmla="*/ 42 h 46"/>
                  <a:gd name="T34" fmla="*/ 41 w 47"/>
                  <a:gd name="T35" fmla="*/ 45 h 46"/>
                  <a:gd name="T36" fmla="*/ 40 w 47"/>
                  <a:gd name="T37" fmla="*/ 46 h 46"/>
                  <a:gd name="T38" fmla="*/ 40 w 47"/>
                  <a:gd name="T39" fmla="*/ 44 h 46"/>
                  <a:gd name="T40" fmla="*/ 40 w 47"/>
                  <a:gd name="T41" fmla="*/ 40 h 46"/>
                  <a:gd name="T42" fmla="*/ 39 w 47"/>
                  <a:gd name="T43" fmla="*/ 37 h 46"/>
                  <a:gd name="T44" fmla="*/ 38 w 47"/>
                  <a:gd name="T45" fmla="*/ 36 h 46"/>
                  <a:gd name="T46" fmla="*/ 38 w 47"/>
                  <a:gd name="T47" fmla="*/ 37 h 46"/>
                  <a:gd name="T48" fmla="*/ 37 w 47"/>
                  <a:gd name="T49" fmla="*/ 38 h 46"/>
                  <a:gd name="T50" fmla="*/ 37 w 47"/>
                  <a:gd name="T51" fmla="*/ 40 h 46"/>
                  <a:gd name="T52" fmla="*/ 36 w 47"/>
                  <a:gd name="T53" fmla="*/ 41 h 46"/>
                  <a:gd name="T54" fmla="*/ 35 w 47"/>
                  <a:gd name="T55" fmla="*/ 41 h 46"/>
                  <a:gd name="T56" fmla="*/ 35 w 47"/>
                  <a:gd name="T57" fmla="*/ 39 h 46"/>
                  <a:gd name="T58" fmla="*/ 35 w 47"/>
                  <a:gd name="T59" fmla="*/ 37 h 46"/>
                  <a:gd name="T60" fmla="*/ 34 w 47"/>
                  <a:gd name="T61" fmla="*/ 35 h 46"/>
                  <a:gd name="T62" fmla="*/ 32 w 47"/>
                  <a:gd name="T63" fmla="*/ 31 h 46"/>
                  <a:gd name="T64" fmla="*/ 31 w 47"/>
                  <a:gd name="T65" fmla="*/ 28 h 46"/>
                  <a:gd name="T66" fmla="*/ 27 w 47"/>
                  <a:gd name="T67" fmla="*/ 22 h 46"/>
                  <a:gd name="T68" fmla="*/ 18 w 47"/>
                  <a:gd name="T69" fmla="*/ 15 h 46"/>
                  <a:gd name="T70" fmla="*/ 11 w 47"/>
                  <a:gd name="T71" fmla="*/ 9 h 46"/>
                  <a:gd name="T72" fmla="*/ 7 w 47"/>
                  <a:gd name="T73" fmla="*/ 7 h 46"/>
                  <a:gd name="T74" fmla="*/ 4 w 47"/>
                  <a:gd name="T75" fmla="*/ 6 h 46"/>
                  <a:gd name="T76" fmla="*/ 1 w 47"/>
                  <a:gd name="T77" fmla="*/ 5 h 46"/>
                  <a:gd name="T78" fmla="*/ 1 w 47"/>
                  <a:gd name="T79" fmla="*/ 4 h 46"/>
                  <a:gd name="T80" fmla="*/ 4 w 47"/>
                  <a:gd name="T81" fmla="*/ 3 h 46"/>
                  <a:gd name="T82" fmla="*/ 7 w 47"/>
                  <a:gd name="T83" fmla="*/ 1 h 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7"/>
                  <a:gd name="T127" fmla="*/ 0 h 46"/>
                  <a:gd name="T128" fmla="*/ 47 w 47"/>
                  <a:gd name="T129" fmla="*/ 46 h 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7" h="46">
                    <a:moveTo>
                      <a:pt x="7" y="1"/>
                    </a:moveTo>
                    <a:lnTo>
                      <a:pt x="10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4" y="2"/>
                    </a:lnTo>
                    <a:lnTo>
                      <a:pt x="29" y="5"/>
                    </a:lnTo>
                    <a:lnTo>
                      <a:pt x="33" y="6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7" y="11"/>
                    </a:lnTo>
                    <a:lnTo>
                      <a:pt x="39" y="13"/>
                    </a:lnTo>
                    <a:lnTo>
                      <a:pt x="41" y="16"/>
                    </a:lnTo>
                    <a:lnTo>
                      <a:pt x="42" y="18"/>
                    </a:lnTo>
                    <a:lnTo>
                      <a:pt x="44" y="21"/>
                    </a:lnTo>
                    <a:lnTo>
                      <a:pt x="45" y="23"/>
                    </a:lnTo>
                    <a:lnTo>
                      <a:pt x="46" y="25"/>
                    </a:lnTo>
                    <a:lnTo>
                      <a:pt x="46" y="27"/>
                    </a:lnTo>
                    <a:lnTo>
                      <a:pt x="47" y="29"/>
                    </a:lnTo>
                    <a:lnTo>
                      <a:pt x="47" y="31"/>
                    </a:lnTo>
                    <a:lnTo>
                      <a:pt x="47" y="32"/>
                    </a:lnTo>
                    <a:lnTo>
                      <a:pt x="47" y="33"/>
                    </a:lnTo>
                    <a:lnTo>
                      <a:pt x="46" y="33"/>
                    </a:lnTo>
                    <a:lnTo>
                      <a:pt x="46" y="32"/>
                    </a:lnTo>
                    <a:lnTo>
                      <a:pt x="45" y="31"/>
                    </a:lnTo>
                    <a:lnTo>
                      <a:pt x="44" y="30"/>
                    </a:lnTo>
                    <a:lnTo>
                      <a:pt x="43" y="30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5" y="35"/>
                    </a:lnTo>
                    <a:lnTo>
                      <a:pt x="45" y="36"/>
                    </a:lnTo>
                    <a:lnTo>
                      <a:pt x="45" y="39"/>
                    </a:lnTo>
                    <a:lnTo>
                      <a:pt x="44" y="41"/>
                    </a:lnTo>
                    <a:lnTo>
                      <a:pt x="43" y="42"/>
                    </a:lnTo>
                    <a:lnTo>
                      <a:pt x="42" y="44"/>
                    </a:lnTo>
                    <a:lnTo>
                      <a:pt x="41" y="45"/>
                    </a:lnTo>
                    <a:lnTo>
                      <a:pt x="41" y="46"/>
                    </a:lnTo>
                    <a:lnTo>
                      <a:pt x="40" y="46"/>
                    </a:lnTo>
                    <a:lnTo>
                      <a:pt x="40" y="45"/>
                    </a:lnTo>
                    <a:lnTo>
                      <a:pt x="40" y="44"/>
                    </a:lnTo>
                    <a:lnTo>
                      <a:pt x="40" y="42"/>
                    </a:lnTo>
                    <a:lnTo>
                      <a:pt x="40" y="40"/>
                    </a:lnTo>
                    <a:lnTo>
                      <a:pt x="39" y="39"/>
                    </a:lnTo>
                    <a:lnTo>
                      <a:pt x="39" y="37"/>
                    </a:lnTo>
                    <a:lnTo>
                      <a:pt x="38" y="36"/>
                    </a:lnTo>
                    <a:lnTo>
                      <a:pt x="38" y="37"/>
                    </a:lnTo>
                    <a:lnTo>
                      <a:pt x="37" y="37"/>
                    </a:lnTo>
                    <a:lnTo>
                      <a:pt x="37" y="38"/>
                    </a:lnTo>
                    <a:lnTo>
                      <a:pt x="37" y="39"/>
                    </a:lnTo>
                    <a:lnTo>
                      <a:pt x="37" y="40"/>
                    </a:lnTo>
                    <a:lnTo>
                      <a:pt x="37" y="41"/>
                    </a:lnTo>
                    <a:lnTo>
                      <a:pt x="36" y="41"/>
                    </a:lnTo>
                    <a:lnTo>
                      <a:pt x="35" y="41"/>
                    </a:lnTo>
                    <a:lnTo>
                      <a:pt x="35" y="40"/>
                    </a:lnTo>
                    <a:lnTo>
                      <a:pt x="35" y="39"/>
                    </a:lnTo>
                    <a:lnTo>
                      <a:pt x="35" y="38"/>
                    </a:lnTo>
                    <a:lnTo>
                      <a:pt x="35" y="37"/>
                    </a:lnTo>
                    <a:lnTo>
                      <a:pt x="35" y="36"/>
                    </a:lnTo>
                    <a:lnTo>
                      <a:pt x="34" y="35"/>
                    </a:lnTo>
                    <a:lnTo>
                      <a:pt x="33" y="33"/>
                    </a:lnTo>
                    <a:lnTo>
                      <a:pt x="32" y="31"/>
                    </a:lnTo>
                    <a:lnTo>
                      <a:pt x="32" y="30"/>
                    </a:lnTo>
                    <a:lnTo>
                      <a:pt x="31" y="28"/>
                    </a:lnTo>
                    <a:lnTo>
                      <a:pt x="29" y="25"/>
                    </a:lnTo>
                    <a:lnTo>
                      <a:pt x="27" y="22"/>
                    </a:lnTo>
                    <a:lnTo>
                      <a:pt x="24" y="19"/>
                    </a:lnTo>
                    <a:lnTo>
                      <a:pt x="18" y="15"/>
                    </a:lnTo>
                    <a:lnTo>
                      <a:pt x="14" y="12"/>
                    </a:lnTo>
                    <a:lnTo>
                      <a:pt x="11" y="9"/>
                    </a:lnTo>
                    <a:lnTo>
                      <a:pt x="9" y="8"/>
                    </a:lnTo>
                    <a:lnTo>
                      <a:pt x="7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2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close/>
                  </a:path>
                </a:pathLst>
              </a:custGeom>
              <a:solidFill>
                <a:srgbClr val="42FFFF"/>
              </a:solidFill>
              <a:ln w="0">
                <a:solidFill>
                  <a:srgbClr val="000000"/>
                </a:solidFill>
                <a:prstDash val="sysDashDot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93" name="Freeform 61"/>
              <p:cNvSpPr>
                <a:spLocks/>
              </p:cNvSpPr>
              <p:nvPr/>
            </p:nvSpPr>
            <p:spPr bwMode="auto">
              <a:xfrm>
                <a:off x="449" y="3212"/>
                <a:ext cx="50" cy="46"/>
              </a:xfrm>
              <a:custGeom>
                <a:avLst/>
                <a:gdLst>
                  <a:gd name="T0" fmla="*/ 11 w 50"/>
                  <a:gd name="T1" fmla="*/ 1 h 46"/>
                  <a:gd name="T2" fmla="*/ 20 w 50"/>
                  <a:gd name="T3" fmla="*/ 1 h 46"/>
                  <a:gd name="T4" fmla="*/ 32 w 50"/>
                  <a:gd name="T5" fmla="*/ 4 h 46"/>
                  <a:gd name="T6" fmla="*/ 37 w 50"/>
                  <a:gd name="T7" fmla="*/ 6 h 46"/>
                  <a:gd name="T8" fmla="*/ 41 w 50"/>
                  <a:gd name="T9" fmla="*/ 10 h 46"/>
                  <a:gd name="T10" fmla="*/ 44 w 50"/>
                  <a:gd name="T11" fmla="*/ 14 h 46"/>
                  <a:gd name="T12" fmla="*/ 47 w 50"/>
                  <a:gd name="T13" fmla="*/ 19 h 46"/>
                  <a:gd name="T14" fmla="*/ 49 w 50"/>
                  <a:gd name="T15" fmla="*/ 24 h 46"/>
                  <a:gd name="T16" fmla="*/ 49 w 50"/>
                  <a:gd name="T17" fmla="*/ 28 h 46"/>
                  <a:gd name="T18" fmla="*/ 49 w 50"/>
                  <a:gd name="T19" fmla="*/ 31 h 46"/>
                  <a:gd name="T20" fmla="*/ 49 w 50"/>
                  <a:gd name="T21" fmla="*/ 31 h 46"/>
                  <a:gd name="T22" fmla="*/ 47 w 50"/>
                  <a:gd name="T23" fmla="*/ 30 h 46"/>
                  <a:gd name="T24" fmla="*/ 46 w 50"/>
                  <a:gd name="T25" fmla="*/ 29 h 46"/>
                  <a:gd name="T26" fmla="*/ 46 w 50"/>
                  <a:gd name="T27" fmla="*/ 30 h 46"/>
                  <a:gd name="T28" fmla="*/ 47 w 50"/>
                  <a:gd name="T29" fmla="*/ 34 h 46"/>
                  <a:gd name="T30" fmla="*/ 46 w 50"/>
                  <a:gd name="T31" fmla="*/ 38 h 46"/>
                  <a:gd name="T32" fmla="*/ 45 w 50"/>
                  <a:gd name="T33" fmla="*/ 42 h 46"/>
                  <a:gd name="T34" fmla="*/ 42 w 50"/>
                  <a:gd name="T35" fmla="*/ 45 h 46"/>
                  <a:gd name="T36" fmla="*/ 41 w 50"/>
                  <a:gd name="T37" fmla="*/ 46 h 46"/>
                  <a:gd name="T38" fmla="*/ 41 w 50"/>
                  <a:gd name="T39" fmla="*/ 44 h 46"/>
                  <a:gd name="T40" fmla="*/ 41 w 50"/>
                  <a:gd name="T41" fmla="*/ 40 h 46"/>
                  <a:gd name="T42" fmla="*/ 40 w 50"/>
                  <a:gd name="T43" fmla="*/ 37 h 46"/>
                  <a:gd name="T44" fmla="*/ 39 w 50"/>
                  <a:gd name="T45" fmla="*/ 36 h 46"/>
                  <a:gd name="T46" fmla="*/ 39 w 50"/>
                  <a:gd name="T47" fmla="*/ 37 h 46"/>
                  <a:gd name="T48" fmla="*/ 39 w 50"/>
                  <a:gd name="T49" fmla="*/ 38 h 46"/>
                  <a:gd name="T50" fmla="*/ 38 w 50"/>
                  <a:gd name="T51" fmla="*/ 40 h 46"/>
                  <a:gd name="T52" fmla="*/ 37 w 50"/>
                  <a:gd name="T53" fmla="*/ 41 h 46"/>
                  <a:gd name="T54" fmla="*/ 36 w 50"/>
                  <a:gd name="T55" fmla="*/ 41 h 46"/>
                  <a:gd name="T56" fmla="*/ 36 w 50"/>
                  <a:gd name="T57" fmla="*/ 40 h 46"/>
                  <a:gd name="T58" fmla="*/ 36 w 50"/>
                  <a:gd name="T59" fmla="*/ 38 h 46"/>
                  <a:gd name="T60" fmla="*/ 35 w 50"/>
                  <a:gd name="T61" fmla="*/ 35 h 46"/>
                  <a:gd name="T62" fmla="*/ 33 w 50"/>
                  <a:gd name="T63" fmla="*/ 31 h 46"/>
                  <a:gd name="T64" fmla="*/ 32 w 50"/>
                  <a:gd name="T65" fmla="*/ 28 h 46"/>
                  <a:gd name="T66" fmla="*/ 28 w 50"/>
                  <a:gd name="T67" fmla="*/ 22 h 46"/>
                  <a:gd name="T68" fmla="*/ 19 w 50"/>
                  <a:gd name="T69" fmla="*/ 16 h 46"/>
                  <a:gd name="T70" fmla="*/ 11 w 50"/>
                  <a:gd name="T71" fmla="*/ 10 h 46"/>
                  <a:gd name="T72" fmla="*/ 7 w 50"/>
                  <a:gd name="T73" fmla="*/ 8 h 46"/>
                  <a:gd name="T74" fmla="*/ 4 w 50"/>
                  <a:gd name="T75" fmla="*/ 7 h 46"/>
                  <a:gd name="T76" fmla="*/ 1 w 50"/>
                  <a:gd name="T77" fmla="*/ 6 h 46"/>
                  <a:gd name="T78" fmla="*/ 1 w 50"/>
                  <a:gd name="T79" fmla="*/ 5 h 46"/>
                  <a:gd name="T80" fmla="*/ 4 w 50"/>
                  <a:gd name="T81" fmla="*/ 4 h 46"/>
                  <a:gd name="T82" fmla="*/ 7 w 50"/>
                  <a:gd name="T83" fmla="*/ 2 h 4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50"/>
                  <a:gd name="T127" fmla="*/ 0 h 46"/>
                  <a:gd name="T128" fmla="*/ 50 w 50"/>
                  <a:gd name="T129" fmla="*/ 46 h 46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50" h="46">
                    <a:moveTo>
                      <a:pt x="7" y="2"/>
                    </a:moveTo>
                    <a:lnTo>
                      <a:pt x="11" y="1"/>
                    </a:lnTo>
                    <a:lnTo>
                      <a:pt x="16" y="0"/>
                    </a:lnTo>
                    <a:lnTo>
                      <a:pt x="20" y="1"/>
                    </a:lnTo>
                    <a:lnTo>
                      <a:pt x="26" y="2"/>
                    </a:lnTo>
                    <a:lnTo>
                      <a:pt x="32" y="4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9" y="8"/>
                    </a:lnTo>
                    <a:lnTo>
                      <a:pt x="41" y="10"/>
                    </a:lnTo>
                    <a:lnTo>
                      <a:pt x="42" y="12"/>
                    </a:lnTo>
                    <a:lnTo>
                      <a:pt x="44" y="14"/>
                    </a:lnTo>
                    <a:lnTo>
                      <a:pt x="45" y="17"/>
                    </a:lnTo>
                    <a:lnTo>
                      <a:pt x="47" y="19"/>
                    </a:lnTo>
                    <a:lnTo>
                      <a:pt x="48" y="22"/>
                    </a:lnTo>
                    <a:lnTo>
                      <a:pt x="49" y="24"/>
                    </a:lnTo>
                    <a:lnTo>
                      <a:pt x="49" y="26"/>
                    </a:lnTo>
                    <a:lnTo>
                      <a:pt x="49" y="28"/>
                    </a:lnTo>
                    <a:lnTo>
                      <a:pt x="50" y="29"/>
                    </a:lnTo>
                    <a:lnTo>
                      <a:pt x="49" y="31"/>
                    </a:lnTo>
                    <a:lnTo>
                      <a:pt x="48" y="31"/>
                    </a:lnTo>
                    <a:lnTo>
                      <a:pt x="47" y="30"/>
                    </a:lnTo>
                    <a:lnTo>
                      <a:pt x="47" y="29"/>
                    </a:lnTo>
                    <a:lnTo>
                      <a:pt x="46" y="29"/>
                    </a:lnTo>
                    <a:lnTo>
                      <a:pt x="45" y="29"/>
                    </a:lnTo>
                    <a:lnTo>
                      <a:pt x="46" y="30"/>
                    </a:lnTo>
                    <a:lnTo>
                      <a:pt x="46" y="32"/>
                    </a:lnTo>
                    <a:lnTo>
                      <a:pt x="47" y="34"/>
                    </a:lnTo>
                    <a:lnTo>
                      <a:pt x="47" y="36"/>
                    </a:lnTo>
                    <a:lnTo>
                      <a:pt x="46" y="38"/>
                    </a:lnTo>
                    <a:lnTo>
                      <a:pt x="46" y="40"/>
                    </a:lnTo>
                    <a:lnTo>
                      <a:pt x="45" y="42"/>
                    </a:lnTo>
                    <a:lnTo>
                      <a:pt x="44" y="44"/>
                    </a:lnTo>
                    <a:lnTo>
                      <a:pt x="42" y="45"/>
                    </a:lnTo>
                    <a:lnTo>
                      <a:pt x="42" y="46"/>
                    </a:lnTo>
                    <a:lnTo>
                      <a:pt x="41" y="46"/>
                    </a:lnTo>
                    <a:lnTo>
                      <a:pt x="41" y="44"/>
                    </a:lnTo>
                    <a:lnTo>
                      <a:pt x="41" y="42"/>
                    </a:lnTo>
                    <a:lnTo>
                      <a:pt x="41" y="40"/>
                    </a:lnTo>
                    <a:lnTo>
                      <a:pt x="40" y="39"/>
                    </a:lnTo>
                    <a:lnTo>
                      <a:pt x="40" y="37"/>
                    </a:lnTo>
                    <a:lnTo>
                      <a:pt x="39" y="36"/>
                    </a:lnTo>
                    <a:lnTo>
                      <a:pt x="39" y="37"/>
                    </a:lnTo>
                    <a:lnTo>
                      <a:pt x="39" y="38"/>
                    </a:lnTo>
                    <a:lnTo>
                      <a:pt x="38" y="39"/>
                    </a:lnTo>
                    <a:lnTo>
                      <a:pt x="38" y="40"/>
                    </a:lnTo>
                    <a:lnTo>
                      <a:pt x="37" y="41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39"/>
                    </a:lnTo>
                    <a:lnTo>
                      <a:pt x="36" y="38"/>
                    </a:lnTo>
                    <a:lnTo>
                      <a:pt x="35" y="36"/>
                    </a:lnTo>
                    <a:lnTo>
                      <a:pt x="35" y="35"/>
                    </a:lnTo>
                    <a:lnTo>
                      <a:pt x="34" y="33"/>
                    </a:lnTo>
                    <a:lnTo>
                      <a:pt x="33" y="31"/>
                    </a:lnTo>
                    <a:lnTo>
                      <a:pt x="33" y="30"/>
                    </a:lnTo>
                    <a:lnTo>
                      <a:pt x="32" y="28"/>
                    </a:lnTo>
                    <a:lnTo>
                      <a:pt x="30" y="25"/>
                    </a:lnTo>
                    <a:lnTo>
                      <a:pt x="28" y="22"/>
                    </a:lnTo>
                    <a:lnTo>
                      <a:pt x="25" y="19"/>
                    </a:lnTo>
                    <a:lnTo>
                      <a:pt x="19" y="16"/>
                    </a:lnTo>
                    <a:lnTo>
                      <a:pt x="14" y="12"/>
                    </a:lnTo>
                    <a:lnTo>
                      <a:pt x="11" y="10"/>
                    </a:lnTo>
                    <a:lnTo>
                      <a:pt x="9" y="9"/>
                    </a:lnTo>
                    <a:lnTo>
                      <a:pt x="7" y="8"/>
                    </a:lnTo>
                    <a:lnTo>
                      <a:pt x="5" y="7"/>
                    </a:lnTo>
                    <a:lnTo>
                      <a:pt x="4" y="7"/>
                    </a:lnTo>
                    <a:lnTo>
                      <a:pt x="2" y="7"/>
                    </a:lnTo>
                    <a:lnTo>
                      <a:pt x="1" y="6"/>
                    </a:lnTo>
                    <a:lnTo>
                      <a:pt x="0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3"/>
                    </a:lnTo>
                    <a:lnTo>
                      <a:pt x="7" y="2"/>
                    </a:lnTo>
                    <a:close/>
                  </a:path>
                </a:pathLst>
              </a:custGeom>
              <a:solidFill>
                <a:srgbClr val="42FFFF"/>
              </a:solidFill>
              <a:ln w="0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394" name="Freeform 62"/>
              <p:cNvSpPr>
                <a:spLocks/>
              </p:cNvSpPr>
              <p:nvPr/>
            </p:nvSpPr>
            <p:spPr bwMode="auto">
              <a:xfrm>
                <a:off x="365" y="3108"/>
                <a:ext cx="95" cy="121"/>
              </a:xfrm>
              <a:custGeom>
                <a:avLst/>
                <a:gdLst>
                  <a:gd name="T0" fmla="*/ 35 w 95"/>
                  <a:gd name="T1" fmla="*/ 0 h 121"/>
                  <a:gd name="T2" fmla="*/ 0 w 95"/>
                  <a:gd name="T3" fmla="*/ 0 h 121"/>
                  <a:gd name="T4" fmla="*/ 0 w 95"/>
                  <a:gd name="T5" fmla="*/ 121 h 121"/>
                  <a:gd name="T6" fmla="*/ 95 w 95"/>
                  <a:gd name="T7" fmla="*/ 121 h 121"/>
                  <a:gd name="T8" fmla="*/ 95 w 95"/>
                  <a:gd name="T9" fmla="*/ 106 h 121"/>
                  <a:gd name="T10" fmla="*/ 37 w 95"/>
                  <a:gd name="T11" fmla="*/ 0 h 121"/>
                  <a:gd name="T12" fmla="*/ 35 w 95"/>
                  <a:gd name="T13" fmla="*/ 0 h 1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95"/>
                  <a:gd name="T22" fmla="*/ 0 h 121"/>
                  <a:gd name="T23" fmla="*/ 95 w 95"/>
                  <a:gd name="T24" fmla="*/ 121 h 1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95" h="121">
                    <a:moveTo>
                      <a:pt x="35" y="0"/>
                    </a:moveTo>
                    <a:lnTo>
                      <a:pt x="0" y="0"/>
                    </a:lnTo>
                    <a:lnTo>
                      <a:pt x="0" y="121"/>
                    </a:lnTo>
                    <a:lnTo>
                      <a:pt x="95" y="121"/>
                    </a:lnTo>
                    <a:lnTo>
                      <a:pt x="95" y="106"/>
                    </a:lnTo>
                    <a:lnTo>
                      <a:pt x="37" y="0"/>
                    </a:lnTo>
                    <a:lnTo>
                      <a:pt x="35" y="0"/>
                    </a:lnTo>
                    <a:close/>
                  </a:path>
                </a:pathLst>
              </a:custGeom>
              <a:solidFill>
                <a:srgbClr val="80808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395" name="Group 63"/>
            <p:cNvGrpSpPr>
              <a:grpSpLocks/>
            </p:cNvGrpSpPr>
            <p:nvPr/>
          </p:nvGrpSpPr>
          <p:grpSpPr bwMode="auto">
            <a:xfrm>
              <a:off x="443917" y="5235410"/>
              <a:ext cx="176224" cy="200050"/>
              <a:chOff x="361" y="3728"/>
              <a:chExt cx="111" cy="126"/>
            </a:xfrm>
          </p:grpSpPr>
          <p:pic>
            <p:nvPicPr>
              <p:cNvPr id="3396" name="Picture 64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382" y="3728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397" name="Picture 6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61" y="3764"/>
                <a:ext cx="90" cy="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98" name="Oval 66"/>
              <p:cNvSpPr>
                <a:spLocks noChangeArrowheads="1"/>
              </p:cNvSpPr>
              <p:nvPr/>
            </p:nvSpPr>
            <p:spPr bwMode="auto">
              <a:xfrm>
                <a:off x="361" y="3764"/>
                <a:ext cx="90" cy="90"/>
              </a:xfrm>
              <a:prstGeom prst="ellipse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</p:grpSp>
        <p:grpSp>
          <p:nvGrpSpPr>
            <p:cNvPr id="3399" name="Group 107"/>
            <p:cNvGrpSpPr>
              <a:grpSpLocks/>
            </p:cNvGrpSpPr>
            <p:nvPr/>
          </p:nvGrpSpPr>
          <p:grpSpPr bwMode="auto">
            <a:xfrm>
              <a:off x="321161" y="4061061"/>
              <a:ext cx="336572" cy="269908"/>
              <a:chOff x="864" y="240"/>
              <a:chExt cx="4040" cy="3888"/>
            </a:xfrm>
          </p:grpSpPr>
          <p:sp>
            <p:nvSpPr>
              <p:cNvPr id="3400" name="Oval 108"/>
              <p:cNvSpPr>
                <a:spLocks noChangeArrowheads="1"/>
              </p:cNvSpPr>
              <p:nvPr/>
            </p:nvSpPr>
            <p:spPr bwMode="auto">
              <a:xfrm>
                <a:off x="1896" y="1392"/>
                <a:ext cx="1968" cy="1968"/>
              </a:xfrm>
              <a:prstGeom prst="ellipse">
                <a:avLst/>
              </a:prstGeom>
              <a:solidFill>
                <a:srgbClr val="969696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01" name="Oval 109"/>
              <p:cNvSpPr>
                <a:spLocks noChangeArrowheads="1"/>
              </p:cNvSpPr>
              <p:nvPr/>
            </p:nvSpPr>
            <p:spPr bwMode="auto">
              <a:xfrm>
                <a:off x="2568" y="2064"/>
                <a:ext cx="624" cy="624"/>
              </a:xfrm>
              <a:prstGeom prst="ellipse">
                <a:avLst/>
              </a:prstGeom>
              <a:solidFill>
                <a:srgbClr val="800000"/>
              </a:solidFill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02" name="AutoShape 110"/>
              <p:cNvSpPr>
                <a:spLocks noChangeArrowheads="1"/>
              </p:cNvSpPr>
              <p:nvPr/>
            </p:nvSpPr>
            <p:spPr bwMode="auto">
              <a:xfrm>
                <a:off x="2720" y="240"/>
                <a:ext cx="336" cy="2064"/>
              </a:xfrm>
              <a:prstGeom prst="flowChartDecision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03" name="Line 111"/>
              <p:cNvSpPr>
                <a:spLocks noChangeShapeType="1"/>
              </p:cNvSpPr>
              <p:nvPr/>
            </p:nvSpPr>
            <p:spPr bwMode="auto">
              <a:xfrm flipH="1">
                <a:off x="2768" y="720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04" name="Line 112"/>
              <p:cNvSpPr>
                <a:spLocks noChangeShapeType="1"/>
              </p:cNvSpPr>
              <p:nvPr/>
            </p:nvSpPr>
            <p:spPr bwMode="auto">
              <a:xfrm flipH="1">
                <a:off x="2816" y="1008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05" name="Line 113"/>
              <p:cNvSpPr>
                <a:spLocks noChangeShapeType="1"/>
              </p:cNvSpPr>
              <p:nvPr/>
            </p:nvSpPr>
            <p:spPr bwMode="auto">
              <a:xfrm flipH="1">
                <a:off x="2864" y="1296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06" name="AutoShape 114"/>
              <p:cNvSpPr>
                <a:spLocks noChangeArrowheads="1"/>
              </p:cNvSpPr>
              <p:nvPr/>
            </p:nvSpPr>
            <p:spPr bwMode="auto">
              <a:xfrm rot="-3780815">
                <a:off x="3704" y="1848"/>
                <a:ext cx="336" cy="2064"/>
              </a:xfrm>
              <a:prstGeom prst="flowChartDecision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07" name="Line 115"/>
              <p:cNvSpPr>
                <a:spLocks noChangeShapeType="1"/>
              </p:cNvSpPr>
              <p:nvPr/>
            </p:nvSpPr>
            <p:spPr bwMode="auto">
              <a:xfrm rot="17819185" flipH="1">
                <a:off x="3556" y="2536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08" name="Line 116"/>
              <p:cNvSpPr>
                <a:spLocks noChangeShapeType="1"/>
              </p:cNvSpPr>
              <p:nvPr/>
            </p:nvSpPr>
            <p:spPr bwMode="auto">
              <a:xfrm rot="17819185" flipH="1">
                <a:off x="3834" y="2624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09" name="Line 117"/>
              <p:cNvSpPr>
                <a:spLocks noChangeShapeType="1"/>
              </p:cNvSpPr>
              <p:nvPr/>
            </p:nvSpPr>
            <p:spPr bwMode="auto">
              <a:xfrm rot="17819185" flipH="1">
                <a:off x="4112" y="2712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10" name="AutoShape 118"/>
              <p:cNvSpPr>
                <a:spLocks noChangeArrowheads="1"/>
              </p:cNvSpPr>
              <p:nvPr/>
            </p:nvSpPr>
            <p:spPr bwMode="auto">
              <a:xfrm rot="3780815" flipH="1">
                <a:off x="1728" y="1856"/>
                <a:ext cx="336" cy="2064"/>
              </a:xfrm>
              <a:prstGeom prst="flowChartDecision">
                <a:avLst/>
              </a:prstGeom>
              <a:solidFill>
                <a:srgbClr val="0000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vert="eaVert" wrap="none" anchor="ctr"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11" name="Line 119"/>
              <p:cNvSpPr>
                <a:spLocks noChangeShapeType="1"/>
              </p:cNvSpPr>
              <p:nvPr/>
            </p:nvSpPr>
            <p:spPr bwMode="auto">
              <a:xfrm rot="3780815">
                <a:off x="2115" y="2544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12" name="Line 120"/>
              <p:cNvSpPr>
                <a:spLocks noChangeShapeType="1"/>
              </p:cNvSpPr>
              <p:nvPr/>
            </p:nvSpPr>
            <p:spPr bwMode="auto">
              <a:xfrm rot="3780815">
                <a:off x="1837" y="2632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13" name="Line 121"/>
              <p:cNvSpPr>
                <a:spLocks noChangeShapeType="1"/>
              </p:cNvSpPr>
              <p:nvPr/>
            </p:nvSpPr>
            <p:spPr bwMode="auto">
              <a:xfrm rot="3780815">
                <a:off x="1559" y="2720"/>
                <a:ext cx="96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3414" name="AutoShape 122"/>
              <p:cNvSpPr>
                <a:spLocks noChangeArrowheads="1"/>
              </p:cNvSpPr>
              <p:nvPr/>
            </p:nvSpPr>
            <p:spPr bwMode="auto">
              <a:xfrm>
                <a:off x="2448" y="3360"/>
                <a:ext cx="864" cy="76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00 w 21600"/>
                  <a:gd name="T13" fmla="*/ 4500 h 21600"/>
                  <a:gd name="T14" fmla="*/ 17100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69696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</p:grpSp>
        <p:sp>
          <p:nvSpPr>
            <p:cNvPr id="3415" name="Rectangle 9"/>
            <p:cNvSpPr>
              <a:spLocks noChangeArrowheads="1"/>
            </p:cNvSpPr>
            <p:nvPr/>
          </p:nvSpPr>
          <p:spPr bwMode="auto">
            <a:xfrm>
              <a:off x="788414" y="4184255"/>
              <a:ext cx="303522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Wind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416" name="Rectangle 20"/>
            <p:cNvSpPr>
              <a:spLocks noChangeArrowheads="1"/>
            </p:cNvSpPr>
            <p:nvPr/>
          </p:nvSpPr>
          <p:spPr bwMode="auto">
            <a:xfrm>
              <a:off x="1795568" y="4203944"/>
              <a:ext cx="630375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   3,616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417" name="Rectangle 15"/>
            <p:cNvSpPr>
              <a:spLocks noChangeArrowheads="1"/>
            </p:cNvSpPr>
            <p:nvPr/>
          </p:nvSpPr>
          <p:spPr bwMode="auto">
            <a:xfrm>
              <a:off x="788414" y="5007729"/>
              <a:ext cx="599640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Turbo gas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418" name="Rectangle 24"/>
            <p:cNvSpPr>
              <a:spLocks noChangeArrowheads="1"/>
            </p:cNvSpPr>
            <p:nvPr/>
          </p:nvSpPr>
          <p:spPr bwMode="auto">
            <a:xfrm>
              <a:off x="1735931" y="5021188"/>
              <a:ext cx="670010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338</a:t>
              </a:r>
              <a:endParaRPr lang="en-US" sz="900" dirty="0">
                <a:latin typeface="Arial"/>
                <a:cs typeface="Arial"/>
              </a:endParaRPr>
            </a:p>
          </p:txBody>
        </p:sp>
        <p:grpSp>
          <p:nvGrpSpPr>
            <p:cNvPr id="3419" name="Group 97"/>
            <p:cNvGrpSpPr>
              <a:grpSpLocks/>
            </p:cNvGrpSpPr>
            <p:nvPr/>
          </p:nvGrpSpPr>
          <p:grpSpPr bwMode="auto">
            <a:xfrm>
              <a:off x="391842" y="5000104"/>
              <a:ext cx="246078" cy="168296"/>
              <a:chOff x="350" y="3860"/>
              <a:chExt cx="155" cy="106"/>
            </a:xfrm>
          </p:grpSpPr>
          <p:grpSp>
            <p:nvGrpSpPr>
              <p:cNvPr id="3420" name="Group 98"/>
              <p:cNvGrpSpPr>
                <a:grpSpLocks/>
              </p:cNvGrpSpPr>
              <p:nvPr/>
            </p:nvGrpSpPr>
            <p:grpSpPr bwMode="auto">
              <a:xfrm>
                <a:off x="350" y="3884"/>
                <a:ext cx="155" cy="82"/>
                <a:chOff x="350" y="3884"/>
                <a:chExt cx="155" cy="82"/>
              </a:xfrm>
            </p:grpSpPr>
            <p:sp>
              <p:nvSpPr>
                <p:cNvPr id="3430" name="Freeform 99"/>
                <p:cNvSpPr>
                  <a:spLocks/>
                </p:cNvSpPr>
                <p:nvPr/>
              </p:nvSpPr>
              <p:spPr bwMode="auto">
                <a:xfrm>
                  <a:off x="350" y="3884"/>
                  <a:ext cx="155" cy="82"/>
                </a:xfrm>
                <a:custGeom>
                  <a:avLst/>
                  <a:gdLst>
                    <a:gd name="T0" fmla="*/ 14 w 155"/>
                    <a:gd name="T1" fmla="*/ 1 h 82"/>
                    <a:gd name="T2" fmla="*/ 0 w 155"/>
                    <a:gd name="T3" fmla="*/ 26 h 82"/>
                    <a:gd name="T4" fmla="*/ 0 w 155"/>
                    <a:gd name="T5" fmla="*/ 82 h 82"/>
                    <a:gd name="T6" fmla="*/ 155 w 155"/>
                    <a:gd name="T7" fmla="*/ 82 h 82"/>
                    <a:gd name="T8" fmla="*/ 155 w 155"/>
                    <a:gd name="T9" fmla="*/ 39 h 82"/>
                    <a:gd name="T10" fmla="*/ 49 w 155"/>
                    <a:gd name="T11" fmla="*/ 0 h 82"/>
                    <a:gd name="T12" fmla="*/ 14 w 155"/>
                    <a:gd name="T13" fmla="*/ 0 h 82"/>
                    <a:gd name="T14" fmla="*/ 14 w 155"/>
                    <a:gd name="T15" fmla="*/ 1 h 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5"/>
                    <a:gd name="T25" fmla="*/ 0 h 82"/>
                    <a:gd name="T26" fmla="*/ 155 w 155"/>
                    <a:gd name="T27" fmla="*/ 82 h 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5" h="82">
                      <a:moveTo>
                        <a:pt x="14" y="1"/>
                      </a:moveTo>
                      <a:lnTo>
                        <a:pt x="0" y="26"/>
                      </a:lnTo>
                      <a:lnTo>
                        <a:pt x="0" y="82"/>
                      </a:lnTo>
                      <a:lnTo>
                        <a:pt x="155" y="82"/>
                      </a:lnTo>
                      <a:lnTo>
                        <a:pt x="155" y="39"/>
                      </a:lnTo>
                      <a:lnTo>
                        <a:pt x="49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31" name="Freeform 100"/>
                <p:cNvSpPr>
                  <a:spLocks/>
                </p:cNvSpPr>
                <p:nvPr/>
              </p:nvSpPr>
              <p:spPr bwMode="auto">
                <a:xfrm>
                  <a:off x="350" y="3884"/>
                  <a:ext cx="155" cy="82"/>
                </a:xfrm>
                <a:custGeom>
                  <a:avLst/>
                  <a:gdLst>
                    <a:gd name="T0" fmla="*/ 14 w 155"/>
                    <a:gd name="T1" fmla="*/ 1 h 82"/>
                    <a:gd name="T2" fmla="*/ 0 w 155"/>
                    <a:gd name="T3" fmla="*/ 26 h 82"/>
                    <a:gd name="T4" fmla="*/ 0 w 155"/>
                    <a:gd name="T5" fmla="*/ 82 h 82"/>
                    <a:gd name="T6" fmla="*/ 155 w 155"/>
                    <a:gd name="T7" fmla="*/ 82 h 82"/>
                    <a:gd name="T8" fmla="*/ 155 w 155"/>
                    <a:gd name="T9" fmla="*/ 39 h 82"/>
                    <a:gd name="T10" fmla="*/ 49 w 155"/>
                    <a:gd name="T11" fmla="*/ 0 h 82"/>
                    <a:gd name="T12" fmla="*/ 14 w 155"/>
                    <a:gd name="T13" fmla="*/ 0 h 82"/>
                    <a:gd name="T14" fmla="*/ 14 w 155"/>
                    <a:gd name="T15" fmla="*/ 1 h 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5"/>
                    <a:gd name="T25" fmla="*/ 0 h 82"/>
                    <a:gd name="T26" fmla="*/ 155 w 155"/>
                    <a:gd name="T27" fmla="*/ 82 h 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5" h="82">
                      <a:moveTo>
                        <a:pt x="14" y="1"/>
                      </a:moveTo>
                      <a:lnTo>
                        <a:pt x="0" y="26"/>
                      </a:lnTo>
                      <a:lnTo>
                        <a:pt x="0" y="82"/>
                      </a:lnTo>
                      <a:lnTo>
                        <a:pt x="155" y="82"/>
                      </a:lnTo>
                      <a:lnTo>
                        <a:pt x="155" y="39"/>
                      </a:lnTo>
                      <a:lnTo>
                        <a:pt x="49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421" name="Group 101"/>
              <p:cNvGrpSpPr>
                <a:grpSpLocks/>
              </p:cNvGrpSpPr>
              <p:nvPr/>
            </p:nvGrpSpPr>
            <p:grpSpPr bwMode="auto">
              <a:xfrm>
                <a:off x="365" y="3885"/>
                <a:ext cx="8" cy="81"/>
                <a:chOff x="365" y="3885"/>
                <a:chExt cx="8" cy="81"/>
              </a:xfrm>
            </p:grpSpPr>
            <p:sp>
              <p:nvSpPr>
                <p:cNvPr id="3428" name="Rectangle 102"/>
                <p:cNvSpPr>
                  <a:spLocks noChangeArrowheads="1"/>
                </p:cNvSpPr>
                <p:nvPr/>
              </p:nvSpPr>
              <p:spPr bwMode="auto">
                <a:xfrm>
                  <a:off x="365" y="3885"/>
                  <a:ext cx="8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429" name="Rectangle 103"/>
                <p:cNvSpPr>
                  <a:spLocks noChangeArrowheads="1"/>
                </p:cNvSpPr>
                <p:nvPr/>
              </p:nvSpPr>
              <p:spPr bwMode="auto">
                <a:xfrm>
                  <a:off x="365" y="3885"/>
                  <a:ext cx="8" cy="81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  <p:grpSp>
            <p:nvGrpSpPr>
              <p:cNvPr id="3422" name="Group 104"/>
              <p:cNvGrpSpPr>
                <a:grpSpLocks/>
              </p:cNvGrpSpPr>
              <p:nvPr/>
            </p:nvGrpSpPr>
            <p:grpSpPr bwMode="auto">
              <a:xfrm>
                <a:off x="350" y="3860"/>
                <a:ext cx="155" cy="82"/>
                <a:chOff x="350" y="3884"/>
                <a:chExt cx="155" cy="82"/>
              </a:xfrm>
            </p:grpSpPr>
            <p:sp>
              <p:nvSpPr>
                <p:cNvPr id="3426" name="Freeform 105"/>
                <p:cNvSpPr>
                  <a:spLocks/>
                </p:cNvSpPr>
                <p:nvPr/>
              </p:nvSpPr>
              <p:spPr bwMode="auto">
                <a:xfrm>
                  <a:off x="350" y="3884"/>
                  <a:ext cx="155" cy="82"/>
                </a:xfrm>
                <a:custGeom>
                  <a:avLst/>
                  <a:gdLst>
                    <a:gd name="T0" fmla="*/ 14 w 155"/>
                    <a:gd name="T1" fmla="*/ 1 h 82"/>
                    <a:gd name="T2" fmla="*/ 0 w 155"/>
                    <a:gd name="T3" fmla="*/ 26 h 82"/>
                    <a:gd name="T4" fmla="*/ 0 w 155"/>
                    <a:gd name="T5" fmla="*/ 82 h 82"/>
                    <a:gd name="T6" fmla="*/ 155 w 155"/>
                    <a:gd name="T7" fmla="*/ 82 h 82"/>
                    <a:gd name="T8" fmla="*/ 155 w 155"/>
                    <a:gd name="T9" fmla="*/ 39 h 82"/>
                    <a:gd name="T10" fmla="*/ 49 w 155"/>
                    <a:gd name="T11" fmla="*/ 0 h 82"/>
                    <a:gd name="T12" fmla="*/ 14 w 155"/>
                    <a:gd name="T13" fmla="*/ 0 h 82"/>
                    <a:gd name="T14" fmla="*/ 14 w 155"/>
                    <a:gd name="T15" fmla="*/ 1 h 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5"/>
                    <a:gd name="T25" fmla="*/ 0 h 82"/>
                    <a:gd name="T26" fmla="*/ 155 w 155"/>
                    <a:gd name="T27" fmla="*/ 82 h 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5" h="82">
                      <a:moveTo>
                        <a:pt x="14" y="1"/>
                      </a:moveTo>
                      <a:lnTo>
                        <a:pt x="0" y="26"/>
                      </a:lnTo>
                      <a:lnTo>
                        <a:pt x="0" y="82"/>
                      </a:lnTo>
                      <a:lnTo>
                        <a:pt x="155" y="82"/>
                      </a:lnTo>
                      <a:lnTo>
                        <a:pt x="155" y="39"/>
                      </a:lnTo>
                      <a:lnTo>
                        <a:pt x="49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80808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  <p:sp>
              <p:nvSpPr>
                <p:cNvPr id="3427" name="Freeform 106"/>
                <p:cNvSpPr>
                  <a:spLocks/>
                </p:cNvSpPr>
                <p:nvPr/>
              </p:nvSpPr>
              <p:spPr bwMode="auto">
                <a:xfrm>
                  <a:off x="350" y="3884"/>
                  <a:ext cx="155" cy="82"/>
                </a:xfrm>
                <a:custGeom>
                  <a:avLst/>
                  <a:gdLst>
                    <a:gd name="T0" fmla="*/ 14 w 155"/>
                    <a:gd name="T1" fmla="*/ 1 h 82"/>
                    <a:gd name="T2" fmla="*/ 0 w 155"/>
                    <a:gd name="T3" fmla="*/ 26 h 82"/>
                    <a:gd name="T4" fmla="*/ 0 w 155"/>
                    <a:gd name="T5" fmla="*/ 82 h 82"/>
                    <a:gd name="T6" fmla="*/ 155 w 155"/>
                    <a:gd name="T7" fmla="*/ 82 h 82"/>
                    <a:gd name="T8" fmla="*/ 155 w 155"/>
                    <a:gd name="T9" fmla="*/ 39 h 82"/>
                    <a:gd name="T10" fmla="*/ 49 w 155"/>
                    <a:gd name="T11" fmla="*/ 0 h 82"/>
                    <a:gd name="T12" fmla="*/ 14 w 155"/>
                    <a:gd name="T13" fmla="*/ 0 h 82"/>
                    <a:gd name="T14" fmla="*/ 14 w 155"/>
                    <a:gd name="T15" fmla="*/ 1 h 8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155"/>
                    <a:gd name="T25" fmla="*/ 0 h 82"/>
                    <a:gd name="T26" fmla="*/ 155 w 155"/>
                    <a:gd name="T27" fmla="*/ 82 h 8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155" h="82">
                      <a:moveTo>
                        <a:pt x="14" y="1"/>
                      </a:moveTo>
                      <a:lnTo>
                        <a:pt x="0" y="26"/>
                      </a:lnTo>
                      <a:lnTo>
                        <a:pt x="0" y="82"/>
                      </a:lnTo>
                      <a:lnTo>
                        <a:pt x="155" y="82"/>
                      </a:lnTo>
                      <a:lnTo>
                        <a:pt x="155" y="39"/>
                      </a:lnTo>
                      <a:lnTo>
                        <a:pt x="49" y="0"/>
                      </a:lnTo>
                      <a:lnTo>
                        <a:pt x="14" y="0"/>
                      </a:lnTo>
                      <a:lnTo>
                        <a:pt x="14" y="1"/>
                      </a:lnTo>
                      <a:close/>
                    </a:path>
                  </a:pathLst>
                </a:custGeom>
                <a:solidFill>
                  <a:srgbClr val="FFFF00"/>
                </a:solidFill>
                <a:ln w="0" cap="rnd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 dirty="0"/>
                </a:p>
              </p:txBody>
            </p:sp>
          </p:grpSp>
          <p:grpSp>
            <p:nvGrpSpPr>
              <p:cNvPr id="3423" name="Group 107"/>
              <p:cNvGrpSpPr>
                <a:grpSpLocks/>
              </p:cNvGrpSpPr>
              <p:nvPr/>
            </p:nvGrpSpPr>
            <p:grpSpPr bwMode="auto">
              <a:xfrm>
                <a:off x="365" y="3861"/>
                <a:ext cx="8" cy="81"/>
                <a:chOff x="365" y="3885"/>
                <a:chExt cx="8" cy="81"/>
              </a:xfrm>
            </p:grpSpPr>
            <p:sp>
              <p:nvSpPr>
                <p:cNvPr id="3424" name="Rectangle 108"/>
                <p:cNvSpPr>
                  <a:spLocks noChangeArrowheads="1"/>
                </p:cNvSpPr>
                <p:nvPr/>
              </p:nvSpPr>
              <p:spPr bwMode="auto">
                <a:xfrm>
                  <a:off x="365" y="3885"/>
                  <a:ext cx="8" cy="81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  <p:sp>
              <p:nvSpPr>
                <p:cNvPr id="3425" name="Rectangle 109"/>
                <p:cNvSpPr>
                  <a:spLocks noChangeArrowheads="1"/>
                </p:cNvSpPr>
                <p:nvPr/>
              </p:nvSpPr>
              <p:spPr bwMode="auto">
                <a:xfrm>
                  <a:off x="365" y="3885"/>
                  <a:ext cx="8" cy="81"/>
                </a:xfrm>
                <a:prstGeom prst="rect">
                  <a:avLst/>
                </a:prstGeom>
                <a:noFill/>
                <a:ln w="0" cap="rnd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endParaRPr lang="en-US" dirty="0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432" name="Rectangle 12"/>
            <p:cNvSpPr>
              <a:spLocks noChangeArrowheads="1"/>
            </p:cNvSpPr>
            <p:nvPr/>
          </p:nvSpPr>
          <p:spPr bwMode="auto">
            <a:xfrm>
              <a:off x="791669" y="5598947"/>
              <a:ext cx="311076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Solar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433" name="Rectangle 22"/>
            <p:cNvSpPr>
              <a:spLocks noChangeArrowheads="1"/>
            </p:cNvSpPr>
            <p:nvPr/>
          </p:nvSpPr>
          <p:spPr bwMode="auto">
            <a:xfrm>
              <a:off x="1872212" y="5589225"/>
              <a:ext cx="578930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899</a:t>
              </a:r>
              <a:endParaRPr lang="en-US" sz="900" dirty="0">
                <a:latin typeface="Arial"/>
                <a:cs typeface="Arial"/>
              </a:endParaRPr>
            </a:p>
          </p:txBody>
        </p:sp>
        <p:grpSp>
          <p:nvGrpSpPr>
            <p:cNvPr id="3434" name="520 Grupo"/>
            <p:cNvGrpSpPr>
              <a:grpSpLocks/>
            </p:cNvGrpSpPr>
            <p:nvPr/>
          </p:nvGrpSpPr>
          <p:grpSpPr bwMode="auto">
            <a:xfrm>
              <a:off x="289595" y="5537887"/>
              <a:ext cx="353320" cy="265717"/>
              <a:chOff x="6474260" y="2444620"/>
              <a:chExt cx="2231201" cy="1595536"/>
            </a:xfrm>
          </p:grpSpPr>
          <p:sp>
            <p:nvSpPr>
              <p:cNvPr id="3435" name="Line 28"/>
              <p:cNvSpPr>
                <a:spLocks noChangeShapeType="1"/>
              </p:cNvSpPr>
              <p:nvPr/>
            </p:nvSpPr>
            <p:spPr bwMode="auto">
              <a:xfrm flipV="1">
                <a:off x="8014763" y="3794038"/>
                <a:ext cx="0" cy="0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36" name="Line 29"/>
              <p:cNvSpPr>
                <a:spLocks noChangeShapeType="1"/>
              </p:cNvSpPr>
              <p:nvPr/>
            </p:nvSpPr>
            <p:spPr bwMode="auto">
              <a:xfrm flipV="1">
                <a:off x="8016103" y="3847806"/>
                <a:ext cx="0" cy="1311"/>
              </a:xfrm>
              <a:prstGeom prst="line">
                <a:avLst/>
              </a:prstGeom>
              <a:noFill/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37" name="Line 18"/>
              <p:cNvSpPr>
                <a:spLocks noChangeShapeType="1"/>
              </p:cNvSpPr>
              <p:nvPr/>
            </p:nvSpPr>
            <p:spPr bwMode="auto">
              <a:xfrm flipV="1">
                <a:off x="6649256" y="3408955"/>
                <a:ext cx="0" cy="0"/>
              </a:xfrm>
              <a:prstGeom prst="line">
                <a:avLst/>
              </a:prstGeom>
              <a:noFill/>
              <a:ln w="3175">
                <a:solidFill>
                  <a:schemeClr val="accent1">
                    <a:lumMod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38" name="Line 19"/>
              <p:cNvSpPr>
                <a:spLocks noChangeShapeType="1"/>
              </p:cNvSpPr>
              <p:nvPr/>
            </p:nvSpPr>
            <p:spPr bwMode="auto">
              <a:xfrm flipV="1">
                <a:off x="6649256" y="3444022"/>
                <a:ext cx="0" cy="0"/>
              </a:xfrm>
              <a:prstGeom prst="line">
                <a:avLst/>
              </a:prstGeom>
              <a:noFill/>
              <a:ln w="3175">
                <a:solidFill>
                  <a:schemeClr val="accent1">
                    <a:lumMod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39" name="Line 20"/>
              <p:cNvSpPr>
                <a:spLocks noChangeShapeType="1"/>
              </p:cNvSpPr>
              <p:nvPr/>
            </p:nvSpPr>
            <p:spPr bwMode="auto">
              <a:xfrm flipV="1">
                <a:off x="6649256" y="3645658"/>
                <a:ext cx="0" cy="0"/>
              </a:xfrm>
              <a:prstGeom prst="line">
                <a:avLst/>
              </a:prstGeom>
              <a:noFill/>
              <a:ln w="3175">
                <a:solidFill>
                  <a:schemeClr val="accent1">
                    <a:lumMod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40" name="Line 21"/>
              <p:cNvSpPr>
                <a:spLocks noChangeShapeType="1"/>
              </p:cNvSpPr>
              <p:nvPr/>
            </p:nvSpPr>
            <p:spPr bwMode="auto">
              <a:xfrm flipV="1">
                <a:off x="6474260" y="4040156"/>
                <a:ext cx="0" cy="0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41" name="Line 28"/>
              <p:cNvSpPr>
                <a:spLocks noChangeShapeType="1"/>
              </p:cNvSpPr>
              <p:nvPr/>
            </p:nvSpPr>
            <p:spPr bwMode="auto">
              <a:xfrm flipV="1">
                <a:off x="8049223" y="3970023"/>
                <a:ext cx="0" cy="0"/>
              </a:xfrm>
              <a:prstGeom prst="line">
                <a:avLst/>
              </a:prstGeom>
              <a:noFill/>
              <a:ln w="3175">
                <a:solidFill>
                  <a:schemeClr val="accent1">
                    <a:lumMod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42" name="Line 29"/>
              <p:cNvSpPr>
                <a:spLocks noChangeShapeType="1"/>
              </p:cNvSpPr>
              <p:nvPr/>
            </p:nvSpPr>
            <p:spPr bwMode="auto">
              <a:xfrm flipV="1">
                <a:off x="8051715" y="4009653"/>
                <a:ext cx="0" cy="922"/>
              </a:xfrm>
              <a:prstGeom prst="line">
                <a:avLst/>
              </a:prstGeom>
              <a:noFill/>
              <a:ln w="31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43" name="Line 30"/>
              <p:cNvSpPr>
                <a:spLocks noChangeShapeType="1"/>
              </p:cNvSpPr>
              <p:nvPr/>
            </p:nvSpPr>
            <p:spPr bwMode="auto">
              <a:xfrm flipV="1">
                <a:off x="8206720" y="3742089"/>
                <a:ext cx="0" cy="0"/>
              </a:xfrm>
              <a:prstGeom prst="line">
                <a:avLst/>
              </a:prstGeom>
              <a:noFill/>
              <a:ln w="3175">
                <a:solidFill>
                  <a:schemeClr val="accent1">
                    <a:lumMod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44" name="Line 31"/>
              <p:cNvSpPr>
                <a:spLocks noChangeShapeType="1"/>
              </p:cNvSpPr>
              <p:nvPr/>
            </p:nvSpPr>
            <p:spPr bwMode="auto">
              <a:xfrm flipV="1">
                <a:off x="8206720" y="3777156"/>
                <a:ext cx="0" cy="0"/>
              </a:xfrm>
              <a:prstGeom prst="line">
                <a:avLst/>
              </a:prstGeom>
              <a:noFill/>
              <a:ln w="3175">
                <a:solidFill>
                  <a:schemeClr val="accent1">
                    <a:lumMod val="90000"/>
                  </a:schemeClr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en-US" dirty="0">
                  <a:latin typeface="Verdana" pitchFamily="34" charset="0"/>
                </a:endParaRPr>
              </a:p>
            </p:txBody>
          </p:sp>
          <p:sp>
            <p:nvSpPr>
              <p:cNvPr id="3445" name="362 Forma libre"/>
              <p:cNvSpPr/>
              <p:nvPr/>
            </p:nvSpPr>
            <p:spPr bwMode="auto">
              <a:xfrm>
                <a:off x="6745666" y="2444620"/>
                <a:ext cx="1959795" cy="1369186"/>
              </a:xfrm>
              <a:custGeom>
                <a:avLst/>
                <a:gdLst>
                  <a:gd name="connsiteX0" fmla="*/ 0 w 3293706"/>
                  <a:gd name="connsiteY0" fmla="*/ 1091682 h 2351314"/>
                  <a:gd name="connsiteX1" fmla="*/ 1231641 w 3293706"/>
                  <a:gd name="connsiteY1" fmla="*/ 2351314 h 2351314"/>
                  <a:gd name="connsiteX2" fmla="*/ 3293706 w 3293706"/>
                  <a:gd name="connsiteY2" fmla="*/ 886408 h 2351314"/>
                  <a:gd name="connsiteX3" fmla="*/ 2313992 w 3293706"/>
                  <a:gd name="connsiteY3" fmla="*/ 0 h 2351314"/>
                  <a:gd name="connsiteX4" fmla="*/ 0 w 3293706"/>
                  <a:gd name="connsiteY4" fmla="*/ 1091682 h 235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93706" h="2351314">
                    <a:moveTo>
                      <a:pt x="0" y="1091682"/>
                    </a:moveTo>
                    <a:lnTo>
                      <a:pt x="1231641" y="2351314"/>
                    </a:lnTo>
                    <a:lnTo>
                      <a:pt x="3293706" y="886408"/>
                    </a:lnTo>
                    <a:lnTo>
                      <a:pt x="2313992" y="0"/>
                    </a:lnTo>
                    <a:lnTo>
                      <a:pt x="0" y="1091682"/>
                    </a:lnTo>
                    <a:close/>
                  </a:path>
                </a:pathLst>
              </a:custGeom>
              <a:gradFill>
                <a:gsLst>
                  <a:gs pos="0">
                    <a:srgbClr val="0000FF"/>
                  </a:gs>
                  <a:gs pos="12000">
                    <a:srgbClr val="0000FF"/>
                  </a:gs>
                  <a:gs pos="27000">
                    <a:srgbClr val="0000FF"/>
                  </a:gs>
                  <a:gs pos="34000">
                    <a:srgbClr val="0000FF"/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path path="circle">
                  <a:fillToRect l="100000" t="100000"/>
                </a:path>
              </a:gradFill>
              <a:ln w="3175" cap="rnd" cmpd="sng" algn="ctr">
                <a:solidFill>
                  <a:srgbClr val="9966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>
                <a:defPPr>
                  <a:defRPr lang="es-E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en-US" dirty="0" smtClean="0">
                  <a:latin typeface="Verdana" pitchFamily="34" charset="0"/>
                </a:endParaRPr>
              </a:p>
            </p:txBody>
          </p:sp>
          <p:cxnSp>
            <p:nvCxnSpPr>
              <p:cNvPr id="3446" name="379 Conector recto"/>
              <p:cNvCxnSpPr/>
              <p:nvPr/>
            </p:nvCxnSpPr>
            <p:spPr bwMode="auto">
              <a:xfrm rot="16200000" flipH="1">
                <a:off x="7523636" y="2725753"/>
                <a:ext cx="622437" cy="621238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47" name="380 Conector recto"/>
              <p:cNvCxnSpPr/>
              <p:nvPr/>
            </p:nvCxnSpPr>
            <p:spPr bwMode="auto">
              <a:xfrm rot="16200000" flipH="1">
                <a:off x="7733665" y="2620519"/>
                <a:ext cx="587370" cy="586239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48" name="397 Conector recto"/>
              <p:cNvCxnSpPr/>
              <p:nvPr/>
            </p:nvCxnSpPr>
            <p:spPr bwMode="auto">
              <a:xfrm flipV="1">
                <a:off x="6955502" y="2593656"/>
                <a:ext cx="1303717" cy="753935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49" name="399 Conector recto"/>
              <p:cNvCxnSpPr/>
              <p:nvPr/>
            </p:nvCxnSpPr>
            <p:spPr bwMode="auto">
              <a:xfrm flipV="1">
                <a:off x="7226743" y="2777754"/>
                <a:ext cx="1242471" cy="824068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0" name="405 Conector recto"/>
              <p:cNvCxnSpPr/>
              <p:nvPr/>
            </p:nvCxnSpPr>
            <p:spPr bwMode="auto">
              <a:xfrm flipV="1">
                <a:off x="6824252" y="2497220"/>
                <a:ext cx="1347469" cy="648734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1" name="414 Conector recto"/>
              <p:cNvCxnSpPr/>
              <p:nvPr/>
            </p:nvCxnSpPr>
            <p:spPr bwMode="auto">
              <a:xfrm flipV="1">
                <a:off x="7366739" y="2900487"/>
                <a:ext cx="1198725" cy="815304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2" name="421 Conector recto"/>
              <p:cNvCxnSpPr/>
              <p:nvPr/>
            </p:nvCxnSpPr>
            <p:spPr bwMode="auto">
              <a:xfrm rot="16200000" flipH="1">
                <a:off x="7024836" y="2936235"/>
                <a:ext cx="683801" cy="699984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3" name="423 Conector recto"/>
              <p:cNvCxnSpPr/>
              <p:nvPr/>
            </p:nvCxnSpPr>
            <p:spPr bwMode="auto">
              <a:xfrm rot="16200000" flipH="1">
                <a:off x="7291737" y="2817847"/>
                <a:ext cx="657498" cy="664985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4" name="435 Conector recto"/>
              <p:cNvCxnSpPr/>
              <p:nvPr/>
            </p:nvCxnSpPr>
            <p:spPr bwMode="auto">
              <a:xfrm rot="16200000" flipH="1">
                <a:off x="7921801" y="2545981"/>
                <a:ext cx="569832" cy="559987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55" name="437 Conector recto"/>
              <p:cNvCxnSpPr/>
              <p:nvPr/>
            </p:nvCxnSpPr>
            <p:spPr bwMode="auto">
              <a:xfrm rot="16200000" flipH="1">
                <a:off x="8057447" y="2471463"/>
                <a:ext cx="543534" cy="559987"/>
              </a:xfrm>
              <a:prstGeom prst="line">
                <a:avLst/>
              </a:prstGeom>
              <a:solidFill>
                <a:srgbClr val="CCFFCC">
                  <a:alpha val="52000"/>
                </a:srgbClr>
              </a:solidFill>
              <a:ln w="3175" cap="rnd" cmpd="sng" algn="ctr">
                <a:solidFill>
                  <a:schemeClr val="accent1">
                    <a:lumMod val="9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3456" name="Rectangle 16"/>
            <p:cNvSpPr>
              <a:spLocks noChangeArrowheads="1"/>
            </p:cNvSpPr>
            <p:nvPr/>
          </p:nvSpPr>
          <p:spPr bwMode="auto">
            <a:xfrm>
              <a:off x="840764" y="5857762"/>
              <a:ext cx="695877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Geothermal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457" name="Rectangle 25"/>
            <p:cNvSpPr>
              <a:spLocks noChangeArrowheads="1"/>
            </p:cNvSpPr>
            <p:nvPr/>
          </p:nvSpPr>
          <p:spPr bwMode="auto">
            <a:xfrm>
              <a:off x="2019979" y="5871068"/>
              <a:ext cx="402935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260</a:t>
              </a:r>
              <a:endParaRPr lang="en-US" sz="900" dirty="0">
                <a:latin typeface="Arial"/>
                <a:cs typeface="Arial"/>
              </a:endParaRPr>
            </a:p>
          </p:txBody>
        </p:sp>
        <p:grpSp>
          <p:nvGrpSpPr>
            <p:cNvPr id="3458" name="Group 110"/>
            <p:cNvGrpSpPr>
              <a:grpSpLocks/>
            </p:cNvGrpSpPr>
            <p:nvPr/>
          </p:nvGrpSpPr>
          <p:grpSpPr bwMode="auto">
            <a:xfrm>
              <a:off x="426719" y="5822530"/>
              <a:ext cx="147628" cy="230156"/>
              <a:chOff x="381" y="4011"/>
              <a:chExt cx="93" cy="145"/>
            </a:xfrm>
          </p:grpSpPr>
          <p:sp>
            <p:nvSpPr>
              <p:cNvPr id="3459" name="Freeform 111"/>
              <p:cNvSpPr>
                <a:spLocks/>
              </p:cNvSpPr>
              <p:nvPr/>
            </p:nvSpPr>
            <p:spPr bwMode="auto">
              <a:xfrm>
                <a:off x="381" y="4012"/>
                <a:ext cx="85" cy="133"/>
              </a:xfrm>
              <a:custGeom>
                <a:avLst/>
                <a:gdLst>
                  <a:gd name="T0" fmla="*/ 25 w 85"/>
                  <a:gd name="T1" fmla="*/ 133 h 133"/>
                  <a:gd name="T2" fmla="*/ 27 w 85"/>
                  <a:gd name="T3" fmla="*/ 117 h 133"/>
                  <a:gd name="T4" fmla="*/ 29 w 85"/>
                  <a:gd name="T5" fmla="*/ 104 h 133"/>
                  <a:gd name="T6" fmla="*/ 32 w 85"/>
                  <a:gd name="T7" fmla="*/ 94 h 133"/>
                  <a:gd name="T8" fmla="*/ 35 w 85"/>
                  <a:gd name="T9" fmla="*/ 85 h 133"/>
                  <a:gd name="T10" fmla="*/ 39 w 85"/>
                  <a:gd name="T11" fmla="*/ 77 h 133"/>
                  <a:gd name="T12" fmla="*/ 42 w 85"/>
                  <a:gd name="T13" fmla="*/ 70 h 133"/>
                  <a:gd name="T14" fmla="*/ 42 w 85"/>
                  <a:gd name="T15" fmla="*/ 70 h 133"/>
                  <a:gd name="T16" fmla="*/ 47 w 85"/>
                  <a:gd name="T17" fmla="*/ 72 h 133"/>
                  <a:gd name="T18" fmla="*/ 53 w 85"/>
                  <a:gd name="T19" fmla="*/ 73 h 133"/>
                  <a:gd name="T20" fmla="*/ 58 w 85"/>
                  <a:gd name="T21" fmla="*/ 72 h 133"/>
                  <a:gd name="T22" fmla="*/ 63 w 85"/>
                  <a:gd name="T23" fmla="*/ 68 h 133"/>
                  <a:gd name="T24" fmla="*/ 66 w 85"/>
                  <a:gd name="T25" fmla="*/ 63 h 133"/>
                  <a:gd name="T26" fmla="*/ 67 w 85"/>
                  <a:gd name="T27" fmla="*/ 60 h 133"/>
                  <a:gd name="T28" fmla="*/ 73 w 85"/>
                  <a:gd name="T29" fmla="*/ 59 h 133"/>
                  <a:gd name="T30" fmla="*/ 77 w 85"/>
                  <a:gd name="T31" fmla="*/ 58 h 133"/>
                  <a:gd name="T32" fmla="*/ 81 w 85"/>
                  <a:gd name="T33" fmla="*/ 54 h 133"/>
                  <a:gd name="T34" fmla="*/ 84 w 85"/>
                  <a:gd name="T35" fmla="*/ 50 h 133"/>
                  <a:gd name="T36" fmla="*/ 85 w 85"/>
                  <a:gd name="T37" fmla="*/ 46 h 133"/>
                  <a:gd name="T38" fmla="*/ 85 w 85"/>
                  <a:gd name="T39" fmla="*/ 41 h 133"/>
                  <a:gd name="T40" fmla="*/ 84 w 85"/>
                  <a:gd name="T41" fmla="*/ 36 h 133"/>
                  <a:gd name="T42" fmla="*/ 81 w 85"/>
                  <a:gd name="T43" fmla="*/ 31 h 133"/>
                  <a:gd name="T44" fmla="*/ 80 w 85"/>
                  <a:gd name="T45" fmla="*/ 29 h 133"/>
                  <a:gd name="T46" fmla="*/ 80 w 85"/>
                  <a:gd name="T47" fmla="*/ 25 h 133"/>
                  <a:gd name="T48" fmla="*/ 80 w 85"/>
                  <a:gd name="T49" fmla="*/ 20 h 133"/>
                  <a:gd name="T50" fmla="*/ 78 w 85"/>
                  <a:gd name="T51" fmla="*/ 18 h 133"/>
                  <a:gd name="T52" fmla="*/ 75 w 85"/>
                  <a:gd name="T53" fmla="*/ 15 h 133"/>
                  <a:gd name="T54" fmla="*/ 73 w 85"/>
                  <a:gd name="T55" fmla="*/ 14 h 133"/>
                  <a:gd name="T56" fmla="*/ 67 w 85"/>
                  <a:gd name="T57" fmla="*/ 14 h 133"/>
                  <a:gd name="T58" fmla="*/ 66 w 85"/>
                  <a:gd name="T59" fmla="*/ 9 h 133"/>
                  <a:gd name="T60" fmla="*/ 64 w 85"/>
                  <a:gd name="T61" fmla="*/ 4 h 133"/>
                  <a:gd name="T62" fmla="*/ 58 w 85"/>
                  <a:gd name="T63" fmla="*/ 1 h 133"/>
                  <a:gd name="T64" fmla="*/ 53 w 85"/>
                  <a:gd name="T65" fmla="*/ 0 h 133"/>
                  <a:gd name="T66" fmla="*/ 47 w 85"/>
                  <a:gd name="T67" fmla="*/ 0 h 133"/>
                  <a:gd name="T68" fmla="*/ 42 w 85"/>
                  <a:gd name="T69" fmla="*/ 2 h 133"/>
                  <a:gd name="T70" fmla="*/ 39 w 85"/>
                  <a:gd name="T71" fmla="*/ 5 h 133"/>
                  <a:gd name="T72" fmla="*/ 36 w 85"/>
                  <a:gd name="T73" fmla="*/ 7 h 133"/>
                  <a:gd name="T74" fmla="*/ 30 w 85"/>
                  <a:gd name="T75" fmla="*/ 7 h 133"/>
                  <a:gd name="T76" fmla="*/ 25 w 85"/>
                  <a:gd name="T77" fmla="*/ 8 h 133"/>
                  <a:gd name="T78" fmla="*/ 19 w 85"/>
                  <a:gd name="T79" fmla="*/ 11 h 133"/>
                  <a:gd name="T80" fmla="*/ 15 w 85"/>
                  <a:gd name="T81" fmla="*/ 14 h 133"/>
                  <a:gd name="T82" fmla="*/ 13 w 85"/>
                  <a:gd name="T83" fmla="*/ 20 h 133"/>
                  <a:gd name="T84" fmla="*/ 12 w 85"/>
                  <a:gd name="T85" fmla="*/ 25 h 133"/>
                  <a:gd name="T86" fmla="*/ 12 w 85"/>
                  <a:gd name="T87" fmla="*/ 27 h 133"/>
                  <a:gd name="T88" fmla="*/ 7 w 85"/>
                  <a:gd name="T89" fmla="*/ 29 h 133"/>
                  <a:gd name="T90" fmla="*/ 4 w 85"/>
                  <a:gd name="T91" fmla="*/ 33 h 133"/>
                  <a:gd name="T92" fmla="*/ 1 w 85"/>
                  <a:gd name="T93" fmla="*/ 36 h 133"/>
                  <a:gd name="T94" fmla="*/ 0 w 85"/>
                  <a:gd name="T95" fmla="*/ 41 h 133"/>
                  <a:gd name="T96" fmla="*/ 0 w 85"/>
                  <a:gd name="T97" fmla="*/ 45 h 133"/>
                  <a:gd name="T98" fmla="*/ 2 w 85"/>
                  <a:gd name="T99" fmla="*/ 49 h 133"/>
                  <a:gd name="T100" fmla="*/ 5 w 85"/>
                  <a:gd name="T101" fmla="*/ 51 h 133"/>
                  <a:gd name="T102" fmla="*/ 10 w 85"/>
                  <a:gd name="T103" fmla="*/ 53 h 133"/>
                  <a:gd name="T104" fmla="*/ 11 w 85"/>
                  <a:gd name="T105" fmla="*/ 56 h 133"/>
                  <a:gd name="T106" fmla="*/ 12 w 85"/>
                  <a:gd name="T107" fmla="*/ 61 h 133"/>
                  <a:gd name="T108" fmla="*/ 14 w 85"/>
                  <a:gd name="T109" fmla="*/ 64 h 133"/>
                  <a:gd name="T110" fmla="*/ 16 w 85"/>
                  <a:gd name="T111" fmla="*/ 67 h 133"/>
                  <a:gd name="T112" fmla="*/ 20 w 85"/>
                  <a:gd name="T113" fmla="*/ 70 h 133"/>
                  <a:gd name="T114" fmla="*/ 23 w 85"/>
                  <a:gd name="T115" fmla="*/ 70 h 133"/>
                  <a:gd name="T116" fmla="*/ 24 w 85"/>
                  <a:gd name="T117" fmla="*/ 126 h 133"/>
                  <a:gd name="T118" fmla="*/ 25 w 85"/>
                  <a:gd name="T119" fmla="*/ 133 h 133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85"/>
                  <a:gd name="T181" fmla="*/ 0 h 133"/>
                  <a:gd name="T182" fmla="*/ 85 w 85"/>
                  <a:gd name="T183" fmla="*/ 133 h 133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85" h="133">
                    <a:moveTo>
                      <a:pt x="25" y="133"/>
                    </a:moveTo>
                    <a:lnTo>
                      <a:pt x="27" y="117"/>
                    </a:lnTo>
                    <a:lnTo>
                      <a:pt x="29" y="104"/>
                    </a:lnTo>
                    <a:lnTo>
                      <a:pt x="32" y="94"/>
                    </a:lnTo>
                    <a:lnTo>
                      <a:pt x="35" y="85"/>
                    </a:lnTo>
                    <a:lnTo>
                      <a:pt x="39" y="77"/>
                    </a:lnTo>
                    <a:lnTo>
                      <a:pt x="42" y="70"/>
                    </a:lnTo>
                    <a:lnTo>
                      <a:pt x="47" y="72"/>
                    </a:lnTo>
                    <a:lnTo>
                      <a:pt x="53" y="73"/>
                    </a:lnTo>
                    <a:lnTo>
                      <a:pt x="58" y="72"/>
                    </a:lnTo>
                    <a:lnTo>
                      <a:pt x="63" y="68"/>
                    </a:lnTo>
                    <a:lnTo>
                      <a:pt x="66" y="63"/>
                    </a:lnTo>
                    <a:lnTo>
                      <a:pt x="67" y="60"/>
                    </a:lnTo>
                    <a:lnTo>
                      <a:pt x="73" y="59"/>
                    </a:lnTo>
                    <a:lnTo>
                      <a:pt x="77" y="58"/>
                    </a:lnTo>
                    <a:lnTo>
                      <a:pt x="81" y="54"/>
                    </a:lnTo>
                    <a:lnTo>
                      <a:pt x="84" y="50"/>
                    </a:lnTo>
                    <a:lnTo>
                      <a:pt x="85" y="46"/>
                    </a:lnTo>
                    <a:lnTo>
                      <a:pt x="85" y="41"/>
                    </a:lnTo>
                    <a:lnTo>
                      <a:pt x="84" y="36"/>
                    </a:lnTo>
                    <a:lnTo>
                      <a:pt x="81" y="31"/>
                    </a:lnTo>
                    <a:lnTo>
                      <a:pt x="80" y="29"/>
                    </a:lnTo>
                    <a:lnTo>
                      <a:pt x="80" y="25"/>
                    </a:lnTo>
                    <a:lnTo>
                      <a:pt x="80" y="20"/>
                    </a:lnTo>
                    <a:lnTo>
                      <a:pt x="78" y="18"/>
                    </a:lnTo>
                    <a:lnTo>
                      <a:pt x="75" y="15"/>
                    </a:lnTo>
                    <a:lnTo>
                      <a:pt x="73" y="14"/>
                    </a:lnTo>
                    <a:lnTo>
                      <a:pt x="67" y="14"/>
                    </a:lnTo>
                    <a:lnTo>
                      <a:pt x="66" y="9"/>
                    </a:lnTo>
                    <a:lnTo>
                      <a:pt x="64" y="4"/>
                    </a:lnTo>
                    <a:lnTo>
                      <a:pt x="58" y="1"/>
                    </a:lnTo>
                    <a:lnTo>
                      <a:pt x="53" y="0"/>
                    </a:lnTo>
                    <a:lnTo>
                      <a:pt x="47" y="0"/>
                    </a:lnTo>
                    <a:lnTo>
                      <a:pt x="42" y="2"/>
                    </a:lnTo>
                    <a:lnTo>
                      <a:pt x="39" y="5"/>
                    </a:lnTo>
                    <a:lnTo>
                      <a:pt x="36" y="7"/>
                    </a:lnTo>
                    <a:lnTo>
                      <a:pt x="30" y="7"/>
                    </a:lnTo>
                    <a:lnTo>
                      <a:pt x="25" y="8"/>
                    </a:lnTo>
                    <a:lnTo>
                      <a:pt x="19" y="11"/>
                    </a:lnTo>
                    <a:lnTo>
                      <a:pt x="15" y="14"/>
                    </a:lnTo>
                    <a:lnTo>
                      <a:pt x="13" y="20"/>
                    </a:lnTo>
                    <a:lnTo>
                      <a:pt x="12" y="25"/>
                    </a:lnTo>
                    <a:lnTo>
                      <a:pt x="12" y="27"/>
                    </a:lnTo>
                    <a:lnTo>
                      <a:pt x="7" y="29"/>
                    </a:lnTo>
                    <a:lnTo>
                      <a:pt x="4" y="33"/>
                    </a:lnTo>
                    <a:lnTo>
                      <a:pt x="1" y="36"/>
                    </a:lnTo>
                    <a:lnTo>
                      <a:pt x="0" y="41"/>
                    </a:lnTo>
                    <a:lnTo>
                      <a:pt x="0" y="45"/>
                    </a:lnTo>
                    <a:lnTo>
                      <a:pt x="2" y="49"/>
                    </a:lnTo>
                    <a:lnTo>
                      <a:pt x="5" y="51"/>
                    </a:lnTo>
                    <a:lnTo>
                      <a:pt x="10" y="53"/>
                    </a:lnTo>
                    <a:lnTo>
                      <a:pt x="11" y="56"/>
                    </a:lnTo>
                    <a:lnTo>
                      <a:pt x="12" y="61"/>
                    </a:lnTo>
                    <a:lnTo>
                      <a:pt x="14" y="64"/>
                    </a:lnTo>
                    <a:lnTo>
                      <a:pt x="16" y="67"/>
                    </a:lnTo>
                    <a:lnTo>
                      <a:pt x="20" y="70"/>
                    </a:lnTo>
                    <a:lnTo>
                      <a:pt x="23" y="70"/>
                    </a:lnTo>
                    <a:lnTo>
                      <a:pt x="24" y="126"/>
                    </a:lnTo>
                    <a:lnTo>
                      <a:pt x="25" y="133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0" name="Freeform 112"/>
              <p:cNvSpPr>
                <a:spLocks/>
              </p:cNvSpPr>
              <p:nvPr/>
            </p:nvSpPr>
            <p:spPr bwMode="auto">
              <a:xfrm>
                <a:off x="381" y="4012"/>
                <a:ext cx="92" cy="140"/>
              </a:xfrm>
              <a:custGeom>
                <a:avLst/>
                <a:gdLst>
                  <a:gd name="T0" fmla="*/ 27 w 92"/>
                  <a:gd name="T1" fmla="*/ 140 h 140"/>
                  <a:gd name="T2" fmla="*/ 29 w 92"/>
                  <a:gd name="T3" fmla="*/ 123 h 140"/>
                  <a:gd name="T4" fmla="*/ 31 w 92"/>
                  <a:gd name="T5" fmla="*/ 109 h 140"/>
                  <a:gd name="T6" fmla="*/ 34 w 92"/>
                  <a:gd name="T7" fmla="*/ 98 h 140"/>
                  <a:gd name="T8" fmla="*/ 38 w 92"/>
                  <a:gd name="T9" fmla="*/ 89 h 140"/>
                  <a:gd name="T10" fmla="*/ 42 w 92"/>
                  <a:gd name="T11" fmla="*/ 81 h 140"/>
                  <a:gd name="T12" fmla="*/ 45 w 92"/>
                  <a:gd name="T13" fmla="*/ 74 h 140"/>
                  <a:gd name="T14" fmla="*/ 45 w 92"/>
                  <a:gd name="T15" fmla="*/ 73 h 140"/>
                  <a:gd name="T16" fmla="*/ 51 w 92"/>
                  <a:gd name="T17" fmla="*/ 76 h 140"/>
                  <a:gd name="T18" fmla="*/ 56 w 92"/>
                  <a:gd name="T19" fmla="*/ 76 h 140"/>
                  <a:gd name="T20" fmla="*/ 62 w 92"/>
                  <a:gd name="T21" fmla="*/ 75 h 140"/>
                  <a:gd name="T22" fmla="*/ 68 w 92"/>
                  <a:gd name="T23" fmla="*/ 71 h 140"/>
                  <a:gd name="T24" fmla="*/ 71 w 92"/>
                  <a:gd name="T25" fmla="*/ 66 h 140"/>
                  <a:gd name="T26" fmla="*/ 73 w 92"/>
                  <a:gd name="T27" fmla="*/ 63 h 140"/>
                  <a:gd name="T28" fmla="*/ 78 w 92"/>
                  <a:gd name="T29" fmla="*/ 62 h 140"/>
                  <a:gd name="T30" fmla="*/ 83 w 92"/>
                  <a:gd name="T31" fmla="*/ 61 h 140"/>
                  <a:gd name="T32" fmla="*/ 88 w 92"/>
                  <a:gd name="T33" fmla="*/ 57 h 140"/>
                  <a:gd name="T34" fmla="*/ 90 w 92"/>
                  <a:gd name="T35" fmla="*/ 53 h 140"/>
                  <a:gd name="T36" fmla="*/ 92 w 92"/>
                  <a:gd name="T37" fmla="*/ 48 h 140"/>
                  <a:gd name="T38" fmla="*/ 92 w 92"/>
                  <a:gd name="T39" fmla="*/ 43 h 140"/>
                  <a:gd name="T40" fmla="*/ 90 w 92"/>
                  <a:gd name="T41" fmla="*/ 38 h 140"/>
                  <a:gd name="T42" fmla="*/ 88 w 92"/>
                  <a:gd name="T43" fmla="*/ 32 h 140"/>
                  <a:gd name="T44" fmla="*/ 86 w 92"/>
                  <a:gd name="T45" fmla="*/ 31 h 140"/>
                  <a:gd name="T46" fmla="*/ 87 w 92"/>
                  <a:gd name="T47" fmla="*/ 26 h 140"/>
                  <a:gd name="T48" fmla="*/ 87 w 92"/>
                  <a:gd name="T49" fmla="*/ 21 h 140"/>
                  <a:gd name="T50" fmla="*/ 84 w 92"/>
                  <a:gd name="T51" fmla="*/ 18 h 140"/>
                  <a:gd name="T52" fmla="*/ 81 w 92"/>
                  <a:gd name="T53" fmla="*/ 15 h 140"/>
                  <a:gd name="T54" fmla="*/ 78 w 92"/>
                  <a:gd name="T55" fmla="*/ 15 h 140"/>
                  <a:gd name="T56" fmla="*/ 73 w 92"/>
                  <a:gd name="T57" fmla="*/ 15 h 140"/>
                  <a:gd name="T58" fmla="*/ 71 w 92"/>
                  <a:gd name="T59" fmla="*/ 10 h 140"/>
                  <a:gd name="T60" fmla="*/ 68 w 92"/>
                  <a:gd name="T61" fmla="*/ 4 h 140"/>
                  <a:gd name="T62" fmla="*/ 62 w 92"/>
                  <a:gd name="T63" fmla="*/ 1 h 140"/>
                  <a:gd name="T64" fmla="*/ 57 w 92"/>
                  <a:gd name="T65" fmla="*/ 0 h 140"/>
                  <a:gd name="T66" fmla="*/ 51 w 92"/>
                  <a:gd name="T67" fmla="*/ 0 h 140"/>
                  <a:gd name="T68" fmla="*/ 45 w 92"/>
                  <a:gd name="T69" fmla="*/ 2 h 140"/>
                  <a:gd name="T70" fmla="*/ 42 w 92"/>
                  <a:gd name="T71" fmla="*/ 5 h 140"/>
                  <a:gd name="T72" fmla="*/ 38 w 92"/>
                  <a:gd name="T73" fmla="*/ 8 h 140"/>
                  <a:gd name="T74" fmla="*/ 32 w 92"/>
                  <a:gd name="T75" fmla="*/ 8 h 140"/>
                  <a:gd name="T76" fmla="*/ 27 w 92"/>
                  <a:gd name="T77" fmla="*/ 8 h 140"/>
                  <a:gd name="T78" fmla="*/ 21 w 92"/>
                  <a:gd name="T79" fmla="*/ 12 h 140"/>
                  <a:gd name="T80" fmla="*/ 16 w 92"/>
                  <a:gd name="T81" fmla="*/ 15 h 140"/>
                  <a:gd name="T82" fmla="*/ 14 w 92"/>
                  <a:gd name="T83" fmla="*/ 21 h 140"/>
                  <a:gd name="T84" fmla="*/ 12 w 92"/>
                  <a:gd name="T85" fmla="*/ 26 h 140"/>
                  <a:gd name="T86" fmla="*/ 12 w 92"/>
                  <a:gd name="T87" fmla="*/ 29 h 140"/>
                  <a:gd name="T88" fmla="*/ 8 w 92"/>
                  <a:gd name="T89" fmla="*/ 31 h 140"/>
                  <a:gd name="T90" fmla="*/ 4 w 92"/>
                  <a:gd name="T91" fmla="*/ 35 h 140"/>
                  <a:gd name="T92" fmla="*/ 1 w 92"/>
                  <a:gd name="T93" fmla="*/ 38 h 140"/>
                  <a:gd name="T94" fmla="*/ 0 w 92"/>
                  <a:gd name="T95" fmla="*/ 43 h 140"/>
                  <a:gd name="T96" fmla="*/ 0 w 92"/>
                  <a:gd name="T97" fmla="*/ 47 h 140"/>
                  <a:gd name="T98" fmla="*/ 2 w 92"/>
                  <a:gd name="T99" fmla="*/ 51 h 140"/>
                  <a:gd name="T100" fmla="*/ 5 w 92"/>
                  <a:gd name="T101" fmla="*/ 54 h 140"/>
                  <a:gd name="T102" fmla="*/ 10 w 92"/>
                  <a:gd name="T103" fmla="*/ 56 h 140"/>
                  <a:gd name="T104" fmla="*/ 12 w 92"/>
                  <a:gd name="T105" fmla="*/ 59 h 140"/>
                  <a:gd name="T106" fmla="*/ 13 w 92"/>
                  <a:gd name="T107" fmla="*/ 64 h 140"/>
                  <a:gd name="T108" fmla="*/ 14 w 92"/>
                  <a:gd name="T109" fmla="*/ 68 h 140"/>
                  <a:gd name="T110" fmla="*/ 18 w 92"/>
                  <a:gd name="T111" fmla="*/ 70 h 140"/>
                  <a:gd name="T112" fmla="*/ 21 w 92"/>
                  <a:gd name="T113" fmla="*/ 73 h 140"/>
                  <a:gd name="T114" fmla="*/ 25 w 92"/>
                  <a:gd name="T115" fmla="*/ 74 h 140"/>
                  <a:gd name="T116" fmla="*/ 26 w 92"/>
                  <a:gd name="T117" fmla="*/ 132 h 140"/>
                  <a:gd name="T118" fmla="*/ 27 w 92"/>
                  <a:gd name="T119" fmla="*/ 140 h 1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2"/>
                  <a:gd name="T181" fmla="*/ 0 h 140"/>
                  <a:gd name="T182" fmla="*/ 92 w 92"/>
                  <a:gd name="T183" fmla="*/ 140 h 1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2" h="140">
                    <a:moveTo>
                      <a:pt x="27" y="140"/>
                    </a:moveTo>
                    <a:lnTo>
                      <a:pt x="29" y="123"/>
                    </a:lnTo>
                    <a:lnTo>
                      <a:pt x="31" y="109"/>
                    </a:lnTo>
                    <a:lnTo>
                      <a:pt x="34" y="98"/>
                    </a:lnTo>
                    <a:lnTo>
                      <a:pt x="38" y="89"/>
                    </a:lnTo>
                    <a:lnTo>
                      <a:pt x="42" y="81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51" y="76"/>
                    </a:lnTo>
                    <a:lnTo>
                      <a:pt x="56" y="76"/>
                    </a:lnTo>
                    <a:lnTo>
                      <a:pt x="62" y="75"/>
                    </a:lnTo>
                    <a:lnTo>
                      <a:pt x="68" y="71"/>
                    </a:lnTo>
                    <a:lnTo>
                      <a:pt x="71" y="66"/>
                    </a:lnTo>
                    <a:lnTo>
                      <a:pt x="73" y="63"/>
                    </a:lnTo>
                    <a:lnTo>
                      <a:pt x="78" y="62"/>
                    </a:lnTo>
                    <a:lnTo>
                      <a:pt x="83" y="61"/>
                    </a:lnTo>
                    <a:lnTo>
                      <a:pt x="88" y="57"/>
                    </a:lnTo>
                    <a:lnTo>
                      <a:pt x="90" y="53"/>
                    </a:lnTo>
                    <a:lnTo>
                      <a:pt x="92" y="48"/>
                    </a:lnTo>
                    <a:lnTo>
                      <a:pt x="92" y="43"/>
                    </a:lnTo>
                    <a:lnTo>
                      <a:pt x="90" y="38"/>
                    </a:lnTo>
                    <a:lnTo>
                      <a:pt x="88" y="32"/>
                    </a:lnTo>
                    <a:lnTo>
                      <a:pt x="86" y="31"/>
                    </a:lnTo>
                    <a:lnTo>
                      <a:pt x="87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1" y="15"/>
                    </a:lnTo>
                    <a:lnTo>
                      <a:pt x="78" y="15"/>
                    </a:lnTo>
                    <a:lnTo>
                      <a:pt x="73" y="15"/>
                    </a:lnTo>
                    <a:lnTo>
                      <a:pt x="71" y="10"/>
                    </a:lnTo>
                    <a:lnTo>
                      <a:pt x="68" y="4"/>
                    </a:lnTo>
                    <a:lnTo>
                      <a:pt x="62" y="1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42" y="5"/>
                    </a:lnTo>
                    <a:lnTo>
                      <a:pt x="38" y="8"/>
                    </a:lnTo>
                    <a:lnTo>
                      <a:pt x="32" y="8"/>
                    </a:lnTo>
                    <a:lnTo>
                      <a:pt x="27" y="8"/>
                    </a:lnTo>
                    <a:lnTo>
                      <a:pt x="21" y="12"/>
                    </a:lnTo>
                    <a:lnTo>
                      <a:pt x="16" y="15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8" y="31"/>
                    </a:lnTo>
                    <a:lnTo>
                      <a:pt x="4" y="35"/>
                    </a:lnTo>
                    <a:lnTo>
                      <a:pt x="1" y="38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5" y="54"/>
                    </a:lnTo>
                    <a:lnTo>
                      <a:pt x="10" y="56"/>
                    </a:lnTo>
                    <a:lnTo>
                      <a:pt x="12" y="59"/>
                    </a:lnTo>
                    <a:lnTo>
                      <a:pt x="13" y="64"/>
                    </a:lnTo>
                    <a:lnTo>
                      <a:pt x="14" y="68"/>
                    </a:lnTo>
                    <a:lnTo>
                      <a:pt x="18" y="70"/>
                    </a:lnTo>
                    <a:lnTo>
                      <a:pt x="21" y="73"/>
                    </a:lnTo>
                    <a:lnTo>
                      <a:pt x="25" y="74"/>
                    </a:lnTo>
                    <a:lnTo>
                      <a:pt x="26" y="132"/>
                    </a:lnTo>
                    <a:lnTo>
                      <a:pt x="27" y="140"/>
                    </a:lnTo>
                  </a:path>
                </a:pathLst>
              </a:custGeom>
              <a:noFill/>
              <a:ln w="1111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1" name="Freeform 113"/>
              <p:cNvSpPr>
                <a:spLocks/>
              </p:cNvSpPr>
              <p:nvPr/>
            </p:nvSpPr>
            <p:spPr bwMode="auto">
              <a:xfrm>
                <a:off x="427" y="4038"/>
                <a:ext cx="39" cy="43"/>
              </a:xfrm>
              <a:custGeom>
                <a:avLst/>
                <a:gdLst>
                  <a:gd name="T0" fmla="*/ 2 w 39"/>
                  <a:gd name="T1" fmla="*/ 42 h 43"/>
                  <a:gd name="T2" fmla="*/ 6 w 39"/>
                  <a:gd name="T3" fmla="*/ 43 h 43"/>
                  <a:gd name="T4" fmla="*/ 9 w 39"/>
                  <a:gd name="T5" fmla="*/ 43 h 43"/>
                  <a:gd name="T6" fmla="*/ 12 w 39"/>
                  <a:gd name="T7" fmla="*/ 43 h 43"/>
                  <a:gd name="T8" fmla="*/ 16 w 39"/>
                  <a:gd name="T9" fmla="*/ 41 h 43"/>
                  <a:gd name="T10" fmla="*/ 18 w 39"/>
                  <a:gd name="T11" fmla="*/ 40 h 43"/>
                  <a:gd name="T12" fmla="*/ 21 w 39"/>
                  <a:gd name="T13" fmla="*/ 37 h 43"/>
                  <a:gd name="T14" fmla="*/ 22 w 39"/>
                  <a:gd name="T15" fmla="*/ 34 h 43"/>
                  <a:gd name="T16" fmla="*/ 24 w 39"/>
                  <a:gd name="T17" fmla="*/ 32 h 43"/>
                  <a:gd name="T18" fmla="*/ 28 w 39"/>
                  <a:gd name="T19" fmla="*/ 31 h 43"/>
                  <a:gd name="T20" fmla="*/ 31 w 39"/>
                  <a:gd name="T21" fmla="*/ 30 h 43"/>
                  <a:gd name="T22" fmla="*/ 34 w 39"/>
                  <a:gd name="T23" fmla="*/ 28 h 43"/>
                  <a:gd name="T24" fmla="*/ 36 w 39"/>
                  <a:gd name="T25" fmla="*/ 26 h 43"/>
                  <a:gd name="T26" fmla="*/ 38 w 39"/>
                  <a:gd name="T27" fmla="*/ 23 h 43"/>
                  <a:gd name="T28" fmla="*/ 39 w 39"/>
                  <a:gd name="T29" fmla="*/ 19 h 43"/>
                  <a:gd name="T30" fmla="*/ 39 w 39"/>
                  <a:gd name="T31" fmla="*/ 15 h 43"/>
                  <a:gd name="T32" fmla="*/ 38 w 39"/>
                  <a:gd name="T33" fmla="*/ 11 h 43"/>
                  <a:gd name="T34" fmla="*/ 37 w 39"/>
                  <a:gd name="T35" fmla="*/ 8 h 43"/>
                  <a:gd name="T36" fmla="*/ 34 w 39"/>
                  <a:gd name="T37" fmla="*/ 5 h 43"/>
                  <a:gd name="T38" fmla="*/ 32 w 39"/>
                  <a:gd name="T39" fmla="*/ 3 h 43"/>
                  <a:gd name="T40" fmla="*/ 29 w 39"/>
                  <a:gd name="T41" fmla="*/ 1 h 43"/>
                  <a:gd name="T42" fmla="*/ 25 w 39"/>
                  <a:gd name="T43" fmla="*/ 0 h 43"/>
                  <a:gd name="T44" fmla="*/ 22 w 39"/>
                  <a:gd name="T45" fmla="*/ 0 h 43"/>
                  <a:gd name="T46" fmla="*/ 25 w 39"/>
                  <a:gd name="T47" fmla="*/ 1 h 43"/>
                  <a:gd name="T48" fmla="*/ 28 w 39"/>
                  <a:gd name="T49" fmla="*/ 2 h 43"/>
                  <a:gd name="T50" fmla="*/ 31 w 39"/>
                  <a:gd name="T51" fmla="*/ 4 h 43"/>
                  <a:gd name="T52" fmla="*/ 32 w 39"/>
                  <a:gd name="T53" fmla="*/ 7 h 43"/>
                  <a:gd name="T54" fmla="*/ 33 w 39"/>
                  <a:gd name="T55" fmla="*/ 11 h 43"/>
                  <a:gd name="T56" fmla="*/ 33 w 39"/>
                  <a:gd name="T57" fmla="*/ 13 h 43"/>
                  <a:gd name="T58" fmla="*/ 32 w 39"/>
                  <a:gd name="T59" fmla="*/ 16 h 43"/>
                  <a:gd name="T60" fmla="*/ 31 w 39"/>
                  <a:gd name="T61" fmla="*/ 19 h 43"/>
                  <a:gd name="T62" fmla="*/ 29 w 39"/>
                  <a:gd name="T63" fmla="*/ 21 h 43"/>
                  <a:gd name="T64" fmla="*/ 27 w 39"/>
                  <a:gd name="T65" fmla="*/ 23 h 43"/>
                  <a:gd name="T66" fmla="*/ 23 w 39"/>
                  <a:gd name="T67" fmla="*/ 24 h 43"/>
                  <a:gd name="T68" fmla="*/ 23 w 39"/>
                  <a:gd name="T69" fmla="*/ 25 h 43"/>
                  <a:gd name="T70" fmla="*/ 23 w 39"/>
                  <a:gd name="T71" fmla="*/ 28 h 43"/>
                  <a:gd name="T72" fmla="*/ 22 w 39"/>
                  <a:gd name="T73" fmla="*/ 31 h 43"/>
                  <a:gd name="T74" fmla="*/ 20 w 39"/>
                  <a:gd name="T75" fmla="*/ 33 h 43"/>
                  <a:gd name="T76" fmla="*/ 18 w 39"/>
                  <a:gd name="T77" fmla="*/ 36 h 43"/>
                  <a:gd name="T78" fmla="*/ 15 w 39"/>
                  <a:gd name="T79" fmla="*/ 37 h 43"/>
                  <a:gd name="T80" fmla="*/ 12 w 39"/>
                  <a:gd name="T81" fmla="*/ 37 h 43"/>
                  <a:gd name="T82" fmla="*/ 10 w 39"/>
                  <a:gd name="T83" fmla="*/ 36 h 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"/>
                  <a:gd name="T127" fmla="*/ 0 h 43"/>
                  <a:gd name="T128" fmla="*/ 39 w 39"/>
                  <a:gd name="T129" fmla="*/ 43 h 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" h="43">
                    <a:moveTo>
                      <a:pt x="0" y="41"/>
                    </a:move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29"/>
                    </a:lnTo>
                    <a:lnTo>
                      <a:pt x="34" y="28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19"/>
                    </a:lnTo>
                    <a:lnTo>
                      <a:pt x="39" y="17"/>
                    </a:lnTo>
                    <a:lnTo>
                      <a:pt x="39" y="16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8" y="13"/>
                    </a:lnTo>
                    <a:lnTo>
                      <a:pt x="38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2" name="Freeform 114"/>
              <p:cNvSpPr>
                <a:spLocks/>
              </p:cNvSpPr>
              <p:nvPr/>
            </p:nvSpPr>
            <p:spPr bwMode="auto">
              <a:xfrm>
                <a:off x="427" y="4038"/>
                <a:ext cx="46" cy="50"/>
              </a:xfrm>
              <a:custGeom>
                <a:avLst/>
                <a:gdLst>
                  <a:gd name="T0" fmla="*/ 2 w 46"/>
                  <a:gd name="T1" fmla="*/ 49 h 50"/>
                  <a:gd name="T2" fmla="*/ 6 w 46"/>
                  <a:gd name="T3" fmla="*/ 50 h 50"/>
                  <a:gd name="T4" fmla="*/ 10 w 46"/>
                  <a:gd name="T5" fmla="*/ 50 h 50"/>
                  <a:gd name="T6" fmla="*/ 14 w 46"/>
                  <a:gd name="T7" fmla="*/ 50 h 50"/>
                  <a:gd name="T8" fmla="*/ 18 w 46"/>
                  <a:gd name="T9" fmla="*/ 48 h 50"/>
                  <a:gd name="T10" fmla="*/ 21 w 46"/>
                  <a:gd name="T11" fmla="*/ 45 h 50"/>
                  <a:gd name="T12" fmla="*/ 25 w 46"/>
                  <a:gd name="T13" fmla="*/ 43 h 50"/>
                  <a:gd name="T14" fmla="*/ 26 w 46"/>
                  <a:gd name="T15" fmla="*/ 39 h 50"/>
                  <a:gd name="T16" fmla="*/ 28 w 46"/>
                  <a:gd name="T17" fmla="*/ 37 h 50"/>
                  <a:gd name="T18" fmla="*/ 32 w 46"/>
                  <a:gd name="T19" fmla="*/ 36 h 50"/>
                  <a:gd name="T20" fmla="*/ 36 w 46"/>
                  <a:gd name="T21" fmla="*/ 35 h 50"/>
                  <a:gd name="T22" fmla="*/ 40 w 46"/>
                  <a:gd name="T23" fmla="*/ 32 h 50"/>
                  <a:gd name="T24" fmla="*/ 42 w 46"/>
                  <a:gd name="T25" fmla="*/ 30 h 50"/>
                  <a:gd name="T26" fmla="*/ 44 w 46"/>
                  <a:gd name="T27" fmla="*/ 26 h 50"/>
                  <a:gd name="T28" fmla="*/ 46 w 46"/>
                  <a:gd name="T29" fmla="*/ 22 h 50"/>
                  <a:gd name="T30" fmla="*/ 46 w 46"/>
                  <a:gd name="T31" fmla="*/ 18 h 50"/>
                  <a:gd name="T32" fmla="*/ 45 w 46"/>
                  <a:gd name="T33" fmla="*/ 13 h 50"/>
                  <a:gd name="T34" fmla="*/ 43 w 46"/>
                  <a:gd name="T35" fmla="*/ 9 h 50"/>
                  <a:gd name="T36" fmla="*/ 40 w 46"/>
                  <a:gd name="T37" fmla="*/ 6 h 50"/>
                  <a:gd name="T38" fmla="*/ 37 w 46"/>
                  <a:gd name="T39" fmla="*/ 3 h 50"/>
                  <a:gd name="T40" fmla="*/ 34 w 46"/>
                  <a:gd name="T41" fmla="*/ 1 h 50"/>
                  <a:gd name="T42" fmla="*/ 29 w 46"/>
                  <a:gd name="T43" fmla="*/ 0 h 50"/>
                  <a:gd name="T44" fmla="*/ 26 w 46"/>
                  <a:gd name="T45" fmla="*/ 0 h 50"/>
                  <a:gd name="T46" fmla="*/ 29 w 46"/>
                  <a:gd name="T47" fmla="*/ 1 h 50"/>
                  <a:gd name="T48" fmla="*/ 32 w 46"/>
                  <a:gd name="T49" fmla="*/ 3 h 50"/>
                  <a:gd name="T50" fmla="*/ 36 w 46"/>
                  <a:gd name="T51" fmla="*/ 5 h 50"/>
                  <a:gd name="T52" fmla="*/ 37 w 46"/>
                  <a:gd name="T53" fmla="*/ 8 h 50"/>
                  <a:gd name="T54" fmla="*/ 38 w 46"/>
                  <a:gd name="T55" fmla="*/ 12 h 50"/>
                  <a:gd name="T56" fmla="*/ 38 w 46"/>
                  <a:gd name="T57" fmla="*/ 15 h 50"/>
                  <a:gd name="T58" fmla="*/ 38 w 46"/>
                  <a:gd name="T59" fmla="*/ 18 h 50"/>
                  <a:gd name="T60" fmla="*/ 36 w 46"/>
                  <a:gd name="T61" fmla="*/ 22 h 50"/>
                  <a:gd name="T62" fmla="*/ 34 w 46"/>
                  <a:gd name="T63" fmla="*/ 24 h 50"/>
                  <a:gd name="T64" fmla="*/ 31 w 46"/>
                  <a:gd name="T65" fmla="*/ 26 h 50"/>
                  <a:gd name="T66" fmla="*/ 27 w 46"/>
                  <a:gd name="T67" fmla="*/ 27 h 50"/>
                  <a:gd name="T68" fmla="*/ 27 w 46"/>
                  <a:gd name="T69" fmla="*/ 29 h 50"/>
                  <a:gd name="T70" fmla="*/ 27 w 46"/>
                  <a:gd name="T71" fmla="*/ 32 h 50"/>
                  <a:gd name="T72" fmla="*/ 26 w 46"/>
                  <a:gd name="T73" fmla="*/ 36 h 50"/>
                  <a:gd name="T74" fmla="*/ 23 w 46"/>
                  <a:gd name="T75" fmla="*/ 38 h 50"/>
                  <a:gd name="T76" fmla="*/ 21 w 46"/>
                  <a:gd name="T77" fmla="*/ 41 h 50"/>
                  <a:gd name="T78" fmla="*/ 17 w 46"/>
                  <a:gd name="T79" fmla="*/ 42 h 50"/>
                  <a:gd name="T80" fmla="*/ 14 w 46"/>
                  <a:gd name="T81" fmla="*/ 42 h 50"/>
                  <a:gd name="T82" fmla="*/ 11 w 46"/>
                  <a:gd name="T83" fmla="*/ 41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"/>
                  <a:gd name="T127" fmla="*/ 0 h 50"/>
                  <a:gd name="T128" fmla="*/ 46 w 46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" h="50">
                    <a:moveTo>
                      <a:pt x="0" y="47"/>
                    </a:moveTo>
                    <a:lnTo>
                      <a:pt x="2" y="48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8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5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1" y="31"/>
                    </a:lnTo>
                    <a:lnTo>
                      <a:pt x="42" y="30"/>
                    </a:lnTo>
                    <a:lnTo>
                      <a:pt x="43" y="28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5" y="24"/>
                    </a:lnTo>
                    <a:lnTo>
                      <a:pt x="45" y="23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5" y="14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6" y="22"/>
                    </a:lnTo>
                    <a:lnTo>
                      <a:pt x="35" y="23"/>
                    </a:lnTo>
                    <a:lnTo>
                      <a:pt x="34" y="24"/>
                    </a:lnTo>
                    <a:lnTo>
                      <a:pt x="33" y="25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6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2" y="40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9" y="41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0" y="47"/>
                    </a:lnTo>
                  </a:path>
                </a:pathLst>
              </a:custGeom>
              <a:noFill/>
              <a:ln w="11113" cap="rnd">
                <a:solidFill>
                  <a:srgbClr val="00E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3" name="Freeform 115"/>
              <p:cNvSpPr>
                <a:spLocks/>
              </p:cNvSpPr>
              <p:nvPr/>
            </p:nvSpPr>
            <p:spPr bwMode="auto">
              <a:xfrm>
                <a:off x="381" y="4042"/>
                <a:ext cx="57" cy="90"/>
              </a:xfrm>
              <a:custGeom>
                <a:avLst/>
                <a:gdLst>
                  <a:gd name="T0" fmla="*/ 51 w 57"/>
                  <a:gd name="T1" fmla="*/ 4 h 90"/>
                  <a:gd name="T2" fmla="*/ 53 w 57"/>
                  <a:gd name="T3" fmla="*/ 9 h 90"/>
                  <a:gd name="T4" fmla="*/ 54 w 57"/>
                  <a:gd name="T5" fmla="*/ 14 h 90"/>
                  <a:gd name="T6" fmla="*/ 53 w 57"/>
                  <a:gd name="T7" fmla="*/ 19 h 90"/>
                  <a:gd name="T8" fmla="*/ 51 w 57"/>
                  <a:gd name="T9" fmla="*/ 23 h 90"/>
                  <a:gd name="T10" fmla="*/ 47 w 57"/>
                  <a:gd name="T11" fmla="*/ 27 h 90"/>
                  <a:gd name="T12" fmla="*/ 43 w 57"/>
                  <a:gd name="T13" fmla="*/ 30 h 90"/>
                  <a:gd name="T14" fmla="*/ 37 w 57"/>
                  <a:gd name="T15" fmla="*/ 30 h 90"/>
                  <a:gd name="T16" fmla="*/ 32 w 57"/>
                  <a:gd name="T17" fmla="*/ 29 h 90"/>
                  <a:gd name="T18" fmla="*/ 28 w 57"/>
                  <a:gd name="T19" fmla="*/ 27 h 90"/>
                  <a:gd name="T20" fmla="*/ 25 w 57"/>
                  <a:gd name="T21" fmla="*/ 23 h 90"/>
                  <a:gd name="T22" fmla="*/ 22 w 57"/>
                  <a:gd name="T23" fmla="*/ 18 h 90"/>
                  <a:gd name="T24" fmla="*/ 20 w 57"/>
                  <a:gd name="T25" fmla="*/ 18 h 90"/>
                  <a:gd name="T26" fmla="*/ 16 w 57"/>
                  <a:gd name="T27" fmla="*/ 19 h 90"/>
                  <a:gd name="T28" fmla="*/ 13 w 57"/>
                  <a:gd name="T29" fmla="*/ 18 h 90"/>
                  <a:gd name="T30" fmla="*/ 9 w 57"/>
                  <a:gd name="T31" fmla="*/ 16 h 90"/>
                  <a:gd name="T32" fmla="*/ 8 w 57"/>
                  <a:gd name="T33" fmla="*/ 13 h 90"/>
                  <a:gd name="T34" fmla="*/ 8 w 57"/>
                  <a:gd name="T35" fmla="*/ 8 h 90"/>
                  <a:gd name="T36" fmla="*/ 10 w 57"/>
                  <a:gd name="T37" fmla="*/ 5 h 90"/>
                  <a:gd name="T38" fmla="*/ 13 w 57"/>
                  <a:gd name="T39" fmla="*/ 2 h 90"/>
                  <a:gd name="T40" fmla="*/ 17 w 57"/>
                  <a:gd name="T41" fmla="*/ 2 h 90"/>
                  <a:gd name="T42" fmla="*/ 20 w 57"/>
                  <a:gd name="T43" fmla="*/ 2 h 90"/>
                  <a:gd name="T44" fmla="*/ 18 w 57"/>
                  <a:gd name="T45" fmla="*/ 1 h 90"/>
                  <a:gd name="T46" fmla="*/ 14 w 57"/>
                  <a:gd name="T47" fmla="*/ 0 h 90"/>
                  <a:gd name="T48" fmla="*/ 9 w 57"/>
                  <a:gd name="T49" fmla="*/ 0 h 90"/>
                  <a:gd name="T50" fmla="*/ 5 w 57"/>
                  <a:gd name="T51" fmla="*/ 2 h 90"/>
                  <a:gd name="T52" fmla="*/ 2 w 57"/>
                  <a:gd name="T53" fmla="*/ 5 h 90"/>
                  <a:gd name="T54" fmla="*/ 0 w 57"/>
                  <a:gd name="T55" fmla="*/ 10 h 90"/>
                  <a:gd name="T56" fmla="*/ 0 w 57"/>
                  <a:gd name="T57" fmla="*/ 14 h 90"/>
                  <a:gd name="T58" fmla="*/ 2 w 57"/>
                  <a:gd name="T59" fmla="*/ 18 h 90"/>
                  <a:gd name="T60" fmla="*/ 4 w 57"/>
                  <a:gd name="T61" fmla="*/ 23 h 90"/>
                  <a:gd name="T62" fmla="*/ 8 w 57"/>
                  <a:gd name="T63" fmla="*/ 25 h 90"/>
                  <a:gd name="T64" fmla="*/ 10 w 57"/>
                  <a:gd name="T65" fmla="*/ 27 h 90"/>
                  <a:gd name="T66" fmla="*/ 11 w 57"/>
                  <a:gd name="T67" fmla="*/ 31 h 90"/>
                  <a:gd name="T68" fmla="*/ 12 w 57"/>
                  <a:gd name="T69" fmla="*/ 36 h 90"/>
                  <a:gd name="T70" fmla="*/ 16 w 57"/>
                  <a:gd name="T71" fmla="*/ 39 h 90"/>
                  <a:gd name="T72" fmla="*/ 20 w 57"/>
                  <a:gd name="T73" fmla="*/ 40 h 90"/>
                  <a:gd name="T74" fmla="*/ 24 w 57"/>
                  <a:gd name="T75" fmla="*/ 41 h 90"/>
                  <a:gd name="T76" fmla="*/ 28 w 57"/>
                  <a:gd name="T77" fmla="*/ 40 h 90"/>
                  <a:gd name="T78" fmla="*/ 29 w 57"/>
                  <a:gd name="T79" fmla="*/ 44 h 90"/>
                  <a:gd name="T80" fmla="*/ 26 w 57"/>
                  <a:gd name="T81" fmla="*/ 63 h 90"/>
                  <a:gd name="T82" fmla="*/ 24 w 57"/>
                  <a:gd name="T83" fmla="*/ 81 h 90"/>
                  <a:gd name="T84" fmla="*/ 24 w 57"/>
                  <a:gd name="T85" fmla="*/ 85 h 90"/>
                  <a:gd name="T86" fmla="*/ 25 w 57"/>
                  <a:gd name="T87" fmla="*/ 72 h 90"/>
                  <a:gd name="T88" fmla="*/ 28 w 57"/>
                  <a:gd name="T89" fmla="*/ 59 h 90"/>
                  <a:gd name="T90" fmla="*/ 32 w 57"/>
                  <a:gd name="T91" fmla="*/ 48 h 90"/>
                  <a:gd name="T92" fmla="*/ 37 w 57"/>
                  <a:gd name="T93" fmla="*/ 41 h 90"/>
                  <a:gd name="T94" fmla="*/ 43 w 57"/>
                  <a:gd name="T95" fmla="*/ 40 h 90"/>
                  <a:gd name="T96" fmla="*/ 49 w 57"/>
                  <a:gd name="T97" fmla="*/ 37 h 90"/>
                  <a:gd name="T98" fmla="*/ 52 w 57"/>
                  <a:gd name="T99" fmla="*/ 32 h 90"/>
                  <a:gd name="T100" fmla="*/ 54 w 57"/>
                  <a:gd name="T101" fmla="*/ 28 h 90"/>
                  <a:gd name="T102" fmla="*/ 56 w 57"/>
                  <a:gd name="T103" fmla="*/ 22 h 90"/>
                  <a:gd name="T104" fmla="*/ 56 w 57"/>
                  <a:gd name="T105" fmla="*/ 16 h 90"/>
                  <a:gd name="T106" fmla="*/ 54 w 57"/>
                  <a:gd name="T107" fmla="*/ 10 h 90"/>
                  <a:gd name="T108" fmla="*/ 49 w 57"/>
                  <a:gd name="T109" fmla="*/ 1 h 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7"/>
                  <a:gd name="T166" fmla="*/ 0 h 90"/>
                  <a:gd name="T167" fmla="*/ 57 w 57"/>
                  <a:gd name="T168" fmla="*/ 90 h 9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7" h="90">
                    <a:moveTo>
                      <a:pt x="49" y="1"/>
                    </a:moveTo>
                    <a:lnTo>
                      <a:pt x="49" y="2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1" y="23"/>
                    </a:lnTo>
                    <a:lnTo>
                      <a:pt x="49" y="24"/>
                    </a:lnTo>
                    <a:lnTo>
                      <a:pt x="49" y="25"/>
                    </a:lnTo>
                    <a:lnTo>
                      <a:pt x="48" y="26"/>
                    </a:lnTo>
                    <a:lnTo>
                      <a:pt x="47" y="27"/>
                    </a:lnTo>
                    <a:lnTo>
                      <a:pt x="46" y="28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1" y="30"/>
                    </a:lnTo>
                    <a:lnTo>
                      <a:pt x="40" y="30"/>
                    </a:lnTo>
                    <a:lnTo>
                      <a:pt x="39" y="30"/>
                    </a:lnTo>
                    <a:lnTo>
                      <a:pt x="37" y="30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3" y="18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11" y="31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29" y="44"/>
                    </a:lnTo>
                    <a:lnTo>
                      <a:pt x="28" y="49"/>
                    </a:lnTo>
                    <a:lnTo>
                      <a:pt x="27" y="53"/>
                    </a:lnTo>
                    <a:lnTo>
                      <a:pt x="26" y="58"/>
                    </a:lnTo>
                    <a:lnTo>
                      <a:pt x="26" y="63"/>
                    </a:lnTo>
                    <a:lnTo>
                      <a:pt x="25" y="67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4" y="81"/>
                    </a:lnTo>
                    <a:lnTo>
                      <a:pt x="24" y="85"/>
                    </a:lnTo>
                    <a:lnTo>
                      <a:pt x="24" y="90"/>
                    </a:lnTo>
                    <a:lnTo>
                      <a:pt x="24" y="87"/>
                    </a:lnTo>
                    <a:lnTo>
                      <a:pt x="24" y="85"/>
                    </a:lnTo>
                    <a:lnTo>
                      <a:pt x="24" y="81"/>
                    </a:lnTo>
                    <a:lnTo>
                      <a:pt x="24" y="78"/>
                    </a:lnTo>
                    <a:lnTo>
                      <a:pt x="24" y="75"/>
                    </a:lnTo>
                    <a:lnTo>
                      <a:pt x="25" y="72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7" y="63"/>
                    </a:lnTo>
                    <a:lnTo>
                      <a:pt x="28" y="59"/>
                    </a:lnTo>
                    <a:lnTo>
                      <a:pt x="29" y="57"/>
                    </a:lnTo>
                    <a:lnTo>
                      <a:pt x="30" y="53"/>
                    </a:lnTo>
                    <a:lnTo>
                      <a:pt x="31" y="51"/>
                    </a:lnTo>
                    <a:lnTo>
                      <a:pt x="32" y="48"/>
                    </a:lnTo>
                    <a:lnTo>
                      <a:pt x="33" y="45"/>
                    </a:lnTo>
                    <a:lnTo>
                      <a:pt x="36" y="42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5" y="39"/>
                    </a:lnTo>
                    <a:lnTo>
                      <a:pt x="47" y="38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2" y="32"/>
                    </a:lnTo>
                    <a:lnTo>
                      <a:pt x="53" y="31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4" y="28"/>
                    </a:lnTo>
                    <a:lnTo>
                      <a:pt x="55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6" y="22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56" y="17"/>
                    </a:lnTo>
                    <a:lnTo>
                      <a:pt x="56" y="16"/>
                    </a:lnTo>
                    <a:lnTo>
                      <a:pt x="56" y="14"/>
                    </a:lnTo>
                    <a:lnTo>
                      <a:pt x="55" y="11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00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4" name="Freeform 116"/>
              <p:cNvSpPr>
                <a:spLocks/>
              </p:cNvSpPr>
              <p:nvPr/>
            </p:nvSpPr>
            <p:spPr bwMode="auto">
              <a:xfrm>
                <a:off x="381" y="4042"/>
                <a:ext cx="64" cy="96"/>
              </a:xfrm>
              <a:custGeom>
                <a:avLst/>
                <a:gdLst>
                  <a:gd name="T0" fmla="*/ 56 w 64"/>
                  <a:gd name="T1" fmla="*/ 4 h 96"/>
                  <a:gd name="T2" fmla="*/ 59 w 64"/>
                  <a:gd name="T3" fmla="*/ 10 h 96"/>
                  <a:gd name="T4" fmla="*/ 60 w 64"/>
                  <a:gd name="T5" fmla="*/ 15 h 96"/>
                  <a:gd name="T6" fmla="*/ 59 w 64"/>
                  <a:gd name="T7" fmla="*/ 20 h 96"/>
                  <a:gd name="T8" fmla="*/ 56 w 64"/>
                  <a:gd name="T9" fmla="*/ 25 h 96"/>
                  <a:gd name="T10" fmla="*/ 52 w 64"/>
                  <a:gd name="T11" fmla="*/ 29 h 96"/>
                  <a:gd name="T12" fmla="*/ 47 w 64"/>
                  <a:gd name="T13" fmla="*/ 32 h 96"/>
                  <a:gd name="T14" fmla="*/ 42 w 64"/>
                  <a:gd name="T15" fmla="*/ 32 h 96"/>
                  <a:gd name="T16" fmla="*/ 36 w 64"/>
                  <a:gd name="T17" fmla="*/ 31 h 96"/>
                  <a:gd name="T18" fmla="*/ 31 w 64"/>
                  <a:gd name="T19" fmla="*/ 29 h 96"/>
                  <a:gd name="T20" fmla="*/ 28 w 64"/>
                  <a:gd name="T21" fmla="*/ 25 h 96"/>
                  <a:gd name="T22" fmla="*/ 25 w 64"/>
                  <a:gd name="T23" fmla="*/ 19 h 96"/>
                  <a:gd name="T24" fmla="*/ 22 w 64"/>
                  <a:gd name="T25" fmla="*/ 19 h 96"/>
                  <a:gd name="T26" fmla="*/ 19 w 64"/>
                  <a:gd name="T27" fmla="*/ 21 h 96"/>
                  <a:gd name="T28" fmla="*/ 15 w 64"/>
                  <a:gd name="T29" fmla="*/ 19 h 96"/>
                  <a:gd name="T30" fmla="*/ 12 w 64"/>
                  <a:gd name="T31" fmla="*/ 17 h 96"/>
                  <a:gd name="T32" fmla="*/ 9 w 64"/>
                  <a:gd name="T33" fmla="*/ 14 h 96"/>
                  <a:gd name="T34" fmla="*/ 9 w 64"/>
                  <a:gd name="T35" fmla="*/ 10 h 96"/>
                  <a:gd name="T36" fmla="*/ 11 w 64"/>
                  <a:gd name="T37" fmla="*/ 6 h 96"/>
                  <a:gd name="T38" fmla="*/ 13 w 64"/>
                  <a:gd name="T39" fmla="*/ 3 h 96"/>
                  <a:gd name="T40" fmla="*/ 17 w 64"/>
                  <a:gd name="T41" fmla="*/ 2 h 96"/>
                  <a:gd name="T42" fmla="*/ 21 w 64"/>
                  <a:gd name="T43" fmla="*/ 2 h 96"/>
                  <a:gd name="T44" fmla="*/ 22 w 64"/>
                  <a:gd name="T45" fmla="*/ 2 h 96"/>
                  <a:gd name="T46" fmla="*/ 18 w 64"/>
                  <a:gd name="T47" fmla="*/ 0 h 96"/>
                  <a:gd name="T48" fmla="*/ 13 w 64"/>
                  <a:gd name="T49" fmla="*/ 0 h 96"/>
                  <a:gd name="T50" fmla="*/ 8 w 64"/>
                  <a:gd name="T51" fmla="*/ 1 h 96"/>
                  <a:gd name="T52" fmla="*/ 4 w 64"/>
                  <a:gd name="T53" fmla="*/ 4 h 96"/>
                  <a:gd name="T54" fmla="*/ 1 w 64"/>
                  <a:gd name="T55" fmla="*/ 8 h 96"/>
                  <a:gd name="T56" fmla="*/ 0 w 64"/>
                  <a:gd name="T57" fmla="*/ 13 h 96"/>
                  <a:gd name="T58" fmla="*/ 0 w 64"/>
                  <a:gd name="T59" fmla="*/ 18 h 96"/>
                  <a:gd name="T60" fmla="*/ 3 w 64"/>
                  <a:gd name="T61" fmla="*/ 22 h 96"/>
                  <a:gd name="T62" fmla="*/ 6 w 64"/>
                  <a:gd name="T63" fmla="*/ 26 h 96"/>
                  <a:gd name="T64" fmla="*/ 11 w 64"/>
                  <a:gd name="T65" fmla="*/ 28 h 96"/>
                  <a:gd name="T66" fmla="*/ 11 w 64"/>
                  <a:gd name="T67" fmla="*/ 31 h 96"/>
                  <a:gd name="T68" fmla="*/ 13 w 64"/>
                  <a:gd name="T69" fmla="*/ 36 h 96"/>
                  <a:gd name="T70" fmla="*/ 15 w 64"/>
                  <a:gd name="T71" fmla="*/ 40 h 96"/>
                  <a:gd name="T72" fmla="*/ 20 w 64"/>
                  <a:gd name="T73" fmla="*/ 43 h 96"/>
                  <a:gd name="T74" fmla="*/ 24 w 64"/>
                  <a:gd name="T75" fmla="*/ 44 h 96"/>
                  <a:gd name="T76" fmla="*/ 30 w 64"/>
                  <a:gd name="T77" fmla="*/ 44 h 96"/>
                  <a:gd name="T78" fmla="*/ 34 w 64"/>
                  <a:gd name="T79" fmla="*/ 42 h 96"/>
                  <a:gd name="T80" fmla="*/ 30 w 64"/>
                  <a:gd name="T81" fmla="*/ 57 h 96"/>
                  <a:gd name="T82" fmla="*/ 27 w 64"/>
                  <a:gd name="T83" fmla="*/ 77 h 96"/>
                  <a:gd name="T84" fmla="*/ 26 w 64"/>
                  <a:gd name="T85" fmla="*/ 96 h 96"/>
                  <a:gd name="T86" fmla="*/ 27 w 64"/>
                  <a:gd name="T87" fmla="*/ 84 h 96"/>
                  <a:gd name="T88" fmla="*/ 30 w 64"/>
                  <a:gd name="T89" fmla="*/ 70 h 96"/>
                  <a:gd name="T90" fmla="*/ 33 w 64"/>
                  <a:gd name="T91" fmla="*/ 57 h 96"/>
                  <a:gd name="T92" fmla="*/ 39 w 64"/>
                  <a:gd name="T93" fmla="*/ 45 h 96"/>
                  <a:gd name="T94" fmla="*/ 45 w 64"/>
                  <a:gd name="T95" fmla="*/ 44 h 96"/>
                  <a:gd name="T96" fmla="*/ 51 w 64"/>
                  <a:gd name="T97" fmla="*/ 42 h 96"/>
                  <a:gd name="T98" fmla="*/ 56 w 64"/>
                  <a:gd name="T99" fmla="*/ 38 h 96"/>
                  <a:gd name="T100" fmla="*/ 60 w 64"/>
                  <a:gd name="T101" fmla="*/ 32 h 96"/>
                  <a:gd name="T102" fmla="*/ 62 w 64"/>
                  <a:gd name="T103" fmla="*/ 26 h 96"/>
                  <a:gd name="T104" fmla="*/ 64 w 64"/>
                  <a:gd name="T105" fmla="*/ 19 h 96"/>
                  <a:gd name="T106" fmla="*/ 62 w 64"/>
                  <a:gd name="T107" fmla="*/ 14 h 96"/>
                  <a:gd name="T108" fmla="*/ 60 w 64"/>
                  <a:gd name="T109" fmla="*/ 8 h 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"/>
                  <a:gd name="T166" fmla="*/ 0 h 96"/>
                  <a:gd name="T167" fmla="*/ 64 w 64"/>
                  <a:gd name="T168" fmla="*/ 96 h 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" h="96">
                    <a:moveTo>
                      <a:pt x="54" y="1"/>
                    </a:moveTo>
                    <a:lnTo>
                      <a:pt x="54" y="2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7" y="24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7"/>
                    </a:lnTo>
                    <a:lnTo>
                      <a:pt x="53" y="28"/>
                    </a:lnTo>
                    <a:lnTo>
                      <a:pt x="52" y="29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49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11" y="32"/>
                    </a:lnTo>
                    <a:lnTo>
                      <a:pt x="12" y="34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7" y="41"/>
                    </a:lnTo>
                    <a:lnTo>
                      <a:pt x="18" y="42"/>
                    </a:lnTo>
                    <a:lnTo>
                      <a:pt x="20" y="43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2" y="47"/>
                    </a:lnTo>
                    <a:lnTo>
                      <a:pt x="31" y="52"/>
                    </a:lnTo>
                    <a:lnTo>
                      <a:pt x="30" y="57"/>
                    </a:lnTo>
                    <a:lnTo>
                      <a:pt x="30" y="62"/>
                    </a:lnTo>
                    <a:lnTo>
                      <a:pt x="28" y="67"/>
                    </a:lnTo>
                    <a:lnTo>
                      <a:pt x="28" y="72"/>
                    </a:lnTo>
                    <a:lnTo>
                      <a:pt x="27" y="77"/>
                    </a:lnTo>
                    <a:lnTo>
                      <a:pt x="27" y="81"/>
                    </a:lnTo>
                    <a:lnTo>
                      <a:pt x="26" y="87"/>
                    </a:lnTo>
                    <a:lnTo>
                      <a:pt x="26" y="92"/>
                    </a:lnTo>
                    <a:lnTo>
                      <a:pt x="26" y="96"/>
                    </a:lnTo>
                    <a:lnTo>
                      <a:pt x="26" y="94"/>
                    </a:lnTo>
                    <a:lnTo>
                      <a:pt x="26" y="91"/>
                    </a:lnTo>
                    <a:lnTo>
                      <a:pt x="26" y="87"/>
                    </a:lnTo>
                    <a:lnTo>
                      <a:pt x="27" y="84"/>
                    </a:lnTo>
                    <a:lnTo>
                      <a:pt x="27" y="80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0" y="70"/>
                    </a:lnTo>
                    <a:lnTo>
                      <a:pt x="30" y="67"/>
                    </a:lnTo>
                    <a:lnTo>
                      <a:pt x="31" y="64"/>
                    </a:lnTo>
                    <a:lnTo>
                      <a:pt x="32" y="61"/>
                    </a:lnTo>
                    <a:lnTo>
                      <a:pt x="33" y="57"/>
                    </a:lnTo>
                    <a:lnTo>
                      <a:pt x="36" y="55"/>
                    </a:lnTo>
                    <a:lnTo>
                      <a:pt x="36" y="52"/>
                    </a:lnTo>
                    <a:lnTo>
                      <a:pt x="38" y="49"/>
                    </a:lnTo>
                    <a:lnTo>
                      <a:pt x="39" y="45"/>
                    </a:lnTo>
                    <a:lnTo>
                      <a:pt x="40" y="45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8" y="43"/>
                    </a:lnTo>
                    <a:lnTo>
                      <a:pt x="49" y="42"/>
                    </a:lnTo>
                    <a:lnTo>
                      <a:pt x="51" y="42"/>
                    </a:lnTo>
                    <a:lnTo>
                      <a:pt x="52" y="41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7" y="37"/>
                    </a:lnTo>
                    <a:lnTo>
                      <a:pt x="58" y="35"/>
                    </a:lnTo>
                    <a:lnTo>
                      <a:pt x="59" y="34"/>
                    </a:lnTo>
                    <a:lnTo>
                      <a:pt x="60" y="32"/>
                    </a:lnTo>
                    <a:lnTo>
                      <a:pt x="60" y="31"/>
                    </a:lnTo>
                    <a:lnTo>
                      <a:pt x="61" y="30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3" y="23"/>
                    </a:lnTo>
                    <a:lnTo>
                      <a:pt x="64" y="22"/>
                    </a:lnTo>
                    <a:lnTo>
                      <a:pt x="64" y="19"/>
                    </a:lnTo>
                    <a:lnTo>
                      <a:pt x="63" y="19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59" y="7"/>
                    </a:lnTo>
                    <a:lnTo>
                      <a:pt x="54" y="1"/>
                    </a:lnTo>
                  </a:path>
                </a:pathLst>
              </a:custGeom>
              <a:noFill/>
              <a:ln w="11113" cap="rnd">
                <a:solidFill>
                  <a:srgbClr val="00E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5" name="Rectangle 117"/>
              <p:cNvSpPr>
                <a:spLocks noChangeArrowheads="1"/>
              </p:cNvSpPr>
              <p:nvPr/>
            </p:nvSpPr>
            <p:spPr bwMode="auto">
              <a:xfrm>
                <a:off x="381" y="4149"/>
                <a:ext cx="8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66" name="Rectangle 118"/>
              <p:cNvSpPr>
                <a:spLocks noChangeArrowheads="1"/>
              </p:cNvSpPr>
              <p:nvPr/>
            </p:nvSpPr>
            <p:spPr bwMode="auto">
              <a:xfrm>
                <a:off x="381" y="4154"/>
                <a:ext cx="92" cy="2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467" name="Freeform 119"/>
              <p:cNvSpPr>
                <a:spLocks/>
              </p:cNvSpPr>
              <p:nvPr/>
            </p:nvSpPr>
            <p:spPr bwMode="auto">
              <a:xfrm>
                <a:off x="401" y="4085"/>
                <a:ext cx="3" cy="64"/>
              </a:xfrm>
              <a:custGeom>
                <a:avLst/>
                <a:gdLst>
                  <a:gd name="T0" fmla="*/ 1 w 3"/>
                  <a:gd name="T1" fmla="*/ 64 h 64"/>
                  <a:gd name="T2" fmla="*/ 3 w 3"/>
                  <a:gd name="T3" fmla="*/ 0 h 64"/>
                  <a:gd name="T4" fmla="*/ 2 w 3"/>
                  <a:gd name="T5" fmla="*/ 0 h 64"/>
                  <a:gd name="T6" fmla="*/ 0 w 3"/>
                  <a:gd name="T7" fmla="*/ 64 h 64"/>
                  <a:gd name="T8" fmla="*/ 1 w 3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4"/>
                  <a:gd name="T17" fmla="*/ 3 w 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4">
                    <a:moveTo>
                      <a:pt x="1" y="64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8" name="Freeform 120"/>
              <p:cNvSpPr>
                <a:spLocks/>
              </p:cNvSpPr>
              <p:nvPr/>
            </p:nvSpPr>
            <p:spPr bwMode="auto">
              <a:xfrm>
                <a:off x="405" y="4085"/>
                <a:ext cx="2" cy="70"/>
              </a:xfrm>
              <a:custGeom>
                <a:avLst/>
                <a:gdLst>
                  <a:gd name="T0" fmla="*/ 2 w 2"/>
                  <a:gd name="T1" fmla="*/ 70 h 70"/>
                  <a:gd name="T2" fmla="*/ 0 w 2"/>
                  <a:gd name="T3" fmla="*/ 0 h 70"/>
                  <a:gd name="T4" fmla="*/ 1 w 2"/>
                  <a:gd name="T5" fmla="*/ 0 h 70"/>
                  <a:gd name="T6" fmla="*/ 2 w 2"/>
                  <a:gd name="T7" fmla="*/ 70 h 70"/>
                  <a:gd name="T8" fmla="*/ 2 w 2"/>
                  <a:gd name="T9" fmla="*/ 7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0"/>
                  <a:gd name="T17" fmla="*/ 2 w 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0">
                    <a:moveTo>
                      <a:pt x="2" y="7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7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69" name="Freeform 121"/>
              <p:cNvSpPr>
                <a:spLocks/>
              </p:cNvSpPr>
              <p:nvPr/>
            </p:nvSpPr>
            <p:spPr bwMode="auto">
              <a:xfrm>
                <a:off x="407" y="4084"/>
                <a:ext cx="13" cy="65"/>
              </a:xfrm>
              <a:custGeom>
                <a:avLst/>
                <a:gdLst>
                  <a:gd name="T0" fmla="*/ 1 w 13"/>
                  <a:gd name="T1" fmla="*/ 65 h 65"/>
                  <a:gd name="T2" fmla="*/ 1 w 13"/>
                  <a:gd name="T3" fmla="*/ 49 h 65"/>
                  <a:gd name="T4" fmla="*/ 2 w 13"/>
                  <a:gd name="T5" fmla="*/ 41 h 65"/>
                  <a:gd name="T6" fmla="*/ 4 w 13"/>
                  <a:gd name="T7" fmla="*/ 32 h 65"/>
                  <a:gd name="T8" fmla="*/ 5 w 13"/>
                  <a:gd name="T9" fmla="*/ 23 h 65"/>
                  <a:gd name="T10" fmla="*/ 7 w 13"/>
                  <a:gd name="T11" fmla="*/ 16 h 65"/>
                  <a:gd name="T12" fmla="*/ 10 w 13"/>
                  <a:gd name="T13" fmla="*/ 9 h 65"/>
                  <a:gd name="T14" fmla="*/ 13 w 13"/>
                  <a:gd name="T15" fmla="*/ 1 h 65"/>
                  <a:gd name="T16" fmla="*/ 13 w 13"/>
                  <a:gd name="T17" fmla="*/ 0 h 65"/>
                  <a:gd name="T18" fmla="*/ 11 w 13"/>
                  <a:gd name="T19" fmla="*/ 5 h 65"/>
                  <a:gd name="T20" fmla="*/ 8 w 13"/>
                  <a:gd name="T21" fmla="*/ 12 h 65"/>
                  <a:gd name="T22" fmla="*/ 5 w 13"/>
                  <a:gd name="T23" fmla="*/ 20 h 65"/>
                  <a:gd name="T24" fmla="*/ 4 w 13"/>
                  <a:gd name="T25" fmla="*/ 30 h 65"/>
                  <a:gd name="T26" fmla="*/ 2 w 13"/>
                  <a:gd name="T27" fmla="*/ 36 h 65"/>
                  <a:gd name="T28" fmla="*/ 1 w 13"/>
                  <a:gd name="T29" fmla="*/ 44 h 65"/>
                  <a:gd name="T30" fmla="*/ 1 w 13"/>
                  <a:gd name="T31" fmla="*/ 52 h 65"/>
                  <a:gd name="T32" fmla="*/ 0 w 13"/>
                  <a:gd name="T33" fmla="*/ 65 h 65"/>
                  <a:gd name="T34" fmla="*/ 1 w 13"/>
                  <a:gd name="T35" fmla="*/ 65 h 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65"/>
                  <a:gd name="T56" fmla="*/ 13 w 13"/>
                  <a:gd name="T57" fmla="*/ 65 h 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65">
                    <a:moveTo>
                      <a:pt x="1" y="65"/>
                    </a:moveTo>
                    <a:lnTo>
                      <a:pt x="1" y="49"/>
                    </a:lnTo>
                    <a:lnTo>
                      <a:pt x="2" y="41"/>
                    </a:lnTo>
                    <a:lnTo>
                      <a:pt x="4" y="32"/>
                    </a:lnTo>
                    <a:lnTo>
                      <a:pt x="5" y="23"/>
                    </a:lnTo>
                    <a:lnTo>
                      <a:pt x="7" y="16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5" y="20"/>
                    </a:lnTo>
                    <a:lnTo>
                      <a:pt x="4" y="30"/>
                    </a:lnTo>
                    <a:lnTo>
                      <a:pt x="2" y="36"/>
                    </a:lnTo>
                    <a:lnTo>
                      <a:pt x="1" y="44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0" name="Freeform 122"/>
              <p:cNvSpPr>
                <a:spLocks/>
              </p:cNvSpPr>
              <p:nvPr/>
            </p:nvSpPr>
            <p:spPr bwMode="auto">
              <a:xfrm>
                <a:off x="407" y="4084"/>
                <a:ext cx="20" cy="71"/>
              </a:xfrm>
              <a:custGeom>
                <a:avLst/>
                <a:gdLst>
                  <a:gd name="T0" fmla="*/ 1 w 20"/>
                  <a:gd name="T1" fmla="*/ 71 h 71"/>
                  <a:gd name="T2" fmla="*/ 2 w 20"/>
                  <a:gd name="T3" fmla="*/ 54 h 71"/>
                  <a:gd name="T4" fmla="*/ 4 w 20"/>
                  <a:gd name="T5" fmla="*/ 45 h 71"/>
                  <a:gd name="T6" fmla="*/ 6 w 20"/>
                  <a:gd name="T7" fmla="*/ 35 h 71"/>
                  <a:gd name="T8" fmla="*/ 9 w 20"/>
                  <a:gd name="T9" fmla="*/ 26 h 71"/>
                  <a:gd name="T10" fmla="*/ 11 w 20"/>
                  <a:gd name="T11" fmla="*/ 18 h 71"/>
                  <a:gd name="T12" fmla="*/ 15 w 20"/>
                  <a:gd name="T13" fmla="*/ 10 h 71"/>
                  <a:gd name="T14" fmla="*/ 20 w 20"/>
                  <a:gd name="T15" fmla="*/ 1 h 71"/>
                  <a:gd name="T16" fmla="*/ 19 w 20"/>
                  <a:gd name="T17" fmla="*/ 0 h 71"/>
                  <a:gd name="T18" fmla="*/ 16 w 20"/>
                  <a:gd name="T19" fmla="*/ 6 h 71"/>
                  <a:gd name="T20" fmla="*/ 12 w 20"/>
                  <a:gd name="T21" fmla="*/ 14 h 71"/>
                  <a:gd name="T22" fmla="*/ 9 w 20"/>
                  <a:gd name="T23" fmla="*/ 22 h 71"/>
                  <a:gd name="T24" fmla="*/ 6 w 20"/>
                  <a:gd name="T25" fmla="*/ 32 h 71"/>
                  <a:gd name="T26" fmla="*/ 3 w 20"/>
                  <a:gd name="T27" fmla="*/ 40 h 71"/>
                  <a:gd name="T28" fmla="*/ 2 w 20"/>
                  <a:gd name="T29" fmla="*/ 48 h 71"/>
                  <a:gd name="T30" fmla="*/ 1 w 20"/>
                  <a:gd name="T31" fmla="*/ 57 h 71"/>
                  <a:gd name="T32" fmla="*/ 0 w 20"/>
                  <a:gd name="T33" fmla="*/ 71 h 71"/>
                  <a:gd name="T34" fmla="*/ 1 w 20"/>
                  <a:gd name="T35" fmla="*/ 71 h 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71"/>
                  <a:gd name="T56" fmla="*/ 20 w 20"/>
                  <a:gd name="T57" fmla="*/ 71 h 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71">
                    <a:moveTo>
                      <a:pt x="1" y="71"/>
                    </a:moveTo>
                    <a:lnTo>
                      <a:pt x="2" y="54"/>
                    </a:lnTo>
                    <a:lnTo>
                      <a:pt x="4" y="45"/>
                    </a:lnTo>
                    <a:lnTo>
                      <a:pt x="6" y="35"/>
                    </a:lnTo>
                    <a:lnTo>
                      <a:pt x="9" y="26"/>
                    </a:lnTo>
                    <a:lnTo>
                      <a:pt x="11" y="18"/>
                    </a:lnTo>
                    <a:lnTo>
                      <a:pt x="15" y="10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6" y="6"/>
                    </a:lnTo>
                    <a:lnTo>
                      <a:pt x="12" y="14"/>
                    </a:lnTo>
                    <a:lnTo>
                      <a:pt x="9" y="22"/>
                    </a:lnTo>
                    <a:lnTo>
                      <a:pt x="6" y="32"/>
                    </a:lnTo>
                    <a:lnTo>
                      <a:pt x="3" y="40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71"/>
                    </a:lnTo>
                    <a:lnTo>
                      <a:pt x="1" y="71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1" name="Freeform 123"/>
              <p:cNvSpPr>
                <a:spLocks/>
              </p:cNvSpPr>
              <p:nvPr/>
            </p:nvSpPr>
            <p:spPr bwMode="auto">
              <a:xfrm>
                <a:off x="407" y="4037"/>
                <a:ext cx="31" cy="112"/>
              </a:xfrm>
              <a:custGeom>
                <a:avLst/>
                <a:gdLst>
                  <a:gd name="T0" fmla="*/ 7 w 31"/>
                  <a:gd name="T1" fmla="*/ 1 h 112"/>
                  <a:gd name="T2" fmla="*/ 13 w 31"/>
                  <a:gd name="T3" fmla="*/ 0 h 112"/>
                  <a:gd name="T4" fmla="*/ 18 w 31"/>
                  <a:gd name="T5" fmla="*/ 1 h 112"/>
                  <a:gd name="T6" fmla="*/ 23 w 31"/>
                  <a:gd name="T7" fmla="*/ 5 h 112"/>
                  <a:gd name="T8" fmla="*/ 26 w 31"/>
                  <a:gd name="T9" fmla="*/ 9 h 112"/>
                  <a:gd name="T10" fmla="*/ 30 w 31"/>
                  <a:gd name="T11" fmla="*/ 15 h 112"/>
                  <a:gd name="T12" fmla="*/ 31 w 31"/>
                  <a:gd name="T13" fmla="*/ 20 h 112"/>
                  <a:gd name="T14" fmla="*/ 31 w 31"/>
                  <a:gd name="T15" fmla="*/ 28 h 112"/>
                  <a:gd name="T16" fmla="*/ 30 w 31"/>
                  <a:gd name="T17" fmla="*/ 33 h 112"/>
                  <a:gd name="T18" fmla="*/ 26 w 31"/>
                  <a:gd name="T19" fmla="*/ 39 h 112"/>
                  <a:gd name="T20" fmla="*/ 23 w 31"/>
                  <a:gd name="T21" fmla="*/ 43 h 112"/>
                  <a:gd name="T22" fmla="*/ 17 w 31"/>
                  <a:gd name="T23" fmla="*/ 46 h 112"/>
                  <a:gd name="T24" fmla="*/ 13 w 31"/>
                  <a:gd name="T25" fmla="*/ 48 h 112"/>
                  <a:gd name="T26" fmla="*/ 8 w 31"/>
                  <a:gd name="T27" fmla="*/ 57 h 112"/>
                  <a:gd name="T28" fmla="*/ 4 w 31"/>
                  <a:gd name="T29" fmla="*/ 72 h 112"/>
                  <a:gd name="T30" fmla="*/ 1 w 31"/>
                  <a:gd name="T31" fmla="*/ 85 h 112"/>
                  <a:gd name="T32" fmla="*/ 1 w 31"/>
                  <a:gd name="T33" fmla="*/ 112 h 112"/>
                  <a:gd name="T34" fmla="*/ 0 w 31"/>
                  <a:gd name="T35" fmla="*/ 101 h 112"/>
                  <a:gd name="T36" fmla="*/ 1 w 31"/>
                  <a:gd name="T37" fmla="*/ 81 h 112"/>
                  <a:gd name="T38" fmla="*/ 4 w 31"/>
                  <a:gd name="T39" fmla="*/ 63 h 112"/>
                  <a:gd name="T40" fmla="*/ 9 w 31"/>
                  <a:gd name="T41" fmla="*/ 50 h 112"/>
                  <a:gd name="T42" fmla="*/ 14 w 31"/>
                  <a:gd name="T43" fmla="*/ 46 h 112"/>
                  <a:gd name="T44" fmla="*/ 19 w 31"/>
                  <a:gd name="T45" fmla="*/ 44 h 112"/>
                  <a:gd name="T46" fmla="*/ 23 w 31"/>
                  <a:gd name="T47" fmla="*/ 40 h 112"/>
                  <a:gd name="T48" fmla="*/ 27 w 31"/>
                  <a:gd name="T49" fmla="*/ 35 h 112"/>
                  <a:gd name="T50" fmla="*/ 29 w 31"/>
                  <a:gd name="T51" fmla="*/ 30 h 112"/>
                  <a:gd name="T52" fmla="*/ 30 w 31"/>
                  <a:gd name="T53" fmla="*/ 24 h 112"/>
                  <a:gd name="T54" fmla="*/ 29 w 31"/>
                  <a:gd name="T55" fmla="*/ 18 h 112"/>
                  <a:gd name="T56" fmla="*/ 27 w 31"/>
                  <a:gd name="T57" fmla="*/ 12 h 112"/>
                  <a:gd name="T58" fmla="*/ 23 w 31"/>
                  <a:gd name="T59" fmla="*/ 7 h 112"/>
                  <a:gd name="T60" fmla="*/ 19 w 31"/>
                  <a:gd name="T61" fmla="*/ 4 h 112"/>
                  <a:gd name="T62" fmla="*/ 14 w 31"/>
                  <a:gd name="T63" fmla="*/ 1 h 112"/>
                  <a:gd name="T64" fmla="*/ 8 w 31"/>
                  <a:gd name="T65" fmla="*/ 1 h 112"/>
                  <a:gd name="T66" fmla="*/ 6 w 31"/>
                  <a:gd name="T67" fmla="*/ 1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112"/>
                  <a:gd name="T104" fmla="*/ 31 w 31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112">
                    <a:moveTo>
                      <a:pt x="6" y="1"/>
                    </a:move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8" y="12"/>
                    </a:lnTo>
                    <a:lnTo>
                      <a:pt x="30" y="15"/>
                    </a:lnTo>
                    <a:lnTo>
                      <a:pt x="30" y="18"/>
                    </a:lnTo>
                    <a:lnTo>
                      <a:pt x="31" y="20"/>
                    </a:lnTo>
                    <a:lnTo>
                      <a:pt x="31" y="24"/>
                    </a:lnTo>
                    <a:lnTo>
                      <a:pt x="31" y="28"/>
                    </a:lnTo>
                    <a:lnTo>
                      <a:pt x="30" y="30"/>
                    </a:lnTo>
                    <a:lnTo>
                      <a:pt x="30" y="33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5" y="41"/>
                    </a:lnTo>
                    <a:lnTo>
                      <a:pt x="23" y="43"/>
                    </a:lnTo>
                    <a:lnTo>
                      <a:pt x="20" y="45"/>
                    </a:lnTo>
                    <a:lnTo>
                      <a:pt x="17" y="46"/>
                    </a:lnTo>
                    <a:lnTo>
                      <a:pt x="14" y="47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8" y="57"/>
                    </a:lnTo>
                    <a:lnTo>
                      <a:pt x="6" y="63"/>
                    </a:lnTo>
                    <a:lnTo>
                      <a:pt x="4" y="72"/>
                    </a:lnTo>
                    <a:lnTo>
                      <a:pt x="2" y="79"/>
                    </a:lnTo>
                    <a:lnTo>
                      <a:pt x="1" y="85"/>
                    </a:lnTo>
                    <a:lnTo>
                      <a:pt x="1" y="95"/>
                    </a:lnTo>
                    <a:lnTo>
                      <a:pt x="1" y="112"/>
                    </a:lnTo>
                    <a:lnTo>
                      <a:pt x="0" y="112"/>
                    </a:lnTo>
                    <a:lnTo>
                      <a:pt x="0" y="101"/>
                    </a:lnTo>
                    <a:lnTo>
                      <a:pt x="1" y="87"/>
                    </a:lnTo>
                    <a:lnTo>
                      <a:pt x="1" y="81"/>
                    </a:lnTo>
                    <a:lnTo>
                      <a:pt x="2" y="71"/>
                    </a:lnTo>
                    <a:lnTo>
                      <a:pt x="4" y="63"/>
                    </a:lnTo>
                    <a:lnTo>
                      <a:pt x="7" y="57"/>
                    </a:lnTo>
                    <a:lnTo>
                      <a:pt x="9" y="50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6" y="45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3" y="40"/>
                    </a:lnTo>
                    <a:lnTo>
                      <a:pt x="25" y="39"/>
                    </a:lnTo>
                    <a:lnTo>
                      <a:pt x="27" y="35"/>
                    </a:lnTo>
                    <a:lnTo>
                      <a:pt x="28" y="33"/>
                    </a:lnTo>
                    <a:lnTo>
                      <a:pt x="29" y="30"/>
                    </a:lnTo>
                    <a:lnTo>
                      <a:pt x="30" y="28"/>
                    </a:lnTo>
                    <a:lnTo>
                      <a:pt x="30" y="24"/>
                    </a:lnTo>
                    <a:lnTo>
                      <a:pt x="30" y="21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2" name="Freeform 124"/>
              <p:cNvSpPr>
                <a:spLocks/>
              </p:cNvSpPr>
              <p:nvPr/>
            </p:nvSpPr>
            <p:spPr bwMode="auto">
              <a:xfrm>
                <a:off x="407" y="4037"/>
                <a:ext cx="38" cy="118"/>
              </a:xfrm>
              <a:custGeom>
                <a:avLst/>
                <a:gdLst>
                  <a:gd name="T0" fmla="*/ 8 w 38"/>
                  <a:gd name="T1" fmla="*/ 1 h 118"/>
                  <a:gd name="T2" fmla="*/ 15 w 38"/>
                  <a:gd name="T3" fmla="*/ 0 h 118"/>
                  <a:gd name="T4" fmla="*/ 22 w 38"/>
                  <a:gd name="T5" fmla="*/ 1 h 118"/>
                  <a:gd name="T6" fmla="*/ 28 w 38"/>
                  <a:gd name="T7" fmla="*/ 5 h 118"/>
                  <a:gd name="T8" fmla="*/ 32 w 38"/>
                  <a:gd name="T9" fmla="*/ 10 h 118"/>
                  <a:gd name="T10" fmla="*/ 36 w 38"/>
                  <a:gd name="T11" fmla="*/ 15 h 118"/>
                  <a:gd name="T12" fmla="*/ 38 w 38"/>
                  <a:gd name="T13" fmla="*/ 22 h 118"/>
                  <a:gd name="T14" fmla="*/ 38 w 38"/>
                  <a:gd name="T15" fmla="*/ 29 h 118"/>
                  <a:gd name="T16" fmla="*/ 36 w 38"/>
                  <a:gd name="T17" fmla="*/ 35 h 118"/>
                  <a:gd name="T18" fmla="*/ 32 w 38"/>
                  <a:gd name="T19" fmla="*/ 41 h 118"/>
                  <a:gd name="T20" fmla="*/ 27 w 38"/>
                  <a:gd name="T21" fmla="*/ 46 h 118"/>
                  <a:gd name="T22" fmla="*/ 21 w 38"/>
                  <a:gd name="T23" fmla="*/ 48 h 118"/>
                  <a:gd name="T24" fmla="*/ 15 w 38"/>
                  <a:gd name="T25" fmla="*/ 50 h 118"/>
                  <a:gd name="T26" fmla="*/ 10 w 38"/>
                  <a:gd name="T27" fmla="*/ 60 h 118"/>
                  <a:gd name="T28" fmla="*/ 5 w 38"/>
                  <a:gd name="T29" fmla="*/ 76 h 118"/>
                  <a:gd name="T30" fmla="*/ 1 w 38"/>
                  <a:gd name="T31" fmla="*/ 90 h 118"/>
                  <a:gd name="T32" fmla="*/ 1 w 38"/>
                  <a:gd name="T33" fmla="*/ 118 h 118"/>
                  <a:gd name="T34" fmla="*/ 0 w 38"/>
                  <a:gd name="T35" fmla="*/ 107 h 118"/>
                  <a:gd name="T36" fmla="*/ 1 w 38"/>
                  <a:gd name="T37" fmla="*/ 85 h 118"/>
                  <a:gd name="T38" fmla="*/ 6 w 38"/>
                  <a:gd name="T39" fmla="*/ 67 h 118"/>
                  <a:gd name="T40" fmla="*/ 11 w 38"/>
                  <a:gd name="T41" fmla="*/ 54 h 118"/>
                  <a:gd name="T42" fmla="*/ 14 w 38"/>
                  <a:gd name="T43" fmla="*/ 49 h 118"/>
                  <a:gd name="T44" fmla="*/ 19 w 38"/>
                  <a:gd name="T45" fmla="*/ 48 h 118"/>
                  <a:gd name="T46" fmla="*/ 26 w 38"/>
                  <a:gd name="T47" fmla="*/ 45 h 118"/>
                  <a:gd name="T48" fmla="*/ 30 w 38"/>
                  <a:gd name="T49" fmla="*/ 41 h 118"/>
                  <a:gd name="T50" fmla="*/ 34 w 38"/>
                  <a:gd name="T51" fmla="*/ 35 h 118"/>
                  <a:gd name="T52" fmla="*/ 36 w 38"/>
                  <a:gd name="T53" fmla="*/ 29 h 118"/>
                  <a:gd name="T54" fmla="*/ 36 w 38"/>
                  <a:gd name="T55" fmla="*/ 22 h 118"/>
                  <a:gd name="T56" fmla="*/ 34 w 38"/>
                  <a:gd name="T57" fmla="*/ 15 h 118"/>
                  <a:gd name="T58" fmla="*/ 31 w 38"/>
                  <a:gd name="T59" fmla="*/ 10 h 118"/>
                  <a:gd name="T60" fmla="*/ 26 w 38"/>
                  <a:gd name="T61" fmla="*/ 5 h 118"/>
                  <a:gd name="T62" fmla="*/ 20 w 38"/>
                  <a:gd name="T63" fmla="*/ 3 h 118"/>
                  <a:gd name="T64" fmla="*/ 14 w 38"/>
                  <a:gd name="T65" fmla="*/ 1 h 118"/>
                  <a:gd name="T66" fmla="*/ 8 w 38"/>
                  <a:gd name="T67" fmla="*/ 1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118"/>
                  <a:gd name="T104" fmla="*/ 38 w 38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118">
                    <a:moveTo>
                      <a:pt x="8" y="1"/>
                    </a:moveTo>
                    <a:lnTo>
                      <a:pt x="8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7" y="19"/>
                    </a:lnTo>
                    <a:lnTo>
                      <a:pt x="38" y="22"/>
                    </a:lnTo>
                    <a:lnTo>
                      <a:pt x="38" y="25"/>
                    </a:lnTo>
                    <a:lnTo>
                      <a:pt x="38" y="29"/>
                    </a:lnTo>
                    <a:lnTo>
                      <a:pt x="37" y="32"/>
                    </a:lnTo>
                    <a:lnTo>
                      <a:pt x="36" y="35"/>
                    </a:lnTo>
                    <a:lnTo>
                      <a:pt x="34" y="38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27" y="46"/>
                    </a:lnTo>
                    <a:lnTo>
                      <a:pt x="24" y="47"/>
                    </a:lnTo>
                    <a:lnTo>
                      <a:pt x="21" y="48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3" y="54"/>
                    </a:lnTo>
                    <a:lnTo>
                      <a:pt x="10" y="60"/>
                    </a:lnTo>
                    <a:lnTo>
                      <a:pt x="8" y="67"/>
                    </a:lnTo>
                    <a:lnTo>
                      <a:pt x="5" y="76"/>
                    </a:lnTo>
                    <a:lnTo>
                      <a:pt x="2" y="83"/>
                    </a:lnTo>
                    <a:lnTo>
                      <a:pt x="1" y="90"/>
                    </a:lnTo>
                    <a:lnTo>
                      <a:pt x="1" y="101"/>
                    </a:lnTo>
                    <a:lnTo>
                      <a:pt x="1" y="118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1" y="92"/>
                    </a:lnTo>
                    <a:lnTo>
                      <a:pt x="1" y="85"/>
                    </a:lnTo>
                    <a:lnTo>
                      <a:pt x="3" y="75"/>
                    </a:lnTo>
                    <a:lnTo>
                      <a:pt x="6" y="67"/>
                    </a:lnTo>
                    <a:lnTo>
                      <a:pt x="8" y="60"/>
                    </a:lnTo>
                    <a:lnTo>
                      <a:pt x="11" y="54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6" y="45"/>
                    </a:lnTo>
                    <a:lnTo>
                      <a:pt x="28" y="43"/>
                    </a:lnTo>
                    <a:lnTo>
                      <a:pt x="30" y="41"/>
                    </a:lnTo>
                    <a:lnTo>
                      <a:pt x="33" y="37"/>
                    </a:lnTo>
                    <a:lnTo>
                      <a:pt x="34" y="35"/>
                    </a:lnTo>
                    <a:lnTo>
                      <a:pt x="35" y="32"/>
                    </a:lnTo>
                    <a:lnTo>
                      <a:pt x="36" y="29"/>
                    </a:lnTo>
                    <a:lnTo>
                      <a:pt x="36" y="25"/>
                    </a:lnTo>
                    <a:lnTo>
                      <a:pt x="36" y="22"/>
                    </a:lnTo>
                    <a:lnTo>
                      <a:pt x="35" y="19"/>
                    </a:lnTo>
                    <a:lnTo>
                      <a:pt x="34" y="15"/>
                    </a:lnTo>
                    <a:lnTo>
                      <a:pt x="33" y="13"/>
                    </a:lnTo>
                    <a:lnTo>
                      <a:pt x="31" y="10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1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3" name="Freeform 125"/>
              <p:cNvSpPr>
                <a:spLocks/>
              </p:cNvSpPr>
              <p:nvPr/>
            </p:nvSpPr>
            <p:spPr bwMode="auto">
              <a:xfrm>
                <a:off x="418" y="4025"/>
                <a:ext cx="29" cy="31"/>
              </a:xfrm>
              <a:custGeom>
                <a:avLst/>
                <a:gdLst>
                  <a:gd name="T0" fmla="*/ 1 w 29"/>
                  <a:gd name="T1" fmla="*/ 6 h 31"/>
                  <a:gd name="T2" fmla="*/ 4 w 29"/>
                  <a:gd name="T3" fmla="*/ 5 h 31"/>
                  <a:gd name="T4" fmla="*/ 5 w 29"/>
                  <a:gd name="T5" fmla="*/ 3 h 31"/>
                  <a:gd name="T6" fmla="*/ 7 w 29"/>
                  <a:gd name="T7" fmla="*/ 2 h 31"/>
                  <a:gd name="T8" fmla="*/ 10 w 29"/>
                  <a:gd name="T9" fmla="*/ 1 h 31"/>
                  <a:gd name="T10" fmla="*/ 12 w 29"/>
                  <a:gd name="T11" fmla="*/ 1 h 31"/>
                  <a:gd name="T12" fmla="*/ 14 w 29"/>
                  <a:gd name="T13" fmla="*/ 1 h 31"/>
                  <a:gd name="T14" fmla="*/ 17 w 29"/>
                  <a:gd name="T15" fmla="*/ 1 h 31"/>
                  <a:gd name="T16" fmla="*/ 19 w 29"/>
                  <a:gd name="T17" fmla="*/ 2 h 31"/>
                  <a:gd name="T18" fmla="*/ 22 w 29"/>
                  <a:gd name="T19" fmla="*/ 4 h 31"/>
                  <a:gd name="T20" fmla="*/ 23 w 29"/>
                  <a:gd name="T21" fmla="*/ 5 h 31"/>
                  <a:gd name="T22" fmla="*/ 25 w 29"/>
                  <a:gd name="T23" fmla="*/ 7 h 31"/>
                  <a:gd name="T24" fmla="*/ 26 w 29"/>
                  <a:gd name="T25" fmla="*/ 9 h 31"/>
                  <a:gd name="T26" fmla="*/ 28 w 29"/>
                  <a:gd name="T27" fmla="*/ 11 h 31"/>
                  <a:gd name="T28" fmla="*/ 28 w 29"/>
                  <a:gd name="T29" fmla="*/ 14 h 31"/>
                  <a:gd name="T30" fmla="*/ 29 w 29"/>
                  <a:gd name="T31" fmla="*/ 16 h 31"/>
                  <a:gd name="T32" fmla="*/ 29 w 29"/>
                  <a:gd name="T33" fmla="*/ 18 h 31"/>
                  <a:gd name="T34" fmla="*/ 28 w 29"/>
                  <a:gd name="T35" fmla="*/ 20 h 31"/>
                  <a:gd name="T36" fmla="*/ 28 w 29"/>
                  <a:gd name="T37" fmla="*/ 23 h 31"/>
                  <a:gd name="T38" fmla="*/ 26 w 29"/>
                  <a:gd name="T39" fmla="*/ 25 h 31"/>
                  <a:gd name="T40" fmla="*/ 25 w 29"/>
                  <a:gd name="T41" fmla="*/ 27 h 31"/>
                  <a:gd name="T42" fmla="*/ 23 w 29"/>
                  <a:gd name="T43" fmla="*/ 29 h 31"/>
                  <a:gd name="T44" fmla="*/ 21 w 29"/>
                  <a:gd name="T45" fmla="*/ 30 h 31"/>
                  <a:gd name="T46" fmla="*/ 22 w 29"/>
                  <a:gd name="T47" fmla="*/ 31 h 31"/>
                  <a:gd name="T48" fmla="*/ 24 w 29"/>
                  <a:gd name="T49" fmla="*/ 30 h 31"/>
                  <a:gd name="T50" fmla="*/ 25 w 29"/>
                  <a:gd name="T51" fmla="*/ 28 h 31"/>
                  <a:gd name="T52" fmla="*/ 27 w 29"/>
                  <a:gd name="T53" fmla="*/ 26 h 31"/>
                  <a:gd name="T54" fmla="*/ 28 w 29"/>
                  <a:gd name="T55" fmla="*/ 24 h 31"/>
                  <a:gd name="T56" fmla="*/ 29 w 29"/>
                  <a:gd name="T57" fmla="*/ 22 h 31"/>
                  <a:gd name="T58" fmla="*/ 29 w 29"/>
                  <a:gd name="T59" fmla="*/ 19 h 31"/>
                  <a:gd name="T60" fmla="*/ 29 w 29"/>
                  <a:gd name="T61" fmla="*/ 16 h 31"/>
                  <a:gd name="T62" fmla="*/ 29 w 29"/>
                  <a:gd name="T63" fmla="*/ 14 h 31"/>
                  <a:gd name="T64" fmla="*/ 29 w 29"/>
                  <a:gd name="T65" fmla="*/ 11 h 31"/>
                  <a:gd name="T66" fmla="*/ 28 w 29"/>
                  <a:gd name="T67" fmla="*/ 9 h 31"/>
                  <a:gd name="T68" fmla="*/ 27 w 29"/>
                  <a:gd name="T69" fmla="*/ 7 h 31"/>
                  <a:gd name="T70" fmla="*/ 25 w 29"/>
                  <a:gd name="T71" fmla="*/ 5 h 31"/>
                  <a:gd name="T72" fmla="*/ 23 w 29"/>
                  <a:gd name="T73" fmla="*/ 3 h 31"/>
                  <a:gd name="T74" fmla="*/ 21 w 29"/>
                  <a:gd name="T75" fmla="*/ 2 h 31"/>
                  <a:gd name="T76" fmla="*/ 19 w 29"/>
                  <a:gd name="T77" fmla="*/ 1 h 31"/>
                  <a:gd name="T78" fmla="*/ 16 w 29"/>
                  <a:gd name="T79" fmla="*/ 1 h 31"/>
                  <a:gd name="T80" fmla="*/ 14 w 29"/>
                  <a:gd name="T81" fmla="*/ 0 h 31"/>
                  <a:gd name="T82" fmla="*/ 11 w 29"/>
                  <a:gd name="T83" fmla="*/ 0 h 31"/>
                  <a:gd name="T84" fmla="*/ 9 w 29"/>
                  <a:gd name="T85" fmla="*/ 1 h 31"/>
                  <a:gd name="T86" fmla="*/ 7 w 29"/>
                  <a:gd name="T87" fmla="*/ 1 h 31"/>
                  <a:gd name="T88" fmla="*/ 5 w 29"/>
                  <a:gd name="T89" fmla="*/ 2 h 31"/>
                  <a:gd name="T90" fmla="*/ 2 w 29"/>
                  <a:gd name="T91" fmla="*/ 4 h 31"/>
                  <a:gd name="T92" fmla="*/ 0 w 29"/>
                  <a:gd name="T93" fmla="*/ 6 h 31"/>
                  <a:gd name="T94" fmla="*/ 1 w 29"/>
                  <a:gd name="T95" fmla="*/ 6 h 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"/>
                  <a:gd name="T145" fmla="*/ 0 h 31"/>
                  <a:gd name="T146" fmla="*/ 29 w 29"/>
                  <a:gd name="T147" fmla="*/ 31 h 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" h="31">
                    <a:moveTo>
                      <a:pt x="1" y="6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8" y="20"/>
                    </a:lnTo>
                    <a:lnTo>
                      <a:pt x="28" y="23"/>
                    </a:lnTo>
                    <a:lnTo>
                      <a:pt x="26" y="25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2" y="31"/>
                    </a:lnTo>
                    <a:lnTo>
                      <a:pt x="24" y="30"/>
                    </a:lnTo>
                    <a:lnTo>
                      <a:pt x="25" y="28"/>
                    </a:lnTo>
                    <a:lnTo>
                      <a:pt x="27" y="26"/>
                    </a:lnTo>
                    <a:lnTo>
                      <a:pt x="28" y="24"/>
                    </a:lnTo>
                    <a:lnTo>
                      <a:pt x="29" y="22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1"/>
                    </a:lnTo>
                    <a:lnTo>
                      <a:pt x="28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4" name="Freeform 126"/>
              <p:cNvSpPr>
                <a:spLocks/>
              </p:cNvSpPr>
              <p:nvPr/>
            </p:nvSpPr>
            <p:spPr bwMode="auto">
              <a:xfrm>
                <a:off x="418" y="4025"/>
                <a:ext cx="35" cy="38"/>
              </a:xfrm>
              <a:custGeom>
                <a:avLst/>
                <a:gdLst>
                  <a:gd name="T0" fmla="*/ 1 w 35"/>
                  <a:gd name="T1" fmla="*/ 8 h 38"/>
                  <a:gd name="T2" fmla="*/ 5 w 35"/>
                  <a:gd name="T3" fmla="*/ 5 h 38"/>
                  <a:gd name="T4" fmla="*/ 6 w 35"/>
                  <a:gd name="T5" fmla="*/ 4 h 38"/>
                  <a:gd name="T6" fmla="*/ 9 w 35"/>
                  <a:gd name="T7" fmla="*/ 2 h 38"/>
                  <a:gd name="T8" fmla="*/ 12 w 35"/>
                  <a:gd name="T9" fmla="*/ 2 h 38"/>
                  <a:gd name="T10" fmla="*/ 15 w 35"/>
                  <a:gd name="T11" fmla="*/ 1 h 38"/>
                  <a:gd name="T12" fmla="*/ 17 w 35"/>
                  <a:gd name="T13" fmla="*/ 2 h 38"/>
                  <a:gd name="T14" fmla="*/ 20 w 35"/>
                  <a:gd name="T15" fmla="*/ 2 h 38"/>
                  <a:gd name="T16" fmla="*/ 23 w 35"/>
                  <a:gd name="T17" fmla="*/ 3 h 38"/>
                  <a:gd name="T18" fmla="*/ 26 w 35"/>
                  <a:gd name="T19" fmla="*/ 5 h 38"/>
                  <a:gd name="T20" fmla="*/ 28 w 35"/>
                  <a:gd name="T21" fmla="*/ 6 h 38"/>
                  <a:gd name="T22" fmla="*/ 30 w 35"/>
                  <a:gd name="T23" fmla="*/ 8 h 38"/>
                  <a:gd name="T24" fmla="*/ 31 w 35"/>
                  <a:gd name="T25" fmla="*/ 11 h 38"/>
                  <a:gd name="T26" fmla="*/ 33 w 35"/>
                  <a:gd name="T27" fmla="*/ 13 h 38"/>
                  <a:gd name="T28" fmla="*/ 34 w 35"/>
                  <a:gd name="T29" fmla="*/ 17 h 38"/>
                  <a:gd name="T30" fmla="*/ 34 w 35"/>
                  <a:gd name="T31" fmla="*/ 19 h 38"/>
                  <a:gd name="T32" fmla="*/ 34 w 35"/>
                  <a:gd name="T33" fmla="*/ 22 h 38"/>
                  <a:gd name="T34" fmla="*/ 34 w 35"/>
                  <a:gd name="T35" fmla="*/ 25 h 38"/>
                  <a:gd name="T36" fmla="*/ 33 w 35"/>
                  <a:gd name="T37" fmla="*/ 27 h 38"/>
                  <a:gd name="T38" fmla="*/ 31 w 35"/>
                  <a:gd name="T39" fmla="*/ 31 h 38"/>
                  <a:gd name="T40" fmla="*/ 30 w 35"/>
                  <a:gd name="T41" fmla="*/ 33 h 38"/>
                  <a:gd name="T42" fmla="*/ 28 w 35"/>
                  <a:gd name="T43" fmla="*/ 35 h 38"/>
                  <a:gd name="T44" fmla="*/ 25 w 35"/>
                  <a:gd name="T45" fmla="*/ 36 h 38"/>
                  <a:gd name="T46" fmla="*/ 26 w 35"/>
                  <a:gd name="T47" fmla="*/ 38 h 38"/>
                  <a:gd name="T48" fmla="*/ 29 w 35"/>
                  <a:gd name="T49" fmla="*/ 36 h 38"/>
                  <a:gd name="T50" fmla="*/ 31 w 35"/>
                  <a:gd name="T51" fmla="*/ 34 h 38"/>
                  <a:gd name="T52" fmla="*/ 32 w 35"/>
                  <a:gd name="T53" fmla="*/ 31 h 38"/>
                  <a:gd name="T54" fmla="*/ 34 w 35"/>
                  <a:gd name="T55" fmla="*/ 29 h 38"/>
                  <a:gd name="T56" fmla="*/ 35 w 35"/>
                  <a:gd name="T57" fmla="*/ 26 h 38"/>
                  <a:gd name="T58" fmla="*/ 35 w 35"/>
                  <a:gd name="T59" fmla="*/ 23 h 38"/>
                  <a:gd name="T60" fmla="*/ 35 w 35"/>
                  <a:gd name="T61" fmla="*/ 20 h 38"/>
                  <a:gd name="T62" fmla="*/ 35 w 35"/>
                  <a:gd name="T63" fmla="*/ 17 h 38"/>
                  <a:gd name="T64" fmla="*/ 34 w 35"/>
                  <a:gd name="T65" fmla="*/ 13 h 38"/>
                  <a:gd name="T66" fmla="*/ 34 w 35"/>
                  <a:gd name="T67" fmla="*/ 11 h 38"/>
                  <a:gd name="T68" fmla="*/ 32 w 35"/>
                  <a:gd name="T69" fmla="*/ 8 h 38"/>
                  <a:gd name="T70" fmla="*/ 30 w 35"/>
                  <a:gd name="T71" fmla="*/ 6 h 38"/>
                  <a:gd name="T72" fmla="*/ 28 w 35"/>
                  <a:gd name="T73" fmla="*/ 4 h 38"/>
                  <a:gd name="T74" fmla="*/ 25 w 35"/>
                  <a:gd name="T75" fmla="*/ 2 h 38"/>
                  <a:gd name="T76" fmla="*/ 22 w 35"/>
                  <a:gd name="T77" fmla="*/ 1 h 38"/>
                  <a:gd name="T78" fmla="*/ 20 w 35"/>
                  <a:gd name="T79" fmla="*/ 1 h 38"/>
                  <a:gd name="T80" fmla="*/ 16 w 35"/>
                  <a:gd name="T81" fmla="*/ 0 h 38"/>
                  <a:gd name="T82" fmla="*/ 13 w 35"/>
                  <a:gd name="T83" fmla="*/ 0 h 38"/>
                  <a:gd name="T84" fmla="*/ 11 w 35"/>
                  <a:gd name="T85" fmla="*/ 1 h 38"/>
                  <a:gd name="T86" fmla="*/ 8 w 35"/>
                  <a:gd name="T87" fmla="*/ 2 h 38"/>
                  <a:gd name="T88" fmla="*/ 5 w 35"/>
                  <a:gd name="T89" fmla="*/ 3 h 38"/>
                  <a:gd name="T90" fmla="*/ 3 w 35"/>
                  <a:gd name="T91" fmla="*/ 5 h 38"/>
                  <a:gd name="T92" fmla="*/ 0 w 35"/>
                  <a:gd name="T93" fmla="*/ 7 h 38"/>
                  <a:gd name="T94" fmla="*/ 1 w 35"/>
                  <a:gd name="T95" fmla="*/ 8 h 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"/>
                  <a:gd name="T145" fmla="*/ 0 h 38"/>
                  <a:gd name="T146" fmla="*/ 35 w 35"/>
                  <a:gd name="T147" fmla="*/ 38 h 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" h="38">
                    <a:moveTo>
                      <a:pt x="1" y="8"/>
                    </a:moveTo>
                    <a:lnTo>
                      <a:pt x="5" y="5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2"/>
                    </a:lnTo>
                    <a:lnTo>
                      <a:pt x="34" y="25"/>
                    </a:lnTo>
                    <a:lnTo>
                      <a:pt x="33" y="27"/>
                    </a:lnTo>
                    <a:lnTo>
                      <a:pt x="31" y="31"/>
                    </a:lnTo>
                    <a:lnTo>
                      <a:pt x="30" y="33"/>
                    </a:lnTo>
                    <a:lnTo>
                      <a:pt x="28" y="35"/>
                    </a:lnTo>
                    <a:lnTo>
                      <a:pt x="25" y="36"/>
                    </a:lnTo>
                    <a:lnTo>
                      <a:pt x="26" y="38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5" y="26"/>
                    </a:lnTo>
                    <a:lnTo>
                      <a:pt x="35" y="23"/>
                    </a:lnTo>
                    <a:lnTo>
                      <a:pt x="35" y="20"/>
                    </a:lnTo>
                    <a:lnTo>
                      <a:pt x="35" y="17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5" y="2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1" y="8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5" name="Freeform 127"/>
              <p:cNvSpPr>
                <a:spLocks/>
              </p:cNvSpPr>
              <p:nvPr/>
            </p:nvSpPr>
            <p:spPr bwMode="auto">
              <a:xfrm>
                <a:off x="426" y="4058"/>
                <a:ext cx="22" cy="24"/>
              </a:xfrm>
              <a:custGeom>
                <a:avLst/>
                <a:gdLst>
                  <a:gd name="T0" fmla="*/ 2 w 22"/>
                  <a:gd name="T1" fmla="*/ 22 h 24"/>
                  <a:gd name="T2" fmla="*/ 4 w 22"/>
                  <a:gd name="T3" fmla="*/ 23 h 24"/>
                  <a:gd name="T4" fmla="*/ 6 w 22"/>
                  <a:gd name="T5" fmla="*/ 23 h 24"/>
                  <a:gd name="T6" fmla="*/ 8 w 22"/>
                  <a:gd name="T7" fmla="*/ 24 h 24"/>
                  <a:gd name="T8" fmla="*/ 10 w 22"/>
                  <a:gd name="T9" fmla="*/ 24 h 24"/>
                  <a:gd name="T10" fmla="*/ 12 w 22"/>
                  <a:gd name="T11" fmla="*/ 23 h 24"/>
                  <a:gd name="T12" fmla="*/ 14 w 22"/>
                  <a:gd name="T13" fmla="*/ 22 h 24"/>
                  <a:gd name="T14" fmla="*/ 16 w 22"/>
                  <a:gd name="T15" fmla="*/ 22 h 24"/>
                  <a:gd name="T16" fmla="*/ 17 w 22"/>
                  <a:gd name="T17" fmla="*/ 20 h 24"/>
                  <a:gd name="T18" fmla="*/ 19 w 22"/>
                  <a:gd name="T19" fmla="*/ 18 h 24"/>
                  <a:gd name="T20" fmla="*/ 20 w 22"/>
                  <a:gd name="T21" fmla="*/ 16 h 24"/>
                  <a:gd name="T22" fmla="*/ 21 w 22"/>
                  <a:gd name="T23" fmla="*/ 14 h 24"/>
                  <a:gd name="T24" fmla="*/ 21 w 22"/>
                  <a:gd name="T25" fmla="*/ 12 h 24"/>
                  <a:gd name="T26" fmla="*/ 21 w 22"/>
                  <a:gd name="T27" fmla="*/ 10 h 24"/>
                  <a:gd name="T28" fmla="*/ 21 w 22"/>
                  <a:gd name="T29" fmla="*/ 8 h 24"/>
                  <a:gd name="T30" fmla="*/ 21 w 22"/>
                  <a:gd name="T31" fmla="*/ 6 h 24"/>
                  <a:gd name="T32" fmla="*/ 20 w 22"/>
                  <a:gd name="T33" fmla="*/ 4 h 24"/>
                  <a:gd name="T34" fmla="*/ 18 w 22"/>
                  <a:gd name="T35" fmla="*/ 2 h 24"/>
                  <a:gd name="T36" fmla="*/ 17 w 22"/>
                  <a:gd name="T37" fmla="*/ 0 h 24"/>
                  <a:gd name="T38" fmla="*/ 18 w 22"/>
                  <a:gd name="T39" fmla="*/ 0 h 24"/>
                  <a:gd name="T40" fmla="*/ 20 w 22"/>
                  <a:gd name="T41" fmla="*/ 2 h 24"/>
                  <a:gd name="T42" fmla="*/ 21 w 22"/>
                  <a:gd name="T43" fmla="*/ 4 h 24"/>
                  <a:gd name="T44" fmla="*/ 22 w 22"/>
                  <a:gd name="T45" fmla="*/ 6 h 24"/>
                  <a:gd name="T46" fmla="*/ 22 w 22"/>
                  <a:gd name="T47" fmla="*/ 8 h 24"/>
                  <a:gd name="T48" fmla="*/ 22 w 22"/>
                  <a:gd name="T49" fmla="*/ 11 h 24"/>
                  <a:gd name="T50" fmla="*/ 22 w 22"/>
                  <a:gd name="T51" fmla="*/ 13 h 24"/>
                  <a:gd name="T52" fmla="*/ 21 w 22"/>
                  <a:gd name="T53" fmla="*/ 16 h 24"/>
                  <a:gd name="T54" fmla="*/ 21 w 22"/>
                  <a:gd name="T55" fmla="*/ 17 h 24"/>
                  <a:gd name="T56" fmla="*/ 19 w 22"/>
                  <a:gd name="T57" fmla="*/ 19 h 24"/>
                  <a:gd name="T58" fmla="*/ 18 w 22"/>
                  <a:gd name="T59" fmla="*/ 20 h 24"/>
                  <a:gd name="T60" fmla="*/ 17 w 22"/>
                  <a:gd name="T61" fmla="*/ 22 h 24"/>
                  <a:gd name="T62" fmla="*/ 15 w 22"/>
                  <a:gd name="T63" fmla="*/ 23 h 24"/>
                  <a:gd name="T64" fmla="*/ 12 w 22"/>
                  <a:gd name="T65" fmla="*/ 24 h 24"/>
                  <a:gd name="T66" fmla="*/ 10 w 22"/>
                  <a:gd name="T67" fmla="*/ 24 h 24"/>
                  <a:gd name="T68" fmla="*/ 8 w 22"/>
                  <a:gd name="T69" fmla="*/ 24 h 24"/>
                  <a:gd name="T70" fmla="*/ 6 w 22"/>
                  <a:gd name="T71" fmla="*/ 24 h 24"/>
                  <a:gd name="T72" fmla="*/ 4 w 22"/>
                  <a:gd name="T73" fmla="*/ 24 h 24"/>
                  <a:gd name="T74" fmla="*/ 2 w 22"/>
                  <a:gd name="T75" fmla="*/ 23 h 24"/>
                  <a:gd name="T76" fmla="*/ 0 w 22"/>
                  <a:gd name="T77" fmla="*/ 22 h 24"/>
                  <a:gd name="T78" fmla="*/ 2 w 22"/>
                  <a:gd name="T79" fmla="*/ 22 h 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4"/>
                  <a:gd name="T122" fmla="*/ 22 w 22"/>
                  <a:gd name="T123" fmla="*/ 24 h 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4">
                    <a:moveTo>
                      <a:pt x="2" y="22"/>
                    </a:moveTo>
                    <a:lnTo>
                      <a:pt x="4" y="23"/>
                    </a:lnTo>
                    <a:lnTo>
                      <a:pt x="6" y="23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7" y="20"/>
                    </a:lnTo>
                    <a:lnTo>
                      <a:pt x="19" y="18"/>
                    </a:lnTo>
                    <a:lnTo>
                      <a:pt x="20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6" name="Freeform 128"/>
              <p:cNvSpPr>
                <a:spLocks/>
              </p:cNvSpPr>
              <p:nvPr/>
            </p:nvSpPr>
            <p:spPr bwMode="auto">
              <a:xfrm>
                <a:off x="426" y="4058"/>
                <a:ext cx="29" cy="31"/>
              </a:xfrm>
              <a:custGeom>
                <a:avLst/>
                <a:gdLst>
                  <a:gd name="T0" fmla="*/ 2 w 29"/>
                  <a:gd name="T1" fmla="*/ 28 h 31"/>
                  <a:gd name="T2" fmla="*/ 4 w 29"/>
                  <a:gd name="T3" fmla="*/ 29 h 31"/>
                  <a:gd name="T4" fmla="*/ 7 w 29"/>
                  <a:gd name="T5" fmla="*/ 29 h 31"/>
                  <a:gd name="T6" fmla="*/ 9 w 29"/>
                  <a:gd name="T7" fmla="*/ 30 h 31"/>
                  <a:gd name="T8" fmla="*/ 13 w 29"/>
                  <a:gd name="T9" fmla="*/ 30 h 31"/>
                  <a:gd name="T10" fmla="*/ 15 w 29"/>
                  <a:gd name="T11" fmla="*/ 29 h 31"/>
                  <a:gd name="T12" fmla="*/ 18 w 29"/>
                  <a:gd name="T13" fmla="*/ 28 h 31"/>
                  <a:gd name="T14" fmla="*/ 20 w 29"/>
                  <a:gd name="T15" fmla="*/ 28 h 31"/>
                  <a:gd name="T16" fmla="*/ 22 w 29"/>
                  <a:gd name="T17" fmla="*/ 26 h 31"/>
                  <a:gd name="T18" fmla="*/ 24 w 29"/>
                  <a:gd name="T19" fmla="*/ 23 h 31"/>
                  <a:gd name="T20" fmla="*/ 26 w 29"/>
                  <a:gd name="T21" fmla="*/ 21 h 31"/>
                  <a:gd name="T22" fmla="*/ 27 w 29"/>
                  <a:gd name="T23" fmla="*/ 18 h 31"/>
                  <a:gd name="T24" fmla="*/ 28 w 29"/>
                  <a:gd name="T25" fmla="*/ 16 h 31"/>
                  <a:gd name="T26" fmla="*/ 28 w 29"/>
                  <a:gd name="T27" fmla="*/ 12 h 31"/>
                  <a:gd name="T28" fmla="*/ 28 w 29"/>
                  <a:gd name="T29" fmla="*/ 10 h 31"/>
                  <a:gd name="T30" fmla="*/ 27 w 29"/>
                  <a:gd name="T31" fmla="*/ 7 h 31"/>
                  <a:gd name="T32" fmla="*/ 26 w 29"/>
                  <a:gd name="T33" fmla="*/ 4 h 31"/>
                  <a:gd name="T34" fmla="*/ 24 w 29"/>
                  <a:gd name="T35" fmla="*/ 2 h 31"/>
                  <a:gd name="T36" fmla="*/ 22 w 29"/>
                  <a:gd name="T37" fmla="*/ 0 h 31"/>
                  <a:gd name="T38" fmla="*/ 24 w 29"/>
                  <a:gd name="T39" fmla="*/ 0 h 31"/>
                  <a:gd name="T40" fmla="*/ 26 w 29"/>
                  <a:gd name="T41" fmla="*/ 2 h 31"/>
                  <a:gd name="T42" fmla="*/ 27 w 29"/>
                  <a:gd name="T43" fmla="*/ 5 h 31"/>
                  <a:gd name="T44" fmla="*/ 28 w 29"/>
                  <a:gd name="T45" fmla="*/ 8 h 31"/>
                  <a:gd name="T46" fmla="*/ 29 w 29"/>
                  <a:gd name="T47" fmla="*/ 10 h 31"/>
                  <a:gd name="T48" fmla="*/ 29 w 29"/>
                  <a:gd name="T49" fmla="*/ 14 h 31"/>
                  <a:gd name="T50" fmla="*/ 28 w 29"/>
                  <a:gd name="T51" fmla="*/ 16 h 31"/>
                  <a:gd name="T52" fmla="*/ 28 w 29"/>
                  <a:gd name="T53" fmla="*/ 20 h 31"/>
                  <a:gd name="T54" fmla="*/ 27 w 29"/>
                  <a:gd name="T55" fmla="*/ 22 h 31"/>
                  <a:gd name="T56" fmla="*/ 25 w 29"/>
                  <a:gd name="T57" fmla="*/ 24 h 31"/>
                  <a:gd name="T58" fmla="*/ 23 w 29"/>
                  <a:gd name="T59" fmla="*/ 26 h 31"/>
                  <a:gd name="T60" fmla="*/ 21 w 29"/>
                  <a:gd name="T61" fmla="*/ 28 h 31"/>
                  <a:gd name="T62" fmla="*/ 19 w 29"/>
                  <a:gd name="T63" fmla="*/ 29 h 31"/>
                  <a:gd name="T64" fmla="*/ 15 w 29"/>
                  <a:gd name="T65" fmla="*/ 31 h 31"/>
                  <a:gd name="T66" fmla="*/ 13 w 29"/>
                  <a:gd name="T67" fmla="*/ 31 h 31"/>
                  <a:gd name="T68" fmla="*/ 10 w 29"/>
                  <a:gd name="T69" fmla="*/ 31 h 31"/>
                  <a:gd name="T70" fmla="*/ 7 w 29"/>
                  <a:gd name="T71" fmla="*/ 31 h 31"/>
                  <a:gd name="T72" fmla="*/ 4 w 29"/>
                  <a:gd name="T73" fmla="*/ 30 h 31"/>
                  <a:gd name="T74" fmla="*/ 2 w 29"/>
                  <a:gd name="T75" fmla="*/ 29 h 31"/>
                  <a:gd name="T76" fmla="*/ 0 w 29"/>
                  <a:gd name="T77" fmla="*/ 28 h 31"/>
                  <a:gd name="T78" fmla="*/ 2 w 29"/>
                  <a:gd name="T79" fmla="*/ 28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"/>
                  <a:gd name="T121" fmla="*/ 0 h 31"/>
                  <a:gd name="T122" fmla="*/ 29 w 29"/>
                  <a:gd name="T123" fmla="*/ 31 h 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" h="31">
                    <a:moveTo>
                      <a:pt x="2" y="28"/>
                    </a:moveTo>
                    <a:lnTo>
                      <a:pt x="4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3" y="30"/>
                    </a:lnTo>
                    <a:lnTo>
                      <a:pt x="15" y="29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0"/>
                    </a:lnTo>
                    <a:lnTo>
                      <a:pt x="29" y="14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27" y="22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2" y="29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7" name="Freeform 129"/>
              <p:cNvSpPr>
                <a:spLocks/>
              </p:cNvSpPr>
              <p:nvPr/>
            </p:nvSpPr>
            <p:spPr bwMode="auto">
              <a:xfrm>
                <a:off x="381" y="4040"/>
                <a:ext cx="19" cy="40"/>
              </a:xfrm>
              <a:custGeom>
                <a:avLst/>
                <a:gdLst>
                  <a:gd name="T0" fmla="*/ 16 w 19"/>
                  <a:gd name="T1" fmla="*/ 2 h 40"/>
                  <a:gd name="T2" fmla="*/ 14 w 19"/>
                  <a:gd name="T3" fmla="*/ 2 h 40"/>
                  <a:gd name="T4" fmla="*/ 12 w 19"/>
                  <a:gd name="T5" fmla="*/ 1 h 40"/>
                  <a:gd name="T6" fmla="*/ 10 w 19"/>
                  <a:gd name="T7" fmla="*/ 1 h 40"/>
                  <a:gd name="T8" fmla="*/ 8 w 19"/>
                  <a:gd name="T9" fmla="*/ 1 h 40"/>
                  <a:gd name="T10" fmla="*/ 6 w 19"/>
                  <a:gd name="T11" fmla="*/ 2 h 40"/>
                  <a:gd name="T12" fmla="*/ 5 w 19"/>
                  <a:gd name="T13" fmla="*/ 3 h 40"/>
                  <a:gd name="T14" fmla="*/ 4 w 19"/>
                  <a:gd name="T15" fmla="*/ 5 h 40"/>
                  <a:gd name="T16" fmla="*/ 2 w 19"/>
                  <a:gd name="T17" fmla="*/ 6 h 40"/>
                  <a:gd name="T18" fmla="*/ 2 w 19"/>
                  <a:gd name="T19" fmla="*/ 9 h 40"/>
                  <a:gd name="T20" fmla="*/ 0 w 19"/>
                  <a:gd name="T21" fmla="*/ 10 h 40"/>
                  <a:gd name="T22" fmla="*/ 0 w 19"/>
                  <a:gd name="T23" fmla="*/ 12 h 40"/>
                  <a:gd name="T24" fmla="*/ 0 w 19"/>
                  <a:gd name="T25" fmla="*/ 14 h 40"/>
                  <a:gd name="T26" fmla="*/ 1 w 19"/>
                  <a:gd name="T27" fmla="*/ 17 h 40"/>
                  <a:gd name="T28" fmla="*/ 2 w 19"/>
                  <a:gd name="T29" fmla="*/ 18 h 40"/>
                  <a:gd name="T30" fmla="*/ 3 w 19"/>
                  <a:gd name="T31" fmla="*/ 21 h 40"/>
                  <a:gd name="T32" fmla="*/ 4 w 19"/>
                  <a:gd name="T33" fmla="*/ 22 h 40"/>
                  <a:gd name="T34" fmla="*/ 5 w 19"/>
                  <a:gd name="T35" fmla="*/ 24 h 40"/>
                  <a:gd name="T36" fmla="*/ 7 w 19"/>
                  <a:gd name="T37" fmla="*/ 24 h 40"/>
                  <a:gd name="T38" fmla="*/ 9 w 19"/>
                  <a:gd name="T39" fmla="*/ 25 h 40"/>
                  <a:gd name="T40" fmla="*/ 9 w 19"/>
                  <a:gd name="T41" fmla="*/ 26 h 40"/>
                  <a:gd name="T42" fmla="*/ 9 w 19"/>
                  <a:gd name="T43" fmla="*/ 28 h 40"/>
                  <a:gd name="T44" fmla="*/ 9 w 19"/>
                  <a:gd name="T45" fmla="*/ 30 h 40"/>
                  <a:gd name="T46" fmla="*/ 10 w 19"/>
                  <a:gd name="T47" fmla="*/ 33 h 40"/>
                  <a:gd name="T48" fmla="*/ 11 w 19"/>
                  <a:gd name="T49" fmla="*/ 34 h 40"/>
                  <a:gd name="T50" fmla="*/ 12 w 19"/>
                  <a:gd name="T51" fmla="*/ 36 h 40"/>
                  <a:gd name="T52" fmla="*/ 14 w 19"/>
                  <a:gd name="T53" fmla="*/ 38 h 40"/>
                  <a:gd name="T54" fmla="*/ 16 w 19"/>
                  <a:gd name="T55" fmla="*/ 38 h 40"/>
                  <a:gd name="T56" fmla="*/ 17 w 19"/>
                  <a:gd name="T57" fmla="*/ 39 h 40"/>
                  <a:gd name="T58" fmla="*/ 19 w 19"/>
                  <a:gd name="T59" fmla="*/ 39 h 40"/>
                  <a:gd name="T60" fmla="*/ 19 w 19"/>
                  <a:gd name="T61" fmla="*/ 40 h 40"/>
                  <a:gd name="T62" fmla="*/ 17 w 19"/>
                  <a:gd name="T63" fmla="*/ 40 h 40"/>
                  <a:gd name="T64" fmla="*/ 15 w 19"/>
                  <a:gd name="T65" fmla="*/ 39 h 40"/>
                  <a:gd name="T66" fmla="*/ 13 w 19"/>
                  <a:gd name="T67" fmla="*/ 38 h 40"/>
                  <a:gd name="T68" fmla="*/ 11 w 19"/>
                  <a:gd name="T69" fmla="*/ 37 h 40"/>
                  <a:gd name="T70" fmla="*/ 10 w 19"/>
                  <a:gd name="T71" fmla="*/ 35 h 40"/>
                  <a:gd name="T72" fmla="*/ 9 w 19"/>
                  <a:gd name="T73" fmla="*/ 34 h 40"/>
                  <a:gd name="T74" fmla="*/ 8 w 19"/>
                  <a:gd name="T75" fmla="*/ 30 h 40"/>
                  <a:gd name="T76" fmla="*/ 8 w 19"/>
                  <a:gd name="T77" fmla="*/ 29 h 40"/>
                  <a:gd name="T78" fmla="*/ 8 w 19"/>
                  <a:gd name="T79" fmla="*/ 26 h 40"/>
                  <a:gd name="T80" fmla="*/ 8 w 19"/>
                  <a:gd name="T81" fmla="*/ 26 h 40"/>
                  <a:gd name="T82" fmla="*/ 6 w 19"/>
                  <a:gd name="T83" fmla="*/ 26 h 40"/>
                  <a:gd name="T84" fmla="*/ 5 w 19"/>
                  <a:gd name="T85" fmla="*/ 24 h 40"/>
                  <a:gd name="T86" fmla="*/ 4 w 19"/>
                  <a:gd name="T87" fmla="*/ 23 h 40"/>
                  <a:gd name="T88" fmla="*/ 2 w 19"/>
                  <a:gd name="T89" fmla="*/ 22 h 40"/>
                  <a:gd name="T90" fmla="*/ 1 w 19"/>
                  <a:gd name="T91" fmla="*/ 19 h 40"/>
                  <a:gd name="T92" fmla="*/ 0 w 19"/>
                  <a:gd name="T93" fmla="*/ 18 h 40"/>
                  <a:gd name="T94" fmla="*/ 0 w 19"/>
                  <a:gd name="T95" fmla="*/ 15 h 40"/>
                  <a:gd name="T96" fmla="*/ 0 w 19"/>
                  <a:gd name="T97" fmla="*/ 13 h 40"/>
                  <a:gd name="T98" fmla="*/ 0 w 19"/>
                  <a:gd name="T99" fmla="*/ 10 h 40"/>
                  <a:gd name="T100" fmla="*/ 0 w 19"/>
                  <a:gd name="T101" fmla="*/ 9 h 40"/>
                  <a:gd name="T102" fmla="*/ 1 w 19"/>
                  <a:gd name="T103" fmla="*/ 6 h 40"/>
                  <a:gd name="T104" fmla="*/ 2 w 19"/>
                  <a:gd name="T105" fmla="*/ 4 h 40"/>
                  <a:gd name="T106" fmla="*/ 4 w 19"/>
                  <a:gd name="T107" fmla="*/ 3 h 40"/>
                  <a:gd name="T108" fmla="*/ 5 w 19"/>
                  <a:gd name="T109" fmla="*/ 2 h 40"/>
                  <a:gd name="T110" fmla="*/ 7 w 19"/>
                  <a:gd name="T111" fmla="*/ 1 h 40"/>
                  <a:gd name="T112" fmla="*/ 9 w 19"/>
                  <a:gd name="T113" fmla="*/ 0 h 40"/>
                  <a:gd name="T114" fmla="*/ 11 w 19"/>
                  <a:gd name="T115" fmla="*/ 0 h 40"/>
                  <a:gd name="T116" fmla="*/ 13 w 19"/>
                  <a:gd name="T117" fmla="*/ 0 h 40"/>
                  <a:gd name="T118" fmla="*/ 15 w 19"/>
                  <a:gd name="T119" fmla="*/ 1 h 40"/>
                  <a:gd name="T120" fmla="*/ 17 w 19"/>
                  <a:gd name="T121" fmla="*/ 2 h 40"/>
                  <a:gd name="T122" fmla="*/ 16 w 19"/>
                  <a:gd name="T123" fmla="*/ 2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"/>
                  <a:gd name="T187" fmla="*/ 0 h 40"/>
                  <a:gd name="T188" fmla="*/ 19 w 19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" h="40">
                    <a:moveTo>
                      <a:pt x="16" y="2"/>
                    </a:moveTo>
                    <a:lnTo>
                      <a:pt x="14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10" y="33"/>
                    </a:lnTo>
                    <a:lnTo>
                      <a:pt x="11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5" y="39"/>
                    </a:lnTo>
                    <a:lnTo>
                      <a:pt x="13" y="38"/>
                    </a:lnTo>
                    <a:lnTo>
                      <a:pt x="11" y="37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8" name="Freeform 130"/>
              <p:cNvSpPr>
                <a:spLocks/>
              </p:cNvSpPr>
              <p:nvPr/>
            </p:nvSpPr>
            <p:spPr bwMode="auto">
              <a:xfrm>
                <a:off x="381" y="4040"/>
                <a:ext cx="25" cy="46"/>
              </a:xfrm>
              <a:custGeom>
                <a:avLst/>
                <a:gdLst>
                  <a:gd name="T0" fmla="*/ 21 w 25"/>
                  <a:gd name="T1" fmla="*/ 3 h 46"/>
                  <a:gd name="T2" fmla="*/ 19 w 25"/>
                  <a:gd name="T3" fmla="*/ 2 h 46"/>
                  <a:gd name="T4" fmla="*/ 17 w 25"/>
                  <a:gd name="T5" fmla="*/ 1 h 46"/>
                  <a:gd name="T6" fmla="*/ 14 w 25"/>
                  <a:gd name="T7" fmla="*/ 1 h 46"/>
                  <a:gd name="T8" fmla="*/ 11 w 25"/>
                  <a:gd name="T9" fmla="*/ 1 h 46"/>
                  <a:gd name="T10" fmla="*/ 9 w 25"/>
                  <a:gd name="T11" fmla="*/ 2 h 46"/>
                  <a:gd name="T12" fmla="*/ 7 w 25"/>
                  <a:gd name="T13" fmla="*/ 4 h 46"/>
                  <a:gd name="T14" fmla="*/ 5 w 25"/>
                  <a:gd name="T15" fmla="*/ 5 h 46"/>
                  <a:gd name="T16" fmla="*/ 4 w 25"/>
                  <a:gd name="T17" fmla="*/ 7 h 46"/>
                  <a:gd name="T18" fmla="*/ 2 w 25"/>
                  <a:gd name="T19" fmla="*/ 10 h 46"/>
                  <a:gd name="T20" fmla="*/ 1 w 25"/>
                  <a:gd name="T21" fmla="*/ 12 h 46"/>
                  <a:gd name="T22" fmla="*/ 1 w 25"/>
                  <a:gd name="T23" fmla="*/ 14 h 46"/>
                  <a:gd name="T24" fmla="*/ 1 w 25"/>
                  <a:gd name="T25" fmla="*/ 17 h 46"/>
                  <a:gd name="T26" fmla="*/ 2 w 25"/>
                  <a:gd name="T27" fmla="*/ 20 h 46"/>
                  <a:gd name="T28" fmla="*/ 3 w 25"/>
                  <a:gd name="T29" fmla="*/ 21 h 46"/>
                  <a:gd name="T30" fmla="*/ 4 w 25"/>
                  <a:gd name="T31" fmla="*/ 24 h 46"/>
                  <a:gd name="T32" fmla="*/ 5 w 25"/>
                  <a:gd name="T33" fmla="*/ 26 h 46"/>
                  <a:gd name="T34" fmla="*/ 7 w 25"/>
                  <a:gd name="T35" fmla="*/ 28 h 46"/>
                  <a:gd name="T36" fmla="*/ 10 w 25"/>
                  <a:gd name="T37" fmla="*/ 28 h 46"/>
                  <a:gd name="T38" fmla="*/ 12 w 25"/>
                  <a:gd name="T39" fmla="*/ 29 h 46"/>
                  <a:gd name="T40" fmla="*/ 12 w 25"/>
                  <a:gd name="T41" fmla="*/ 30 h 46"/>
                  <a:gd name="T42" fmla="*/ 12 w 25"/>
                  <a:gd name="T43" fmla="*/ 33 h 46"/>
                  <a:gd name="T44" fmla="*/ 13 w 25"/>
                  <a:gd name="T45" fmla="*/ 35 h 46"/>
                  <a:gd name="T46" fmla="*/ 13 w 25"/>
                  <a:gd name="T47" fmla="*/ 38 h 46"/>
                  <a:gd name="T48" fmla="*/ 15 w 25"/>
                  <a:gd name="T49" fmla="*/ 40 h 46"/>
                  <a:gd name="T50" fmla="*/ 17 w 25"/>
                  <a:gd name="T51" fmla="*/ 41 h 46"/>
                  <a:gd name="T52" fmla="*/ 19 w 25"/>
                  <a:gd name="T53" fmla="*/ 43 h 46"/>
                  <a:gd name="T54" fmla="*/ 21 w 25"/>
                  <a:gd name="T55" fmla="*/ 44 h 46"/>
                  <a:gd name="T56" fmla="*/ 23 w 25"/>
                  <a:gd name="T57" fmla="*/ 45 h 46"/>
                  <a:gd name="T58" fmla="*/ 25 w 25"/>
                  <a:gd name="T59" fmla="*/ 45 h 46"/>
                  <a:gd name="T60" fmla="*/ 25 w 25"/>
                  <a:gd name="T61" fmla="*/ 46 h 46"/>
                  <a:gd name="T62" fmla="*/ 22 w 25"/>
                  <a:gd name="T63" fmla="*/ 46 h 46"/>
                  <a:gd name="T64" fmla="*/ 20 w 25"/>
                  <a:gd name="T65" fmla="*/ 45 h 46"/>
                  <a:gd name="T66" fmla="*/ 18 w 25"/>
                  <a:gd name="T67" fmla="*/ 44 h 46"/>
                  <a:gd name="T68" fmla="*/ 15 w 25"/>
                  <a:gd name="T69" fmla="*/ 43 h 46"/>
                  <a:gd name="T70" fmla="*/ 13 w 25"/>
                  <a:gd name="T71" fmla="*/ 41 h 46"/>
                  <a:gd name="T72" fmla="*/ 13 w 25"/>
                  <a:gd name="T73" fmla="*/ 39 h 46"/>
                  <a:gd name="T74" fmla="*/ 11 w 25"/>
                  <a:gd name="T75" fmla="*/ 36 h 46"/>
                  <a:gd name="T76" fmla="*/ 11 w 25"/>
                  <a:gd name="T77" fmla="*/ 34 h 46"/>
                  <a:gd name="T78" fmla="*/ 11 w 25"/>
                  <a:gd name="T79" fmla="*/ 31 h 46"/>
                  <a:gd name="T80" fmla="*/ 11 w 25"/>
                  <a:gd name="T81" fmla="*/ 30 h 46"/>
                  <a:gd name="T82" fmla="*/ 9 w 25"/>
                  <a:gd name="T83" fmla="*/ 30 h 46"/>
                  <a:gd name="T84" fmla="*/ 7 w 25"/>
                  <a:gd name="T85" fmla="*/ 28 h 46"/>
                  <a:gd name="T86" fmla="*/ 5 w 25"/>
                  <a:gd name="T87" fmla="*/ 27 h 46"/>
                  <a:gd name="T88" fmla="*/ 3 w 25"/>
                  <a:gd name="T89" fmla="*/ 25 h 46"/>
                  <a:gd name="T90" fmla="*/ 2 w 25"/>
                  <a:gd name="T91" fmla="*/ 22 h 46"/>
                  <a:gd name="T92" fmla="*/ 0 w 25"/>
                  <a:gd name="T93" fmla="*/ 20 h 46"/>
                  <a:gd name="T94" fmla="*/ 0 w 25"/>
                  <a:gd name="T95" fmla="*/ 18 h 46"/>
                  <a:gd name="T96" fmla="*/ 0 w 25"/>
                  <a:gd name="T97" fmla="*/ 15 h 46"/>
                  <a:gd name="T98" fmla="*/ 0 w 25"/>
                  <a:gd name="T99" fmla="*/ 12 h 46"/>
                  <a:gd name="T100" fmla="*/ 0 w 25"/>
                  <a:gd name="T101" fmla="*/ 10 h 46"/>
                  <a:gd name="T102" fmla="*/ 2 w 25"/>
                  <a:gd name="T103" fmla="*/ 7 h 46"/>
                  <a:gd name="T104" fmla="*/ 4 w 25"/>
                  <a:gd name="T105" fmla="*/ 5 h 46"/>
                  <a:gd name="T106" fmla="*/ 5 w 25"/>
                  <a:gd name="T107" fmla="*/ 3 h 46"/>
                  <a:gd name="T108" fmla="*/ 7 w 25"/>
                  <a:gd name="T109" fmla="*/ 2 h 46"/>
                  <a:gd name="T110" fmla="*/ 10 w 25"/>
                  <a:gd name="T111" fmla="*/ 1 h 46"/>
                  <a:gd name="T112" fmla="*/ 13 w 25"/>
                  <a:gd name="T113" fmla="*/ 0 h 46"/>
                  <a:gd name="T114" fmla="*/ 15 w 25"/>
                  <a:gd name="T115" fmla="*/ 0 h 46"/>
                  <a:gd name="T116" fmla="*/ 18 w 25"/>
                  <a:gd name="T117" fmla="*/ 0 h 46"/>
                  <a:gd name="T118" fmla="*/ 20 w 25"/>
                  <a:gd name="T119" fmla="*/ 1 h 46"/>
                  <a:gd name="T120" fmla="*/ 22 w 25"/>
                  <a:gd name="T121" fmla="*/ 2 h 46"/>
                  <a:gd name="T122" fmla="*/ 21 w 25"/>
                  <a:gd name="T123" fmla="*/ 3 h 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"/>
                  <a:gd name="T187" fmla="*/ 0 h 46"/>
                  <a:gd name="T188" fmla="*/ 25 w 25"/>
                  <a:gd name="T189" fmla="*/ 46 h 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" h="46">
                    <a:moveTo>
                      <a:pt x="21" y="3"/>
                    </a:moveTo>
                    <a:lnTo>
                      <a:pt x="19" y="2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5" y="40"/>
                    </a:lnTo>
                    <a:lnTo>
                      <a:pt x="17" y="41"/>
                    </a:lnTo>
                    <a:lnTo>
                      <a:pt x="19" y="43"/>
                    </a:lnTo>
                    <a:lnTo>
                      <a:pt x="21" y="44"/>
                    </a:lnTo>
                    <a:lnTo>
                      <a:pt x="23" y="45"/>
                    </a:lnTo>
                    <a:lnTo>
                      <a:pt x="25" y="45"/>
                    </a:lnTo>
                    <a:lnTo>
                      <a:pt x="25" y="46"/>
                    </a:lnTo>
                    <a:lnTo>
                      <a:pt x="22" y="46"/>
                    </a:lnTo>
                    <a:lnTo>
                      <a:pt x="20" y="45"/>
                    </a:lnTo>
                    <a:lnTo>
                      <a:pt x="18" y="44"/>
                    </a:lnTo>
                    <a:lnTo>
                      <a:pt x="15" y="43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1" y="3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79" name="Freeform 131"/>
              <p:cNvSpPr>
                <a:spLocks/>
              </p:cNvSpPr>
              <p:nvPr/>
            </p:nvSpPr>
            <p:spPr bwMode="auto">
              <a:xfrm>
                <a:off x="393" y="4019"/>
                <a:ext cx="28" cy="16"/>
              </a:xfrm>
              <a:custGeom>
                <a:avLst/>
                <a:gdLst>
                  <a:gd name="T0" fmla="*/ 27 w 28"/>
                  <a:gd name="T1" fmla="*/ 6 h 16"/>
                  <a:gd name="T2" fmla="*/ 27 w 28"/>
                  <a:gd name="T3" fmla="*/ 6 h 16"/>
                  <a:gd name="T4" fmla="*/ 26 w 28"/>
                  <a:gd name="T5" fmla="*/ 4 h 16"/>
                  <a:gd name="T6" fmla="*/ 24 w 28"/>
                  <a:gd name="T7" fmla="*/ 2 h 16"/>
                  <a:gd name="T8" fmla="*/ 21 w 28"/>
                  <a:gd name="T9" fmla="*/ 2 h 16"/>
                  <a:gd name="T10" fmla="*/ 19 w 28"/>
                  <a:gd name="T11" fmla="*/ 1 h 16"/>
                  <a:gd name="T12" fmla="*/ 16 w 28"/>
                  <a:gd name="T13" fmla="*/ 1 h 16"/>
                  <a:gd name="T14" fmla="*/ 14 w 28"/>
                  <a:gd name="T15" fmla="*/ 1 h 16"/>
                  <a:gd name="T16" fmla="*/ 12 w 28"/>
                  <a:gd name="T17" fmla="*/ 1 h 16"/>
                  <a:gd name="T18" fmla="*/ 9 w 28"/>
                  <a:gd name="T19" fmla="*/ 2 h 16"/>
                  <a:gd name="T20" fmla="*/ 8 w 28"/>
                  <a:gd name="T21" fmla="*/ 4 h 16"/>
                  <a:gd name="T22" fmla="*/ 6 w 28"/>
                  <a:gd name="T23" fmla="*/ 4 h 16"/>
                  <a:gd name="T24" fmla="*/ 4 w 28"/>
                  <a:gd name="T25" fmla="*/ 6 h 16"/>
                  <a:gd name="T26" fmla="*/ 2 w 28"/>
                  <a:gd name="T27" fmla="*/ 8 h 16"/>
                  <a:gd name="T28" fmla="*/ 1 w 28"/>
                  <a:gd name="T29" fmla="*/ 10 h 16"/>
                  <a:gd name="T30" fmla="*/ 1 w 28"/>
                  <a:gd name="T31" fmla="*/ 12 h 16"/>
                  <a:gd name="T32" fmla="*/ 1 w 28"/>
                  <a:gd name="T33" fmla="*/ 14 h 16"/>
                  <a:gd name="T34" fmla="*/ 1 w 28"/>
                  <a:gd name="T35" fmla="*/ 15 h 16"/>
                  <a:gd name="T36" fmla="*/ 0 w 28"/>
                  <a:gd name="T37" fmla="*/ 16 h 16"/>
                  <a:gd name="T38" fmla="*/ 0 w 28"/>
                  <a:gd name="T39" fmla="*/ 15 h 16"/>
                  <a:gd name="T40" fmla="*/ 0 w 28"/>
                  <a:gd name="T41" fmla="*/ 12 h 16"/>
                  <a:gd name="T42" fmla="*/ 1 w 28"/>
                  <a:gd name="T43" fmla="*/ 10 h 16"/>
                  <a:gd name="T44" fmla="*/ 1 w 28"/>
                  <a:gd name="T45" fmla="*/ 8 h 16"/>
                  <a:gd name="T46" fmla="*/ 2 w 28"/>
                  <a:gd name="T47" fmla="*/ 6 h 16"/>
                  <a:gd name="T48" fmla="*/ 4 w 28"/>
                  <a:gd name="T49" fmla="*/ 5 h 16"/>
                  <a:gd name="T50" fmla="*/ 6 w 28"/>
                  <a:gd name="T51" fmla="*/ 4 h 16"/>
                  <a:gd name="T52" fmla="*/ 8 w 28"/>
                  <a:gd name="T53" fmla="*/ 2 h 16"/>
                  <a:gd name="T54" fmla="*/ 9 w 28"/>
                  <a:gd name="T55" fmla="*/ 1 h 16"/>
                  <a:gd name="T56" fmla="*/ 13 w 28"/>
                  <a:gd name="T57" fmla="*/ 1 h 16"/>
                  <a:gd name="T58" fmla="*/ 15 w 28"/>
                  <a:gd name="T59" fmla="*/ 0 h 16"/>
                  <a:gd name="T60" fmla="*/ 18 w 28"/>
                  <a:gd name="T61" fmla="*/ 0 h 16"/>
                  <a:gd name="T62" fmla="*/ 20 w 28"/>
                  <a:gd name="T63" fmla="*/ 1 h 16"/>
                  <a:gd name="T64" fmla="*/ 22 w 28"/>
                  <a:gd name="T65" fmla="*/ 1 h 16"/>
                  <a:gd name="T66" fmla="*/ 24 w 28"/>
                  <a:gd name="T67" fmla="*/ 2 h 16"/>
                  <a:gd name="T68" fmla="*/ 27 w 28"/>
                  <a:gd name="T69" fmla="*/ 4 h 16"/>
                  <a:gd name="T70" fmla="*/ 28 w 28"/>
                  <a:gd name="T71" fmla="*/ 5 h 16"/>
                  <a:gd name="T72" fmla="*/ 27 w 28"/>
                  <a:gd name="T73" fmla="*/ 6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"/>
                  <a:gd name="T112" fmla="*/ 0 h 16"/>
                  <a:gd name="T113" fmla="*/ 28 w 28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" h="16">
                    <a:moveTo>
                      <a:pt x="27" y="6"/>
                    </a:moveTo>
                    <a:lnTo>
                      <a:pt x="27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0" name="Freeform 132"/>
              <p:cNvSpPr>
                <a:spLocks/>
              </p:cNvSpPr>
              <p:nvPr/>
            </p:nvSpPr>
            <p:spPr bwMode="auto">
              <a:xfrm>
                <a:off x="393" y="4019"/>
                <a:ext cx="35" cy="22"/>
              </a:xfrm>
              <a:custGeom>
                <a:avLst/>
                <a:gdLst>
                  <a:gd name="T0" fmla="*/ 33 w 35"/>
                  <a:gd name="T1" fmla="*/ 8 h 22"/>
                  <a:gd name="T2" fmla="*/ 33 w 35"/>
                  <a:gd name="T3" fmla="*/ 8 h 22"/>
                  <a:gd name="T4" fmla="*/ 31 w 35"/>
                  <a:gd name="T5" fmla="*/ 6 h 22"/>
                  <a:gd name="T6" fmla="*/ 30 w 35"/>
                  <a:gd name="T7" fmla="*/ 4 h 22"/>
                  <a:gd name="T8" fmla="*/ 26 w 35"/>
                  <a:gd name="T9" fmla="*/ 2 h 22"/>
                  <a:gd name="T10" fmla="*/ 24 w 35"/>
                  <a:gd name="T11" fmla="*/ 2 h 22"/>
                  <a:gd name="T12" fmla="*/ 20 w 35"/>
                  <a:gd name="T13" fmla="*/ 1 h 22"/>
                  <a:gd name="T14" fmla="*/ 17 w 35"/>
                  <a:gd name="T15" fmla="*/ 2 h 22"/>
                  <a:gd name="T16" fmla="*/ 15 w 35"/>
                  <a:gd name="T17" fmla="*/ 2 h 22"/>
                  <a:gd name="T18" fmla="*/ 12 w 35"/>
                  <a:gd name="T19" fmla="*/ 3 h 22"/>
                  <a:gd name="T20" fmla="*/ 9 w 35"/>
                  <a:gd name="T21" fmla="*/ 5 h 22"/>
                  <a:gd name="T22" fmla="*/ 7 w 35"/>
                  <a:gd name="T23" fmla="*/ 6 h 22"/>
                  <a:gd name="T24" fmla="*/ 5 w 35"/>
                  <a:gd name="T25" fmla="*/ 9 h 22"/>
                  <a:gd name="T26" fmla="*/ 3 w 35"/>
                  <a:gd name="T27" fmla="*/ 11 h 22"/>
                  <a:gd name="T28" fmla="*/ 2 w 35"/>
                  <a:gd name="T29" fmla="*/ 14 h 22"/>
                  <a:gd name="T30" fmla="*/ 2 w 35"/>
                  <a:gd name="T31" fmla="*/ 17 h 22"/>
                  <a:gd name="T32" fmla="*/ 1 w 35"/>
                  <a:gd name="T33" fmla="*/ 19 h 22"/>
                  <a:gd name="T34" fmla="*/ 1 w 35"/>
                  <a:gd name="T35" fmla="*/ 22 h 22"/>
                  <a:gd name="T36" fmla="*/ 0 w 35"/>
                  <a:gd name="T37" fmla="*/ 22 h 22"/>
                  <a:gd name="T38" fmla="*/ 0 w 35"/>
                  <a:gd name="T39" fmla="*/ 21 h 22"/>
                  <a:gd name="T40" fmla="*/ 0 w 35"/>
                  <a:gd name="T41" fmla="*/ 17 h 22"/>
                  <a:gd name="T42" fmla="*/ 1 w 35"/>
                  <a:gd name="T43" fmla="*/ 14 h 22"/>
                  <a:gd name="T44" fmla="*/ 2 w 35"/>
                  <a:gd name="T45" fmla="*/ 12 h 22"/>
                  <a:gd name="T46" fmla="*/ 3 w 35"/>
                  <a:gd name="T47" fmla="*/ 9 h 22"/>
                  <a:gd name="T48" fmla="*/ 6 w 35"/>
                  <a:gd name="T49" fmla="*/ 7 h 22"/>
                  <a:gd name="T50" fmla="*/ 8 w 35"/>
                  <a:gd name="T51" fmla="*/ 5 h 22"/>
                  <a:gd name="T52" fmla="*/ 9 w 35"/>
                  <a:gd name="T53" fmla="*/ 2 h 22"/>
                  <a:gd name="T54" fmla="*/ 12 w 35"/>
                  <a:gd name="T55" fmla="*/ 2 h 22"/>
                  <a:gd name="T56" fmla="*/ 15 w 35"/>
                  <a:gd name="T57" fmla="*/ 1 h 22"/>
                  <a:gd name="T58" fmla="*/ 19 w 35"/>
                  <a:gd name="T59" fmla="*/ 0 h 22"/>
                  <a:gd name="T60" fmla="*/ 22 w 35"/>
                  <a:gd name="T61" fmla="*/ 0 h 22"/>
                  <a:gd name="T62" fmla="*/ 24 w 35"/>
                  <a:gd name="T63" fmla="*/ 1 h 22"/>
                  <a:gd name="T64" fmla="*/ 27 w 35"/>
                  <a:gd name="T65" fmla="*/ 2 h 22"/>
                  <a:gd name="T66" fmla="*/ 30 w 35"/>
                  <a:gd name="T67" fmla="*/ 3 h 22"/>
                  <a:gd name="T68" fmla="*/ 33 w 35"/>
                  <a:gd name="T69" fmla="*/ 5 h 22"/>
                  <a:gd name="T70" fmla="*/ 35 w 35"/>
                  <a:gd name="T71" fmla="*/ 7 h 22"/>
                  <a:gd name="T72" fmla="*/ 33 w 35"/>
                  <a:gd name="T73" fmla="*/ 8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"/>
                  <a:gd name="T112" fmla="*/ 0 h 22"/>
                  <a:gd name="T113" fmla="*/ 35 w 35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" h="22">
                    <a:moveTo>
                      <a:pt x="33" y="8"/>
                    </a:moveTo>
                    <a:lnTo>
                      <a:pt x="33" y="8"/>
                    </a:lnTo>
                    <a:lnTo>
                      <a:pt x="31" y="6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3" y="8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1" name="Freeform 133"/>
              <p:cNvSpPr>
                <a:spLocks/>
              </p:cNvSpPr>
              <p:nvPr/>
            </p:nvSpPr>
            <p:spPr bwMode="auto">
              <a:xfrm>
                <a:off x="418" y="4011"/>
                <a:ext cx="30" cy="24"/>
              </a:xfrm>
              <a:custGeom>
                <a:avLst/>
                <a:gdLst>
                  <a:gd name="T0" fmla="*/ 28 w 30"/>
                  <a:gd name="T1" fmla="*/ 21 h 24"/>
                  <a:gd name="T2" fmla="*/ 29 w 30"/>
                  <a:gd name="T3" fmla="*/ 20 h 24"/>
                  <a:gd name="T4" fmla="*/ 29 w 30"/>
                  <a:gd name="T5" fmla="*/ 18 h 24"/>
                  <a:gd name="T6" fmla="*/ 29 w 30"/>
                  <a:gd name="T7" fmla="*/ 16 h 24"/>
                  <a:gd name="T8" fmla="*/ 29 w 30"/>
                  <a:gd name="T9" fmla="*/ 14 h 24"/>
                  <a:gd name="T10" fmla="*/ 29 w 30"/>
                  <a:gd name="T11" fmla="*/ 11 h 24"/>
                  <a:gd name="T12" fmla="*/ 28 w 30"/>
                  <a:gd name="T13" fmla="*/ 9 h 24"/>
                  <a:gd name="T14" fmla="*/ 26 w 30"/>
                  <a:gd name="T15" fmla="*/ 7 h 24"/>
                  <a:gd name="T16" fmla="*/ 25 w 30"/>
                  <a:gd name="T17" fmla="*/ 6 h 24"/>
                  <a:gd name="T18" fmla="*/ 23 w 30"/>
                  <a:gd name="T19" fmla="*/ 3 h 24"/>
                  <a:gd name="T20" fmla="*/ 22 w 30"/>
                  <a:gd name="T21" fmla="*/ 3 h 24"/>
                  <a:gd name="T22" fmla="*/ 19 w 30"/>
                  <a:gd name="T23" fmla="*/ 2 h 24"/>
                  <a:gd name="T24" fmla="*/ 16 w 30"/>
                  <a:gd name="T25" fmla="*/ 1 h 24"/>
                  <a:gd name="T26" fmla="*/ 14 w 30"/>
                  <a:gd name="T27" fmla="*/ 1 h 24"/>
                  <a:gd name="T28" fmla="*/ 12 w 30"/>
                  <a:gd name="T29" fmla="*/ 1 h 24"/>
                  <a:gd name="T30" fmla="*/ 10 w 30"/>
                  <a:gd name="T31" fmla="*/ 1 h 24"/>
                  <a:gd name="T32" fmla="*/ 8 w 30"/>
                  <a:gd name="T33" fmla="*/ 3 h 24"/>
                  <a:gd name="T34" fmla="*/ 5 w 30"/>
                  <a:gd name="T35" fmla="*/ 3 h 24"/>
                  <a:gd name="T36" fmla="*/ 4 w 30"/>
                  <a:gd name="T37" fmla="*/ 5 h 24"/>
                  <a:gd name="T38" fmla="*/ 2 w 30"/>
                  <a:gd name="T39" fmla="*/ 7 h 24"/>
                  <a:gd name="T40" fmla="*/ 1 w 30"/>
                  <a:gd name="T41" fmla="*/ 8 h 24"/>
                  <a:gd name="T42" fmla="*/ 0 w 30"/>
                  <a:gd name="T43" fmla="*/ 7 h 24"/>
                  <a:gd name="T44" fmla="*/ 1 w 30"/>
                  <a:gd name="T45" fmla="*/ 7 h 24"/>
                  <a:gd name="T46" fmla="*/ 3 w 30"/>
                  <a:gd name="T47" fmla="*/ 5 h 24"/>
                  <a:gd name="T48" fmla="*/ 5 w 30"/>
                  <a:gd name="T49" fmla="*/ 3 h 24"/>
                  <a:gd name="T50" fmla="*/ 7 w 30"/>
                  <a:gd name="T51" fmla="*/ 2 h 24"/>
                  <a:gd name="T52" fmla="*/ 9 w 30"/>
                  <a:gd name="T53" fmla="*/ 1 h 24"/>
                  <a:gd name="T54" fmla="*/ 11 w 30"/>
                  <a:gd name="T55" fmla="*/ 1 h 24"/>
                  <a:gd name="T56" fmla="*/ 14 w 30"/>
                  <a:gd name="T57" fmla="*/ 0 h 24"/>
                  <a:gd name="T58" fmla="*/ 16 w 30"/>
                  <a:gd name="T59" fmla="*/ 0 h 24"/>
                  <a:gd name="T60" fmla="*/ 19 w 30"/>
                  <a:gd name="T61" fmla="*/ 1 h 24"/>
                  <a:gd name="T62" fmla="*/ 21 w 30"/>
                  <a:gd name="T63" fmla="*/ 1 h 24"/>
                  <a:gd name="T64" fmla="*/ 23 w 30"/>
                  <a:gd name="T65" fmla="*/ 3 h 24"/>
                  <a:gd name="T66" fmla="*/ 25 w 30"/>
                  <a:gd name="T67" fmla="*/ 3 h 24"/>
                  <a:gd name="T68" fmla="*/ 26 w 30"/>
                  <a:gd name="T69" fmla="*/ 6 h 24"/>
                  <a:gd name="T70" fmla="*/ 28 w 30"/>
                  <a:gd name="T71" fmla="*/ 8 h 24"/>
                  <a:gd name="T72" fmla="*/ 29 w 30"/>
                  <a:gd name="T73" fmla="*/ 10 h 24"/>
                  <a:gd name="T74" fmla="*/ 30 w 30"/>
                  <a:gd name="T75" fmla="*/ 12 h 24"/>
                  <a:gd name="T76" fmla="*/ 30 w 30"/>
                  <a:gd name="T77" fmla="*/ 14 h 24"/>
                  <a:gd name="T78" fmla="*/ 30 w 30"/>
                  <a:gd name="T79" fmla="*/ 17 h 24"/>
                  <a:gd name="T80" fmla="*/ 30 w 30"/>
                  <a:gd name="T81" fmla="*/ 19 h 24"/>
                  <a:gd name="T82" fmla="*/ 29 w 30"/>
                  <a:gd name="T83" fmla="*/ 21 h 24"/>
                  <a:gd name="T84" fmla="*/ 28 w 30"/>
                  <a:gd name="T85" fmla="*/ 24 h 24"/>
                  <a:gd name="T86" fmla="*/ 28 w 30"/>
                  <a:gd name="T87" fmla="*/ 21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24"/>
                  <a:gd name="T134" fmla="*/ 30 w 30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24">
                    <a:moveTo>
                      <a:pt x="28" y="21"/>
                    </a:moveTo>
                    <a:lnTo>
                      <a:pt x="29" y="20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1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4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2" name="Freeform 134"/>
              <p:cNvSpPr>
                <a:spLocks/>
              </p:cNvSpPr>
              <p:nvPr/>
            </p:nvSpPr>
            <p:spPr bwMode="auto">
              <a:xfrm>
                <a:off x="418" y="4011"/>
                <a:ext cx="37" cy="30"/>
              </a:xfrm>
              <a:custGeom>
                <a:avLst/>
                <a:gdLst>
                  <a:gd name="T0" fmla="*/ 34 w 37"/>
                  <a:gd name="T1" fmla="*/ 27 h 30"/>
                  <a:gd name="T2" fmla="*/ 35 w 37"/>
                  <a:gd name="T3" fmla="*/ 26 h 30"/>
                  <a:gd name="T4" fmla="*/ 36 w 37"/>
                  <a:gd name="T5" fmla="*/ 23 h 30"/>
                  <a:gd name="T6" fmla="*/ 36 w 37"/>
                  <a:gd name="T7" fmla="*/ 21 h 30"/>
                  <a:gd name="T8" fmla="*/ 36 w 37"/>
                  <a:gd name="T9" fmla="*/ 18 h 30"/>
                  <a:gd name="T10" fmla="*/ 35 w 37"/>
                  <a:gd name="T11" fmla="*/ 14 h 30"/>
                  <a:gd name="T12" fmla="*/ 34 w 37"/>
                  <a:gd name="T13" fmla="*/ 12 h 30"/>
                  <a:gd name="T14" fmla="*/ 32 w 37"/>
                  <a:gd name="T15" fmla="*/ 9 h 30"/>
                  <a:gd name="T16" fmla="*/ 30 w 37"/>
                  <a:gd name="T17" fmla="*/ 7 h 30"/>
                  <a:gd name="T18" fmla="*/ 28 w 37"/>
                  <a:gd name="T19" fmla="*/ 5 h 30"/>
                  <a:gd name="T20" fmla="*/ 26 w 37"/>
                  <a:gd name="T21" fmla="*/ 4 h 30"/>
                  <a:gd name="T22" fmla="*/ 23 w 37"/>
                  <a:gd name="T23" fmla="*/ 3 h 30"/>
                  <a:gd name="T24" fmla="*/ 20 w 37"/>
                  <a:gd name="T25" fmla="*/ 2 h 30"/>
                  <a:gd name="T26" fmla="*/ 17 w 37"/>
                  <a:gd name="T27" fmla="*/ 1 h 30"/>
                  <a:gd name="T28" fmla="*/ 14 w 37"/>
                  <a:gd name="T29" fmla="*/ 2 h 30"/>
                  <a:gd name="T30" fmla="*/ 12 w 37"/>
                  <a:gd name="T31" fmla="*/ 2 h 30"/>
                  <a:gd name="T32" fmla="*/ 9 w 37"/>
                  <a:gd name="T33" fmla="*/ 3 h 30"/>
                  <a:gd name="T34" fmla="*/ 7 w 37"/>
                  <a:gd name="T35" fmla="*/ 5 h 30"/>
                  <a:gd name="T36" fmla="*/ 5 w 37"/>
                  <a:gd name="T37" fmla="*/ 7 h 30"/>
                  <a:gd name="T38" fmla="*/ 3 w 37"/>
                  <a:gd name="T39" fmla="*/ 9 h 30"/>
                  <a:gd name="T40" fmla="*/ 1 w 37"/>
                  <a:gd name="T41" fmla="*/ 10 h 30"/>
                  <a:gd name="T42" fmla="*/ 0 w 37"/>
                  <a:gd name="T43" fmla="*/ 9 h 30"/>
                  <a:gd name="T44" fmla="*/ 1 w 37"/>
                  <a:gd name="T45" fmla="*/ 8 h 30"/>
                  <a:gd name="T46" fmla="*/ 3 w 37"/>
                  <a:gd name="T47" fmla="*/ 6 h 30"/>
                  <a:gd name="T48" fmla="*/ 5 w 37"/>
                  <a:gd name="T49" fmla="*/ 4 h 30"/>
                  <a:gd name="T50" fmla="*/ 8 w 37"/>
                  <a:gd name="T51" fmla="*/ 3 h 30"/>
                  <a:gd name="T52" fmla="*/ 11 w 37"/>
                  <a:gd name="T53" fmla="*/ 1 h 30"/>
                  <a:gd name="T54" fmla="*/ 14 w 37"/>
                  <a:gd name="T55" fmla="*/ 1 h 30"/>
                  <a:gd name="T56" fmla="*/ 16 w 37"/>
                  <a:gd name="T57" fmla="*/ 0 h 30"/>
                  <a:gd name="T58" fmla="*/ 20 w 37"/>
                  <a:gd name="T59" fmla="*/ 0 h 30"/>
                  <a:gd name="T60" fmla="*/ 22 w 37"/>
                  <a:gd name="T61" fmla="*/ 1 h 30"/>
                  <a:gd name="T62" fmla="*/ 26 w 37"/>
                  <a:gd name="T63" fmla="*/ 2 h 30"/>
                  <a:gd name="T64" fmla="*/ 28 w 37"/>
                  <a:gd name="T65" fmla="*/ 3 h 30"/>
                  <a:gd name="T66" fmla="*/ 30 w 37"/>
                  <a:gd name="T67" fmla="*/ 5 h 30"/>
                  <a:gd name="T68" fmla="*/ 32 w 37"/>
                  <a:gd name="T69" fmla="*/ 7 h 30"/>
                  <a:gd name="T70" fmla="*/ 34 w 37"/>
                  <a:gd name="T71" fmla="*/ 10 h 30"/>
                  <a:gd name="T72" fmla="*/ 36 w 37"/>
                  <a:gd name="T73" fmla="*/ 13 h 30"/>
                  <a:gd name="T74" fmla="*/ 36 w 37"/>
                  <a:gd name="T75" fmla="*/ 16 h 30"/>
                  <a:gd name="T76" fmla="*/ 37 w 37"/>
                  <a:gd name="T77" fmla="*/ 18 h 30"/>
                  <a:gd name="T78" fmla="*/ 37 w 37"/>
                  <a:gd name="T79" fmla="*/ 22 h 30"/>
                  <a:gd name="T80" fmla="*/ 36 w 37"/>
                  <a:gd name="T81" fmla="*/ 24 h 30"/>
                  <a:gd name="T82" fmla="*/ 36 w 37"/>
                  <a:gd name="T83" fmla="*/ 27 h 30"/>
                  <a:gd name="T84" fmla="*/ 34 w 37"/>
                  <a:gd name="T85" fmla="*/ 30 h 30"/>
                  <a:gd name="T86" fmla="*/ 34 w 37"/>
                  <a:gd name="T87" fmla="*/ 27 h 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"/>
                  <a:gd name="T133" fmla="*/ 0 h 30"/>
                  <a:gd name="T134" fmla="*/ 37 w 37"/>
                  <a:gd name="T135" fmla="*/ 30 h 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" h="30">
                    <a:moveTo>
                      <a:pt x="34" y="27"/>
                    </a:moveTo>
                    <a:lnTo>
                      <a:pt x="35" y="26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6" y="18"/>
                    </a:lnTo>
                    <a:lnTo>
                      <a:pt x="35" y="14"/>
                    </a:lnTo>
                    <a:lnTo>
                      <a:pt x="34" y="12"/>
                    </a:lnTo>
                    <a:lnTo>
                      <a:pt x="32" y="9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26" y="4"/>
                    </a:lnTo>
                    <a:lnTo>
                      <a:pt x="23" y="3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2" y="7"/>
                    </a:lnTo>
                    <a:lnTo>
                      <a:pt x="34" y="10"/>
                    </a:lnTo>
                    <a:lnTo>
                      <a:pt x="36" y="13"/>
                    </a:lnTo>
                    <a:lnTo>
                      <a:pt x="36" y="16"/>
                    </a:lnTo>
                    <a:lnTo>
                      <a:pt x="37" y="18"/>
                    </a:lnTo>
                    <a:lnTo>
                      <a:pt x="37" y="22"/>
                    </a:lnTo>
                    <a:lnTo>
                      <a:pt x="36" y="24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4" y="27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3" name="Freeform 135"/>
              <p:cNvSpPr>
                <a:spLocks/>
              </p:cNvSpPr>
              <p:nvPr/>
            </p:nvSpPr>
            <p:spPr bwMode="auto">
              <a:xfrm>
                <a:off x="452" y="4038"/>
                <a:ext cx="15" cy="31"/>
              </a:xfrm>
              <a:custGeom>
                <a:avLst/>
                <a:gdLst>
                  <a:gd name="T0" fmla="*/ 0 w 15"/>
                  <a:gd name="T1" fmla="*/ 30 h 31"/>
                  <a:gd name="T2" fmla="*/ 2 w 15"/>
                  <a:gd name="T3" fmla="*/ 30 h 31"/>
                  <a:gd name="T4" fmla="*/ 4 w 15"/>
                  <a:gd name="T5" fmla="*/ 30 h 31"/>
                  <a:gd name="T6" fmla="*/ 6 w 15"/>
                  <a:gd name="T7" fmla="*/ 30 h 31"/>
                  <a:gd name="T8" fmla="*/ 8 w 15"/>
                  <a:gd name="T9" fmla="*/ 29 h 31"/>
                  <a:gd name="T10" fmla="*/ 9 w 15"/>
                  <a:gd name="T11" fmla="*/ 27 h 31"/>
                  <a:gd name="T12" fmla="*/ 11 w 15"/>
                  <a:gd name="T13" fmla="*/ 26 h 31"/>
                  <a:gd name="T14" fmla="*/ 12 w 15"/>
                  <a:gd name="T15" fmla="*/ 23 h 31"/>
                  <a:gd name="T16" fmla="*/ 13 w 15"/>
                  <a:gd name="T17" fmla="*/ 22 h 31"/>
                  <a:gd name="T18" fmla="*/ 14 w 15"/>
                  <a:gd name="T19" fmla="*/ 20 h 31"/>
                  <a:gd name="T20" fmla="*/ 14 w 15"/>
                  <a:gd name="T21" fmla="*/ 17 h 31"/>
                  <a:gd name="T22" fmla="*/ 14 w 15"/>
                  <a:gd name="T23" fmla="*/ 15 h 31"/>
                  <a:gd name="T24" fmla="*/ 14 w 15"/>
                  <a:gd name="T25" fmla="*/ 12 h 31"/>
                  <a:gd name="T26" fmla="*/ 13 w 15"/>
                  <a:gd name="T27" fmla="*/ 10 h 31"/>
                  <a:gd name="T28" fmla="*/ 12 w 15"/>
                  <a:gd name="T29" fmla="*/ 8 h 31"/>
                  <a:gd name="T30" fmla="*/ 11 w 15"/>
                  <a:gd name="T31" fmla="*/ 6 h 31"/>
                  <a:gd name="T32" fmla="*/ 10 w 15"/>
                  <a:gd name="T33" fmla="*/ 5 h 31"/>
                  <a:gd name="T34" fmla="*/ 8 w 15"/>
                  <a:gd name="T35" fmla="*/ 3 h 31"/>
                  <a:gd name="T36" fmla="*/ 6 w 15"/>
                  <a:gd name="T37" fmla="*/ 3 h 31"/>
                  <a:gd name="T38" fmla="*/ 4 w 15"/>
                  <a:gd name="T39" fmla="*/ 1 h 31"/>
                  <a:gd name="T40" fmla="*/ 2 w 15"/>
                  <a:gd name="T41" fmla="*/ 1 h 31"/>
                  <a:gd name="T42" fmla="*/ 0 w 15"/>
                  <a:gd name="T43" fmla="*/ 1 h 31"/>
                  <a:gd name="T44" fmla="*/ 0 w 15"/>
                  <a:gd name="T45" fmla="*/ 1 h 31"/>
                  <a:gd name="T46" fmla="*/ 1 w 15"/>
                  <a:gd name="T47" fmla="*/ 0 h 31"/>
                  <a:gd name="T48" fmla="*/ 4 w 15"/>
                  <a:gd name="T49" fmla="*/ 1 h 31"/>
                  <a:gd name="T50" fmla="*/ 6 w 15"/>
                  <a:gd name="T51" fmla="*/ 1 h 31"/>
                  <a:gd name="T52" fmla="*/ 7 w 15"/>
                  <a:gd name="T53" fmla="*/ 2 h 31"/>
                  <a:gd name="T54" fmla="*/ 9 w 15"/>
                  <a:gd name="T55" fmla="*/ 3 h 31"/>
                  <a:gd name="T56" fmla="*/ 11 w 15"/>
                  <a:gd name="T57" fmla="*/ 5 h 31"/>
                  <a:gd name="T58" fmla="*/ 12 w 15"/>
                  <a:gd name="T59" fmla="*/ 7 h 31"/>
                  <a:gd name="T60" fmla="*/ 13 w 15"/>
                  <a:gd name="T61" fmla="*/ 9 h 31"/>
                  <a:gd name="T62" fmla="*/ 14 w 15"/>
                  <a:gd name="T63" fmla="*/ 11 h 31"/>
                  <a:gd name="T64" fmla="*/ 14 w 15"/>
                  <a:gd name="T65" fmla="*/ 13 h 31"/>
                  <a:gd name="T66" fmla="*/ 15 w 15"/>
                  <a:gd name="T67" fmla="*/ 16 h 31"/>
                  <a:gd name="T68" fmla="*/ 14 w 15"/>
                  <a:gd name="T69" fmla="*/ 18 h 31"/>
                  <a:gd name="T70" fmla="*/ 14 w 15"/>
                  <a:gd name="T71" fmla="*/ 20 h 31"/>
                  <a:gd name="T72" fmla="*/ 14 w 15"/>
                  <a:gd name="T73" fmla="*/ 23 h 31"/>
                  <a:gd name="T74" fmla="*/ 13 w 15"/>
                  <a:gd name="T75" fmla="*/ 25 h 31"/>
                  <a:gd name="T76" fmla="*/ 11 w 15"/>
                  <a:gd name="T77" fmla="*/ 27 h 31"/>
                  <a:gd name="T78" fmla="*/ 10 w 15"/>
                  <a:gd name="T79" fmla="*/ 29 h 31"/>
                  <a:gd name="T80" fmla="*/ 8 w 15"/>
                  <a:gd name="T81" fmla="*/ 30 h 31"/>
                  <a:gd name="T82" fmla="*/ 6 w 15"/>
                  <a:gd name="T83" fmla="*/ 31 h 31"/>
                  <a:gd name="T84" fmla="*/ 4 w 15"/>
                  <a:gd name="T85" fmla="*/ 31 h 31"/>
                  <a:gd name="T86" fmla="*/ 2 w 15"/>
                  <a:gd name="T87" fmla="*/ 31 h 31"/>
                  <a:gd name="T88" fmla="*/ 0 w 15"/>
                  <a:gd name="T89" fmla="*/ 31 h 31"/>
                  <a:gd name="T90" fmla="*/ 0 w 15"/>
                  <a:gd name="T91" fmla="*/ 30 h 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"/>
                  <a:gd name="T139" fmla="*/ 0 h 31"/>
                  <a:gd name="T140" fmla="*/ 15 w 15"/>
                  <a:gd name="T141" fmla="*/ 31 h 3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" h="31">
                    <a:moveTo>
                      <a:pt x="0" y="30"/>
                    </a:moveTo>
                    <a:lnTo>
                      <a:pt x="2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2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5" y="16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10" y="29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4" name="Freeform 136"/>
              <p:cNvSpPr>
                <a:spLocks/>
              </p:cNvSpPr>
              <p:nvPr/>
            </p:nvSpPr>
            <p:spPr bwMode="auto">
              <a:xfrm>
                <a:off x="452" y="4038"/>
                <a:ext cx="22" cy="38"/>
              </a:xfrm>
              <a:custGeom>
                <a:avLst/>
                <a:gdLst>
                  <a:gd name="T0" fmla="*/ 1 w 22"/>
                  <a:gd name="T1" fmla="*/ 36 h 38"/>
                  <a:gd name="T2" fmla="*/ 2 w 22"/>
                  <a:gd name="T3" fmla="*/ 36 h 38"/>
                  <a:gd name="T4" fmla="*/ 6 w 22"/>
                  <a:gd name="T5" fmla="*/ 36 h 38"/>
                  <a:gd name="T6" fmla="*/ 8 w 22"/>
                  <a:gd name="T7" fmla="*/ 36 h 38"/>
                  <a:gd name="T8" fmla="*/ 11 w 22"/>
                  <a:gd name="T9" fmla="*/ 35 h 38"/>
                  <a:gd name="T10" fmla="*/ 13 w 22"/>
                  <a:gd name="T11" fmla="*/ 33 h 38"/>
                  <a:gd name="T12" fmla="*/ 16 w 22"/>
                  <a:gd name="T13" fmla="*/ 31 h 38"/>
                  <a:gd name="T14" fmla="*/ 18 w 22"/>
                  <a:gd name="T15" fmla="*/ 29 h 38"/>
                  <a:gd name="T16" fmla="*/ 18 w 22"/>
                  <a:gd name="T17" fmla="*/ 27 h 38"/>
                  <a:gd name="T18" fmla="*/ 20 w 22"/>
                  <a:gd name="T19" fmla="*/ 23 h 38"/>
                  <a:gd name="T20" fmla="*/ 20 w 22"/>
                  <a:gd name="T21" fmla="*/ 21 h 38"/>
                  <a:gd name="T22" fmla="*/ 20 w 22"/>
                  <a:gd name="T23" fmla="*/ 18 h 38"/>
                  <a:gd name="T24" fmla="*/ 20 w 22"/>
                  <a:gd name="T25" fmla="*/ 15 h 38"/>
                  <a:gd name="T26" fmla="*/ 19 w 22"/>
                  <a:gd name="T27" fmla="*/ 12 h 38"/>
                  <a:gd name="T28" fmla="*/ 18 w 22"/>
                  <a:gd name="T29" fmla="*/ 10 h 38"/>
                  <a:gd name="T30" fmla="*/ 16 w 22"/>
                  <a:gd name="T31" fmla="*/ 7 h 38"/>
                  <a:gd name="T32" fmla="*/ 14 w 22"/>
                  <a:gd name="T33" fmla="*/ 6 h 38"/>
                  <a:gd name="T34" fmla="*/ 11 w 22"/>
                  <a:gd name="T35" fmla="*/ 4 h 38"/>
                  <a:gd name="T36" fmla="*/ 9 w 22"/>
                  <a:gd name="T37" fmla="*/ 3 h 38"/>
                  <a:gd name="T38" fmla="*/ 6 w 22"/>
                  <a:gd name="T39" fmla="*/ 2 h 38"/>
                  <a:gd name="T40" fmla="*/ 3 w 22"/>
                  <a:gd name="T41" fmla="*/ 2 h 38"/>
                  <a:gd name="T42" fmla="*/ 0 w 22"/>
                  <a:gd name="T43" fmla="*/ 2 h 38"/>
                  <a:gd name="T44" fmla="*/ 0 w 22"/>
                  <a:gd name="T45" fmla="*/ 1 h 38"/>
                  <a:gd name="T46" fmla="*/ 2 w 22"/>
                  <a:gd name="T47" fmla="*/ 0 h 38"/>
                  <a:gd name="T48" fmla="*/ 5 w 22"/>
                  <a:gd name="T49" fmla="*/ 1 h 38"/>
                  <a:gd name="T50" fmla="*/ 8 w 22"/>
                  <a:gd name="T51" fmla="*/ 1 h 38"/>
                  <a:gd name="T52" fmla="*/ 10 w 22"/>
                  <a:gd name="T53" fmla="*/ 3 h 38"/>
                  <a:gd name="T54" fmla="*/ 13 w 22"/>
                  <a:gd name="T55" fmla="*/ 4 h 38"/>
                  <a:gd name="T56" fmla="*/ 16 w 22"/>
                  <a:gd name="T57" fmla="*/ 6 h 38"/>
                  <a:gd name="T58" fmla="*/ 18 w 22"/>
                  <a:gd name="T59" fmla="*/ 8 h 38"/>
                  <a:gd name="T60" fmla="*/ 19 w 22"/>
                  <a:gd name="T61" fmla="*/ 10 h 38"/>
                  <a:gd name="T62" fmla="*/ 20 w 22"/>
                  <a:gd name="T63" fmla="*/ 13 h 38"/>
                  <a:gd name="T64" fmla="*/ 21 w 22"/>
                  <a:gd name="T65" fmla="*/ 16 h 38"/>
                  <a:gd name="T66" fmla="*/ 22 w 22"/>
                  <a:gd name="T67" fmla="*/ 19 h 38"/>
                  <a:gd name="T68" fmla="*/ 21 w 22"/>
                  <a:gd name="T69" fmla="*/ 22 h 38"/>
                  <a:gd name="T70" fmla="*/ 20 w 22"/>
                  <a:gd name="T71" fmla="*/ 25 h 38"/>
                  <a:gd name="T72" fmla="*/ 20 w 22"/>
                  <a:gd name="T73" fmla="*/ 27 h 38"/>
                  <a:gd name="T74" fmla="*/ 18 w 22"/>
                  <a:gd name="T75" fmla="*/ 30 h 38"/>
                  <a:gd name="T76" fmla="*/ 16 w 22"/>
                  <a:gd name="T77" fmla="*/ 32 h 38"/>
                  <a:gd name="T78" fmla="*/ 14 w 22"/>
                  <a:gd name="T79" fmla="*/ 35 h 38"/>
                  <a:gd name="T80" fmla="*/ 12 w 22"/>
                  <a:gd name="T81" fmla="*/ 36 h 38"/>
                  <a:gd name="T82" fmla="*/ 9 w 22"/>
                  <a:gd name="T83" fmla="*/ 37 h 38"/>
                  <a:gd name="T84" fmla="*/ 6 w 22"/>
                  <a:gd name="T85" fmla="*/ 38 h 38"/>
                  <a:gd name="T86" fmla="*/ 3 w 22"/>
                  <a:gd name="T87" fmla="*/ 38 h 38"/>
                  <a:gd name="T88" fmla="*/ 0 w 22"/>
                  <a:gd name="T89" fmla="*/ 38 h 38"/>
                  <a:gd name="T90" fmla="*/ 1 w 22"/>
                  <a:gd name="T91" fmla="*/ 36 h 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"/>
                  <a:gd name="T139" fmla="*/ 0 h 38"/>
                  <a:gd name="T140" fmla="*/ 22 w 22"/>
                  <a:gd name="T141" fmla="*/ 38 h 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" h="38">
                    <a:moveTo>
                      <a:pt x="1" y="36"/>
                    </a:moveTo>
                    <a:lnTo>
                      <a:pt x="2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1" y="35"/>
                    </a:lnTo>
                    <a:lnTo>
                      <a:pt x="13" y="33"/>
                    </a:lnTo>
                    <a:lnTo>
                      <a:pt x="16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18"/>
                    </a:lnTo>
                    <a:lnTo>
                      <a:pt x="20" y="15"/>
                    </a:lnTo>
                    <a:lnTo>
                      <a:pt x="19" y="12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4" y="6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9" y="10"/>
                    </a:lnTo>
                    <a:lnTo>
                      <a:pt x="20" y="13"/>
                    </a:lnTo>
                    <a:lnTo>
                      <a:pt x="21" y="16"/>
                    </a:lnTo>
                    <a:lnTo>
                      <a:pt x="22" y="19"/>
                    </a:lnTo>
                    <a:lnTo>
                      <a:pt x="21" y="22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5"/>
                    </a:lnTo>
                    <a:lnTo>
                      <a:pt x="12" y="36"/>
                    </a:lnTo>
                    <a:lnTo>
                      <a:pt x="9" y="37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1" y="36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5" name="Freeform 137"/>
              <p:cNvSpPr>
                <a:spLocks/>
              </p:cNvSpPr>
              <p:nvPr/>
            </p:nvSpPr>
            <p:spPr bwMode="auto">
              <a:xfrm>
                <a:off x="454" y="4027"/>
                <a:ext cx="7" cy="10"/>
              </a:xfrm>
              <a:custGeom>
                <a:avLst/>
                <a:gdLst>
                  <a:gd name="T0" fmla="*/ 0 w 7"/>
                  <a:gd name="T1" fmla="*/ 1 h 10"/>
                  <a:gd name="T2" fmla="*/ 1 w 7"/>
                  <a:gd name="T3" fmla="*/ 1 h 10"/>
                  <a:gd name="T4" fmla="*/ 2 w 7"/>
                  <a:gd name="T5" fmla="*/ 1 h 10"/>
                  <a:gd name="T6" fmla="*/ 3 w 7"/>
                  <a:gd name="T7" fmla="*/ 1 h 10"/>
                  <a:gd name="T8" fmla="*/ 5 w 7"/>
                  <a:gd name="T9" fmla="*/ 2 h 10"/>
                  <a:gd name="T10" fmla="*/ 5 w 7"/>
                  <a:gd name="T11" fmla="*/ 3 h 10"/>
                  <a:gd name="T12" fmla="*/ 6 w 7"/>
                  <a:gd name="T13" fmla="*/ 4 h 10"/>
                  <a:gd name="T14" fmla="*/ 7 w 7"/>
                  <a:gd name="T15" fmla="*/ 5 h 10"/>
                  <a:gd name="T16" fmla="*/ 7 w 7"/>
                  <a:gd name="T17" fmla="*/ 7 h 10"/>
                  <a:gd name="T18" fmla="*/ 7 w 7"/>
                  <a:gd name="T19" fmla="*/ 7 h 10"/>
                  <a:gd name="T20" fmla="*/ 7 w 7"/>
                  <a:gd name="T21" fmla="*/ 9 h 10"/>
                  <a:gd name="T22" fmla="*/ 6 w 7"/>
                  <a:gd name="T23" fmla="*/ 10 h 10"/>
                  <a:gd name="T24" fmla="*/ 7 w 7"/>
                  <a:gd name="T25" fmla="*/ 10 h 10"/>
                  <a:gd name="T26" fmla="*/ 7 w 7"/>
                  <a:gd name="T27" fmla="*/ 9 h 10"/>
                  <a:gd name="T28" fmla="*/ 7 w 7"/>
                  <a:gd name="T29" fmla="*/ 8 h 10"/>
                  <a:gd name="T30" fmla="*/ 7 w 7"/>
                  <a:gd name="T31" fmla="*/ 7 h 10"/>
                  <a:gd name="T32" fmla="*/ 7 w 7"/>
                  <a:gd name="T33" fmla="*/ 5 h 10"/>
                  <a:gd name="T34" fmla="*/ 7 w 7"/>
                  <a:gd name="T35" fmla="*/ 4 h 10"/>
                  <a:gd name="T36" fmla="*/ 6 w 7"/>
                  <a:gd name="T37" fmla="*/ 3 h 10"/>
                  <a:gd name="T38" fmla="*/ 5 w 7"/>
                  <a:gd name="T39" fmla="*/ 1 h 10"/>
                  <a:gd name="T40" fmla="*/ 4 w 7"/>
                  <a:gd name="T41" fmla="*/ 0 h 10"/>
                  <a:gd name="T42" fmla="*/ 3 w 7"/>
                  <a:gd name="T43" fmla="*/ 0 h 10"/>
                  <a:gd name="T44" fmla="*/ 2 w 7"/>
                  <a:gd name="T45" fmla="*/ 0 h 10"/>
                  <a:gd name="T46" fmla="*/ 0 w 7"/>
                  <a:gd name="T47" fmla="*/ 0 h 10"/>
                  <a:gd name="T48" fmla="*/ 0 w 7"/>
                  <a:gd name="T49" fmla="*/ 1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"/>
                  <a:gd name="T76" fmla="*/ 0 h 10"/>
                  <a:gd name="T77" fmla="*/ 7 w 7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" h="10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6" name="Freeform 138"/>
              <p:cNvSpPr>
                <a:spLocks/>
              </p:cNvSpPr>
              <p:nvPr/>
            </p:nvSpPr>
            <p:spPr bwMode="auto">
              <a:xfrm>
                <a:off x="454" y="4027"/>
                <a:ext cx="14" cy="17"/>
              </a:xfrm>
              <a:custGeom>
                <a:avLst/>
                <a:gdLst>
                  <a:gd name="T0" fmla="*/ 0 w 14"/>
                  <a:gd name="T1" fmla="*/ 2 h 17"/>
                  <a:gd name="T2" fmla="*/ 2 w 14"/>
                  <a:gd name="T3" fmla="*/ 2 h 17"/>
                  <a:gd name="T4" fmla="*/ 5 w 14"/>
                  <a:gd name="T5" fmla="*/ 2 h 17"/>
                  <a:gd name="T6" fmla="*/ 6 w 14"/>
                  <a:gd name="T7" fmla="*/ 2 h 17"/>
                  <a:gd name="T8" fmla="*/ 9 w 14"/>
                  <a:gd name="T9" fmla="*/ 3 h 17"/>
                  <a:gd name="T10" fmla="*/ 10 w 14"/>
                  <a:gd name="T11" fmla="*/ 5 h 17"/>
                  <a:gd name="T12" fmla="*/ 11 w 14"/>
                  <a:gd name="T13" fmla="*/ 6 h 17"/>
                  <a:gd name="T14" fmla="*/ 13 w 14"/>
                  <a:gd name="T15" fmla="*/ 8 h 17"/>
                  <a:gd name="T16" fmla="*/ 13 w 14"/>
                  <a:gd name="T17" fmla="*/ 10 h 17"/>
                  <a:gd name="T18" fmla="*/ 13 w 14"/>
                  <a:gd name="T19" fmla="*/ 12 h 17"/>
                  <a:gd name="T20" fmla="*/ 13 w 14"/>
                  <a:gd name="T21" fmla="*/ 15 h 17"/>
                  <a:gd name="T22" fmla="*/ 11 w 14"/>
                  <a:gd name="T23" fmla="*/ 16 h 17"/>
                  <a:gd name="T24" fmla="*/ 13 w 14"/>
                  <a:gd name="T25" fmla="*/ 17 h 17"/>
                  <a:gd name="T26" fmla="*/ 14 w 14"/>
                  <a:gd name="T27" fmla="*/ 15 h 17"/>
                  <a:gd name="T28" fmla="*/ 14 w 14"/>
                  <a:gd name="T29" fmla="*/ 12 h 17"/>
                  <a:gd name="T30" fmla="*/ 14 w 14"/>
                  <a:gd name="T31" fmla="*/ 10 h 17"/>
                  <a:gd name="T32" fmla="*/ 13 w 14"/>
                  <a:gd name="T33" fmla="*/ 8 h 17"/>
                  <a:gd name="T34" fmla="*/ 13 w 14"/>
                  <a:gd name="T35" fmla="*/ 6 h 17"/>
                  <a:gd name="T36" fmla="*/ 11 w 14"/>
                  <a:gd name="T37" fmla="*/ 4 h 17"/>
                  <a:gd name="T38" fmla="*/ 9 w 14"/>
                  <a:gd name="T39" fmla="*/ 3 h 17"/>
                  <a:gd name="T40" fmla="*/ 8 w 14"/>
                  <a:gd name="T41" fmla="*/ 1 h 17"/>
                  <a:gd name="T42" fmla="*/ 5 w 14"/>
                  <a:gd name="T43" fmla="*/ 0 h 17"/>
                  <a:gd name="T44" fmla="*/ 4 w 14"/>
                  <a:gd name="T45" fmla="*/ 0 h 17"/>
                  <a:gd name="T46" fmla="*/ 1 w 14"/>
                  <a:gd name="T47" fmla="*/ 0 h 17"/>
                  <a:gd name="T48" fmla="*/ 0 w 14"/>
                  <a:gd name="T49" fmla="*/ 2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7"/>
                  <a:gd name="T77" fmla="*/ 14 w 14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7">
                    <a:moveTo>
                      <a:pt x="0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7" name="Freeform 139"/>
              <p:cNvSpPr>
                <a:spLocks/>
              </p:cNvSpPr>
              <p:nvPr/>
            </p:nvSpPr>
            <p:spPr bwMode="auto">
              <a:xfrm>
                <a:off x="442" y="4089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2 h 4"/>
                  <a:gd name="T4" fmla="*/ 3 w 4"/>
                  <a:gd name="T5" fmla="*/ 0 h 4"/>
                  <a:gd name="T6" fmla="*/ 4 w 4"/>
                  <a:gd name="T7" fmla="*/ 2 h 4"/>
                  <a:gd name="T8" fmla="*/ 1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8" name="Freeform 140"/>
              <p:cNvSpPr>
                <a:spLocks/>
              </p:cNvSpPr>
              <p:nvPr/>
            </p:nvSpPr>
            <p:spPr bwMode="auto">
              <a:xfrm>
                <a:off x="446" y="409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1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89" name="Freeform 141"/>
              <p:cNvSpPr>
                <a:spLocks/>
              </p:cNvSpPr>
              <p:nvPr/>
            </p:nvSpPr>
            <p:spPr bwMode="auto">
              <a:xfrm>
                <a:off x="407" y="4096"/>
                <a:ext cx="31" cy="53"/>
              </a:xfrm>
              <a:custGeom>
                <a:avLst/>
                <a:gdLst>
                  <a:gd name="T0" fmla="*/ 31 w 31"/>
                  <a:gd name="T1" fmla="*/ 1 h 53"/>
                  <a:gd name="T2" fmla="*/ 30 w 31"/>
                  <a:gd name="T3" fmla="*/ 1 h 53"/>
                  <a:gd name="T4" fmla="*/ 26 w 31"/>
                  <a:gd name="T5" fmla="*/ 5 h 53"/>
                  <a:gd name="T6" fmla="*/ 23 w 31"/>
                  <a:gd name="T7" fmla="*/ 8 h 53"/>
                  <a:gd name="T8" fmla="*/ 19 w 31"/>
                  <a:gd name="T9" fmla="*/ 11 h 53"/>
                  <a:gd name="T10" fmla="*/ 15 w 31"/>
                  <a:gd name="T11" fmla="*/ 16 h 53"/>
                  <a:gd name="T12" fmla="*/ 13 w 31"/>
                  <a:gd name="T13" fmla="*/ 20 h 53"/>
                  <a:gd name="T14" fmla="*/ 10 w 31"/>
                  <a:gd name="T15" fmla="*/ 24 h 53"/>
                  <a:gd name="T16" fmla="*/ 7 w 31"/>
                  <a:gd name="T17" fmla="*/ 29 h 53"/>
                  <a:gd name="T18" fmla="*/ 5 w 31"/>
                  <a:gd name="T19" fmla="*/ 34 h 53"/>
                  <a:gd name="T20" fmla="*/ 4 w 31"/>
                  <a:gd name="T21" fmla="*/ 40 h 53"/>
                  <a:gd name="T22" fmla="*/ 2 w 31"/>
                  <a:gd name="T23" fmla="*/ 45 h 53"/>
                  <a:gd name="T24" fmla="*/ 1 w 31"/>
                  <a:gd name="T25" fmla="*/ 50 h 53"/>
                  <a:gd name="T26" fmla="*/ 1 w 31"/>
                  <a:gd name="T27" fmla="*/ 53 h 53"/>
                  <a:gd name="T28" fmla="*/ 0 w 31"/>
                  <a:gd name="T29" fmla="*/ 53 h 53"/>
                  <a:gd name="T30" fmla="*/ 1 w 31"/>
                  <a:gd name="T31" fmla="*/ 48 h 53"/>
                  <a:gd name="T32" fmla="*/ 1 w 31"/>
                  <a:gd name="T33" fmla="*/ 43 h 53"/>
                  <a:gd name="T34" fmla="*/ 2 w 31"/>
                  <a:gd name="T35" fmla="*/ 38 h 53"/>
                  <a:gd name="T36" fmla="*/ 4 w 31"/>
                  <a:gd name="T37" fmla="*/ 33 h 53"/>
                  <a:gd name="T38" fmla="*/ 7 w 31"/>
                  <a:gd name="T39" fmla="*/ 28 h 53"/>
                  <a:gd name="T40" fmla="*/ 9 w 31"/>
                  <a:gd name="T41" fmla="*/ 23 h 53"/>
                  <a:gd name="T42" fmla="*/ 12 w 31"/>
                  <a:gd name="T43" fmla="*/ 19 h 53"/>
                  <a:gd name="T44" fmla="*/ 15 w 31"/>
                  <a:gd name="T45" fmla="*/ 14 h 53"/>
                  <a:gd name="T46" fmla="*/ 19 w 31"/>
                  <a:gd name="T47" fmla="*/ 11 h 53"/>
                  <a:gd name="T48" fmla="*/ 22 w 31"/>
                  <a:gd name="T49" fmla="*/ 7 h 53"/>
                  <a:gd name="T50" fmla="*/ 26 w 31"/>
                  <a:gd name="T51" fmla="*/ 3 h 53"/>
                  <a:gd name="T52" fmla="*/ 30 w 31"/>
                  <a:gd name="T53" fmla="*/ 0 h 53"/>
                  <a:gd name="T54" fmla="*/ 31 w 31"/>
                  <a:gd name="T55" fmla="*/ 1 h 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"/>
                  <a:gd name="T85" fmla="*/ 0 h 53"/>
                  <a:gd name="T86" fmla="*/ 31 w 31"/>
                  <a:gd name="T87" fmla="*/ 53 h 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" h="53">
                    <a:moveTo>
                      <a:pt x="31" y="1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5" y="16"/>
                    </a:lnTo>
                    <a:lnTo>
                      <a:pt x="13" y="20"/>
                    </a:lnTo>
                    <a:lnTo>
                      <a:pt x="10" y="24"/>
                    </a:lnTo>
                    <a:lnTo>
                      <a:pt x="7" y="29"/>
                    </a:lnTo>
                    <a:lnTo>
                      <a:pt x="5" y="34"/>
                    </a:lnTo>
                    <a:lnTo>
                      <a:pt x="4" y="40"/>
                    </a:lnTo>
                    <a:lnTo>
                      <a:pt x="2" y="45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1" y="48"/>
                    </a:lnTo>
                    <a:lnTo>
                      <a:pt x="1" y="43"/>
                    </a:lnTo>
                    <a:lnTo>
                      <a:pt x="2" y="38"/>
                    </a:lnTo>
                    <a:lnTo>
                      <a:pt x="4" y="33"/>
                    </a:lnTo>
                    <a:lnTo>
                      <a:pt x="7" y="28"/>
                    </a:lnTo>
                    <a:lnTo>
                      <a:pt x="9" y="23"/>
                    </a:lnTo>
                    <a:lnTo>
                      <a:pt x="12" y="19"/>
                    </a:lnTo>
                    <a:lnTo>
                      <a:pt x="15" y="14"/>
                    </a:lnTo>
                    <a:lnTo>
                      <a:pt x="19" y="11"/>
                    </a:lnTo>
                    <a:lnTo>
                      <a:pt x="22" y="7"/>
                    </a:lnTo>
                    <a:lnTo>
                      <a:pt x="26" y="3"/>
                    </a:lnTo>
                    <a:lnTo>
                      <a:pt x="30" y="0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0" name="Freeform 142"/>
              <p:cNvSpPr>
                <a:spLocks/>
              </p:cNvSpPr>
              <p:nvPr/>
            </p:nvSpPr>
            <p:spPr bwMode="auto">
              <a:xfrm>
                <a:off x="407" y="4096"/>
                <a:ext cx="38" cy="59"/>
              </a:xfrm>
              <a:custGeom>
                <a:avLst/>
                <a:gdLst>
                  <a:gd name="T0" fmla="*/ 38 w 38"/>
                  <a:gd name="T1" fmla="*/ 1 h 59"/>
                  <a:gd name="T2" fmla="*/ 37 w 38"/>
                  <a:gd name="T3" fmla="*/ 1 h 59"/>
                  <a:gd name="T4" fmla="*/ 32 w 38"/>
                  <a:gd name="T5" fmla="*/ 5 h 59"/>
                  <a:gd name="T6" fmla="*/ 27 w 38"/>
                  <a:gd name="T7" fmla="*/ 9 h 59"/>
                  <a:gd name="T8" fmla="*/ 23 w 38"/>
                  <a:gd name="T9" fmla="*/ 13 h 59"/>
                  <a:gd name="T10" fmla="*/ 19 w 38"/>
                  <a:gd name="T11" fmla="*/ 18 h 59"/>
                  <a:gd name="T12" fmla="*/ 15 w 38"/>
                  <a:gd name="T13" fmla="*/ 22 h 59"/>
                  <a:gd name="T14" fmla="*/ 12 w 38"/>
                  <a:gd name="T15" fmla="*/ 28 h 59"/>
                  <a:gd name="T16" fmla="*/ 9 w 38"/>
                  <a:gd name="T17" fmla="*/ 33 h 59"/>
                  <a:gd name="T18" fmla="*/ 6 w 38"/>
                  <a:gd name="T19" fmla="*/ 38 h 59"/>
                  <a:gd name="T20" fmla="*/ 4 w 38"/>
                  <a:gd name="T21" fmla="*/ 44 h 59"/>
                  <a:gd name="T22" fmla="*/ 2 w 38"/>
                  <a:gd name="T23" fmla="*/ 50 h 59"/>
                  <a:gd name="T24" fmla="*/ 1 w 38"/>
                  <a:gd name="T25" fmla="*/ 56 h 59"/>
                  <a:gd name="T26" fmla="*/ 1 w 38"/>
                  <a:gd name="T27" fmla="*/ 59 h 59"/>
                  <a:gd name="T28" fmla="*/ 0 w 38"/>
                  <a:gd name="T29" fmla="*/ 59 h 59"/>
                  <a:gd name="T30" fmla="*/ 1 w 38"/>
                  <a:gd name="T31" fmla="*/ 54 h 59"/>
                  <a:gd name="T32" fmla="*/ 1 w 38"/>
                  <a:gd name="T33" fmla="*/ 48 h 59"/>
                  <a:gd name="T34" fmla="*/ 3 w 38"/>
                  <a:gd name="T35" fmla="*/ 42 h 59"/>
                  <a:gd name="T36" fmla="*/ 5 w 38"/>
                  <a:gd name="T37" fmla="*/ 37 h 59"/>
                  <a:gd name="T38" fmla="*/ 8 w 38"/>
                  <a:gd name="T39" fmla="*/ 31 h 59"/>
                  <a:gd name="T40" fmla="*/ 11 w 38"/>
                  <a:gd name="T41" fmla="*/ 26 h 59"/>
                  <a:gd name="T42" fmla="*/ 15 w 38"/>
                  <a:gd name="T43" fmla="*/ 21 h 59"/>
                  <a:gd name="T44" fmla="*/ 18 w 38"/>
                  <a:gd name="T45" fmla="*/ 16 h 59"/>
                  <a:gd name="T46" fmla="*/ 23 w 38"/>
                  <a:gd name="T47" fmla="*/ 12 h 59"/>
                  <a:gd name="T48" fmla="*/ 27 w 38"/>
                  <a:gd name="T49" fmla="*/ 7 h 59"/>
                  <a:gd name="T50" fmla="*/ 31 w 38"/>
                  <a:gd name="T51" fmla="*/ 3 h 59"/>
                  <a:gd name="T52" fmla="*/ 36 w 38"/>
                  <a:gd name="T53" fmla="*/ 0 h 59"/>
                  <a:gd name="T54" fmla="*/ 38 w 38"/>
                  <a:gd name="T55" fmla="*/ 1 h 5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"/>
                  <a:gd name="T85" fmla="*/ 0 h 59"/>
                  <a:gd name="T86" fmla="*/ 38 w 38"/>
                  <a:gd name="T87" fmla="*/ 59 h 5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" h="59">
                    <a:moveTo>
                      <a:pt x="38" y="1"/>
                    </a:moveTo>
                    <a:lnTo>
                      <a:pt x="37" y="1"/>
                    </a:lnTo>
                    <a:lnTo>
                      <a:pt x="32" y="5"/>
                    </a:lnTo>
                    <a:lnTo>
                      <a:pt x="27" y="9"/>
                    </a:lnTo>
                    <a:lnTo>
                      <a:pt x="23" y="13"/>
                    </a:lnTo>
                    <a:lnTo>
                      <a:pt x="19" y="18"/>
                    </a:lnTo>
                    <a:lnTo>
                      <a:pt x="15" y="22"/>
                    </a:lnTo>
                    <a:lnTo>
                      <a:pt x="12" y="28"/>
                    </a:lnTo>
                    <a:lnTo>
                      <a:pt x="9" y="33"/>
                    </a:lnTo>
                    <a:lnTo>
                      <a:pt x="6" y="38"/>
                    </a:lnTo>
                    <a:lnTo>
                      <a:pt x="4" y="44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1" y="48"/>
                    </a:lnTo>
                    <a:lnTo>
                      <a:pt x="3" y="42"/>
                    </a:lnTo>
                    <a:lnTo>
                      <a:pt x="5" y="37"/>
                    </a:lnTo>
                    <a:lnTo>
                      <a:pt x="8" y="31"/>
                    </a:lnTo>
                    <a:lnTo>
                      <a:pt x="11" y="26"/>
                    </a:lnTo>
                    <a:lnTo>
                      <a:pt x="15" y="21"/>
                    </a:lnTo>
                    <a:lnTo>
                      <a:pt x="18" y="16"/>
                    </a:lnTo>
                    <a:lnTo>
                      <a:pt x="23" y="12"/>
                    </a:lnTo>
                    <a:lnTo>
                      <a:pt x="27" y="7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38" y="1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1" name="Freeform 143"/>
              <p:cNvSpPr>
                <a:spLocks/>
              </p:cNvSpPr>
              <p:nvPr/>
            </p:nvSpPr>
            <p:spPr bwMode="auto">
              <a:xfrm>
                <a:off x="437" y="4108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2 h 4"/>
                  <a:gd name="T4" fmla="*/ 3 w 4"/>
                  <a:gd name="T5" fmla="*/ 0 h 4"/>
                  <a:gd name="T6" fmla="*/ 4 w 4"/>
                  <a:gd name="T7" fmla="*/ 2 h 4"/>
                  <a:gd name="T8" fmla="*/ 1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2" name="Freeform 144"/>
              <p:cNvSpPr>
                <a:spLocks/>
              </p:cNvSpPr>
              <p:nvPr/>
            </p:nvSpPr>
            <p:spPr bwMode="auto">
              <a:xfrm>
                <a:off x="441" y="4113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1 h 2"/>
                  <a:gd name="T4" fmla="*/ 0 w 3"/>
                  <a:gd name="T5" fmla="*/ 2 h 2"/>
                  <a:gd name="T6" fmla="*/ 0 w 3"/>
                  <a:gd name="T7" fmla="*/ 1 h 2"/>
                  <a:gd name="T8" fmla="*/ 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3" name="Freeform 145"/>
              <p:cNvSpPr>
                <a:spLocks/>
              </p:cNvSpPr>
              <p:nvPr/>
            </p:nvSpPr>
            <p:spPr bwMode="auto">
              <a:xfrm>
                <a:off x="407" y="4115"/>
                <a:ext cx="25" cy="34"/>
              </a:xfrm>
              <a:custGeom>
                <a:avLst/>
                <a:gdLst>
                  <a:gd name="T0" fmla="*/ 25 w 25"/>
                  <a:gd name="T1" fmla="*/ 1 h 34"/>
                  <a:gd name="T2" fmla="*/ 22 w 25"/>
                  <a:gd name="T3" fmla="*/ 3 h 34"/>
                  <a:gd name="T4" fmla="*/ 19 w 25"/>
                  <a:gd name="T5" fmla="*/ 6 h 34"/>
                  <a:gd name="T6" fmla="*/ 16 w 25"/>
                  <a:gd name="T7" fmla="*/ 8 h 34"/>
                  <a:gd name="T8" fmla="*/ 12 w 25"/>
                  <a:gd name="T9" fmla="*/ 12 h 34"/>
                  <a:gd name="T10" fmla="*/ 9 w 25"/>
                  <a:gd name="T11" fmla="*/ 16 h 34"/>
                  <a:gd name="T12" fmla="*/ 7 w 25"/>
                  <a:gd name="T13" fmla="*/ 20 h 34"/>
                  <a:gd name="T14" fmla="*/ 4 w 25"/>
                  <a:gd name="T15" fmla="*/ 24 h 34"/>
                  <a:gd name="T16" fmla="*/ 3 w 25"/>
                  <a:gd name="T17" fmla="*/ 28 h 34"/>
                  <a:gd name="T18" fmla="*/ 1 w 25"/>
                  <a:gd name="T19" fmla="*/ 33 h 34"/>
                  <a:gd name="T20" fmla="*/ 1 w 25"/>
                  <a:gd name="T21" fmla="*/ 34 h 34"/>
                  <a:gd name="T22" fmla="*/ 0 w 25"/>
                  <a:gd name="T23" fmla="*/ 34 h 34"/>
                  <a:gd name="T24" fmla="*/ 1 w 25"/>
                  <a:gd name="T25" fmla="*/ 32 h 34"/>
                  <a:gd name="T26" fmla="*/ 2 w 25"/>
                  <a:gd name="T27" fmla="*/ 27 h 34"/>
                  <a:gd name="T28" fmla="*/ 4 w 25"/>
                  <a:gd name="T29" fmla="*/ 23 h 34"/>
                  <a:gd name="T30" fmla="*/ 6 w 25"/>
                  <a:gd name="T31" fmla="*/ 19 h 34"/>
                  <a:gd name="T32" fmla="*/ 9 w 25"/>
                  <a:gd name="T33" fmla="*/ 15 h 34"/>
                  <a:gd name="T34" fmla="*/ 12 w 25"/>
                  <a:gd name="T35" fmla="*/ 12 h 34"/>
                  <a:gd name="T36" fmla="*/ 15 w 25"/>
                  <a:gd name="T37" fmla="*/ 8 h 34"/>
                  <a:gd name="T38" fmla="*/ 18 w 25"/>
                  <a:gd name="T39" fmla="*/ 5 h 34"/>
                  <a:gd name="T40" fmla="*/ 21 w 25"/>
                  <a:gd name="T41" fmla="*/ 2 h 34"/>
                  <a:gd name="T42" fmla="*/ 24 w 25"/>
                  <a:gd name="T43" fmla="*/ 0 h 34"/>
                  <a:gd name="T44" fmla="*/ 25 w 25"/>
                  <a:gd name="T45" fmla="*/ 1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34"/>
                  <a:gd name="T71" fmla="*/ 25 w 25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34">
                    <a:moveTo>
                      <a:pt x="25" y="1"/>
                    </a:moveTo>
                    <a:lnTo>
                      <a:pt x="22" y="3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1" y="32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8"/>
                    </a:lnTo>
                    <a:lnTo>
                      <a:pt x="18" y="5"/>
                    </a:lnTo>
                    <a:lnTo>
                      <a:pt x="21" y="2"/>
                    </a:lnTo>
                    <a:lnTo>
                      <a:pt x="24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4" name="Freeform 146"/>
              <p:cNvSpPr>
                <a:spLocks/>
              </p:cNvSpPr>
              <p:nvPr/>
            </p:nvSpPr>
            <p:spPr bwMode="auto">
              <a:xfrm>
                <a:off x="407" y="4115"/>
                <a:ext cx="32" cy="40"/>
              </a:xfrm>
              <a:custGeom>
                <a:avLst/>
                <a:gdLst>
                  <a:gd name="T0" fmla="*/ 32 w 32"/>
                  <a:gd name="T1" fmla="*/ 1 h 40"/>
                  <a:gd name="T2" fmla="*/ 28 w 32"/>
                  <a:gd name="T3" fmla="*/ 4 h 40"/>
                  <a:gd name="T4" fmla="*/ 23 w 32"/>
                  <a:gd name="T5" fmla="*/ 7 h 40"/>
                  <a:gd name="T6" fmla="*/ 19 w 32"/>
                  <a:gd name="T7" fmla="*/ 10 h 40"/>
                  <a:gd name="T8" fmla="*/ 16 w 32"/>
                  <a:gd name="T9" fmla="*/ 15 h 40"/>
                  <a:gd name="T10" fmla="*/ 12 w 32"/>
                  <a:gd name="T11" fmla="*/ 19 h 40"/>
                  <a:gd name="T12" fmla="*/ 9 w 32"/>
                  <a:gd name="T13" fmla="*/ 24 h 40"/>
                  <a:gd name="T14" fmla="*/ 6 w 32"/>
                  <a:gd name="T15" fmla="*/ 28 h 40"/>
                  <a:gd name="T16" fmla="*/ 4 w 32"/>
                  <a:gd name="T17" fmla="*/ 34 h 40"/>
                  <a:gd name="T18" fmla="*/ 1 w 32"/>
                  <a:gd name="T19" fmla="*/ 40 h 40"/>
                  <a:gd name="T20" fmla="*/ 1 w 32"/>
                  <a:gd name="T21" fmla="*/ 40 h 40"/>
                  <a:gd name="T22" fmla="*/ 0 w 32"/>
                  <a:gd name="T23" fmla="*/ 40 h 40"/>
                  <a:gd name="T24" fmla="*/ 1 w 32"/>
                  <a:gd name="T25" fmla="*/ 38 h 40"/>
                  <a:gd name="T26" fmla="*/ 2 w 32"/>
                  <a:gd name="T27" fmla="*/ 32 h 40"/>
                  <a:gd name="T28" fmla="*/ 5 w 32"/>
                  <a:gd name="T29" fmla="*/ 28 h 40"/>
                  <a:gd name="T30" fmla="*/ 8 w 32"/>
                  <a:gd name="T31" fmla="*/ 23 h 40"/>
                  <a:gd name="T32" fmla="*/ 11 w 32"/>
                  <a:gd name="T33" fmla="*/ 18 h 40"/>
                  <a:gd name="T34" fmla="*/ 15 w 32"/>
                  <a:gd name="T35" fmla="*/ 14 h 40"/>
                  <a:gd name="T36" fmla="*/ 19 w 32"/>
                  <a:gd name="T37" fmla="*/ 9 h 40"/>
                  <a:gd name="T38" fmla="*/ 23 w 32"/>
                  <a:gd name="T39" fmla="*/ 5 h 40"/>
                  <a:gd name="T40" fmla="*/ 27 w 32"/>
                  <a:gd name="T41" fmla="*/ 3 h 40"/>
                  <a:gd name="T42" fmla="*/ 31 w 32"/>
                  <a:gd name="T43" fmla="*/ 0 h 40"/>
                  <a:gd name="T44" fmla="*/ 32 w 32"/>
                  <a:gd name="T45" fmla="*/ 1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40"/>
                  <a:gd name="T71" fmla="*/ 32 w 32"/>
                  <a:gd name="T72" fmla="*/ 40 h 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40">
                    <a:moveTo>
                      <a:pt x="32" y="1"/>
                    </a:moveTo>
                    <a:lnTo>
                      <a:pt x="28" y="4"/>
                    </a:lnTo>
                    <a:lnTo>
                      <a:pt x="23" y="7"/>
                    </a:lnTo>
                    <a:lnTo>
                      <a:pt x="19" y="10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9" y="24"/>
                    </a:lnTo>
                    <a:lnTo>
                      <a:pt x="6" y="28"/>
                    </a:lnTo>
                    <a:lnTo>
                      <a:pt x="4" y="34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2" y="32"/>
                    </a:lnTo>
                    <a:lnTo>
                      <a:pt x="5" y="28"/>
                    </a:lnTo>
                    <a:lnTo>
                      <a:pt x="8" y="23"/>
                    </a:lnTo>
                    <a:lnTo>
                      <a:pt x="11" y="18"/>
                    </a:lnTo>
                    <a:lnTo>
                      <a:pt x="15" y="14"/>
                    </a:lnTo>
                    <a:lnTo>
                      <a:pt x="19" y="9"/>
                    </a:lnTo>
                    <a:lnTo>
                      <a:pt x="23" y="5"/>
                    </a:lnTo>
                    <a:lnTo>
                      <a:pt x="27" y="3"/>
                    </a:lnTo>
                    <a:lnTo>
                      <a:pt x="31" y="0"/>
                    </a:lnTo>
                    <a:lnTo>
                      <a:pt x="32" y="1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5" name="Freeform 147"/>
              <p:cNvSpPr>
                <a:spLocks/>
              </p:cNvSpPr>
              <p:nvPr/>
            </p:nvSpPr>
            <p:spPr bwMode="auto">
              <a:xfrm>
                <a:off x="381" y="4012"/>
                <a:ext cx="92" cy="140"/>
              </a:xfrm>
              <a:custGeom>
                <a:avLst/>
                <a:gdLst>
                  <a:gd name="T0" fmla="*/ 27 w 92"/>
                  <a:gd name="T1" fmla="*/ 140 h 140"/>
                  <a:gd name="T2" fmla="*/ 29 w 92"/>
                  <a:gd name="T3" fmla="*/ 123 h 140"/>
                  <a:gd name="T4" fmla="*/ 31 w 92"/>
                  <a:gd name="T5" fmla="*/ 109 h 140"/>
                  <a:gd name="T6" fmla="*/ 34 w 92"/>
                  <a:gd name="T7" fmla="*/ 98 h 140"/>
                  <a:gd name="T8" fmla="*/ 38 w 92"/>
                  <a:gd name="T9" fmla="*/ 89 h 140"/>
                  <a:gd name="T10" fmla="*/ 42 w 92"/>
                  <a:gd name="T11" fmla="*/ 81 h 140"/>
                  <a:gd name="T12" fmla="*/ 45 w 92"/>
                  <a:gd name="T13" fmla="*/ 74 h 140"/>
                  <a:gd name="T14" fmla="*/ 45 w 92"/>
                  <a:gd name="T15" fmla="*/ 73 h 140"/>
                  <a:gd name="T16" fmla="*/ 51 w 92"/>
                  <a:gd name="T17" fmla="*/ 76 h 140"/>
                  <a:gd name="T18" fmla="*/ 56 w 92"/>
                  <a:gd name="T19" fmla="*/ 76 h 140"/>
                  <a:gd name="T20" fmla="*/ 62 w 92"/>
                  <a:gd name="T21" fmla="*/ 75 h 140"/>
                  <a:gd name="T22" fmla="*/ 68 w 92"/>
                  <a:gd name="T23" fmla="*/ 71 h 140"/>
                  <a:gd name="T24" fmla="*/ 71 w 92"/>
                  <a:gd name="T25" fmla="*/ 66 h 140"/>
                  <a:gd name="T26" fmla="*/ 73 w 92"/>
                  <a:gd name="T27" fmla="*/ 63 h 140"/>
                  <a:gd name="T28" fmla="*/ 78 w 92"/>
                  <a:gd name="T29" fmla="*/ 62 h 140"/>
                  <a:gd name="T30" fmla="*/ 83 w 92"/>
                  <a:gd name="T31" fmla="*/ 61 h 140"/>
                  <a:gd name="T32" fmla="*/ 88 w 92"/>
                  <a:gd name="T33" fmla="*/ 57 h 140"/>
                  <a:gd name="T34" fmla="*/ 90 w 92"/>
                  <a:gd name="T35" fmla="*/ 53 h 140"/>
                  <a:gd name="T36" fmla="*/ 92 w 92"/>
                  <a:gd name="T37" fmla="*/ 48 h 140"/>
                  <a:gd name="T38" fmla="*/ 92 w 92"/>
                  <a:gd name="T39" fmla="*/ 43 h 140"/>
                  <a:gd name="T40" fmla="*/ 90 w 92"/>
                  <a:gd name="T41" fmla="*/ 38 h 140"/>
                  <a:gd name="T42" fmla="*/ 88 w 92"/>
                  <a:gd name="T43" fmla="*/ 32 h 140"/>
                  <a:gd name="T44" fmla="*/ 86 w 92"/>
                  <a:gd name="T45" fmla="*/ 31 h 140"/>
                  <a:gd name="T46" fmla="*/ 87 w 92"/>
                  <a:gd name="T47" fmla="*/ 26 h 140"/>
                  <a:gd name="T48" fmla="*/ 87 w 92"/>
                  <a:gd name="T49" fmla="*/ 21 h 140"/>
                  <a:gd name="T50" fmla="*/ 84 w 92"/>
                  <a:gd name="T51" fmla="*/ 18 h 140"/>
                  <a:gd name="T52" fmla="*/ 81 w 92"/>
                  <a:gd name="T53" fmla="*/ 15 h 140"/>
                  <a:gd name="T54" fmla="*/ 78 w 92"/>
                  <a:gd name="T55" fmla="*/ 15 h 140"/>
                  <a:gd name="T56" fmla="*/ 73 w 92"/>
                  <a:gd name="T57" fmla="*/ 15 h 140"/>
                  <a:gd name="T58" fmla="*/ 71 w 92"/>
                  <a:gd name="T59" fmla="*/ 10 h 140"/>
                  <a:gd name="T60" fmla="*/ 68 w 92"/>
                  <a:gd name="T61" fmla="*/ 4 h 140"/>
                  <a:gd name="T62" fmla="*/ 62 w 92"/>
                  <a:gd name="T63" fmla="*/ 1 h 140"/>
                  <a:gd name="T64" fmla="*/ 57 w 92"/>
                  <a:gd name="T65" fmla="*/ 0 h 140"/>
                  <a:gd name="T66" fmla="*/ 51 w 92"/>
                  <a:gd name="T67" fmla="*/ 0 h 140"/>
                  <a:gd name="T68" fmla="*/ 45 w 92"/>
                  <a:gd name="T69" fmla="*/ 2 h 140"/>
                  <a:gd name="T70" fmla="*/ 42 w 92"/>
                  <a:gd name="T71" fmla="*/ 5 h 140"/>
                  <a:gd name="T72" fmla="*/ 38 w 92"/>
                  <a:gd name="T73" fmla="*/ 8 h 140"/>
                  <a:gd name="T74" fmla="*/ 32 w 92"/>
                  <a:gd name="T75" fmla="*/ 8 h 140"/>
                  <a:gd name="T76" fmla="*/ 27 w 92"/>
                  <a:gd name="T77" fmla="*/ 8 h 140"/>
                  <a:gd name="T78" fmla="*/ 21 w 92"/>
                  <a:gd name="T79" fmla="*/ 12 h 140"/>
                  <a:gd name="T80" fmla="*/ 16 w 92"/>
                  <a:gd name="T81" fmla="*/ 15 h 140"/>
                  <a:gd name="T82" fmla="*/ 14 w 92"/>
                  <a:gd name="T83" fmla="*/ 21 h 140"/>
                  <a:gd name="T84" fmla="*/ 12 w 92"/>
                  <a:gd name="T85" fmla="*/ 26 h 140"/>
                  <a:gd name="T86" fmla="*/ 12 w 92"/>
                  <a:gd name="T87" fmla="*/ 29 h 140"/>
                  <a:gd name="T88" fmla="*/ 8 w 92"/>
                  <a:gd name="T89" fmla="*/ 31 h 140"/>
                  <a:gd name="T90" fmla="*/ 4 w 92"/>
                  <a:gd name="T91" fmla="*/ 35 h 140"/>
                  <a:gd name="T92" fmla="*/ 1 w 92"/>
                  <a:gd name="T93" fmla="*/ 38 h 140"/>
                  <a:gd name="T94" fmla="*/ 0 w 92"/>
                  <a:gd name="T95" fmla="*/ 43 h 140"/>
                  <a:gd name="T96" fmla="*/ 0 w 92"/>
                  <a:gd name="T97" fmla="*/ 47 h 140"/>
                  <a:gd name="T98" fmla="*/ 2 w 92"/>
                  <a:gd name="T99" fmla="*/ 51 h 140"/>
                  <a:gd name="T100" fmla="*/ 5 w 92"/>
                  <a:gd name="T101" fmla="*/ 54 h 140"/>
                  <a:gd name="T102" fmla="*/ 10 w 92"/>
                  <a:gd name="T103" fmla="*/ 56 h 140"/>
                  <a:gd name="T104" fmla="*/ 12 w 92"/>
                  <a:gd name="T105" fmla="*/ 59 h 140"/>
                  <a:gd name="T106" fmla="*/ 13 w 92"/>
                  <a:gd name="T107" fmla="*/ 64 h 140"/>
                  <a:gd name="T108" fmla="*/ 14 w 92"/>
                  <a:gd name="T109" fmla="*/ 68 h 140"/>
                  <a:gd name="T110" fmla="*/ 18 w 92"/>
                  <a:gd name="T111" fmla="*/ 70 h 140"/>
                  <a:gd name="T112" fmla="*/ 21 w 92"/>
                  <a:gd name="T113" fmla="*/ 73 h 140"/>
                  <a:gd name="T114" fmla="*/ 25 w 92"/>
                  <a:gd name="T115" fmla="*/ 74 h 140"/>
                  <a:gd name="T116" fmla="*/ 26 w 92"/>
                  <a:gd name="T117" fmla="*/ 132 h 140"/>
                  <a:gd name="T118" fmla="*/ 27 w 92"/>
                  <a:gd name="T119" fmla="*/ 140 h 14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92"/>
                  <a:gd name="T181" fmla="*/ 0 h 140"/>
                  <a:gd name="T182" fmla="*/ 92 w 92"/>
                  <a:gd name="T183" fmla="*/ 140 h 140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92" h="140">
                    <a:moveTo>
                      <a:pt x="27" y="140"/>
                    </a:moveTo>
                    <a:lnTo>
                      <a:pt x="29" y="123"/>
                    </a:lnTo>
                    <a:lnTo>
                      <a:pt x="31" y="109"/>
                    </a:lnTo>
                    <a:lnTo>
                      <a:pt x="34" y="98"/>
                    </a:lnTo>
                    <a:lnTo>
                      <a:pt x="38" y="89"/>
                    </a:lnTo>
                    <a:lnTo>
                      <a:pt x="42" y="81"/>
                    </a:lnTo>
                    <a:lnTo>
                      <a:pt x="45" y="74"/>
                    </a:lnTo>
                    <a:lnTo>
                      <a:pt x="45" y="73"/>
                    </a:lnTo>
                    <a:lnTo>
                      <a:pt x="51" y="76"/>
                    </a:lnTo>
                    <a:lnTo>
                      <a:pt x="56" y="76"/>
                    </a:lnTo>
                    <a:lnTo>
                      <a:pt x="62" y="75"/>
                    </a:lnTo>
                    <a:lnTo>
                      <a:pt x="68" y="71"/>
                    </a:lnTo>
                    <a:lnTo>
                      <a:pt x="71" y="66"/>
                    </a:lnTo>
                    <a:lnTo>
                      <a:pt x="73" y="63"/>
                    </a:lnTo>
                    <a:lnTo>
                      <a:pt x="78" y="62"/>
                    </a:lnTo>
                    <a:lnTo>
                      <a:pt x="83" y="61"/>
                    </a:lnTo>
                    <a:lnTo>
                      <a:pt x="88" y="57"/>
                    </a:lnTo>
                    <a:lnTo>
                      <a:pt x="90" y="53"/>
                    </a:lnTo>
                    <a:lnTo>
                      <a:pt x="92" y="48"/>
                    </a:lnTo>
                    <a:lnTo>
                      <a:pt x="92" y="43"/>
                    </a:lnTo>
                    <a:lnTo>
                      <a:pt x="90" y="38"/>
                    </a:lnTo>
                    <a:lnTo>
                      <a:pt x="88" y="32"/>
                    </a:lnTo>
                    <a:lnTo>
                      <a:pt x="86" y="31"/>
                    </a:lnTo>
                    <a:lnTo>
                      <a:pt x="87" y="26"/>
                    </a:lnTo>
                    <a:lnTo>
                      <a:pt x="87" y="21"/>
                    </a:lnTo>
                    <a:lnTo>
                      <a:pt x="84" y="18"/>
                    </a:lnTo>
                    <a:lnTo>
                      <a:pt x="81" y="15"/>
                    </a:lnTo>
                    <a:lnTo>
                      <a:pt x="78" y="15"/>
                    </a:lnTo>
                    <a:lnTo>
                      <a:pt x="73" y="15"/>
                    </a:lnTo>
                    <a:lnTo>
                      <a:pt x="71" y="10"/>
                    </a:lnTo>
                    <a:lnTo>
                      <a:pt x="68" y="4"/>
                    </a:lnTo>
                    <a:lnTo>
                      <a:pt x="62" y="1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5" y="2"/>
                    </a:lnTo>
                    <a:lnTo>
                      <a:pt x="42" y="5"/>
                    </a:lnTo>
                    <a:lnTo>
                      <a:pt x="38" y="8"/>
                    </a:lnTo>
                    <a:lnTo>
                      <a:pt x="32" y="8"/>
                    </a:lnTo>
                    <a:lnTo>
                      <a:pt x="27" y="8"/>
                    </a:lnTo>
                    <a:lnTo>
                      <a:pt x="21" y="12"/>
                    </a:lnTo>
                    <a:lnTo>
                      <a:pt x="16" y="15"/>
                    </a:lnTo>
                    <a:lnTo>
                      <a:pt x="14" y="21"/>
                    </a:lnTo>
                    <a:lnTo>
                      <a:pt x="12" y="26"/>
                    </a:lnTo>
                    <a:lnTo>
                      <a:pt x="12" y="29"/>
                    </a:lnTo>
                    <a:lnTo>
                      <a:pt x="8" y="31"/>
                    </a:lnTo>
                    <a:lnTo>
                      <a:pt x="4" y="35"/>
                    </a:lnTo>
                    <a:lnTo>
                      <a:pt x="1" y="38"/>
                    </a:lnTo>
                    <a:lnTo>
                      <a:pt x="0" y="43"/>
                    </a:lnTo>
                    <a:lnTo>
                      <a:pt x="0" y="47"/>
                    </a:lnTo>
                    <a:lnTo>
                      <a:pt x="2" y="51"/>
                    </a:lnTo>
                    <a:lnTo>
                      <a:pt x="5" y="54"/>
                    </a:lnTo>
                    <a:lnTo>
                      <a:pt x="10" y="56"/>
                    </a:lnTo>
                    <a:lnTo>
                      <a:pt x="12" y="59"/>
                    </a:lnTo>
                    <a:lnTo>
                      <a:pt x="13" y="64"/>
                    </a:lnTo>
                    <a:lnTo>
                      <a:pt x="14" y="68"/>
                    </a:lnTo>
                    <a:lnTo>
                      <a:pt x="18" y="70"/>
                    </a:lnTo>
                    <a:lnTo>
                      <a:pt x="21" y="73"/>
                    </a:lnTo>
                    <a:lnTo>
                      <a:pt x="25" y="74"/>
                    </a:lnTo>
                    <a:lnTo>
                      <a:pt x="26" y="132"/>
                    </a:lnTo>
                    <a:lnTo>
                      <a:pt x="27" y="140"/>
                    </a:lnTo>
                  </a:path>
                </a:pathLst>
              </a:custGeom>
              <a:noFill/>
              <a:ln w="11113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6" name="Freeform 148"/>
              <p:cNvSpPr>
                <a:spLocks/>
              </p:cNvSpPr>
              <p:nvPr/>
            </p:nvSpPr>
            <p:spPr bwMode="auto">
              <a:xfrm>
                <a:off x="427" y="4038"/>
                <a:ext cx="39" cy="43"/>
              </a:xfrm>
              <a:custGeom>
                <a:avLst/>
                <a:gdLst>
                  <a:gd name="T0" fmla="*/ 2 w 39"/>
                  <a:gd name="T1" fmla="*/ 42 h 43"/>
                  <a:gd name="T2" fmla="*/ 6 w 39"/>
                  <a:gd name="T3" fmla="*/ 43 h 43"/>
                  <a:gd name="T4" fmla="*/ 9 w 39"/>
                  <a:gd name="T5" fmla="*/ 43 h 43"/>
                  <a:gd name="T6" fmla="*/ 12 w 39"/>
                  <a:gd name="T7" fmla="*/ 43 h 43"/>
                  <a:gd name="T8" fmla="*/ 16 w 39"/>
                  <a:gd name="T9" fmla="*/ 41 h 43"/>
                  <a:gd name="T10" fmla="*/ 18 w 39"/>
                  <a:gd name="T11" fmla="*/ 40 h 43"/>
                  <a:gd name="T12" fmla="*/ 21 w 39"/>
                  <a:gd name="T13" fmla="*/ 37 h 43"/>
                  <a:gd name="T14" fmla="*/ 22 w 39"/>
                  <a:gd name="T15" fmla="*/ 34 h 43"/>
                  <a:gd name="T16" fmla="*/ 24 w 39"/>
                  <a:gd name="T17" fmla="*/ 32 h 43"/>
                  <a:gd name="T18" fmla="*/ 28 w 39"/>
                  <a:gd name="T19" fmla="*/ 31 h 43"/>
                  <a:gd name="T20" fmla="*/ 31 w 39"/>
                  <a:gd name="T21" fmla="*/ 30 h 43"/>
                  <a:gd name="T22" fmla="*/ 34 w 39"/>
                  <a:gd name="T23" fmla="*/ 28 h 43"/>
                  <a:gd name="T24" fmla="*/ 36 w 39"/>
                  <a:gd name="T25" fmla="*/ 26 h 43"/>
                  <a:gd name="T26" fmla="*/ 38 w 39"/>
                  <a:gd name="T27" fmla="*/ 23 h 43"/>
                  <a:gd name="T28" fmla="*/ 39 w 39"/>
                  <a:gd name="T29" fmla="*/ 19 h 43"/>
                  <a:gd name="T30" fmla="*/ 39 w 39"/>
                  <a:gd name="T31" fmla="*/ 15 h 43"/>
                  <a:gd name="T32" fmla="*/ 38 w 39"/>
                  <a:gd name="T33" fmla="*/ 11 h 43"/>
                  <a:gd name="T34" fmla="*/ 37 w 39"/>
                  <a:gd name="T35" fmla="*/ 8 h 43"/>
                  <a:gd name="T36" fmla="*/ 34 w 39"/>
                  <a:gd name="T37" fmla="*/ 5 h 43"/>
                  <a:gd name="T38" fmla="*/ 32 w 39"/>
                  <a:gd name="T39" fmla="*/ 3 h 43"/>
                  <a:gd name="T40" fmla="*/ 29 w 39"/>
                  <a:gd name="T41" fmla="*/ 1 h 43"/>
                  <a:gd name="T42" fmla="*/ 25 w 39"/>
                  <a:gd name="T43" fmla="*/ 0 h 43"/>
                  <a:gd name="T44" fmla="*/ 22 w 39"/>
                  <a:gd name="T45" fmla="*/ 0 h 43"/>
                  <a:gd name="T46" fmla="*/ 25 w 39"/>
                  <a:gd name="T47" fmla="*/ 1 h 43"/>
                  <a:gd name="T48" fmla="*/ 28 w 39"/>
                  <a:gd name="T49" fmla="*/ 2 h 43"/>
                  <a:gd name="T50" fmla="*/ 31 w 39"/>
                  <a:gd name="T51" fmla="*/ 4 h 43"/>
                  <a:gd name="T52" fmla="*/ 32 w 39"/>
                  <a:gd name="T53" fmla="*/ 7 h 43"/>
                  <a:gd name="T54" fmla="*/ 33 w 39"/>
                  <a:gd name="T55" fmla="*/ 11 h 43"/>
                  <a:gd name="T56" fmla="*/ 33 w 39"/>
                  <a:gd name="T57" fmla="*/ 13 h 43"/>
                  <a:gd name="T58" fmla="*/ 32 w 39"/>
                  <a:gd name="T59" fmla="*/ 16 h 43"/>
                  <a:gd name="T60" fmla="*/ 31 w 39"/>
                  <a:gd name="T61" fmla="*/ 19 h 43"/>
                  <a:gd name="T62" fmla="*/ 29 w 39"/>
                  <a:gd name="T63" fmla="*/ 21 h 43"/>
                  <a:gd name="T64" fmla="*/ 27 w 39"/>
                  <a:gd name="T65" fmla="*/ 23 h 43"/>
                  <a:gd name="T66" fmla="*/ 23 w 39"/>
                  <a:gd name="T67" fmla="*/ 24 h 43"/>
                  <a:gd name="T68" fmla="*/ 23 w 39"/>
                  <a:gd name="T69" fmla="*/ 25 h 43"/>
                  <a:gd name="T70" fmla="*/ 23 w 39"/>
                  <a:gd name="T71" fmla="*/ 28 h 43"/>
                  <a:gd name="T72" fmla="*/ 22 w 39"/>
                  <a:gd name="T73" fmla="*/ 31 h 43"/>
                  <a:gd name="T74" fmla="*/ 20 w 39"/>
                  <a:gd name="T75" fmla="*/ 33 h 43"/>
                  <a:gd name="T76" fmla="*/ 18 w 39"/>
                  <a:gd name="T77" fmla="*/ 36 h 43"/>
                  <a:gd name="T78" fmla="*/ 15 w 39"/>
                  <a:gd name="T79" fmla="*/ 37 h 43"/>
                  <a:gd name="T80" fmla="*/ 12 w 39"/>
                  <a:gd name="T81" fmla="*/ 37 h 43"/>
                  <a:gd name="T82" fmla="*/ 10 w 39"/>
                  <a:gd name="T83" fmla="*/ 36 h 4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39"/>
                  <a:gd name="T127" fmla="*/ 0 h 43"/>
                  <a:gd name="T128" fmla="*/ 39 w 39"/>
                  <a:gd name="T129" fmla="*/ 43 h 4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39" h="43">
                    <a:moveTo>
                      <a:pt x="0" y="41"/>
                    </a:moveTo>
                    <a:lnTo>
                      <a:pt x="2" y="41"/>
                    </a:lnTo>
                    <a:lnTo>
                      <a:pt x="2" y="42"/>
                    </a:lnTo>
                    <a:lnTo>
                      <a:pt x="3" y="43"/>
                    </a:lnTo>
                    <a:lnTo>
                      <a:pt x="4" y="43"/>
                    </a:lnTo>
                    <a:lnTo>
                      <a:pt x="6" y="43"/>
                    </a:lnTo>
                    <a:lnTo>
                      <a:pt x="8" y="43"/>
                    </a:lnTo>
                    <a:lnTo>
                      <a:pt x="9" y="43"/>
                    </a:lnTo>
                    <a:lnTo>
                      <a:pt x="10" y="43"/>
                    </a:lnTo>
                    <a:lnTo>
                      <a:pt x="11" y="43"/>
                    </a:lnTo>
                    <a:lnTo>
                      <a:pt x="12" y="43"/>
                    </a:lnTo>
                    <a:lnTo>
                      <a:pt x="14" y="43"/>
                    </a:lnTo>
                    <a:lnTo>
                      <a:pt x="15" y="42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1" y="37"/>
                    </a:lnTo>
                    <a:lnTo>
                      <a:pt x="21" y="36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4" y="32"/>
                    </a:lnTo>
                    <a:lnTo>
                      <a:pt x="25" y="32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9" y="31"/>
                    </a:lnTo>
                    <a:lnTo>
                      <a:pt x="30" y="31"/>
                    </a:lnTo>
                    <a:lnTo>
                      <a:pt x="31" y="30"/>
                    </a:lnTo>
                    <a:lnTo>
                      <a:pt x="32" y="30"/>
                    </a:lnTo>
                    <a:lnTo>
                      <a:pt x="33" y="29"/>
                    </a:lnTo>
                    <a:lnTo>
                      <a:pt x="34" y="28"/>
                    </a:lnTo>
                    <a:lnTo>
                      <a:pt x="35" y="28"/>
                    </a:lnTo>
                    <a:lnTo>
                      <a:pt x="36" y="26"/>
                    </a:lnTo>
                    <a:lnTo>
                      <a:pt x="37" y="24"/>
                    </a:lnTo>
                    <a:lnTo>
                      <a:pt x="38" y="24"/>
                    </a:lnTo>
                    <a:lnTo>
                      <a:pt x="38" y="23"/>
                    </a:lnTo>
                    <a:lnTo>
                      <a:pt x="38" y="21"/>
                    </a:lnTo>
                    <a:lnTo>
                      <a:pt x="38" y="20"/>
                    </a:lnTo>
                    <a:lnTo>
                      <a:pt x="39" y="19"/>
                    </a:lnTo>
                    <a:lnTo>
                      <a:pt x="39" y="17"/>
                    </a:lnTo>
                    <a:lnTo>
                      <a:pt x="39" y="16"/>
                    </a:lnTo>
                    <a:lnTo>
                      <a:pt x="39" y="15"/>
                    </a:lnTo>
                    <a:lnTo>
                      <a:pt x="39" y="14"/>
                    </a:lnTo>
                    <a:lnTo>
                      <a:pt x="38" y="13"/>
                    </a:lnTo>
                    <a:lnTo>
                      <a:pt x="38" y="11"/>
                    </a:lnTo>
                    <a:lnTo>
                      <a:pt x="37" y="9"/>
                    </a:lnTo>
                    <a:lnTo>
                      <a:pt x="37" y="8"/>
                    </a:lnTo>
                    <a:lnTo>
                      <a:pt x="36" y="7"/>
                    </a:lnTo>
                    <a:lnTo>
                      <a:pt x="36" y="6"/>
                    </a:lnTo>
                    <a:lnTo>
                      <a:pt x="34" y="5"/>
                    </a:lnTo>
                    <a:lnTo>
                      <a:pt x="34" y="4"/>
                    </a:lnTo>
                    <a:lnTo>
                      <a:pt x="33" y="3"/>
                    </a:lnTo>
                    <a:lnTo>
                      <a:pt x="32" y="3"/>
                    </a:lnTo>
                    <a:lnTo>
                      <a:pt x="31" y="2"/>
                    </a:lnTo>
                    <a:lnTo>
                      <a:pt x="30" y="2"/>
                    </a:lnTo>
                    <a:lnTo>
                      <a:pt x="29" y="1"/>
                    </a:lnTo>
                    <a:lnTo>
                      <a:pt x="27" y="1"/>
                    </a:lnTo>
                    <a:lnTo>
                      <a:pt x="25" y="0"/>
                    </a:lnTo>
                    <a:lnTo>
                      <a:pt x="24" y="0"/>
                    </a:lnTo>
                    <a:lnTo>
                      <a:pt x="23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29" y="3"/>
                    </a:lnTo>
                    <a:lnTo>
                      <a:pt x="31" y="4"/>
                    </a:lnTo>
                    <a:lnTo>
                      <a:pt x="31" y="5"/>
                    </a:lnTo>
                    <a:lnTo>
                      <a:pt x="32" y="6"/>
                    </a:lnTo>
                    <a:lnTo>
                      <a:pt x="32" y="7"/>
                    </a:lnTo>
                    <a:lnTo>
                      <a:pt x="32" y="8"/>
                    </a:lnTo>
                    <a:lnTo>
                      <a:pt x="33" y="9"/>
                    </a:lnTo>
                    <a:lnTo>
                      <a:pt x="33" y="11"/>
                    </a:lnTo>
                    <a:lnTo>
                      <a:pt x="33" y="12"/>
                    </a:lnTo>
                    <a:lnTo>
                      <a:pt x="33" y="13"/>
                    </a:lnTo>
                    <a:lnTo>
                      <a:pt x="33" y="14"/>
                    </a:lnTo>
                    <a:lnTo>
                      <a:pt x="33" y="15"/>
                    </a:lnTo>
                    <a:lnTo>
                      <a:pt x="32" y="16"/>
                    </a:lnTo>
                    <a:lnTo>
                      <a:pt x="32" y="17"/>
                    </a:lnTo>
                    <a:lnTo>
                      <a:pt x="32" y="18"/>
                    </a:lnTo>
                    <a:lnTo>
                      <a:pt x="31" y="19"/>
                    </a:lnTo>
                    <a:lnTo>
                      <a:pt x="31" y="20"/>
                    </a:lnTo>
                    <a:lnTo>
                      <a:pt x="30" y="20"/>
                    </a:lnTo>
                    <a:lnTo>
                      <a:pt x="29" y="21"/>
                    </a:lnTo>
                    <a:lnTo>
                      <a:pt x="29" y="22"/>
                    </a:lnTo>
                    <a:lnTo>
                      <a:pt x="27" y="23"/>
                    </a:lnTo>
                    <a:lnTo>
                      <a:pt x="25" y="24"/>
                    </a:lnTo>
                    <a:lnTo>
                      <a:pt x="23" y="24"/>
                    </a:lnTo>
                    <a:lnTo>
                      <a:pt x="22" y="24"/>
                    </a:lnTo>
                    <a:lnTo>
                      <a:pt x="23" y="24"/>
                    </a:lnTo>
                    <a:lnTo>
                      <a:pt x="23" y="25"/>
                    </a:lnTo>
                    <a:lnTo>
                      <a:pt x="23" y="26"/>
                    </a:lnTo>
                    <a:lnTo>
                      <a:pt x="23" y="27"/>
                    </a:lnTo>
                    <a:lnTo>
                      <a:pt x="23" y="28"/>
                    </a:lnTo>
                    <a:lnTo>
                      <a:pt x="22" y="29"/>
                    </a:lnTo>
                    <a:lnTo>
                      <a:pt x="22" y="30"/>
                    </a:lnTo>
                    <a:lnTo>
                      <a:pt x="22" y="31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20" y="33"/>
                    </a:lnTo>
                    <a:lnTo>
                      <a:pt x="19" y="34"/>
                    </a:lnTo>
                    <a:lnTo>
                      <a:pt x="19" y="35"/>
                    </a:lnTo>
                    <a:lnTo>
                      <a:pt x="18" y="36"/>
                    </a:lnTo>
                    <a:lnTo>
                      <a:pt x="17" y="36"/>
                    </a:lnTo>
                    <a:lnTo>
                      <a:pt x="16" y="36"/>
                    </a:lnTo>
                    <a:lnTo>
                      <a:pt x="15" y="37"/>
                    </a:lnTo>
                    <a:lnTo>
                      <a:pt x="14" y="37"/>
                    </a:lnTo>
                    <a:lnTo>
                      <a:pt x="12" y="37"/>
                    </a:lnTo>
                    <a:lnTo>
                      <a:pt x="11" y="37"/>
                    </a:lnTo>
                    <a:lnTo>
                      <a:pt x="10" y="37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7" name="Freeform 149"/>
              <p:cNvSpPr>
                <a:spLocks/>
              </p:cNvSpPr>
              <p:nvPr/>
            </p:nvSpPr>
            <p:spPr bwMode="auto">
              <a:xfrm>
                <a:off x="427" y="4038"/>
                <a:ext cx="46" cy="50"/>
              </a:xfrm>
              <a:custGeom>
                <a:avLst/>
                <a:gdLst>
                  <a:gd name="T0" fmla="*/ 2 w 46"/>
                  <a:gd name="T1" fmla="*/ 49 h 50"/>
                  <a:gd name="T2" fmla="*/ 6 w 46"/>
                  <a:gd name="T3" fmla="*/ 50 h 50"/>
                  <a:gd name="T4" fmla="*/ 10 w 46"/>
                  <a:gd name="T5" fmla="*/ 50 h 50"/>
                  <a:gd name="T6" fmla="*/ 14 w 46"/>
                  <a:gd name="T7" fmla="*/ 50 h 50"/>
                  <a:gd name="T8" fmla="*/ 18 w 46"/>
                  <a:gd name="T9" fmla="*/ 48 h 50"/>
                  <a:gd name="T10" fmla="*/ 21 w 46"/>
                  <a:gd name="T11" fmla="*/ 45 h 50"/>
                  <a:gd name="T12" fmla="*/ 25 w 46"/>
                  <a:gd name="T13" fmla="*/ 43 h 50"/>
                  <a:gd name="T14" fmla="*/ 26 w 46"/>
                  <a:gd name="T15" fmla="*/ 39 h 50"/>
                  <a:gd name="T16" fmla="*/ 28 w 46"/>
                  <a:gd name="T17" fmla="*/ 37 h 50"/>
                  <a:gd name="T18" fmla="*/ 32 w 46"/>
                  <a:gd name="T19" fmla="*/ 36 h 50"/>
                  <a:gd name="T20" fmla="*/ 36 w 46"/>
                  <a:gd name="T21" fmla="*/ 35 h 50"/>
                  <a:gd name="T22" fmla="*/ 40 w 46"/>
                  <a:gd name="T23" fmla="*/ 32 h 50"/>
                  <a:gd name="T24" fmla="*/ 42 w 46"/>
                  <a:gd name="T25" fmla="*/ 30 h 50"/>
                  <a:gd name="T26" fmla="*/ 44 w 46"/>
                  <a:gd name="T27" fmla="*/ 26 h 50"/>
                  <a:gd name="T28" fmla="*/ 46 w 46"/>
                  <a:gd name="T29" fmla="*/ 22 h 50"/>
                  <a:gd name="T30" fmla="*/ 46 w 46"/>
                  <a:gd name="T31" fmla="*/ 18 h 50"/>
                  <a:gd name="T32" fmla="*/ 45 w 46"/>
                  <a:gd name="T33" fmla="*/ 13 h 50"/>
                  <a:gd name="T34" fmla="*/ 43 w 46"/>
                  <a:gd name="T35" fmla="*/ 9 h 50"/>
                  <a:gd name="T36" fmla="*/ 40 w 46"/>
                  <a:gd name="T37" fmla="*/ 6 h 50"/>
                  <a:gd name="T38" fmla="*/ 37 w 46"/>
                  <a:gd name="T39" fmla="*/ 3 h 50"/>
                  <a:gd name="T40" fmla="*/ 34 w 46"/>
                  <a:gd name="T41" fmla="*/ 1 h 50"/>
                  <a:gd name="T42" fmla="*/ 29 w 46"/>
                  <a:gd name="T43" fmla="*/ 0 h 50"/>
                  <a:gd name="T44" fmla="*/ 26 w 46"/>
                  <a:gd name="T45" fmla="*/ 0 h 50"/>
                  <a:gd name="T46" fmla="*/ 29 w 46"/>
                  <a:gd name="T47" fmla="*/ 1 h 50"/>
                  <a:gd name="T48" fmla="*/ 32 w 46"/>
                  <a:gd name="T49" fmla="*/ 3 h 50"/>
                  <a:gd name="T50" fmla="*/ 36 w 46"/>
                  <a:gd name="T51" fmla="*/ 5 h 50"/>
                  <a:gd name="T52" fmla="*/ 37 w 46"/>
                  <a:gd name="T53" fmla="*/ 8 h 50"/>
                  <a:gd name="T54" fmla="*/ 38 w 46"/>
                  <a:gd name="T55" fmla="*/ 12 h 50"/>
                  <a:gd name="T56" fmla="*/ 38 w 46"/>
                  <a:gd name="T57" fmla="*/ 15 h 50"/>
                  <a:gd name="T58" fmla="*/ 38 w 46"/>
                  <a:gd name="T59" fmla="*/ 18 h 50"/>
                  <a:gd name="T60" fmla="*/ 36 w 46"/>
                  <a:gd name="T61" fmla="*/ 22 h 50"/>
                  <a:gd name="T62" fmla="*/ 34 w 46"/>
                  <a:gd name="T63" fmla="*/ 24 h 50"/>
                  <a:gd name="T64" fmla="*/ 31 w 46"/>
                  <a:gd name="T65" fmla="*/ 26 h 50"/>
                  <a:gd name="T66" fmla="*/ 27 w 46"/>
                  <a:gd name="T67" fmla="*/ 27 h 50"/>
                  <a:gd name="T68" fmla="*/ 27 w 46"/>
                  <a:gd name="T69" fmla="*/ 29 h 50"/>
                  <a:gd name="T70" fmla="*/ 27 w 46"/>
                  <a:gd name="T71" fmla="*/ 32 h 50"/>
                  <a:gd name="T72" fmla="*/ 26 w 46"/>
                  <a:gd name="T73" fmla="*/ 36 h 50"/>
                  <a:gd name="T74" fmla="*/ 23 w 46"/>
                  <a:gd name="T75" fmla="*/ 38 h 50"/>
                  <a:gd name="T76" fmla="*/ 21 w 46"/>
                  <a:gd name="T77" fmla="*/ 41 h 50"/>
                  <a:gd name="T78" fmla="*/ 17 w 46"/>
                  <a:gd name="T79" fmla="*/ 42 h 50"/>
                  <a:gd name="T80" fmla="*/ 14 w 46"/>
                  <a:gd name="T81" fmla="*/ 42 h 50"/>
                  <a:gd name="T82" fmla="*/ 11 w 46"/>
                  <a:gd name="T83" fmla="*/ 41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46"/>
                  <a:gd name="T127" fmla="*/ 0 h 50"/>
                  <a:gd name="T128" fmla="*/ 46 w 46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46" h="50">
                    <a:moveTo>
                      <a:pt x="0" y="47"/>
                    </a:moveTo>
                    <a:lnTo>
                      <a:pt x="2" y="48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5" y="50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9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6" y="49"/>
                    </a:lnTo>
                    <a:lnTo>
                      <a:pt x="17" y="49"/>
                    </a:lnTo>
                    <a:lnTo>
                      <a:pt x="18" y="48"/>
                    </a:lnTo>
                    <a:lnTo>
                      <a:pt x="19" y="47"/>
                    </a:lnTo>
                    <a:lnTo>
                      <a:pt x="21" y="47"/>
                    </a:lnTo>
                    <a:lnTo>
                      <a:pt x="21" y="45"/>
                    </a:lnTo>
                    <a:lnTo>
                      <a:pt x="23" y="45"/>
                    </a:lnTo>
                    <a:lnTo>
                      <a:pt x="23" y="44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6" y="39"/>
                    </a:lnTo>
                    <a:lnTo>
                      <a:pt x="27" y="38"/>
                    </a:lnTo>
                    <a:lnTo>
                      <a:pt x="27" y="37"/>
                    </a:lnTo>
                    <a:lnTo>
                      <a:pt x="28" y="37"/>
                    </a:lnTo>
                    <a:lnTo>
                      <a:pt x="30" y="37"/>
                    </a:lnTo>
                    <a:lnTo>
                      <a:pt x="31" y="36"/>
                    </a:lnTo>
                    <a:lnTo>
                      <a:pt x="32" y="36"/>
                    </a:lnTo>
                    <a:lnTo>
                      <a:pt x="34" y="36"/>
                    </a:lnTo>
                    <a:lnTo>
                      <a:pt x="35" y="36"/>
                    </a:lnTo>
                    <a:lnTo>
                      <a:pt x="36" y="35"/>
                    </a:lnTo>
                    <a:lnTo>
                      <a:pt x="37" y="34"/>
                    </a:lnTo>
                    <a:lnTo>
                      <a:pt x="38" y="34"/>
                    </a:lnTo>
                    <a:lnTo>
                      <a:pt x="40" y="32"/>
                    </a:lnTo>
                    <a:lnTo>
                      <a:pt x="41" y="31"/>
                    </a:lnTo>
                    <a:lnTo>
                      <a:pt x="42" y="30"/>
                    </a:lnTo>
                    <a:lnTo>
                      <a:pt x="43" y="28"/>
                    </a:lnTo>
                    <a:lnTo>
                      <a:pt x="44" y="27"/>
                    </a:lnTo>
                    <a:lnTo>
                      <a:pt x="44" y="26"/>
                    </a:lnTo>
                    <a:lnTo>
                      <a:pt x="45" y="24"/>
                    </a:lnTo>
                    <a:lnTo>
                      <a:pt x="45" y="23"/>
                    </a:lnTo>
                    <a:lnTo>
                      <a:pt x="46" y="22"/>
                    </a:lnTo>
                    <a:lnTo>
                      <a:pt x="46" y="20"/>
                    </a:lnTo>
                    <a:lnTo>
                      <a:pt x="46" y="18"/>
                    </a:lnTo>
                    <a:lnTo>
                      <a:pt x="46" y="16"/>
                    </a:lnTo>
                    <a:lnTo>
                      <a:pt x="45" y="14"/>
                    </a:lnTo>
                    <a:lnTo>
                      <a:pt x="45" y="13"/>
                    </a:lnTo>
                    <a:lnTo>
                      <a:pt x="44" y="12"/>
                    </a:lnTo>
                    <a:lnTo>
                      <a:pt x="44" y="11"/>
                    </a:lnTo>
                    <a:lnTo>
                      <a:pt x="43" y="9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0" y="6"/>
                    </a:lnTo>
                    <a:lnTo>
                      <a:pt x="40" y="5"/>
                    </a:lnTo>
                    <a:lnTo>
                      <a:pt x="38" y="4"/>
                    </a:lnTo>
                    <a:lnTo>
                      <a:pt x="37" y="3"/>
                    </a:lnTo>
                    <a:lnTo>
                      <a:pt x="36" y="3"/>
                    </a:lnTo>
                    <a:lnTo>
                      <a:pt x="35" y="2"/>
                    </a:lnTo>
                    <a:lnTo>
                      <a:pt x="34" y="1"/>
                    </a:lnTo>
                    <a:lnTo>
                      <a:pt x="32" y="1"/>
                    </a:lnTo>
                    <a:lnTo>
                      <a:pt x="31" y="1"/>
                    </a:lnTo>
                    <a:lnTo>
                      <a:pt x="29" y="0"/>
                    </a:lnTo>
                    <a:lnTo>
                      <a:pt x="28" y="0"/>
                    </a:lnTo>
                    <a:lnTo>
                      <a:pt x="27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9" y="1"/>
                    </a:lnTo>
                    <a:lnTo>
                      <a:pt x="31" y="1"/>
                    </a:lnTo>
                    <a:lnTo>
                      <a:pt x="32" y="2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4" y="4"/>
                    </a:lnTo>
                    <a:lnTo>
                      <a:pt x="36" y="5"/>
                    </a:lnTo>
                    <a:lnTo>
                      <a:pt x="36" y="6"/>
                    </a:lnTo>
                    <a:lnTo>
                      <a:pt x="37" y="7"/>
                    </a:lnTo>
                    <a:lnTo>
                      <a:pt x="37" y="8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38" y="12"/>
                    </a:lnTo>
                    <a:lnTo>
                      <a:pt x="38" y="13"/>
                    </a:lnTo>
                    <a:lnTo>
                      <a:pt x="38" y="14"/>
                    </a:lnTo>
                    <a:lnTo>
                      <a:pt x="38" y="15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7" y="20"/>
                    </a:lnTo>
                    <a:lnTo>
                      <a:pt x="37" y="21"/>
                    </a:lnTo>
                    <a:lnTo>
                      <a:pt x="36" y="22"/>
                    </a:lnTo>
                    <a:lnTo>
                      <a:pt x="35" y="23"/>
                    </a:lnTo>
                    <a:lnTo>
                      <a:pt x="34" y="24"/>
                    </a:lnTo>
                    <a:lnTo>
                      <a:pt x="33" y="25"/>
                    </a:lnTo>
                    <a:lnTo>
                      <a:pt x="32" y="26"/>
                    </a:lnTo>
                    <a:lnTo>
                      <a:pt x="31" y="26"/>
                    </a:lnTo>
                    <a:lnTo>
                      <a:pt x="30" y="27"/>
                    </a:lnTo>
                    <a:lnTo>
                      <a:pt x="29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7" y="28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7" y="31"/>
                    </a:lnTo>
                    <a:lnTo>
                      <a:pt x="27" y="32"/>
                    </a:lnTo>
                    <a:lnTo>
                      <a:pt x="26" y="34"/>
                    </a:lnTo>
                    <a:lnTo>
                      <a:pt x="26" y="35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8"/>
                    </a:lnTo>
                    <a:lnTo>
                      <a:pt x="23" y="38"/>
                    </a:lnTo>
                    <a:lnTo>
                      <a:pt x="23" y="39"/>
                    </a:lnTo>
                    <a:lnTo>
                      <a:pt x="22" y="40"/>
                    </a:lnTo>
                    <a:lnTo>
                      <a:pt x="21" y="41"/>
                    </a:lnTo>
                    <a:lnTo>
                      <a:pt x="20" y="41"/>
                    </a:lnTo>
                    <a:lnTo>
                      <a:pt x="19" y="41"/>
                    </a:lnTo>
                    <a:lnTo>
                      <a:pt x="17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3" y="42"/>
                    </a:lnTo>
                    <a:lnTo>
                      <a:pt x="12" y="42"/>
                    </a:lnTo>
                    <a:lnTo>
                      <a:pt x="11" y="41"/>
                    </a:lnTo>
                    <a:lnTo>
                      <a:pt x="10" y="41"/>
                    </a:lnTo>
                    <a:lnTo>
                      <a:pt x="0" y="47"/>
                    </a:lnTo>
                  </a:path>
                </a:pathLst>
              </a:custGeom>
              <a:noFill/>
              <a:ln w="11113" cap="rnd">
                <a:solidFill>
                  <a:srgbClr val="00E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8" name="Freeform 150"/>
              <p:cNvSpPr>
                <a:spLocks/>
              </p:cNvSpPr>
              <p:nvPr/>
            </p:nvSpPr>
            <p:spPr bwMode="auto">
              <a:xfrm>
                <a:off x="381" y="4042"/>
                <a:ext cx="57" cy="90"/>
              </a:xfrm>
              <a:custGeom>
                <a:avLst/>
                <a:gdLst>
                  <a:gd name="T0" fmla="*/ 51 w 57"/>
                  <a:gd name="T1" fmla="*/ 4 h 90"/>
                  <a:gd name="T2" fmla="*/ 53 w 57"/>
                  <a:gd name="T3" fmla="*/ 9 h 90"/>
                  <a:gd name="T4" fmla="*/ 54 w 57"/>
                  <a:gd name="T5" fmla="*/ 14 h 90"/>
                  <a:gd name="T6" fmla="*/ 53 w 57"/>
                  <a:gd name="T7" fmla="*/ 19 h 90"/>
                  <a:gd name="T8" fmla="*/ 51 w 57"/>
                  <a:gd name="T9" fmla="*/ 23 h 90"/>
                  <a:gd name="T10" fmla="*/ 47 w 57"/>
                  <a:gd name="T11" fmla="*/ 27 h 90"/>
                  <a:gd name="T12" fmla="*/ 43 w 57"/>
                  <a:gd name="T13" fmla="*/ 30 h 90"/>
                  <a:gd name="T14" fmla="*/ 37 w 57"/>
                  <a:gd name="T15" fmla="*/ 30 h 90"/>
                  <a:gd name="T16" fmla="*/ 32 w 57"/>
                  <a:gd name="T17" fmla="*/ 29 h 90"/>
                  <a:gd name="T18" fmla="*/ 28 w 57"/>
                  <a:gd name="T19" fmla="*/ 27 h 90"/>
                  <a:gd name="T20" fmla="*/ 25 w 57"/>
                  <a:gd name="T21" fmla="*/ 23 h 90"/>
                  <a:gd name="T22" fmla="*/ 22 w 57"/>
                  <a:gd name="T23" fmla="*/ 18 h 90"/>
                  <a:gd name="T24" fmla="*/ 20 w 57"/>
                  <a:gd name="T25" fmla="*/ 18 h 90"/>
                  <a:gd name="T26" fmla="*/ 16 w 57"/>
                  <a:gd name="T27" fmla="*/ 19 h 90"/>
                  <a:gd name="T28" fmla="*/ 13 w 57"/>
                  <a:gd name="T29" fmla="*/ 18 h 90"/>
                  <a:gd name="T30" fmla="*/ 9 w 57"/>
                  <a:gd name="T31" fmla="*/ 16 h 90"/>
                  <a:gd name="T32" fmla="*/ 8 w 57"/>
                  <a:gd name="T33" fmla="*/ 13 h 90"/>
                  <a:gd name="T34" fmla="*/ 8 w 57"/>
                  <a:gd name="T35" fmla="*/ 8 h 90"/>
                  <a:gd name="T36" fmla="*/ 10 w 57"/>
                  <a:gd name="T37" fmla="*/ 5 h 90"/>
                  <a:gd name="T38" fmla="*/ 13 w 57"/>
                  <a:gd name="T39" fmla="*/ 2 h 90"/>
                  <a:gd name="T40" fmla="*/ 17 w 57"/>
                  <a:gd name="T41" fmla="*/ 2 h 90"/>
                  <a:gd name="T42" fmla="*/ 20 w 57"/>
                  <a:gd name="T43" fmla="*/ 2 h 90"/>
                  <a:gd name="T44" fmla="*/ 18 w 57"/>
                  <a:gd name="T45" fmla="*/ 1 h 90"/>
                  <a:gd name="T46" fmla="*/ 14 w 57"/>
                  <a:gd name="T47" fmla="*/ 0 h 90"/>
                  <a:gd name="T48" fmla="*/ 9 w 57"/>
                  <a:gd name="T49" fmla="*/ 0 h 90"/>
                  <a:gd name="T50" fmla="*/ 5 w 57"/>
                  <a:gd name="T51" fmla="*/ 2 h 90"/>
                  <a:gd name="T52" fmla="*/ 2 w 57"/>
                  <a:gd name="T53" fmla="*/ 5 h 90"/>
                  <a:gd name="T54" fmla="*/ 0 w 57"/>
                  <a:gd name="T55" fmla="*/ 10 h 90"/>
                  <a:gd name="T56" fmla="*/ 0 w 57"/>
                  <a:gd name="T57" fmla="*/ 14 h 90"/>
                  <a:gd name="T58" fmla="*/ 2 w 57"/>
                  <a:gd name="T59" fmla="*/ 18 h 90"/>
                  <a:gd name="T60" fmla="*/ 4 w 57"/>
                  <a:gd name="T61" fmla="*/ 23 h 90"/>
                  <a:gd name="T62" fmla="*/ 8 w 57"/>
                  <a:gd name="T63" fmla="*/ 25 h 90"/>
                  <a:gd name="T64" fmla="*/ 10 w 57"/>
                  <a:gd name="T65" fmla="*/ 27 h 90"/>
                  <a:gd name="T66" fmla="*/ 11 w 57"/>
                  <a:gd name="T67" fmla="*/ 31 h 90"/>
                  <a:gd name="T68" fmla="*/ 12 w 57"/>
                  <a:gd name="T69" fmla="*/ 36 h 90"/>
                  <a:gd name="T70" fmla="*/ 16 w 57"/>
                  <a:gd name="T71" fmla="*/ 39 h 90"/>
                  <a:gd name="T72" fmla="*/ 20 w 57"/>
                  <a:gd name="T73" fmla="*/ 40 h 90"/>
                  <a:gd name="T74" fmla="*/ 24 w 57"/>
                  <a:gd name="T75" fmla="*/ 41 h 90"/>
                  <a:gd name="T76" fmla="*/ 28 w 57"/>
                  <a:gd name="T77" fmla="*/ 40 h 90"/>
                  <a:gd name="T78" fmla="*/ 29 w 57"/>
                  <a:gd name="T79" fmla="*/ 44 h 90"/>
                  <a:gd name="T80" fmla="*/ 26 w 57"/>
                  <a:gd name="T81" fmla="*/ 63 h 90"/>
                  <a:gd name="T82" fmla="*/ 24 w 57"/>
                  <a:gd name="T83" fmla="*/ 81 h 90"/>
                  <a:gd name="T84" fmla="*/ 24 w 57"/>
                  <a:gd name="T85" fmla="*/ 85 h 90"/>
                  <a:gd name="T86" fmla="*/ 25 w 57"/>
                  <a:gd name="T87" fmla="*/ 72 h 90"/>
                  <a:gd name="T88" fmla="*/ 28 w 57"/>
                  <a:gd name="T89" fmla="*/ 59 h 90"/>
                  <a:gd name="T90" fmla="*/ 32 w 57"/>
                  <a:gd name="T91" fmla="*/ 48 h 90"/>
                  <a:gd name="T92" fmla="*/ 37 w 57"/>
                  <a:gd name="T93" fmla="*/ 41 h 90"/>
                  <a:gd name="T94" fmla="*/ 43 w 57"/>
                  <a:gd name="T95" fmla="*/ 40 h 90"/>
                  <a:gd name="T96" fmla="*/ 49 w 57"/>
                  <a:gd name="T97" fmla="*/ 37 h 90"/>
                  <a:gd name="T98" fmla="*/ 52 w 57"/>
                  <a:gd name="T99" fmla="*/ 32 h 90"/>
                  <a:gd name="T100" fmla="*/ 54 w 57"/>
                  <a:gd name="T101" fmla="*/ 28 h 90"/>
                  <a:gd name="T102" fmla="*/ 56 w 57"/>
                  <a:gd name="T103" fmla="*/ 22 h 90"/>
                  <a:gd name="T104" fmla="*/ 56 w 57"/>
                  <a:gd name="T105" fmla="*/ 16 h 90"/>
                  <a:gd name="T106" fmla="*/ 54 w 57"/>
                  <a:gd name="T107" fmla="*/ 10 h 90"/>
                  <a:gd name="T108" fmla="*/ 49 w 57"/>
                  <a:gd name="T109" fmla="*/ 1 h 9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57"/>
                  <a:gd name="T166" fmla="*/ 0 h 90"/>
                  <a:gd name="T167" fmla="*/ 57 w 57"/>
                  <a:gd name="T168" fmla="*/ 90 h 90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57" h="90">
                    <a:moveTo>
                      <a:pt x="49" y="1"/>
                    </a:moveTo>
                    <a:lnTo>
                      <a:pt x="49" y="2"/>
                    </a:lnTo>
                    <a:lnTo>
                      <a:pt x="50" y="3"/>
                    </a:lnTo>
                    <a:lnTo>
                      <a:pt x="51" y="4"/>
                    </a:lnTo>
                    <a:lnTo>
                      <a:pt x="51" y="5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3" y="9"/>
                    </a:lnTo>
                    <a:lnTo>
                      <a:pt x="53" y="10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4"/>
                    </a:lnTo>
                    <a:lnTo>
                      <a:pt x="54" y="15"/>
                    </a:lnTo>
                    <a:lnTo>
                      <a:pt x="54" y="16"/>
                    </a:lnTo>
                    <a:lnTo>
                      <a:pt x="53" y="17"/>
                    </a:lnTo>
                    <a:lnTo>
                      <a:pt x="53" y="19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1" y="23"/>
                    </a:lnTo>
                    <a:lnTo>
                      <a:pt x="49" y="24"/>
                    </a:lnTo>
                    <a:lnTo>
                      <a:pt x="49" y="25"/>
                    </a:lnTo>
                    <a:lnTo>
                      <a:pt x="48" y="26"/>
                    </a:lnTo>
                    <a:lnTo>
                      <a:pt x="47" y="27"/>
                    </a:lnTo>
                    <a:lnTo>
                      <a:pt x="46" y="28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3" y="30"/>
                    </a:lnTo>
                    <a:lnTo>
                      <a:pt x="41" y="30"/>
                    </a:lnTo>
                    <a:lnTo>
                      <a:pt x="40" y="30"/>
                    </a:lnTo>
                    <a:lnTo>
                      <a:pt x="39" y="30"/>
                    </a:lnTo>
                    <a:lnTo>
                      <a:pt x="37" y="30"/>
                    </a:lnTo>
                    <a:lnTo>
                      <a:pt x="35" y="30"/>
                    </a:lnTo>
                    <a:lnTo>
                      <a:pt x="33" y="30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6" y="25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4" y="22"/>
                    </a:lnTo>
                    <a:lnTo>
                      <a:pt x="24" y="21"/>
                    </a:lnTo>
                    <a:lnTo>
                      <a:pt x="23" y="20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1" y="18"/>
                    </a:lnTo>
                    <a:lnTo>
                      <a:pt x="20" y="18"/>
                    </a:lnTo>
                    <a:lnTo>
                      <a:pt x="18" y="19"/>
                    </a:lnTo>
                    <a:lnTo>
                      <a:pt x="17" y="19"/>
                    </a:lnTo>
                    <a:lnTo>
                      <a:pt x="16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3" y="18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9" y="16"/>
                    </a:lnTo>
                    <a:lnTo>
                      <a:pt x="9" y="14"/>
                    </a:lnTo>
                    <a:lnTo>
                      <a:pt x="8" y="14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0"/>
                    </a:lnTo>
                    <a:lnTo>
                      <a:pt x="8" y="9"/>
                    </a:lnTo>
                    <a:lnTo>
                      <a:pt x="8" y="8"/>
                    </a:lnTo>
                    <a:lnTo>
                      <a:pt x="9" y="6"/>
                    </a:lnTo>
                    <a:lnTo>
                      <a:pt x="10" y="5"/>
                    </a:lnTo>
                    <a:lnTo>
                      <a:pt x="11" y="4"/>
                    </a:lnTo>
                    <a:lnTo>
                      <a:pt x="12" y="3"/>
                    </a:lnTo>
                    <a:lnTo>
                      <a:pt x="13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19" y="1"/>
                    </a:lnTo>
                    <a:lnTo>
                      <a:pt x="18" y="1"/>
                    </a:lnTo>
                    <a:lnTo>
                      <a:pt x="17" y="1"/>
                    </a:lnTo>
                    <a:lnTo>
                      <a:pt x="16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1"/>
                    </a:lnTo>
                    <a:lnTo>
                      <a:pt x="5" y="2"/>
                    </a:lnTo>
                    <a:lnTo>
                      <a:pt x="4" y="3"/>
                    </a:lnTo>
                    <a:lnTo>
                      <a:pt x="4" y="4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2" y="6"/>
                    </a:lnTo>
                    <a:lnTo>
                      <a:pt x="1" y="8"/>
                    </a:lnTo>
                    <a:lnTo>
                      <a:pt x="0" y="10"/>
                    </a:lnTo>
                    <a:lnTo>
                      <a:pt x="0" y="11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0" y="15"/>
                    </a:lnTo>
                    <a:lnTo>
                      <a:pt x="0" y="17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2" y="20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5" y="23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8" y="25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10" y="26"/>
                    </a:lnTo>
                    <a:lnTo>
                      <a:pt x="10" y="27"/>
                    </a:lnTo>
                    <a:lnTo>
                      <a:pt x="10" y="28"/>
                    </a:lnTo>
                    <a:lnTo>
                      <a:pt x="10" y="29"/>
                    </a:lnTo>
                    <a:lnTo>
                      <a:pt x="10" y="30"/>
                    </a:lnTo>
                    <a:lnTo>
                      <a:pt x="11" y="31"/>
                    </a:lnTo>
                    <a:lnTo>
                      <a:pt x="11" y="32"/>
                    </a:lnTo>
                    <a:lnTo>
                      <a:pt x="11" y="34"/>
                    </a:lnTo>
                    <a:lnTo>
                      <a:pt x="12" y="35"/>
                    </a:lnTo>
                    <a:lnTo>
                      <a:pt x="12" y="36"/>
                    </a:lnTo>
                    <a:lnTo>
                      <a:pt x="13" y="36"/>
                    </a:lnTo>
                    <a:lnTo>
                      <a:pt x="14" y="38"/>
                    </a:lnTo>
                    <a:lnTo>
                      <a:pt x="15" y="38"/>
                    </a:lnTo>
                    <a:lnTo>
                      <a:pt x="16" y="39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6" y="41"/>
                    </a:lnTo>
                    <a:lnTo>
                      <a:pt x="26" y="40"/>
                    </a:lnTo>
                    <a:lnTo>
                      <a:pt x="28" y="40"/>
                    </a:lnTo>
                    <a:lnTo>
                      <a:pt x="30" y="40"/>
                    </a:lnTo>
                    <a:lnTo>
                      <a:pt x="31" y="39"/>
                    </a:lnTo>
                    <a:lnTo>
                      <a:pt x="31" y="40"/>
                    </a:lnTo>
                    <a:lnTo>
                      <a:pt x="29" y="44"/>
                    </a:lnTo>
                    <a:lnTo>
                      <a:pt x="28" y="49"/>
                    </a:lnTo>
                    <a:lnTo>
                      <a:pt x="27" y="53"/>
                    </a:lnTo>
                    <a:lnTo>
                      <a:pt x="26" y="58"/>
                    </a:lnTo>
                    <a:lnTo>
                      <a:pt x="26" y="63"/>
                    </a:lnTo>
                    <a:lnTo>
                      <a:pt x="25" y="67"/>
                    </a:lnTo>
                    <a:lnTo>
                      <a:pt x="24" y="72"/>
                    </a:lnTo>
                    <a:lnTo>
                      <a:pt x="24" y="76"/>
                    </a:lnTo>
                    <a:lnTo>
                      <a:pt x="24" y="81"/>
                    </a:lnTo>
                    <a:lnTo>
                      <a:pt x="24" y="85"/>
                    </a:lnTo>
                    <a:lnTo>
                      <a:pt x="24" y="90"/>
                    </a:lnTo>
                    <a:lnTo>
                      <a:pt x="24" y="87"/>
                    </a:lnTo>
                    <a:lnTo>
                      <a:pt x="24" y="85"/>
                    </a:lnTo>
                    <a:lnTo>
                      <a:pt x="24" y="81"/>
                    </a:lnTo>
                    <a:lnTo>
                      <a:pt x="24" y="78"/>
                    </a:lnTo>
                    <a:lnTo>
                      <a:pt x="24" y="75"/>
                    </a:lnTo>
                    <a:lnTo>
                      <a:pt x="25" y="72"/>
                    </a:lnTo>
                    <a:lnTo>
                      <a:pt x="26" y="68"/>
                    </a:lnTo>
                    <a:lnTo>
                      <a:pt x="26" y="66"/>
                    </a:lnTo>
                    <a:lnTo>
                      <a:pt x="27" y="63"/>
                    </a:lnTo>
                    <a:lnTo>
                      <a:pt x="28" y="59"/>
                    </a:lnTo>
                    <a:lnTo>
                      <a:pt x="29" y="57"/>
                    </a:lnTo>
                    <a:lnTo>
                      <a:pt x="30" y="53"/>
                    </a:lnTo>
                    <a:lnTo>
                      <a:pt x="31" y="51"/>
                    </a:lnTo>
                    <a:lnTo>
                      <a:pt x="32" y="48"/>
                    </a:lnTo>
                    <a:lnTo>
                      <a:pt x="33" y="45"/>
                    </a:lnTo>
                    <a:lnTo>
                      <a:pt x="36" y="42"/>
                    </a:lnTo>
                    <a:lnTo>
                      <a:pt x="37" y="41"/>
                    </a:lnTo>
                    <a:lnTo>
                      <a:pt x="38" y="41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3" y="40"/>
                    </a:lnTo>
                    <a:lnTo>
                      <a:pt x="44" y="40"/>
                    </a:lnTo>
                    <a:lnTo>
                      <a:pt x="45" y="39"/>
                    </a:lnTo>
                    <a:lnTo>
                      <a:pt x="47" y="38"/>
                    </a:lnTo>
                    <a:lnTo>
                      <a:pt x="49" y="37"/>
                    </a:lnTo>
                    <a:lnTo>
                      <a:pt x="49" y="36"/>
                    </a:lnTo>
                    <a:lnTo>
                      <a:pt x="50" y="35"/>
                    </a:lnTo>
                    <a:lnTo>
                      <a:pt x="51" y="34"/>
                    </a:lnTo>
                    <a:lnTo>
                      <a:pt x="52" y="32"/>
                    </a:lnTo>
                    <a:lnTo>
                      <a:pt x="53" y="31"/>
                    </a:lnTo>
                    <a:lnTo>
                      <a:pt x="54" y="30"/>
                    </a:lnTo>
                    <a:lnTo>
                      <a:pt x="54" y="29"/>
                    </a:lnTo>
                    <a:lnTo>
                      <a:pt x="54" y="28"/>
                    </a:lnTo>
                    <a:lnTo>
                      <a:pt x="55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6" y="22"/>
                    </a:lnTo>
                    <a:lnTo>
                      <a:pt x="57" y="21"/>
                    </a:lnTo>
                    <a:lnTo>
                      <a:pt x="57" y="18"/>
                    </a:lnTo>
                    <a:lnTo>
                      <a:pt x="56" y="17"/>
                    </a:lnTo>
                    <a:lnTo>
                      <a:pt x="56" y="16"/>
                    </a:lnTo>
                    <a:lnTo>
                      <a:pt x="56" y="14"/>
                    </a:lnTo>
                    <a:lnTo>
                      <a:pt x="55" y="11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4" y="7"/>
                    </a:lnTo>
                    <a:lnTo>
                      <a:pt x="53" y="6"/>
                    </a:lnTo>
                    <a:lnTo>
                      <a:pt x="49" y="1"/>
                    </a:lnTo>
                    <a:close/>
                  </a:path>
                </a:pathLst>
              </a:custGeom>
              <a:solidFill>
                <a:srgbClr val="00EA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99" name="Freeform 151"/>
              <p:cNvSpPr>
                <a:spLocks/>
              </p:cNvSpPr>
              <p:nvPr/>
            </p:nvSpPr>
            <p:spPr bwMode="auto">
              <a:xfrm>
                <a:off x="381" y="4042"/>
                <a:ext cx="64" cy="96"/>
              </a:xfrm>
              <a:custGeom>
                <a:avLst/>
                <a:gdLst>
                  <a:gd name="T0" fmla="*/ 56 w 64"/>
                  <a:gd name="T1" fmla="*/ 4 h 96"/>
                  <a:gd name="T2" fmla="*/ 59 w 64"/>
                  <a:gd name="T3" fmla="*/ 10 h 96"/>
                  <a:gd name="T4" fmla="*/ 60 w 64"/>
                  <a:gd name="T5" fmla="*/ 15 h 96"/>
                  <a:gd name="T6" fmla="*/ 59 w 64"/>
                  <a:gd name="T7" fmla="*/ 20 h 96"/>
                  <a:gd name="T8" fmla="*/ 56 w 64"/>
                  <a:gd name="T9" fmla="*/ 25 h 96"/>
                  <a:gd name="T10" fmla="*/ 52 w 64"/>
                  <a:gd name="T11" fmla="*/ 29 h 96"/>
                  <a:gd name="T12" fmla="*/ 47 w 64"/>
                  <a:gd name="T13" fmla="*/ 32 h 96"/>
                  <a:gd name="T14" fmla="*/ 42 w 64"/>
                  <a:gd name="T15" fmla="*/ 32 h 96"/>
                  <a:gd name="T16" fmla="*/ 36 w 64"/>
                  <a:gd name="T17" fmla="*/ 31 h 96"/>
                  <a:gd name="T18" fmla="*/ 31 w 64"/>
                  <a:gd name="T19" fmla="*/ 29 h 96"/>
                  <a:gd name="T20" fmla="*/ 28 w 64"/>
                  <a:gd name="T21" fmla="*/ 25 h 96"/>
                  <a:gd name="T22" fmla="*/ 25 w 64"/>
                  <a:gd name="T23" fmla="*/ 19 h 96"/>
                  <a:gd name="T24" fmla="*/ 22 w 64"/>
                  <a:gd name="T25" fmla="*/ 19 h 96"/>
                  <a:gd name="T26" fmla="*/ 19 w 64"/>
                  <a:gd name="T27" fmla="*/ 21 h 96"/>
                  <a:gd name="T28" fmla="*/ 15 w 64"/>
                  <a:gd name="T29" fmla="*/ 19 h 96"/>
                  <a:gd name="T30" fmla="*/ 12 w 64"/>
                  <a:gd name="T31" fmla="*/ 17 h 96"/>
                  <a:gd name="T32" fmla="*/ 9 w 64"/>
                  <a:gd name="T33" fmla="*/ 14 h 96"/>
                  <a:gd name="T34" fmla="*/ 9 w 64"/>
                  <a:gd name="T35" fmla="*/ 10 h 96"/>
                  <a:gd name="T36" fmla="*/ 11 w 64"/>
                  <a:gd name="T37" fmla="*/ 6 h 96"/>
                  <a:gd name="T38" fmla="*/ 13 w 64"/>
                  <a:gd name="T39" fmla="*/ 3 h 96"/>
                  <a:gd name="T40" fmla="*/ 17 w 64"/>
                  <a:gd name="T41" fmla="*/ 2 h 96"/>
                  <a:gd name="T42" fmla="*/ 21 w 64"/>
                  <a:gd name="T43" fmla="*/ 2 h 96"/>
                  <a:gd name="T44" fmla="*/ 22 w 64"/>
                  <a:gd name="T45" fmla="*/ 2 h 96"/>
                  <a:gd name="T46" fmla="*/ 18 w 64"/>
                  <a:gd name="T47" fmla="*/ 0 h 96"/>
                  <a:gd name="T48" fmla="*/ 13 w 64"/>
                  <a:gd name="T49" fmla="*/ 0 h 96"/>
                  <a:gd name="T50" fmla="*/ 8 w 64"/>
                  <a:gd name="T51" fmla="*/ 1 h 96"/>
                  <a:gd name="T52" fmla="*/ 4 w 64"/>
                  <a:gd name="T53" fmla="*/ 4 h 96"/>
                  <a:gd name="T54" fmla="*/ 1 w 64"/>
                  <a:gd name="T55" fmla="*/ 8 h 96"/>
                  <a:gd name="T56" fmla="*/ 0 w 64"/>
                  <a:gd name="T57" fmla="*/ 13 h 96"/>
                  <a:gd name="T58" fmla="*/ 0 w 64"/>
                  <a:gd name="T59" fmla="*/ 18 h 96"/>
                  <a:gd name="T60" fmla="*/ 3 w 64"/>
                  <a:gd name="T61" fmla="*/ 22 h 96"/>
                  <a:gd name="T62" fmla="*/ 6 w 64"/>
                  <a:gd name="T63" fmla="*/ 26 h 96"/>
                  <a:gd name="T64" fmla="*/ 11 w 64"/>
                  <a:gd name="T65" fmla="*/ 28 h 96"/>
                  <a:gd name="T66" fmla="*/ 11 w 64"/>
                  <a:gd name="T67" fmla="*/ 31 h 96"/>
                  <a:gd name="T68" fmla="*/ 13 w 64"/>
                  <a:gd name="T69" fmla="*/ 36 h 96"/>
                  <a:gd name="T70" fmla="*/ 15 w 64"/>
                  <a:gd name="T71" fmla="*/ 40 h 96"/>
                  <a:gd name="T72" fmla="*/ 20 w 64"/>
                  <a:gd name="T73" fmla="*/ 43 h 96"/>
                  <a:gd name="T74" fmla="*/ 24 w 64"/>
                  <a:gd name="T75" fmla="*/ 44 h 96"/>
                  <a:gd name="T76" fmla="*/ 30 w 64"/>
                  <a:gd name="T77" fmla="*/ 44 h 96"/>
                  <a:gd name="T78" fmla="*/ 34 w 64"/>
                  <a:gd name="T79" fmla="*/ 42 h 96"/>
                  <a:gd name="T80" fmla="*/ 30 w 64"/>
                  <a:gd name="T81" fmla="*/ 57 h 96"/>
                  <a:gd name="T82" fmla="*/ 27 w 64"/>
                  <a:gd name="T83" fmla="*/ 77 h 96"/>
                  <a:gd name="T84" fmla="*/ 26 w 64"/>
                  <a:gd name="T85" fmla="*/ 96 h 96"/>
                  <a:gd name="T86" fmla="*/ 27 w 64"/>
                  <a:gd name="T87" fmla="*/ 84 h 96"/>
                  <a:gd name="T88" fmla="*/ 30 w 64"/>
                  <a:gd name="T89" fmla="*/ 70 h 96"/>
                  <a:gd name="T90" fmla="*/ 33 w 64"/>
                  <a:gd name="T91" fmla="*/ 57 h 96"/>
                  <a:gd name="T92" fmla="*/ 39 w 64"/>
                  <a:gd name="T93" fmla="*/ 45 h 96"/>
                  <a:gd name="T94" fmla="*/ 45 w 64"/>
                  <a:gd name="T95" fmla="*/ 44 h 96"/>
                  <a:gd name="T96" fmla="*/ 51 w 64"/>
                  <a:gd name="T97" fmla="*/ 42 h 96"/>
                  <a:gd name="T98" fmla="*/ 56 w 64"/>
                  <a:gd name="T99" fmla="*/ 38 h 96"/>
                  <a:gd name="T100" fmla="*/ 60 w 64"/>
                  <a:gd name="T101" fmla="*/ 32 h 96"/>
                  <a:gd name="T102" fmla="*/ 62 w 64"/>
                  <a:gd name="T103" fmla="*/ 26 h 96"/>
                  <a:gd name="T104" fmla="*/ 64 w 64"/>
                  <a:gd name="T105" fmla="*/ 19 h 96"/>
                  <a:gd name="T106" fmla="*/ 62 w 64"/>
                  <a:gd name="T107" fmla="*/ 14 h 96"/>
                  <a:gd name="T108" fmla="*/ 60 w 64"/>
                  <a:gd name="T109" fmla="*/ 8 h 9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64"/>
                  <a:gd name="T166" fmla="*/ 0 h 96"/>
                  <a:gd name="T167" fmla="*/ 64 w 64"/>
                  <a:gd name="T168" fmla="*/ 96 h 9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64" h="96">
                    <a:moveTo>
                      <a:pt x="54" y="1"/>
                    </a:moveTo>
                    <a:lnTo>
                      <a:pt x="54" y="2"/>
                    </a:lnTo>
                    <a:lnTo>
                      <a:pt x="56" y="3"/>
                    </a:lnTo>
                    <a:lnTo>
                      <a:pt x="56" y="4"/>
                    </a:lnTo>
                    <a:lnTo>
                      <a:pt x="57" y="6"/>
                    </a:lnTo>
                    <a:lnTo>
                      <a:pt x="58" y="7"/>
                    </a:lnTo>
                    <a:lnTo>
                      <a:pt x="58" y="8"/>
                    </a:lnTo>
                    <a:lnTo>
                      <a:pt x="59" y="10"/>
                    </a:lnTo>
                    <a:lnTo>
                      <a:pt x="60" y="12"/>
                    </a:lnTo>
                    <a:lnTo>
                      <a:pt x="60" y="14"/>
                    </a:lnTo>
                    <a:lnTo>
                      <a:pt x="60" y="15"/>
                    </a:lnTo>
                    <a:lnTo>
                      <a:pt x="60" y="16"/>
                    </a:lnTo>
                    <a:lnTo>
                      <a:pt x="60" y="17"/>
                    </a:lnTo>
                    <a:lnTo>
                      <a:pt x="59" y="19"/>
                    </a:lnTo>
                    <a:lnTo>
                      <a:pt x="59" y="20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57" y="24"/>
                    </a:lnTo>
                    <a:lnTo>
                      <a:pt x="56" y="25"/>
                    </a:lnTo>
                    <a:lnTo>
                      <a:pt x="55" y="26"/>
                    </a:lnTo>
                    <a:lnTo>
                      <a:pt x="54" y="27"/>
                    </a:lnTo>
                    <a:lnTo>
                      <a:pt x="53" y="28"/>
                    </a:lnTo>
                    <a:lnTo>
                      <a:pt x="52" y="29"/>
                    </a:lnTo>
                    <a:lnTo>
                      <a:pt x="51" y="30"/>
                    </a:lnTo>
                    <a:lnTo>
                      <a:pt x="50" y="30"/>
                    </a:lnTo>
                    <a:lnTo>
                      <a:pt x="49" y="31"/>
                    </a:lnTo>
                    <a:lnTo>
                      <a:pt x="47" y="32"/>
                    </a:lnTo>
                    <a:lnTo>
                      <a:pt x="46" y="32"/>
                    </a:lnTo>
                    <a:lnTo>
                      <a:pt x="45" y="32"/>
                    </a:lnTo>
                    <a:lnTo>
                      <a:pt x="43" y="32"/>
                    </a:lnTo>
                    <a:lnTo>
                      <a:pt x="42" y="32"/>
                    </a:lnTo>
                    <a:lnTo>
                      <a:pt x="41" y="32"/>
                    </a:lnTo>
                    <a:lnTo>
                      <a:pt x="39" y="32"/>
                    </a:lnTo>
                    <a:lnTo>
                      <a:pt x="38" y="32"/>
                    </a:lnTo>
                    <a:lnTo>
                      <a:pt x="36" y="31"/>
                    </a:lnTo>
                    <a:lnTo>
                      <a:pt x="34" y="30"/>
                    </a:lnTo>
                    <a:lnTo>
                      <a:pt x="33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7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7" y="23"/>
                    </a:lnTo>
                    <a:lnTo>
                      <a:pt x="26" y="23"/>
                    </a:lnTo>
                    <a:lnTo>
                      <a:pt x="26" y="21"/>
                    </a:lnTo>
                    <a:lnTo>
                      <a:pt x="25" y="19"/>
                    </a:lnTo>
                    <a:lnTo>
                      <a:pt x="24" y="19"/>
                    </a:lnTo>
                    <a:lnTo>
                      <a:pt x="22" y="19"/>
                    </a:lnTo>
                    <a:lnTo>
                      <a:pt x="20" y="21"/>
                    </a:lnTo>
                    <a:lnTo>
                      <a:pt x="19" y="21"/>
                    </a:lnTo>
                    <a:lnTo>
                      <a:pt x="18" y="21"/>
                    </a:lnTo>
                    <a:lnTo>
                      <a:pt x="17" y="21"/>
                    </a:lnTo>
                    <a:lnTo>
                      <a:pt x="16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7"/>
                    </a:lnTo>
                    <a:lnTo>
                      <a:pt x="11" y="17"/>
                    </a:lnTo>
                    <a:lnTo>
                      <a:pt x="11" y="16"/>
                    </a:lnTo>
                    <a:lnTo>
                      <a:pt x="10" y="15"/>
                    </a:lnTo>
                    <a:lnTo>
                      <a:pt x="9" y="14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9"/>
                    </a:lnTo>
                    <a:lnTo>
                      <a:pt x="9" y="8"/>
                    </a:lnTo>
                    <a:lnTo>
                      <a:pt x="10" y="7"/>
                    </a:lnTo>
                    <a:lnTo>
                      <a:pt x="11" y="6"/>
                    </a:lnTo>
                    <a:lnTo>
                      <a:pt x="12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2" y="2"/>
                    </a:lnTo>
                    <a:lnTo>
                      <a:pt x="21" y="1"/>
                    </a:lnTo>
                    <a:lnTo>
                      <a:pt x="20" y="1"/>
                    </a:lnTo>
                    <a:lnTo>
                      <a:pt x="19" y="1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4" y="0"/>
                    </a:lnTo>
                    <a:lnTo>
                      <a:pt x="13" y="0"/>
                    </a:lnTo>
                    <a:lnTo>
                      <a:pt x="12" y="0"/>
                    </a:lnTo>
                    <a:lnTo>
                      <a:pt x="10" y="0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4"/>
                    </a:lnTo>
                    <a:lnTo>
                      <a:pt x="4" y="5"/>
                    </a:lnTo>
                    <a:lnTo>
                      <a:pt x="3" y="6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1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0" y="16"/>
                    </a:lnTo>
                    <a:lnTo>
                      <a:pt x="0" y="18"/>
                    </a:lnTo>
                    <a:lnTo>
                      <a:pt x="1" y="19"/>
                    </a:lnTo>
                    <a:lnTo>
                      <a:pt x="2" y="19"/>
                    </a:lnTo>
                    <a:lnTo>
                      <a:pt x="2" y="21"/>
                    </a:lnTo>
                    <a:lnTo>
                      <a:pt x="3" y="22"/>
                    </a:lnTo>
                    <a:lnTo>
                      <a:pt x="4" y="23"/>
                    </a:lnTo>
                    <a:lnTo>
                      <a:pt x="4" y="24"/>
                    </a:lnTo>
                    <a:lnTo>
                      <a:pt x="5" y="25"/>
                    </a:lnTo>
                    <a:lnTo>
                      <a:pt x="6" y="26"/>
                    </a:lnTo>
                    <a:lnTo>
                      <a:pt x="7" y="26"/>
                    </a:lnTo>
                    <a:lnTo>
                      <a:pt x="9" y="27"/>
                    </a:lnTo>
                    <a:lnTo>
                      <a:pt x="10" y="27"/>
                    </a:lnTo>
                    <a:lnTo>
                      <a:pt x="11" y="28"/>
                    </a:lnTo>
                    <a:lnTo>
                      <a:pt x="11" y="29"/>
                    </a:lnTo>
                    <a:lnTo>
                      <a:pt x="11" y="30"/>
                    </a:lnTo>
                    <a:lnTo>
                      <a:pt x="11" y="31"/>
                    </a:lnTo>
                    <a:lnTo>
                      <a:pt x="11" y="32"/>
                    </a:lnTo>
                    <a:lnTo>
                      <a:pt x="12" y="34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8"/>
                    </a:lnTo>
                    <a:lnTo>
                      <a:pt x="15" y="39"/>
                    </a:lnTo>
                    <a:lnTo>
                      <a:pt x="15" y="40"/>
                    </a:lnTo>
                    <a:lnTo>
                      <a:pt x="17" y="41"/>
                    </a:lnTo>
                    <a:lnTo>
                      <a:pt x="18" y="42"/>
                    </a:lnTo>
                    <a:lnTo>
                      <a:pt x="20" y="43"/>
                    </a:lnTo>
                    <a:lnTo>
                      <a:pt x="20" y="44"/>
                    </a:lnTo>
                    <a:lnTo>
                      <a:pt x="22" y="44"/>
                    </a:lnTo>
                    <a:lnTo>
                      <a:pt x="23" y="44"/>
                    </a:lnTo>
                    <a:lnTo>
                      <a:pt x="24" y="44"/>
                    </a:lnTo>
                    <a:lnTo>
                      <a:pt x="26" y="44"/>
                    </a:lnTo>
                    <a:lnTo>
                      <a:pt x="27" y="44"/>
                    </a:lnTo>
                    <a:lnTo>
                      <a:pt x="28" y="44"/>
                    </a:lnTo>
                    <a:lnTo>
                      <a:pt x="30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4" y="42"/>
                    </a:lnTo>
                    <a:lnTo>
                      <a:pt x="32" y="47"/>
                    </a:lnTo>
                    <a:lnTo>
                      <a:pt x="31" y="52"/>
                    </a:lnTo>
                    <a:lnTo>
                      <a:pt x="30" y="57"/>
                    </a:lnTo>
                    <a:lnTo>
                      <a:pt x="30" y="62"/>
                    </a:lnTo>
                    <a:lnTo>
                      <a:pt x="28" y="67"/>
                    </a:lnTo>
                    <a:lnTo>
                      <a:pt x="28" y="72"/>
                    </a:lnTo>
                    <a:lnTo>
                      <a:pt x="27" y="77"/>
                    </a:lnTo>
                    <a:lnTo>
                      <a:pt x="27" y="81"/>
                    </a:lnTo>
                    <a:lnTo>
                      <a:pt x="26" y="87"/>
                    </a:lnTo>
                    <a:lnTo>
                      <a:pt x="26" y="92"/>
                    </a:lnTo>
                    <a:lnTo>
                      <a:pt x="26" y="96"/>
                    </a:lnTo>
                    <a:lnTo>
                      <a:pt x="26" y="94"/>
                    </a:lnTo>
                    <a:lnTo>
                      <a:pt x="26" y="91"/>
                    </a:lnTo>
                    <a:lnTo>
                      <a:pt x="26" y="87"/>
                    </a:lnTo>
                    <a:lnTo>
                      <a:pt x="27" y="84"/>
                    </a:lnTo>
                    <a:lnTo>
                      <a:pt x="27" y="80"/>
                    </a:lnTo>
                    <a:lnTo>
                      <a:pt x="28" y="78"/>
                    </a:lnTo>
                    <a:lnTo>
                      <a:pt x="28" y="74"/>
                    </a:lnTo>
                    <a:lnTo>
                      <a:pt x="30" y="70"/>
                    </a:lnTo>
                    <a:lnTo>
                      <a:pt x="30" y="67"/>
                    </a:lnTo>
                    <a:lnTo>
                      <a:pt x="31" y="64"/>
                    </a:lnTo>
                    <a:lnTo>
                      <a:pt x="32" y="61"/>
                    </a:lnTo>
                    <a:lnTo>
                      <a:pt x="33" y="57"/>
                    </a:lnTo>
                    <a:lnTo>
                      <a:pt x="36" y="55"/>
                    </a:lnTo>
                    <a:lnTo>
                      <a:pt x="36" y="52"/>
                    </a:lnTo>
                    <a:lnTo>
                      <a:pt x="38" y="49"/>
                    </a:lnTo>
                    <a:lnTo>
                      <a:pt x="39" y="45"/>
                    </a:lnTo>
                    <a:lnTo>
                      <a:pt x="40" y="45"/>
                    </a:lnTo>
                    <a:lnTo>
                      <a:pt x="41" y="44"/>
                    </a:lnTo>
                    <a:lnTo>
                      <a:pt x="43" y="44"/>
                    </a:lnTo>
                    <a:lnTo>
                      <a:pt x="45" y="44"/>
                    </a:lnTo>
                    <a:lnTo>
                      <a:pt x="46" y="44"/>
                    </a:lnTo>
                    <a:lnTo>
                      <a:pt x="48" y="43"/>
                    </a:lnTo>
                    <a:lnTo>
                      <a:pt x="49" y="42"/>
                    </a:lnTo>
                    <a:lnTo>
                      <a:pt x="51" y="42"/>
                    </a:lnTo>
                    <a:lnTo>
                      <a:pt x="52" y="41"/>
                    </a:lnTo>
                    <a:lnTo>
                      <a:pt x="54" y="40"/>
                    </a:lnTo>
                    <a:lnTo>
                      <a:pt x="54" y="38"/>
                    </a:lnTo>
                    <a:lnTo>
                      <a:pt x="56" y="38"/>
                    </a:lnTo>
                    <a:lnTo>
                      <a:pt x="57" y="37"/>
                    </a:lnTo>
                    <a:lnTo>
                      <a:pt x="58" y="35"/>
                    </a:lnTo>
                    <a:lnTo>
                      <a:pt x="59" y="34"/>
                    </a:lnTo>
                    <a:lnTo>
                      <a:pt x="60" y="32"/>
                    </a:lnTo>
                    <a:lnTo>
                      <a:pt x="60" y="31"/>
                    </a:lnTo>
                    <a:lnTo>
                      <a:pt x="61" y="30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3" y="25"/>
                    </a:lnTo>
                    <a:lnTo>
                      <a:pt x="63" y="23"/>
                    </a:lnTo>
                    <a:lnTo>
                      <a:pt x="64" y="22"/>
                    </a:lnTo>
                    <a:lnTo>
                      <a:pt x="64" y="19"/>
                    </a:lnTo>
                    <a:lnTo>
                      <a:pt x="63" y="19"/>
                    </a:lnTo>
                    <a:lnTo>
                      <a:pt x="63" y="17"/>
                    </a:lnTo>
                    <a:lnTo>
                      <a:pt x="63" y="15"/>
                    </a:lnTo>
                    <a:lnTo>
                      <a:pt x="62" y="14"/>
                    </a:lnTo>
                    <a:lnTo>
                      <a:pt x="62" y="12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59" y="7"/>
                    </a:lnTo>
                    <a:lnTo>
                      <a:pt x="54" y="1"/>
                    </a:lnTo>
                  </a:path>
                </a:pathLst>
              </a:custGeom>
              <a:noFill/>
              <a:ln w="11113" cap="rnd">
                <a:solidFill>
                  <a:srgbClr val="00EA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0" name="Rectangle 152"/>
              <p:cNvSpPr>
                <a:spLocks noChangeArrowheads="1"/>
              </p:cNvSpPr>
              <p:nvPr/>
            </p:nvSpPr>
            <p:spPr bwMode="auto">
              <a:xfrm>
                <a:off x="381" y="4149"/>
                <a:ext cx="85" cy="5"/>
              </a:xfrm>
              <a:prstGeom prst="rect">
                <a:avLst/>
              </a:prstGeom>
              <a:solidFill>
                <a:srgbClr val="0000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501" name="Rectangle 153"/>
              <p:cNvSpPr>
                <a:spLocks noChangeArrowheads="1"/>
              </p:cNvSpPr>
              <p:nvPr/>
            </p:nvSpPr>
            <p:spPr bwMode="auto">
              <a:xfrm>
                <a:off x="381" y="4154"/>
                <a:ext cx="92" cy="2"/>
              </a:xfrm>
              <a:prstGeom prst="rect">
                <a:avLst/>
              </a:pr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dirty="0">
                  <a:latin typeface="Calibri" pitchFamily="34" charset="0"/>
                </a:endParaRPr>
              </a:p>
            </p:txBody>
          </p:sp>
          <p:sp>
            <p:nvSpPr>
              <p:cNvPr id="3502" name="Freeform 154"/>
              <p:cNvSpPr>
                <a:spLocks/>
              </p:cNvSpPr>
              <p:nvPr/>
            </p:nvSpPr>
            <p:spPr bwMode="auto">
              <a:xfrm>
                <a:off x="401" y="4085"/>
                <a:ext cx="3" cy="64"/>
              </a:xfrm>
              <a:custGeom>
                <a:avLst/>
                <a:gdLst>
                  <a:gd name="T0" fmla="*/ 1 w 3"/>
                  <a:gd name="T1" fmla="*/ 64 h 64"/>
                  <a:gd name="T2" fmla="*/ 3 w 3"/>
                  <a:gd name="T3" fmla="*/ 0 h 64"/>
                  <a:gd name="T4" fmla="*/ 2 w 3"/>
                  <a:gd name="T5" fmla="*/ 0 h 64"/>
                  <a:gd name="T6" fmla="*/ 0 w 3"/>
                  <a:gd name="T7" fmla="*/ 64 h 64"/>
                  <a:gd name="T8" fmla="*/ 1 w 3"/>
                  <a:gd name="T9" fmla="*/ 64 h 6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64"/>
                  <a:gd name="T17" fmla="*/ 3 w 3"/>
                  <a:gd name="T18" fmla="*/ 64 h 6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64">
                    <a:moveTo>
                      <a:pt x="1" y="64"/>
                    </a:moveTo>
                    <a:lnTo>
                      <a:pt x="3" y="0"/>
                    </a:lnTo>
                    <a:lnTo>
                      <a:pt x="2" y="0"/>
                    </a:lnTo>
                    <a:lnTo>
                      <a:pt x="0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3" name="Freeform 155"/>
              <p:cNvSpPr>
                <a:spLocks/>
              </p:cNvSpPr>
              <p:nvPr/>
            </p:nvSpPr>
            <p:spPr bwMode="auto">
              <a:xfrm>
                <a:off x="405" y="4085"/>
                <a:ext cx="2" cy="70"/>
              </a:xfrm>
              <a:custGeom>
                <a:avLst/>
                <a:gdLst>
                  <a:gd name="T0" fmla="*/ 2 w 2"/>
                  <a:gd name="T1" fmla="*/ 70 h 70"/>
                  <a:gd name="T2" fmla="*/ 0 w 2"/>
                  <a:gd name="T3" fmla="*/ 0 h 70"/>
                  <a:gd name="T4" fmla="*/ 1 w 2"/>
                  <a:gd name="T5" fmla="*/ 0 h 70"/>
                  <a:gd name="T6" fmla="*/ 2 w 2"/>
                  <a:gd name="T7" fmla="*/ 70 h 70"/>
                  <a:gd name="T8" fmla="*/ 2 w 2"/>
                  <a:gd name="T9" fmla="*/ 70 h 7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"/>
                  <a:gd name="T16" fmla="*/ 0 h 70"/>
                  <a:gd name="T17" fmla="*/ 2 w 2"/>
                  <a:gd name="T18" fmla="*/ 70 h 7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" h="70">
                    <a:moveTo>
                      <a:pt x="2" y="70"/>
                    </a:moveTo>
                    <a:lnTo>
                      <a:pt x="0" y="0"/>
                    </a:lnTo>
                    <a:lnTo>
                      <a:pt x="1" y="0"/>
                    </a:lnTo>
                    <a:lnTo>
                      <a:pt x="2" y="7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4" name="Freeform 156"/>
              <p:cNvSpPr>
                <a:spLocks/>
              </p:cNvSpPr>
              <p:nvPr/>
            </p:nvSpPr>
            <p:spPr bwMode="auto">
              <a:xfrm>
                <a:off x="407" y="4084"/>
                <a:ext cx="13" cy="65"/>
              </a:xfrm>
              <a:custGeom>
                <a:avLst/>
                <a:gdLst>
                  <a:gd name="T0" fmla="*/ 1 w 13"/>
                  <a:gd name="T1" fmla="*/ 65 h 65"/>
                  <a:gd name="T2" fmla="*/ 1 w 13"/>
                  <a:gd name="T3" fmla="*/ 49 h 65"/>
                  <a:gd name="T4" fmla="*/ 2 w 13"/>
                  <a:gd name="T5" fmla="*/ 41 h 65"/>
                  <a:gd name="T6" fmla="*/ 4 w 13"/>
                  <a:gd name="T7" fmla="*/ 32 h 65"/>
                  <a:gd name="T8" fmla="*/ 5 w 13"/>
                  <a:gd name="T9" fmla="*/ 23 h 65"/>
                  <a:gd name="T10" fmla="*/ 7 w 13"/>
                  <a:gd name="T11" fmla="*/ 16 h 65"/>
                  <a:gd name="T12" fmla="*/ 10 w 13"/>
                  <a:gd name="T13" fmla="*/ 9 h 65"/>
                  <a:gd name="T14" fmla="*/ 13 w 13"/>
                  <a:gd name="T15" fmla="*/ 1 h 65"/>
                  <a:gd name="T16" fmla="*/ 13 w 13"/>
                  <a:gd name="T17" fmla="*/ 0 h 65"/>
                  <a:gd name="T18" fmla="*/ 11 w 13"/>
                  <a:gd name="T19" fmla="*/ 5 h 65"/>
                  <a:gd name="T20" fmla="*/ 8 w 13"/>
                  <a:gd name="T21" fmla="*/ 12 h 65"/>
                  <a:gd name="T22" fmla="*/ 5 w 13"/>
                  <a:gd name="T23" fmla="*/ 20 h 65"/>
                  <a:gd name="T24" fmla="*/ 4 w 13"/>
                  <a:gd name="T25" fmla="*/ 30 h 65"/>
                  <a:gd name="T26" fmla="*/ 2 w 13"/>
                  <a:gd name="T27" fmla="*/ 36 h 65"/>
                  <a:gd name="T28" fmla="*/ 1 w 13"/>
                  <a:gd name="T29" fmla="*/ 44 h 65"/>
                  <a:gd name="T30" fmla="*/ 1 w 13"/>
                  <a:gd name="T31" fmla="*/ 52 h 65"/>
                  <a:gd name="T32" fmla="*/ 0 w 13"/>
                  <a:gd name="T33" fmla="*/ 65 h 65"/>
                  <a:gd name="T34" fmla="*/ 1 w 13"/>
                  <a:gd name="T35" fmla="*/ 65 h 65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3"/>
                  <a:gd name="T55" fmla="*/ 0 h 65"/>
                  <a:gd name="T56" fmla="*/ 13 w 13"/>
                  <a:gd name="T57" fmla="*/ 65 h 65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3" h="65">
                    <a:moveTo>
                      <a:pt x="1" y="65"/>
                    </a:moveTo>
                    <a:lnTo>
                      <a:pt x="1" y="49"/>
                    </a:lnTo>
                    <a:lnTo>
                      <a:pt x="2" y="41"/>
                    </a:lnTo>
                    <a:lnTo>
                      <a:pt x="4" y="32"/>
                    </a:lnTo>
                    <a:lnTo>
                      <a:pt x="5" y="23"/>
                    </a:lnTo>
                    <a:lnTo>
                      <a:pt x="7" y="16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3" y="0"/>
                    </a:lnTo>
                    <a:lnTo>
                      <a:pt x="11" y="5"/>
                    </a:lnTo>
                    <a:lnTo>
                      <a:pt x="8" y="12"/>
                    </a:lnTo>
                    <a:lnTo>
                      <a:pt x="5" y="20"/>
                    </a:lnTo>
                    <a:lnTo>
                      <a:pt x="4" y="30"/>
                    </a:lnTo>
                    <a:lnTo>
                      <a:pt x="2" y="36"/>
                    </a:lnTo>
                    <a:lnTo>
                      <a:pt x="1" y="44"/>
                    </a:lnTo>
                    <a:lnTo>
                      <a:pt x="1" y="52"/>
                    </a:lnTo>
                    <a:lnTo>
                      <a:pt x="0" y="65"/>
                    </a:lnTo>
                    <a:lnTo>
                      <a:pt x="1" y="6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5" name="Freeform 157"/>
              <p:cNvSpPr>
                <a:spLocks/>
              </p:cNvSpPr>
              <p:nvPr/>
            </p:nvSpPr>
            <p:spPr bwMode="auto">
              <a:xfrm>
                <a:off x="407" y="4084"/>
                <a:ext cx="20" cy="71"/>
              </a:xfrm>
              <a:custGeom>
                <a:avLst/>
                <a:gdLst>
                  <a:gd name="T0" fmla="*/ 1 w 20"/>
                  <a:gd name="T1" fmla="*/ 71 h 71"/>
                  <a:gd name="T2" fmla="*/ 2 w 20"/>
                  <a:gd name="T3" fmla="*/ 54 h 71"/>
                  <a:gd name="T4" fmla="*/ 4 w 20"/>
                  <a:gd name="T5" fmla="*/ 45 h 71"/>
                  <a:gd name="T6" fmla="*/ 6 w 20"/>
                  <a:gd name="T7" fmla="*/ 35 h 71"/>
                  <a:gd name="T8" fmla="*/ 9 w 20"/>
                  <a:gd name="T9" fmla="*/ 26 h 71"/>
                  <a:gd name="T10" fmla="*/ 11 w 20"/>
                  <a:gd name="T11" fmla="*/ 18 h 71"/>
                  <a:gd name="T12" fmla="*/ 15 w 20"/>
                  <a:gd name="T13" fmla="*/ 10 h 71"/>
                  <a:gd name="T14" fmla="*/ 20 w 20"/>
                  <a:gd name="T15" fmla="*/ 1 h 71"/>
                  <a:gd name="T16" fmla="*/ 19 w 20"/>
                  <a:gd name="T17" fmla="*/ 0 h 71"/>
                  <a:gd name="T18" fmla="*/ 16 w 20"/>
                  <a:gd name="T19" fmla="*/ 6 h 71"/>
                  <a:gd name="T20" fmla="*/ 12 w 20"/>
                  <a:gd name="T21" fmla="*/ 14 h 71"/>
                  <a:gd name="T22" fmla="*/ 9 w 20"/>
                  <a:gd name="T23" fmla="*/ 22 h 71"/>
                  <a:gd name="T24" fmla="*/ 6 w 20"/>
                  <a:gd name="T25" fmla="*/ 32 h 71"/>
                  <a:gd name="T26" fmla="*/ 3 w 20"/>
                  <a:gd name="T27" fmla="*/ 40 h 71"/>
                  <a:gd name="T28" fmla="*/ 2 w 20"/>
                  <a:gd name="T29" fmla="*/ 48 h 71"/>
                  <a:gd name="T30" fmla="*/ 1 w 20"/>
                  <a:gd name="T31" fmla="*/ 57 h 71"/>
                  <a:gd name="T32" fmla="*/ 0 w 20"/>
                  <a:gd name="T33" fmla="*/ 71 h 71"/>
                  <a:gd name="T34" fmla="*/ 1 w 20"/>
                  <a:gd name="T35" fmla="*/ 71 h 71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20"/>
                  <a:gd name="T55" fmla="*/ 0 h 71"/>
                  <a:gd name="T56" fmla="*/ 20 w 20"/>
                  <a:gd name="T57" fmla="*/ 71 h 71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20" h="71">
                    <a:moveTo>
                      <a:pt x="1" y="71"/>
                    </a:moveTo>
                    <a:lnTo>
                      <a:pt x="2" y="54"/>
                    </a:lnTo>
                    <a:lnTo>
                      <a:pt x="4" y="45"/>
                    </a:lnTo>
                    <a:lnTo>
                      <a:pt x="6" y="35"/>
                    </a:lnTo>
                    <a:lnTo>
                      <a:pt x="9" y="26"/>
                    </a:lnTo>
                    <a:lnTo>
                      <a:pt x="11" y="18"/>
                    </a:lnTo>
                    <a:lnTo>
                      <a:pt x="15" y="10"/>
                    </a:lnTo>
                    <a:lnTo>
                      <a:pt x="20" y="1"/>
                    </a:lnTo>
                    <a:lnTo>
                      <a:pt x="19" y="0"/>
                    </a:lnTo>
                    <a:lnTo>
                      <a:pt x="16" y="6"/>
                    </a:lnTo>
                    <a:lnTo>
                      <a:pt x="12" y="14"/>
                    </a:lnTo>
                    <a:lnTo>
                      <a:pt x="9" y="22"/>
                    </a:lnTo>
                    <a:lnTo>
                      <a:pt x="6" y="32"/>
                    </a:lnTo>
                    <a:lnTo>
                      <a:pt x="3" y="40"/>
                    </a:lnTo>
                    <a:lnTo>
                      <a:pt x="2" y="48"/>
                    </a:lnTo>
                    <a:lnTo>
                      <a:pt x="1" y="57"/>
                    </a:lnTo>
                    <a:lnTo>
                      <a:pt x="0" y="71"/>
                    </a:lnTo>
                    <a:lnTo>
                      <a:pt x="1" y="71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6" name="Freeform 158"/>
              <p:cNvSpPr>
                <a:spLocks/>
              </p:cNvSpPr>
              <p:nvPr/>
            </p:nvSpPr>
            <p:spPr bwMode="auto">
              <a:xfrm>
                <a:off x="407" y="4037"/>
                <a:ext cx="31" cy="112"/>
              </a:xfrm>
              <a:custGeom>
                <a:avLst/>
                <a:gdLst>
                  <a:gd name="T0" fmla="*/ 7 w 31"/>
                  <a:gd name="T1" fmla="*/ 1 h 112"/>
                  <a:gd name="T2" fmla="*/ 13 w 31"/>
                  <a:gd name="T3" fmla="*/ 0 h 112"/>
                  <a:gd name="T4" fmla="*/ 18 w 31"/>
                  <a:gd name="T5" fmla="*/ 1 h 112"/>
                  <a:gd name="T6" fmla="*/ 23 w 31"/>
                  <a:gd name="T7" fmla="*/ 5 h 112"/>
                  <a:gd name="T8" fmla="*/ 26 w 31"/>
                  <a:gd name="T9" fmla="*/ 9 h 112"/>
                  <a:gd name="T10" fmla="*/ 30 w 31"/>
                  <a:gd name="T11" fmla="*/ 15 h 112"/>
                  <a:gd name="T12" fmla="*/ 31 w 31"/>
                  <a:gd name="T13" fmla="*/ 20 h 112"/>
                  <a:gd name="T14" fmla="*/ 31 w 31"/>
                  <a:gd name="T15" fmla="*/ 28 h 112"/>
                  <a:gd name="T16" fmla="*/ 30 w 31"/>
                  <a:gd name="T17" fmla="*/ 33 h 112"/>
                  <a:gd name="T18" fmla="*/ 26 w 31"/>
                  <a:gd name="T19" fmla="*/ 39 h 112"/>
                  <a:gd name="T20" fmla="*/ 23 w 31"/>
                  <a:gd name="T21" fmla="*/ 43 h 112"/>
                  <a:gd name="T22" fmla="*/ 17 w 31"/>
                  <a:gd name="T23" fmla="*/ 46 h 112"/>
                  <a:gd name="T24" fmla="*/ 13 w 31"/>
                  <a:gd name="T25" fmla="*/ 48 h 112"/>
                  <a:gd name="T26" fmla="*/ 8 w 31"/>
                  <a:gd name="T27" fmla="*/ 57 h 112"/>
                  <a:gd name="T28" fmla="*/ 4 w 31"/>
                  <a:gd name="T29" fmla="*/ 72 h 112"/>
                  <a:gd name="T30" fmla="*/ 1 w 31"/>
                  <a:gd name="T31" fmla="*/ 85 h 112"/>
                  <a:gd name="T32" fmla="*/ 1 w 31"/>
                  <a:gd name="T33" fmla="*/ 112 h 112"/>
                  <a:gd name="T34" fmla="*/ 0 w 31"/>
                  <a:gd name="T35" fmla="*/ 101 h 112"/>
                  <a:gd name="T36" fmla="*/ 1 w 31"/>
                  <a:gd name="T37" fmla="*/ 81 h 112"/>
                  <a:gd name="T38" fmla="*/ 4 w 31"/>
                  <a:gd name="T39" fmla="*/ 63 h 112"/>
                  <a:gd name="T40" fmla="*/ 9 w 31"/>
                  <a:gd name="T41" fmla="*/ 50 h 112"/>
                  <a:gd name="T42" fmla="*/ 14 w 31"/>
                  <a:gd name="T43" fmla="*/ 46 h 112"/>
                  <a:gd name="T44" fmla="*/ 19 w 31"/>
                  <a:gd name="T45" fmla="*/ 44 h 112"/>
                  <a:gd name="T46" fmla="*/ 23 w 31"/>
                  <a:gd name="T47" fmla="*/ 40 h 112"/>
                  <a:gd name="T48" fmla="*/ 27 w 31"/>
                  <a:gd name="T49" fmla="*/ 35 h 112"/>
                  <a:gd name="T50" fmla="*/ 29 w 31"/>
                  <a:gd name="T51" fmla="*/ 30 h 112"/>
                  <a:gd name="T52" fmla="*/ 30 w 31"/>
                  <a:gd name="T53" fmla="*/ 24 h 112"/>
                  <a:gd name="T54" fmla="*/ 29 w 31"/>
                  <a:gd name="T55" fmla="*/ 18 h 112"/>
                  <a:gd name="T56" fmla="*/ 27 w 31"/>
                  <a:gd name="T57" fmla="*/ 12 h 112"/>
                  <a:gd name="T58" fmla="*/ 23 w 31"/>
                  <a:gd name="T59" fmla="*/ 7 h 112"/>
                  <a:gd name="T60" fmla="*/ 19 w 31"/>
                  <a:gd name="T61" fmla="*/ 4 h 112"/>
                  <a:gd name="T62" fmla="*/ 14 w 31"/>
                  <a:gd name="T63" fmla="*/ 1 h 112"/>
                  <a:gd name="T64" fmla="*/ 8 w 31"/>
                  <a:gd name="T65" fmla="*/ 1 h 112"/>
                  <a:gd name="T66" fmla="*/ 6 w 31"/>
                  <a:gd name="T67" fmla="*/ 1 h 112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1"/>
                  <a:gd name="T103" fmla="*/ 0 h 112"/>
                  <a:gd name="T104" fmla="*/ 31 w 31"/>
                  <a:gd name="T105" fmla="*/ 112 h 112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1" h="112">
                    <a:moveTo>
                      <a:pt x="6" y="1"/>
                    </a:move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8" y="1"/>
                    </a:lnTo>
                    <a:lnTo>
                      <a:pt x="20" y="3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8" y="12"/>
                    </a:lnTo>
                    <a:lnTo>
                      <a:pt x="30" y="15"/>
                    </a:lnTo>
                    <a:lnTo>
                      <a:pt x="30" y="18"/>
                    </a:lnTo>
                    <a:lnTo>
                      <a:pt x="31" y="20"/>
                    </a:lnTo>
                    <a:lnTo>
                      <a:pt x="31" y="24"/>
                    </a:lnTo>
                    <a:lnTo>
                      <a:pt x="31" y="28"/>
                    </a:lnTo>
                    <a:lnTo>
                      <a:pt x="30" y="30"/>
                    </a:lnTo>
                    <a:lnTo>
                      <a:pt x="30" y="33"/>
                    </a:lnTo>
                    <a:lnTo>
                      <a:pt x="28" y="36"/>
                    </a:lnTo>
                    <a:lnTo>
                      <a:pt x="26" y="39"/>
                    </a:lnTo>
                    <a:lnTo>
                      <a:pt x="25" y="41"/>
                    </a:lnTo>
                    <a:lnTo>
                      <a:pt x="23" y="43"/>
                    </a:lnTo>
                    <a:lnTo>
                      <a:pt x="20" y="45"/>
                    </a:lnTo>
                    <a:lnTo>
                      <a:pt x="17" y="46"/>
                    </a:lnTo>
                    <a:lnTo>
                      <a:pt x="14" y="47"/>
                    </a:lnTo>
                    <a:lnTo>
                      <a:pt x="13" y="48"/>
                    </a:lnTo>
                    <a:lnTo>
                      <a:pt x="11" y="50"/>
                    </a:lnTo>
                    <a:lnTo>
                      <a:pt x="8" y="57"/>
                    </a:lnTo>
                    <a:lnTo>
                      <a:pt x="6" y="63"/>
                    </a:lnTo>
                    <a:lnTo>
                      <a:pt x="4" y="72"/>
                    </a:lnTo>
                    <a:lnTo>
                      <a:pt x="2" y="79"/>
                    </a:lnTo>
                    <a:lnTo>
                      <a:pt x="1" y="85"/>
                    </a:lnTo>
                    <a:lnTo>
                      <a:pt x="1" y="95"/>
                    </a:lnTo>
                    <a:lnTo>
                      <a:pt x="1" y="112"/>
                    </a:lnTo>
                    <a:lnTo>
                      <a:pt x="0" y="112"/>
                    </a:lnTo>
                    <a:lnTo>
                      <a:pt x="0" y="101"/>
                    </a:lnTo>
                    <a:lnTo>
                      <a:pt x="1" y="87"/>
                    </a:lnTo>
                    <a:lnTo>
                      <a:pt x="1" y="81"/>
                    </a:lnTo>
                    <a:lnTo>
                      <a:pt x="2" y="71"/>
                    </a:lnTo>
                    <a:lnTo>
                      <a:pt x="4" y="63"/>
                    </a:lnTo>
                    <a:lnTo>
                      <a:pt x="7" y="57"/>
                    </a:lnTo>
                    <a:lnTo>
                      <a:pt x="9" y="50"/>
                    </a:lnTo>
                    <a:lnTo>
                      <a:pt x="11" y="46"/>
                    </a:lnTo>
                    <a:lnTo>
                      <a:pt x="14" y="46"/>
                    </a:lnTo>
                    <a:lnTo>
                      <a:pt x="16" y="45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3" y="40"/>
                    </a:lnTo>
                    <a:lnTo>
                      <a:pt x="25" y="39"/>
                    </a:lnTo>
                    <a:lnTo>
                      <a:pt x="27" y="35"/>
                    </a:lnTo>
                    <a:lnTo>
                      <a:pt x="28" y="33"/>
                    </a:lnTo>
                    <a:lnTo>
                      <a:pt x="29" y="30"/>
                    </a:lnTo>
                    <a:lnTo>
                      <a:pt x="30" y="28"/>
                    </a:lnTo>
                    <a:lnTo>
                      <a:pt x="30" y="24"/>
                    </a:lnTo>
                    <a:lnTo>
                      <a:pt x="30" y="21"/>
                    </a:lnTo>
                    <a:lnTo>
                      <a:pt x="29" y="18"/>
                    </a:lnTo>
                    <a:lnTo>
                      <a:pt x="28" y="15"/>
                    </a:lnTo>
                    <a:lnTo>
                      <a:pt x="27" y="12"/>
                    </a:lnTo>
                    <a:lnTo>
                      <a:pt x="26" y="9"/>
                    </a:lnTo>
                    <a:lnTo>
                      <a:pt x="23" y="7"/>
                    </a:lnTo>
                    <a:lnTo>
                      <a:pt x="21" y="5"/>
                    </a:lnTo>
                    <a:lnTo>
                      <a:pt x="19" y="4"/>
                    </a:lnTo>
                    <a:lnTo>
                      <a:pt x="17" y="3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8" y="1"/>
                    </a:lnTo>
                    <a:lnTo>
                      <a:pt x="6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7" name="Freeform 159"/>
              <p:cNvSpPr>
                <a:spLocks/>
              </p:cNvSpPr>
              <p:nvPr/>
            </p:nvSpPr>
            <p:spPr bwMode="auto">
              <a:xfrm>
                <a:off x="407" y="4037"/>
                <a:ext cx="38" cy="118"/>
              </a:xfrm>
              <a:custGeom>
                <a:avLst/>
                <a:gdLst>
                  <a:gd name="T0" fmla="*/ 8 w 38"/>
                  <a:gd name="T1" fmla="*/ 1 h 118"/>
                  <a:gd name="T2" fmla="*/ 15 w 38"/>
                  <a:gd name="T3" fmla="*/ 0 h 118"/>
                  <a:gd name="T4" fmla="*/ 22 w 38"/>
                  <a:gd name="T5" fmla="*/ 1 h 118"/>
                  <a:gd name="T6" fmla="*/ 28 w 38"/>
                  <a:gd name="T7" fmla="*/ 5 h 118"/>
                  <a:gd name="T8" fmla="*/ 32 w 38"/>
                  <a:gd name="T9" fmla="*/ 10 h 118"/>
                  <a:gd name="T10" fmla="*/ 36 w 38"/>
                  <a:gd name="T11" fmla="*/ 15 h 118"/>
                  <a:gd name="T12" fmla="*/ 38 w 38"/>
                  <a:gd name="T13" fmla="*/ 22 h 118"/>
                  <a:gd name="T14" fmla="*/ 38 w 38"/>
                  <a:gd name="T15" fmla="*/ 29 h 118"/>
                  <a:gd name="T16" fmla="*/ 36 w 38"/>
                  <a:gd name="T17" fmla="*/ 35 h 118"/>
                  <a:gd name="T18" fmla="*/ 32 w 38"/>
                  <a:gd name="T19" fmla="*/ 41 h 118"/>
                  <a:gd name="T20" fmla="*/ 27 w 38"/>
                  <a:gd name="T21" fmla="*/ 46 h 118"/>
                  <a:gd name="T22" fmla="*/ 21 w 38"/>
                  <a:gd name="T23" fmla="*/ 48 h 118"/>
                  <a:gd name="T24" fmla="*/ 15 w 38"/>
                  <a:gd name="T25" fmla="*/ 50 h 118"/>
                  <a:gd name="T26" fmla="*/ 10 w 38"/>
                  <a:gd name="T27" fmla="*/ 60 h 118"/>
                  <a:gd name="T28" fmla="*/ 5 w 38"/>
                  <a:gd name="T29" fmla="*/ 76 h 118"/>
                  <a:gd name="T30" fmla="*/ 1 w 38"/>
                  <a:gd name="T31" fmla="*/ 90 h 118"/>
                  <a:gd name="T32" fmla="*/ 1 w 38"/>
                  <a:gd name="T33" fmla="*/ 118 h 118"/>
                  <a:gd name="T34" fmla="*/ 0 w 38"/>
                  <a:gd name="T35" fmla="*/ 107 h 118"/>
                  <a:gd name="T36" fmla="*/ 1 w 38"/>
                  <a:gd name="T37" fmla="*/ 85 h 118"/>
                  <a:gd name="T38" fmla="*/ 6 w 38"/>
                  <a:gd name="T39" fmla="*/ 67 h 118"/>
                  <a:gd name="T40" fmla="*/ 11 w 38"/>
                  <a:gd name="T41" fmla="*/ 54 h 118"/>
                  <a:gd name="T42" fmla="*/ 14 w 38"/>
                  <a:gd name="T43" fmla="*/ 49 h 118"/>
                  <a:gd name="T44" fmla="*/ 19 w 38"/>
                  <a:gd name="T45" fmla="*/ 48 h 118"/>
                  <a:gd name="T46" fmla="*/ 26 w 38"/>
                  <a:gd name="T47" fmla="*/ 45 h 118"/>
                  <a:gd name="T48" fmla="*/ 30 w 38"/>
                  <a:gd name="T49" fmla="*/ 41 h 118"/>
                  <a:gd name="T50" fmla="*/ 34 w 38"/>
                  <a:gd name="T51" fmla="*/ 35 h 118"/>
                  <a:gd name="T52" fmla="*/ 36 w 38"/>
                  <a:gd name="T53" fmla="*/ 29 h 118"/>
                  <a:gd name="T54" fmla="*/ 36 w 38"/>
                  <a:gd name="T55" fmla="*/ 22 h 118"/>
                  <a:gd name="T56" fmla="*/ 34 w 38"/>
                  <a:gd name="T57" fmla="*/ 15 h 118"/>
                  <a:gd name="T58" fmla="*/ 31 w 38"/>
                  <a:gd name="T59" fmla="*/ 10 h 118"/>
                  <a:gd name="T60" fmla="*/ 26 w 38"/>
                  <a:gd name="T61" fmla="*/ 5 h 118"/>
                  <a:gd name="T62" fmla="*/ 20 w 38"/>
                  <a:gd name="T63" fmla="*/ 3 h 118"/>
                  <a:gd name="T64" fmla="*/ 14 w 38"/>
                  <a:gd name="T65" fmla="*/ 1 h 118"/>
                  <a:gd name="T66" fmla="*/ 8 w 38"/>
                  <a:gd name="T67" fmla="*/ 1 h 11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38"/>
                  <a:gd name="T103" fmla="*/ 0 h 118"/>
                  <a:gd name="T104" fmla="*/ 38 w 38"/>
                  <a:gd name="T105" fmla="*/ 118 h 11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38" h="118">
                    <a:moveTo>
                      <a:pt x="8" y="1"/>
                    </a:moveTo>
                    <a:lnTo>
                      <a:pt x="8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2" y="1"/>
                    </a:lnTo>
                    <a:lnTo>
                      <a:pt x="25" y="3"/>
                    </a:lnTo>
                    <a:lnTo>
                      <a:pt x="28" y="5"/>
                    </a:lnTo>
                    <a:lnTo>
                      <a:pt x="30" y="7"/>
                    </a:lnTo>
                    <a:lnTo>
                      <a:pt x="32" y="10"/>
                    </a:lnTo>
                    <a:lnTo>
                      <a:pt x="34" y="13"/>
                    </a:lnTo>
                    <a:lnTo>
                      <a:pt x="36" y="15"/>
                    </a:lnTo>
                    <a:lnTo>
                      <a:pt x="37" y="19"/>
                    </a:lnTo>
                    <a:lnTo>
                      <a:pt x="38" y="22"/>
                    </a:lnTo>
                    <a:lnTo>
                      <a:pt x="38" y="25"/>
                    </a:lnTo>
                    <a:lnTo>
                      <a:pt x="38" y="29"/>
                    </a:lnTo>
                    <a:lnTo>
                      <a:pt x="37" y="32"/>
                    </a:lnTo>
                    <a:lnTo>
                      <a:pt x="36" y="35"/>
                    </a:lnTo>
                    <a:lnTo>
                      <a:pt x="34" y="38"/>
                    </a:lnTo>
                    <a:lnTo>
                      <a:pt x="32" y="41"/>
                    </a:lnTo>
                    <a:lnTo>
                      <a:pt x="30" y="43"/>
                    </a:lnTo>
                    <a:lnTo>
                      <a:pt x="27" y="46"/>
                    </a:lnTo>
                    <a:lnTo>
                      <a:pt x="24" y="47"/>
                    </a:lnTo>
                    <a:lnTo>
                      <a:pt x="21" y="48"/>
                    </a:lnTo>
                    <a:lnTo>
                      <a:pt x="17" y="50"/>
                    </a:lnTo>
                    <a:lnTo>
                      <a:pt x="15" y="50"/>
                    </a:lnTo>
                    <a:lnTo>
                      <a:pt x="13" y="54"/>
                    </a:lnTo>
                    <a:lnTo>
                      <a:pt x="10" y="60"/>
                    </a:lnTo>
                    <a:lnTo>
                      <a:pt x="8" y="67"/>
                    </a:lnTo>
                    <a:lnTo>
                      <a:pt x="5" y="76"/>
                    </a:lnTo>
                    <a:lnTo>
                      <a:pt x="2" y="83"/>
                    </a:lnTo>
                    <a:lnTo>
                      <a:pt x="1" y="90"/>
                    </a:lnTo>
                    <a:lnTo>
                      <a:pt x="1" y="101"/>
                    </a:lnTo>
                    <a:lnTo>
                      <a:pt x="1" y="118"/>
                    </a:lnTo>
                    <a:lnTo>
                      <a:pt x="0" y="118"/>
                    </a:lnTo>
                    <a:lnTo>
                      <a:pt x="0" y="107"/>
                    </a:lnTo>
                    <a:lnTo>
                      <a:pt x="1" y="92"/>
                    </a:lnTo>
                    <a:lnTo>
                      <a:pt x="1" y="85"/>
                    </a:lnTo>
                    <a:lnTo>
                      <a:pt x="3" y="75"/>
                    </a:lnTo>
                    <a:lnTo>
                      <a:pt x="6" y="67"/>
                    </a:lnTo>
                    <a:lnTo>
                      <a:pt x="8" y="60"/>
                    </a:lnTo>
                    <a:lnTo>
                      <a:pt x="11" y="54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7" y="48"/>
                    </a:lnTo>
                    <a:lnTo>
                      <a:pt x="19" y="48"/>
                    </a:lnTo>
                    <a:lnTo>
                      <a:pt x="23" y="46"/>
                    </a:lnTo>
                    <a:lnTo>
                      <a:pt x="26" y="45"/>
                    </a:lnTo>
                    <a:lnTo>
                      <a:pt x="28" y="43"/>
                    </a:lnTo>
                    <a:lnTo>
                      <a:pt x="30" y="41"/>
                    </a:lnTo>
                    <a:lnTo>
                      <a:pt x="33" y="37"/>
                    </a:lnTo>
                    <a:lnTo>
                      <a:pt x="34" y="35"/>
                    </a:lnTo>
                    <a:lnTo>
                      <a:pt x="35" y="32"/>
                    </a:lnTo>
                    <a:lnTo>
                      <a:pt x="36" y="29"/>
                    </a:lnTo>
                    <a:lnTo>
                      <a:pt x="36" y="25"/>
                    </a:lnTo>
                    <a:lnTo>
                      <a:pt x="36" y="22"/>
                    </a:lnTo>
                    <a:lnTo>
                      <a:pt x="35" y="19"/>
                    </a:lnTo>
                    <a:lnTo>
                      <a:pt x="34" y="15"/>
                    </a:lnTo>
                    <a:lnTo>
                      <a:pt x="33" y="13"/>
                    </a:lnTo>
                    <a:lnTo>
                      <a:pt x="31" y="10"/>
                    </a:lnTo>
                    <a:lnTo>
                      <a:pt x="28" y="7"/>
                    </a:lnTo>
                    <a:lnTo>
                      <a:pt x="26" y="5"/>
                    </a:lnTo>
                    <a:lnTo>
                      <a:pt x="23" y="4"/>
                    </a:lnTo>
                    <a:lnTo>
                      <a:pt x="20" y="3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1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8" name="Freeform 160"/>
              <p:cNvSpPr>
                <a:spLocks/>
              </p:cNvSpPr>
              <p:nvPr/>
            </p:nvSpPr>
            <p:spPr bwMode="auto">
              <a:xfrm>
                <a:off x="418" y="4025"/>
                <a:ext cx="29" cy="31"/>
              </a:xfrm>
              <a:custGeom>
                <a:avLst/>
                <a:gdLst>
                  <a:gd name="T0" fmla="*/ 1 w 29"/>
                  <a:gd name="T1" fmla="*/ 6 h 31"/>
                  <a:gd name="T2" fmla="*/ 4 w 29"/>
                  <a:gd name="T3" fmla="*/ 5 h 31"/>
                  <a:gd name="T4" fmla="*/ 5 w 29"/>
                  <a:gd name="T5" fmla="*/ 3 h 31"/>
                  <a:gd name="T6" fmla="*/ 7 w 29"/>
                  <a:gd name="T7" fmla="*/ 2 h 31"/>
                  <a:gd name="T8" fmla="*/ 10 w 29"/>
                  <a:gd name="T9" fmla="*/ 1 h 31"/>
                  <a:gd name="T10" fmla="*/ 12 w 29"/>
                  <a:gd name="T11" fmla="*/ 1 h 31"/>
                  <a:gd name="T12" fmla="*/ 14 w 29"/>
                  <a:gd name="T13" fmla="*/ 1 h 31"/>
                  <a:gd name="T14" fmla="*/ 17 w 29"/>
                  <a:gd name="T15" fmla="*/ 1 h 31"/>
                  <a:gd name="T16" fmla="*/ 19 w 29"/>
                  <a:gd name="T17" fmla="*/ 2 h 31"/>
                  <a:gd name="T18" fmla="*/ 22 w 29"/>
                  <a:gd name="T19" fmla="*/ 4 h 31"/>
                  <a:gd name="T20" fmla="*/ 23 w 29"/>
                  <a:gd name="T21" fmla="*/ 5 h 31"/>
                  <a:gd name="T22" fmla="*/ 25 w 29"/>
                  <a:gd name="T23" fmla="*/ 7 h 31"/>
                  <a:gd name="T24" fmla="*/ 26 w 29"/>
                  <a:gd name="T25" fmla="*/ 9 h 31"/>
                  <a:gd name="T26" fmla="*/ 28 w 29"/>
                  <a:gd name="T27" fmla="*/ 11 h 31"/>
                  <a:gd name="T28" fmla="*/ 28 w 29"/>
                  <a:gd name="T29" fmla="*/ 14 h 31"/>
                  <a:gd name="T30" fmla="*/ 29 w 29"/>
                  <a:gd name="T31" fmla="*/ 16 h 31"/>
                  <a:gd name="T32" fmla="*/ 29 w 29"/>
                  <a:gd name="T33" fmla="*/ 18 h 31"/>
                  <a:gd name="T34" fmla="*/ 28 w 29"/>
                  <a:gd name="T35" fmla="*/ 20 h 31"/>
                  <a:gd name="T36" fmla="*/ 28 w 29"/>
                  <a:gd name="T37" fmla="*/ 23 h 31"/>
                  <a:gd name="T38" fmla="*/ 26 w 29"/>
                  <a:gd name="T39" fmla="*/ 25 h 31"/>
                  <a:gd name="T40" fmla="*/ 25 w 29"/>
                  <a:gd name="T41" fmla="*/ 27 h 31"/>
                  <a:gd name="T42" fmla="*/ 23 w 29"/>
                  <a:gd name="T43" fmla="*/ 29 h 31"/>
                  <a:gd name="T44" fmla="*/ 21 w 29"/>
                  <a:gd name="T45" fmla="*/ 30 h 31"/>
                  <a:gd name="T46" fmla="*/ 22 w 29"/>
                  <a:gd name="T47" fmla="*/ 31 h 31"/>
                  <a:gd name="T48" fmla="*/ 24 w 29"/>
                  <a:gd name="T49" fmla="*/ 30 h 31"/>
                  <a:gd name="T50" fmla="*/ 25 w 29"/>
                  <a:gd name="T51" fmla="*/ 28 h 31"/>
                  <a:gd name="T52" fmla="*/ 27 w 29"/>
                  <a:gd name="T53" fmla="*/ 26 h 31"/>
                  <a:gd name="T54" fmla="*/ 28 w 29"/>
                  <a:gd name="T55" fmla="*/ 24 h 31"/>
                  <a:gd name="T56" fmla="*/ 29 w 29"/>
                  <a:gd name="T57" fmla="*/ 22 h 31"/>
                  <a:gd name="T58" fmla="*/ 29 w 29"/>
                  <a:gd name="T59" fmla="*/ 19 h 31"/>
                  <a:gd name="T60" fmla="*/ 29 w 29"/>
                  <a:gd name="T61" fmla="*/ 16 h 31"/>
                  <a:gd name="T62" fmla="*/ 29 w 29"/>
                  <a:gd name="T63" fmla="*/ 14 h 31"/>
                  <a:gd name="T64" fmla="*/ 29 w 29"/>
                  <a:gd name="T65" fmla="*/ 11 h 31"/>
                  <a:gd name="T66" fmla="*/ 28 w 29"/>
                  <a:gd name="T67" fmla="*/ 9 h 31"/>
                  <a:gd name="T68" fmla="*/ 27 w 29"/>
                  <a:gd name="T69" fmla="*/ 7 h 31"/>
                  <a:gd name="T70" fmla="*/ 25 w 29"/>
                  <a:gd name="T71" fmla="*/ 5 h 31"/>
                  <a:gd name="T72" fmla="*/ 23 w 29"/>
                  <a:gd name="T73" fmla="*/ 3 h 31"/>
                  <a:gd name="T74" fmla="*/ 21 w 29"/>
                  <a:gd name="T75" fmla="*/ 2 h 31"/>
                  <a:gd name="T76" fmla="*/ 19 w 29"/>
                  <a:gd name="T77" fmla="*/ 1 h 31"/>
                  <a:gd name="T78" fmla="*/ 16 w 29"/>
                  <a:gd name="T79" fmla="*/ 1 h 31"/>
                  <a:gd name="T80" fmla="*/ 14 w 29"/>
                  <a:gd name="T81" fmla="*/ 0 h 31"/>
                  <a:gd name="T82" fmla="*/ 11 w 29"/>
                  <a:gd name="T83" fmla="*/ 0 h 31"/>
                  <a:gd name="T84" fmla="*/ 9 w 29"/>
                  <a:gd name="T85" fmla="*/ 1 h 31"/>
                  <a:gd name="T86" fmla="*/ 7 w 29"/>
                  <a:gd name="T87" fmla="*/ 1 h 31"/>
                  <a:gd name="T88" fmla="*/ 5 w 29"/>
                  <a:gd name="T89" fmla="*/ 2 h 31"/>
                  <a:gd name="T90" fmla="*/ 2 w 29"/>
                  <a:gd name="T91" fmla="*/ 4 h 31"/>
                  <a:gd name="T92" fmla="*/ 0 w 29"/>
                  <a:gd name="T93" fmla="*/ 6 h 31"/>
                  <a:gd name="T94" fmla="*/ 1 w 29"/>
                  <a:gd name="T95" fmla="*/ 6 h 31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29"/>
                  <a:gd name="T145" fmla="*/ 0 h 31"/>
                  <a:gd name="T146" fmla="*/ 29 w 29"/>
                  <a:gd name="T147" fmla="*/ 31 h 31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29" h="31">
                    <a:moveTo>
                      <a:pt x="1" y="6"/>
                    </a:moveTo>
                    <a:lnTo>
                      <a:pt x="4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9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29" y="16"/>
                    </a:lnTo>
                    <a:lnTo>
                      <a:pt x="29" y="18"/>
                    </a:lnTo>
                    <a:lnTo>
                      <a:pt x="28" y="20"/>
                    </a:lnTo>
                    <a:lnTo>
                      <a:pt x="28" y="23"/>
                    </a:lnTo>
                    <a:lnTo>
                      <a:pt x="26" y="25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1" y="30"/>
                    </a:lnTo>
                    <a:lnTo>
                      <a:pt x="22" y="31"/>
                    </a:lnTo>
                    <a:lnTo>
                      <a:pt x="24" y="30"/>
                    </a:lnTo>
                    <a:lnTo>
                      <a:pt x="25" y="28"/>
                    </a:lnTo>
                    <a:lnTo>
                      <a:pt x="27" y="26"/>
                    </a:lnTo>
                    <a:lnTo>
                      <a:pt x="28" y="24"/>
                    </a:lnTo>
                    <a:lnTo>
                      <a:pt x="29" y="22"/>
                    </a:lnTo>
                    <a:lnTo>
                      <a:pt x="29" y="19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1"/>
                    </a:lnTo>
                    <a:lnTo>
                      <a:pt x="28" y="9"/>
                    </a:lnTo>
                    <a:lnTo>
                      <a:pt x="27" y="7"/>
                    </a:lnTo>
                    <a:lnTo>
                      <a:pt x="25" y="5"/>
                    </a:lnTo>
                    <a:lnTo>
                      <a:pt x="23" y="3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1" y="0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09" name="Freeform 161"/>
              <p:cNvSpPr>
                <a:spLocks/>
              </p:cNvSpPr>
              <p:nvPr/>
            </p:nvSpPr>
            <p:spPr bwMode="auto">
              <a:xfrm>
                <a:off x="418" y="4025"/>
                <a:ext cx="35" cy="38"/>
              </a:xfrm>
              <a:custGeom>
                <a:avLst/>
                <a:gdLst>
                  <a:gd name="T0" fmla="*/ 1 w 35"/>
                  <a:gd name="T1" fmla="*/ 8 h 38"/>
                  <a:gd name="T2" fmla="*/ 5 w 35"/>
                  <a:gd name="T3" fmla="*/ 5 h 38"/>
                  <a:gd name="T4" fmla="*/ 6 w 35"/>
                  <a:gd name="T5" fmla="*/ 4 h 38"/>
                  <a:gd name="T6" fmla="*/ 9 w 35"/>
                  <a:gd name="T7" fmla="*/ 2 h 38"/>
                  <a:gd name="T8" fmla="*/ 12 w 35"/>
                  <a:gd name="T9" fmla="*/ 2 h 38"/>
                  <a:gd name="T10" fmla="*/ 15 w 35"/>
                  <a:gd name="T11" fmla="*/ 1 h 38"/>
                  <a:gd name="T12" fmla="*/ 17 w 35"/>
                  <a:gd name="T13" fmla="*/ 2 h 38"/>
                  <a:gd name="T14" fmla="*/ 20 w 35"/>
                  <a:gd name="T15" fmla="*/ 2 h 38"/>
                  <a:gd name="T16" fmla="*/ 23 w 35"/>
                  <a:gd name="T17" fmla="*/ 3 h 38"/>
                  <a:gd name="T18" fmla="*/ 26 w 35"/>
                  <a:gd name="T19" fmla="*/ 5 h 38"/>
                  <a:gd name="T20" fmla="*/ 28 w 35"/>
                  <a:gd name="T21" fmla="*/ 6 h 38"/>
                  <a:gd name="T22" fmla="*/ 30 w 35"/>
                  <a:gd name="T23" fmla="*/ 8 h 38"/>
                  <a:gd name="T24" fmla="*/ 31 w 35"/>
                  <a:gd name="T25" fmla="*/ 11 h 38"/>
                  <a:gd name="T26" fmla="*/ 33 w 35"/>
                  <a:gd name="T27" fmla="*/ 13 h 38"/>
                  <a:gd name="T28" fmla="*/ 34 w 35"/>
                  <a:gd name="T29" fmla="*/ 17 h 38"/>
                  <a:gd name="T30" fmla="*/ 34 w 35"/>
                  <a:gd name="T31" fmla="*/ 19 h 38"/>
                  <a:gd name="T32" fmla="*/ 34 w 35"/>
                  <a:gd name="T33" fmla="*/ 22 h 38"/>
                  <a:gd name="T34" fmla="*/ 34 w 35"/>
                  <a:gd name="T35" fmla="*/ 25 h 38"/>
                  <a:gd name="T36" fmla="*/ 33 w 35"/>
                  <a:gd name="T37" fmla="*/ 27 h 38"/>
                  <a:gd name="T38" fmla="*/ 31 w 35"/>
                  <a:gd name="T39" fmla="*/ 31 h 38"/>
                  <a:gd name="T40" fmla="*/ 30 w 35"/>
                  <a:gd name="T41" fmla="*/ 33 h 38"/>
                  <a:gd name="T42" fmla="*/ 28 w 35"/>
                  <a:gd name="T43" fmla="*/ 35 h 38"/>
                  <a:gd name="T44" fmla="*/ 25 w 35"/>
                  <a:gd name="T45" fmla="*/ 36 h 38"/>
                  <a:gd name="T46" fmla="*/ 26 w 35"/>
                  <a:gd name="T47" fmla="*/ 38 h 38"/>
                  <a:gd name="T48" fmla="*/ 29 w 35"/>
                  <a:gd name="T49" fmla="*/ 36 h 38"/>
                  <a:gd name="T50" fmla="*/ 31 w 35"/>
                  <a:gd name="T51" fmla="*/ 34 h 38"/>
                  <a:gd name="T52" fmla="*/ 32 w 35"/>
                  <a:gd name="T53" fmla="*/ 31 h 38"/>
                  <a:gd name="T54" fmla="*/ 34 w 35"/>
                  <a:gd name="T55" fmla="*/ 29 h 38"/>
                  <a:gd name="T56" fmla="*/ 35 w 35"/>
                  <a:gd name="T57" fmla="*/ 26 h 38"/>
                  <a:gd name="T58" fmla="*/ 35 w 35"/>
                  <a:gd name="T59" fmla="*/ 23 h 38"/>
                  <a:gd name="T60" fmla="*/ 35 w 35"/>
                  <a:gd name="T61" fmla="*/ 20 h 38"/>
                  <a:gd name="T62" fmla="*/ 35 w 35"/>
                  <a:gd name="T63" fmla="*/ 17 h 38"/>
                  <a:gd name="T64" fmla="*/ 34 w 35"/>
                  <a:gd name="T65" fmla="*/ 13 h 38"/>
                  <a:gd name="T66" fmla="*/ 34 w 35"/>
                  <a:gd name="T67" fmla="*/ 11 h 38"/>
                  <a:gd name="T68" fmla="*/ 32 w 35"/>
                  <a:gd name="T69" fmla="*/ 8 h 38"/>
                  <a:gd name="T70" fmla="*/ 30 w 35"/>
                  <a:gd name="T71" fmla="*/ 6 h 38"/>
                  <a:gd name="T72" fmla="*/ 28 w 35"/>
                  <a:gd name="T73" fmla="*/ 4 h 38"/>
                  <a:gd name="T74" fmla="*/ 25 w 35"/>
                  <a:gd name="T75" fmla="*/ 2 h 38"/>
                  <a:gd name="T76" fmla="*/ 22 w 35"/>
                  <a:gd name="T77" fmla="*/ 1 h 38"/>
                  <a:gd name="T78" fmla="*/ 20 w 35"/>
                  <a:gd name="T79" fmla="*/ 1 h 38"/>
                  <a:gd name="T80" fmla="*/ 16 w 35"/>
                  <a:gd name="T81" fmla="*/ 0 h 38"/>
                  <a:gd name="T82" fmla="*/ 13 w 35"/>
                  <a:gd name="T83" fmla="*/ 0 h 38"/>
                  <a:gd name="T84" fmla="*/ 11 w 35"/>
                  <a:gd name="T85" fmla="*/ 1 h 38"/>
                  <a:gd name="T86" fmla="*/ 8 w 35"/>
                  <a:gd name="T87" fmla="*/ 2 h 38"/>
                  <a:gd name="T88" fmla="*/ 5 w 35"/>
                  <a:gd name="T89" fmla="*/ 3 h 38"/>
                  <a:gd name="T90" fmla="*/ 3 w 35"/>
                  <a:gd name="T91" fmla="*/ 5 h 38"/>
                  <a:gd name="T92" fmla="*/ 0 w 35"/>
                  <a:gd name="T93" fmla="*/ 7 h 38"/>
                  <a:gd name="T94" fmla="*/ 1 w 35"/>
                  <a:gd name="T95" fmla="*/ 8 h 3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35"/>
                  <a:gd name="T145" fmla="*/ 0 h 38"/>
                  <a:gd name="T146" fmla="*/ 35 w 35"/>
                  <a:gd name="T147" fmla="*/ 38 h 3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35" h="38">
                    <a:moveTo>
                      <a:pt x="1" y="8"/>
                    </a:moveTo>
                    <a:lnTo>
                      <a:pt x="5" y="5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20" y="2"/>
                    </a:lnTo>
                    <a:lnTo>
                      <a:pt x="23" y="3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30" y="8"/>
                    </a:lnTo>
                    <a:lnTo>
                      <a:pt x="31" y="11"/>
                    </a:lnTo>
                    <a:lnTo>
                      <a:pt x="33" y="13"/>
                    </a:lnTo>
                    <a:lnTo>
                      <a:pt x="34" y="17"/>
                    </a:lnTo>
                    <a:lnTo>
                      <a:pt x="34" y="19"/>
                    </a:lnTo>
                    <a:lnTo>
                      <a:pt x="34" y="22"/>
                    </a:lnTo>
                    <a:lnTo>
                      <a:pt x="34" y="25"/>
                    </a:lnTo>
                    <a:lnTo>
                      <a:pt x="33" y="27"/>
                    </a:lnTo>
                    <a:lnTo>
                      <a:pt x="31" y="31"/>
                    </a:lnTo>
                    <a:lnTo>
                      <a:pt x="30" y="33"/>
                    </a:lnTo>
                    <a:lnTo>
                      <a:pt x="28" y="35"/>
                    </a:lnTo>
                    <a:lnTo>
                      <a:pt x="25" y="36"/>
                    </a:lnTo>
                    <a:lnTo>
                      <a:pt x="26" y="38"/>
                    </a:lnTo>
                    <a:lnTo>
                      <a:pt x="29" y="36"/>
                    </a:lnTo>
                    <a:lnTo>
                      <a:pt x="31" y="34"/>
                    </a:lnTo>
                    <a:lnTo>
                      <a:pt x="32" y="31"/>
                    </a:lnTo>
                    <a:lnTo>
                      <a:pt x="34" y="29"/>
                    </a:lnTo>
                    <a:lnTo>
                      <a:pt x="35" y="26"/>
                    </a:lnTo>
                    <a:lnTo>
                      <a:pt x="35" y="23"/>
                    </a:lnTo>
                    <a:lnTo>
                      <a:pt x="35" y="20"/>
                    </a:lnTo>
                    <a:lnTo>
                      <a:pt x="35" y="17"/>
                    </a:lnTo>
                    <a:lnTo>
                      <a:pt x="34" y="13"/>
                    </a:lnTo>
                    <a:lnTo>
                      <a:pt x="34" y="11"/>
                    </a:lnTo>
                    <a:lnTo>
                      <a:pt x="32" y="8"/>
                    </a:lnTo>
                    <a:lnTo>
                      <a:pt x="30" y="6"/>
                    </a:lnTo>
                    <a:lnTo>
                      <a:pt x="28" y="4"/>
                    </a:lnTo>
                    <a:lnTo>
                      <a:pt x="25" y="2"/>
                    </a:lnTo>
                    <a:lnTo>
                      <a:pt x="22" y="1"/>
                    </a:lnTo>
                    <a:lnTo>
                      <a:pt x="20" y="1"/>
                    </a:lnTo>
                    <a:lnTo>
                      <a:pt x="16" y="0"/>
                    </a:lnTo>
                    <a:lnTo>
                      <a:pt x="13" y="0"/>
                    </a:lnTo>
                    <a:lnTo>
                      <a:pt x="11" y="1"/>
                    </a:lnTo>
                    <a:lnTo>
                      <a:pt x="8" y="2"/>
                    </a:lnTo>
                    <a:lnTo>
                      <a:pt x="5" y="3"/>
                    </a:lnTo>
                    <a:lnTo>
                      <a:pt x="3" y="5"/>
                    </a:lnTo>
                    <a:lnTo>
                      <a:pt x="0" y="7"/>
                    </a:lnTo>
                    <a:lnTo>
                      <a:pt x="1" y="8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0" name="Freeform 162"/>
              <p:cNvSpPr>
                <a:spLocks/>
              </p:cNvSpPr>
              <p:nvPr/>
            </p:nvSpPr>
            <p:spPr bwMode="auto">
              <a:xfrm>
                <a:off x="426" y="4058"/>
                <a:ext cx="22" cy="24"/>
              </a:xfrm>
              <a:custGeom>
                <a:avLst/>
                <a:gdLst>
                  <a:gd name="T0" fmla="*/ 2 w 22"/>
                  <a:gd name="T1" fmla="*/ 22 h 24"/>
                  <a:gd name="T2" fmla="*/ 4 w 22"/>
                  <a:gd name="T3" fmla="*/ 23 h 24"/>
                  <a:gd name="T4" fmla="*/ 6 w 22"/>
                  <a:gd name="T5" fmla="*/ 23 h 24"/>
                  <a:gd name="T6" fmla="*/ 8 w 22"/>
                  <a:gd name="T7" fmla="*/ 24 h 24"/>
                  <a:gd name="T8" fmla="*/ 10 w 22"/>
                  <a:gd name="T9" fmla="*/ 24 h 24"/>
                  <a:gd name="T10" fmla="*/ 12 w 22"/>
                  <a:gd name="T11" fmla="*/ 23 h 24"/>
                  <a:gd name="T12" fmla="*/ 14 w 22"/>
                  <a:gd name="T13" fmla="*/ 22 h 24"/>
                  <a:gd name="T14" fmla="*/ 16 w 22"/>
                  <a:gd name="T15" fmla="*/ 22 h 24"/>
                  <a:gd name="T16" fmla="*/ 17 w 22"/>
                  <a:gd name="T17" fmla="*/ 20 h 24"/>
                  <a:gd name="T18" fmla="*/ 19 w 22"/>
                  <a:gd name="T19" fmla="*/ 18 h 24"/>
                  <a:gd name="T20" fmla="*/ 20 w 22"/>
                  <a:gd name="T21" fmla="*/ 16 h 24"/>
                  <a:gd name="T22" fmla="*/ 21 w 22"/>
                  <a:gd name="T23" fmla="*/ 14 h 24"/>
                  <a:gd name="T24" fmla="*/ 21 w 22"/>
                  <a:gd name="T25" fmla="*/ 12 h 24"/>
                  <a:gd name="T26" fmla="*/ 21 w 22"/>
                  <a:gd name="T27" fmla="*/ 10 h 24"/>
                  <a:gd name="T28" fmla="*/ 21 w 22"/>
                  <a:gd name="T29" fmla="*/ 8 h 24"/>
                  <a:gd name="T30" fmla="*/ 21 w 22"/>
                  <a:gd name="T31" fmla="*/ 6 h 24"/>
                  <a:gd name="T32" fmla="*/ 20 w 22"/>
                  <a:gd name="T33" fmla="*/ 4 h 24"/>
                  <a:gd name="T34" fmla="*/ 18 w 22"/>
                  <a:gd name="T35" fmla="*/ 2 h 24"/>
                  <a:gd name="T36" fmla="*/ 17 w 22"/>
                  <a:gd name="T37" fmla="*/ 0 h 24"/>
                  <a:gd name="T38" fmla="*/ 18 w 22"/>
                  <a:gd name="T39" fmla="*/ 0 h 24"/>
                  <a:gd name="T40" fmla="*/ 20 w 22"/>
                  <a:gd name="T41" fmla="*/ 2 h 24"/>
                  <a:gd name="T42" fmla="*/ 21 w 22"/>
                  <a:gd name="T43" fmla="*/ 4 h 24"/>
                  <a:gd name="T44" fmla="*/ 22 w 22"/>
                  <a:gd name="T45" fmla="*/ 6 h 24"/>
                  <a:gd name="T46" fmla="*/ 22 w 22"/>
                  <a:gd name="T47" fmla="*/ 8 h 24"/>
                  <a:gd name="T48" fmla="*/ 22 w 22"/>
                  <a:gd name="T49" fmla="*/ 11 h 24"/>
                  <a:gd name="T50" fmla="*/ 22 w 22"/>
                  <a:gd name="T51" fmla="*/ 13 h 24"/>
                  <a:gd name="T52" fmla="*/ 21 w 22"/>
                  <a:gd name="T53" fmla="*/ 16 h 24"/>
                  <a:gd name="T54" fmla="*/ 21 w 22"/>
                  <a:gd name="T55" fmla="*/ 17 h 24"/>
                  <a:gd name="T56" fmla="*/ 19 w 22"/>
                  <a:gd name="T57" fmla="*/ 19 h 24"/>
                  <a:gd name="T58" fmla="*/ 18 w 22"/>
                  <a:gd name="T59" fmla="*/ 20 h 24"/>
                  <a:gd name="T60" fmla="*/ 17 w 22"/>
                  <a:gd name="T61" fmla="*/ 22 h 24"/>
                  <a:gd name="T62" fmla="*/ 15 w 22"/>
                  <a:gd name="T63" fmla="*/ 23 h 24"/>
                  <a:gd name="T64" fmla="*/ 12 w 22"/>
                  <a:gd name="T65" fmla="*/ 24 h 24"/>
                  <a:gd name="T66" fmla="*/ 10 w 22"/>
                  <a:gd name="T67" fmla="*/ 24 h 24"/>
                  <a:gd name="T68" fmla="*/ 8 w 22"/>
                  <a:gd name="T69" fmla="*/ 24 h 24"/>
                  <a:gd name="T70" fmla="*/ 6 w 22"/>
                  <a:gd name="T71" fmla="*/ 24 h 24"/>
                  <a:gd name="T72" fmla="*/ 4 w 22"/>
                  <a:gd name="T73" fmla="*/ 24 h 24"/>
                  <a:gd name="T74" fmla="*/ 2 w 22"/>
                  <a:gd name="T75" fmla="*/ 23 h 24"/>
                  <a:gd name="T76" fmla="*/ 0 w 22"/>
                  <a:gd name="T77" fmla="*/ 22 h 24"/>
                  <a:gd name="T78" fmla="*/ 2 w 22"/>
                  <a:gd name="T79" fmla="*/ 22 h 24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"/>
                  <a:gd name="T121" fmla="*/ 0 h 24"/>
                  <a:gd name="T122" fmla="*/ 22 w 22"/>
                  <a:gd name="T123" fmla="*/ 24 h 24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" h="24">
                    <a:moveTo>
                      <a:pt x="2" y="22"/>
                    </a:moveTo>
                    <a:lnTo>
                      <a:pt x="4" y="23"/>
                    </a:lnTo>
                    <a:lnTo>
                      <a:pt x="6" y="23"/>
                    </a:lnTo>
                    <a:lnTo>
                      <a:pt x="8" y="24"/>
                    </a:lnTo>
                    <a:lnTo>
                      <a:pt x="10" y="24"/>
                    </a:lnTo>
                    <a:lnTo>
                      <a:pt x="12" y="23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7" y="20"/>
                    </a:lnTo>
                    <a:lnTo>
                      <a:pt x="19" y="18"/>
                    </a:lnTo>
                    <a:lnTo>
                      <a:pt x="20" y="16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0" y="4"/>
                    </a:lnTo>
                    <a:lnTo>
                      <a:pt x="18" y="2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20" y="2"/>
                    </a:lnTo>
                    <a:lnTo>
                      <a:pt x="21" y="4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2" y="11"/>
                    </a:lnTo>
                    <a:lnTo>
                      <a:pt x="22" y="13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19" y="19"/>
                    </a:lnTo>
                    <a:lnTo>
                      <a:pt x="18" y="20"/>
                    </a:lnTo>
                    <a:lnTo>
                      <a:pt x="17" y="22"/>
                    </a:lnTo>
                    <a:lnTo>
                      <a:pt x="15" y="23"/>
                    </a:lnTo>
                    <a:lnTo>
                      <a:pt x="12" y="24"/>
                    </a:lnTo>
                    <a:lnTo>
                      <a:pt x="10" y="24"/>
                    </a:lnTo>
                    <a:lnTo>
                      <a:pt x="8" y="24"/>
                    </a:lnTo>
                    <a:lnTo>
                      <a:pt x="6" y="24"/>
                    </a:lnTo>
                    <a:lnTo>
                      <a:pt x="4" y="24"/>
                    </a:lnTo>
                    <a:lnTo>
                      <a:pt x="2" y="23"/>
                    </a:lnTo>
                    <a:lnTo>
                      <a:pt x="0" y="22"/>
                    </a:lnTo>
                    <a:lnTo>
                      <a:pt x="2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1" name="Freeform 163"/>
              <p:cNvSpPr>
                <a:spLocks/>
              </p:cNvSpPr>
              <p:nvPr/>
            </p:nvSpPr>
            <p:spPr bwMode="auto">
              <a:xfrm>
                <a:off x="426" y="4058"/>
                <a:ext cx="29" cy="31"/>
              </a:xfrm>
              <a:custGeom>
                <a:avLst/>
                <a:gdLst>
                  <a:gd name="T0" fmla="*/ 2 w 29"/>
                  <a:gd name="T1" fmla="*/ 28 h 31"/>
                  <a:gd name="T2" fmla="*/ 4 w 29"/>
                  <a:gd name="T3" fmla="*/ 29 h 31"/>
                  <a:gd name="T4" fmla="*/ 7 w 29"/>
                  <a:gd name="T5" fmla="*/ 29 h 31"/>
                  <a:gd name="T6" fmla="*/ 9 w 29"/>
                  <a:gd name="T7" fmla="*/ 30 h 31"/>
                  <a:gd name="T8" fmla="*/ 13 w 29"/>
                  <a:gd name="T9" fmla="*/ 30 h 31"/>
                  <a:gd name="T10" fmla="*/ 15 w 29"/>
                  <a:gd name="T11" fmla="*/ 29 h 31"/>
                  <a:gd name="T12" fmla="*/ 18 w 29"/>
                  <a:gd name="T13" fmla="*/ 28 h 31"/>
                  <a:gd name="T14" fmla="*/ 20 w 29"/>
                  <a:gd name="T15" fmla="*/ 28 h 31"/>
                  <a:gd name="T16" fmla="*/ 22 w 29"/>
                  <a:gd name="T17" fmla="*/ 26 h 31"/>
                  <a:gd name="T18" fmla="*/ 24 w 29"/>
                  <a:gd name="T19" fmla="*/ 23 h 31"/>
                  <a:gd name="T20" fmla="*/ 26 w 29"/>
                  <a:gd name="T21" fmla="*/ 21 h 31"/>
                  <a:gd name="T22" fmla="*/ 27 w 29"/>
                  <a:gd name="T23" fmla="*/ 18 h 31"/>
                  <a:gd name="T24" fmla="*/ 28 w 29"/>
                  <a:gd name="T25" fmla="*/ 16 h 31"/>
                  <a:gd name="T26" fmla="*/ 28 w 29"/>
                  <a:gd name="T27" fmla="*/ 12 h 31"/>
                  <a:gd name="T28" fmla="*/ 28 w 29"/>
                  <a:gd name="T29" fmla="*/ 10 h 31"/>
                  <a:gd name="T30" fmla="*/ 27 w 29"/>
                  <a:gd name="T31" fmla="*/ 7 h 31"/>
                  <a:gd name="T32" fmla="*/ 26 w 29"/>
                  <a:gd name="T33" fmla="*/ 4 h 31"/>
                  <a:gd name="T34" fmla="*/ 24 w 29"/>
                  <a:gd name="T35" fmla="*/ 2 h 31"/>
                  <a:gd name="T36" fmla="*/ 22 w 29"/>
                  <a:gd name="T37" fmla="*/ 0 h 31"/>
                  <a:gd name="T38" fmla="*/ 24 w 29"/>
                  <a:gd name="T39" fmla="*/ 0 h 31"/>
                  <a:gd name="T40" fmla="*/ 26 w 29"/>
                  <a:gd name="T41" fmla="*/ 2 h 31"/>
                  <a:gd name="T42" fmla="*/ 27 w 29"/>
                  <a:gd name="T43" fmla="*/ 5 h 31"/>
                  <a:gd name="T44" fmla="*/ 28 w 29"/>
                  <a:gd name="T45" fmla="*/ 8 h 31"/>
                  <a:gd name="T46" fmla="*/ 29 w 29"/>
                  <a:gd name="T47" fmla="*/ 10 h 31"/>
                  <a:gd name="T48" fmla="*/ 29 w 29"/>
                  <a:gd name="T49" fmla="*/ 14 h 31"/>
                  <a:gd name="T50" fmla="*/ 28 w 29"/>
                  <a:gd name="T51" fmla="*/ 16 h 31"/>
                  <a:gd name="T52" fmla="*/ 28 w 29"/>
                  <a:gd name="T53" fmla="*/ 20 h 31"/>
                  <a:gd name="T54" fmla="*/ 27 w 29"/>
                  <a:gd name="T55" fmla="*/ 22 h 31"/>
                  <a:gd name="T56" fmla="*/ 25 w 29"/>
                  <a:gd name="T57" fmla="*/ 24 h 31"/>
                  <a:gd name="T58" fmla="*/ 23 w 29"/>
                  <a:gd name="T59" fmla="*/ 26 h 31"/>
                  <a:gd name="T60" fmla="*/ 21 w 29"/>
                  <a:gd name="T61" fmla="*/ 28 h 31"/>
                  <a:gd name="T62" fmla="*/ 19 w 29"/>
                  <a:gd name="T63" fmla="*/ 29 h 31"/>
                  <a:gd name="T64" fmla="*/ 15 w 29"/>
                  <a:gd name="T65" fmla="*/ 31 h 31"/>
                  <a:gd name="T66" fmla="*/ 13 w 29"/>
                  <a:gd name="T67" fmla="*/ 31 h 31"/>
                  <a:gd name="T68" fmla="*/ 10 w 29"/>
                  <a:gd name="T69" fmla="*/ 31 h 31"/>
                  <a:gd name="T70" fmla="*/ 7 w 29"/>
                  <a:gd name="T71" fmla="*/ 31 h 31"/>
                  <a:gd name="T72" fmla="*/ 4 w 29"/>
                  <a:gd name="T73" fmla="*/ 30 h 31"/>
                  <a:gd name="T74" fmla="*/ 2 w 29"/>
                  <a:gd name="T75" fmla="*/ 29 h 31"/>
                  <a:gd name="T76" fmla="*/ 0 w 29"/>
                  <a:gd name="T77" fmla="*/ 28 h 31"/>
                  <a:gd name="T78" fmla="*/ 2 w 29"/>
                  <a:gd name="T79" fmla="*/ 28 h 31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9"/>
                  <a:gd name="T121" fmla="*/ 0 h 31"/>
                  <a:gd name="T122" fmla="*/ 29 w 29"/>
                  <a:gd name="T123" fmla="*/ 31 h 31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9" h="31">
                    <a:moveTo>
                      <a:pt x="2" y="28"/>
                    </a:moveTo>
                    <a:lnTo>
                      <a:pt x="4" y="29"/>
                    </a:lnTo>
                    <a:lnTo>
                      <a:pt x="7" y="29"/>
                    </a:lnTo>
                    <a:lnTo>
                      <a:pt x="9" y="30"/>
                    </a:lnTo>
                    <a:lnTo>
                      <a:pt x="13" y="30"/>
                    </a:lnTo>
                    <a:lnTo>
                      <a:pt x="15" y="29"/>
                    </a:lnTo>
                    <a:lnTo>
                      <a:pt x="18" y="28"/>
                    </a:lnTo>
                    <a:lnTo>
                      <a:pt x="20" y="28"/>
                    </a:lnTo>
                    <a:lnTo>
                      <a:pt x="22" y="26"/>
                    </a:lnTo>
                    <a:lnTo>
                      <a:pt x="24" y="23"/>
                    </a:lnTo>
                    <a:lnTo>
                      <a:pt x="26" y="21"/>
                    </a:lnTo>
                    <a:lnTo>
                      <a:pt x="27" y="18"/>
                    </a:lnTo>
                    <a:lnTo>
                      <a:pt x="28" y="16"/>
                    </a:lnTo>
                    <a:lnTo>
                      <a:pt x="28" y="12"/>
                    </a:lnTo>
                    <a:lnTo>
                      <a:pt x="28" y="10"/>
                    </a:lnTo>
                    <a:lnTo>
                      <a:pt x="27" y="7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2" y="0"/>
                    </a:lnTo>
                    <a:lnTo>
                      <a:pt x="24" y="0"/>
                    </a:lnTo>
                    <a:lnTo>
                      <a:pt x="26" y="2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9" y="10"/>
                    </a:lnTo>
                    <a:lnTo>
                      <a:pt x="29" y="14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27" y="22"/>
                    </a:lnTo>
                    <a:lnTo>
                      <a:pt x="25" y="24"/>
                    </a:lnTo>
                    <a:lnTo>
                      <a:pt x="23" y="26"/>
                    </a:lnTo>
                    <a:lnTo>
                      <a:pt x="21" y="28"/>
                    </a:lnTo>
                    <a:lnTo>
                      <a:pt x="19" y="29"/>
                    </a:lnTo>
                    <a:lnTo>
                      <a:pt x="15" y="31"/>
                    </a:lnTo>
                    <a:lnTo>
                      <a:pt x="13" y="31"/>
                    </a:lnTo>
                    <a:lnTo>
                      <a:pt x="10" y="31"/>
                    </a:lnTo>
                    <a:lnTo>
                      <a:pt x="7" y="31"/>
                    </a:lnTo>
                    <a:lnTo>
                      <a:pt x="4" y="30"/>
                    </a:lnTo>
                    <a:lnTo>
                      <a:pt x="2" y="29"/>
                    </a:lnTo>
                    <a:lnTo>
                      <a:pt x="0" y="28"/>
                    </a:lnTo>
                    <a:lnTo>
                      <a:pt x="2" y="28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2" name="Freeform 164"/>
              <p:cNvSpPr>
                <a:spLocks/>
              </p:cNvSpPr>
              <p:nvPr/>
            </p:nvSpPr>
            <p:spPr bwMode="auto">
              <a:xfrm>
                <a:off x="381" y="4040"/>
                <a:ext cx="19" cy="40"/>
              </a:xfrm>
              <a:custGeom>
                <a:avLst/>
                <a:gdLst>
                  <a:gd name="T0" fmla="*/ 16 w 19"/>
                  <a:gd name="T1" fmla="*/ 2 h 40"/>
                  <a:gd name="T2" fmla="*/ 14 w 19"/>
                  <a:gd name="T3" fmla="*/ 2 h 40"/>
                  <a:gd name="T4" fmla="*/ 12 w 19"/>
                  <a:gd name="T5" fmla="*/ 1 h 40"/>
                  <a:gd name="T6" fmla="*/ 10 w 19"/>
                  <a:gd name="T7" fmla="*/ 1 h 40"/>
                  <a:gd name="T8" fmla="*/ 8 w 19"/>
                  <a:gd name="T9" fmla="*/ 1 h 40"/>
                  <a:gd name="T10" fmla="*/ 6 w 19"/>
                  <a:gd name="T11" fmla="*/ 2 h 40"/>
                  <a:gd name="T12" fmla="*/ 5 w 19"/>
                  <a:gd name="T13" fmla="*/ 3 h 40"/>
                  <a:gd name="T14" fmla="*/ 4 w 19"/>
                  <a:gd name="T15" fmla="*/ 5 h 40"/>
                  <a:gd name="T16" fmla="*/ 2 w 19"/>
                  <a:gd name="T17" fmla="*/ 6 h 40"/>
                  <a:gd name="T18" fmla="*/ 2 w 19"/>
                  <a:gd name="T19" fmla="*/ 9 h 40"/>
                  <a:gd name="T20" fmla="*/ 0 w 19"/>
                  <a:gd name="T21" fmla="*/ 10 h 40"/>
                  <a:gd name="T22" fmla="*/ 0 w 19"/>
                  <a:gd name="T23" fmla="*/ 12 h 40"/>
                  <a:gd name="T24" fmla="*/ 0 w 19"/>
                  <a:gd name="T25" fmla="*/ 14 h 40"/>
                  <a:gd name="T26" fmla="*/ 1 w 19"/>
                  <a:gd name="T27" fmla="*/ 17 h 40"/>
                  <a:gd name="T28" fmla="*/ 2 w 19"/>
                  <a:gd name="T29" fmla="*/ 18 h 40"/>
                  <a:gd name="T30" fmla="*/ 3 w 19"/>
                  <a:gd name="T31" fmla="*/ 21 h 40"/>
                  <a:gd name="T32" fmla="*/ 4 w 19"/>
                  <a:gd name="T33" fmla="*/ 22 h 40"/>
                  <a:gd name="T34" fmla="*/ 5 w 19"/>
                  <a:gd name="T35" fmla="*/ 24 h 40"/>
                  <a:gd name="T36" fmla="*/ 7 w 19"/>
                  <a:gd name="T37" fmla="*/ 24 h 40"/>
                  <a:gd name="T38" fmla="*/ 9 w 19"/>
                  <a:gd name="T39" fmla="*/ 25 h 40"/>
                  <a:gd name="T40" fmla="*/ 9 w 19"/>
                  <a:gd name="T41" fmla="*/ 26 h 40"/>
                  <a:gd name="T42" fmla="*/ 9 w 19"/>
                  <a:gd name="T43" fmla="*/ 28 h 40"/>
                  <a:gd name="T44" fmla="*/ 9 w 19"/>
                  <a:gd name="T45" fmla="*/ 30 h 40"/>
                  <a:gd name="T46" fmla="*/ 10 w 19"/>
                  <a:gd name="T47" fmla="*/ 33 h 40"/>
                  <a:gd name="T48" fmla="*/ 11 w 19"/>
                  <a:gd name="T49" fmla="*/ 34 h 40"/>
                  <a:gd name="T50" fmla="*/ 12 w 19"/>
                  <a:gd name="T51" fmla="*/ 36 h 40"/>
                  <a:gd name="T52" fmla="*/ 14 w 19"/>
                  <a:gd name="T53" fmla="*/ 38 h 40"/>
                  <a:gd name="T54" fmla="*/ 16 w 19"/>
                  <a:gd name="T55" fmla="*/ 38 h 40"/>
                  <a:gd name="T56" fmla="*/ 17 w 19"/>
                  <a:gd name="T57" fmla="*/ 39 h 40"/>
                  <a:gd name="T58" fmla="*/ 19 w 19"/>
                  <a:gd name="T59" fmla="*/ 39 h 40"/>
                  <a:gd name="T60" fmla="*/ 19 w 19"/>
                  <a:gd name="T61" fmla="*/ 40 h 40"/>
                  <a:gd name="T62" fmla="*/ 17 w 19"/>
                  <a:gd name="T63" fmla="*/ 40 h 40"/>
                  <a:gd name="T64" fmla="*/ 15 w 19"/>
                  <a:gd name="T65" fmla="*/ 39 h 40"/>
                  <a:gd name="T66" fmla="*/ 13 w 19"/>
                  <a:gd name="T67" fmla="*/ 38 h 40"/>
                  <a:gd name="T68" fmla="*/ 11 w 19"/>
                  <a:gd name="T69" fmla="*/ 37 h 40"/>
                  <a:gd name="T70" fmla="*/ 10 w 19"/>
                  <a:gd name="T71" fmla="*/ 35 h 40"/>
                  <a:gd name="T72" fmla="*/ 9 w 19"/>
                  <a:gd name="T73" fmla="*/ 34 h 40"/>
                  <a:gd name="T74" fmla="*/ 8 w 19"/>
                  <a:gd name="T75" fmla="*/ 30 h 40"/>
                  <a:gd name="T76" fmla="*/ 8 w 19"/>
                  <a:gd name="T77" fmla="*/ 29 h 40"/>
                  <a:gd name="T78" fmla="*/ 8 w 19"/>
                  <a:gd name="T79" fmla="*/ 26 h 40"/>
                  <a:gd name="T80" fmla="*/ 8 w 19"/>
                  <a:gd name="T81" fmla="*/ 26 h 40"/>
                  <a:gd name="T82" fmla="*/ 6 w 19"/>
                  <a:gd name="T83" fmla="*/ 26 h 40"/>
                  <a:gd name="T84" fmla="*/ 5 w 19"/>
                  <a:gd name="T85" fmla="*/ 24 h 40"/>
                  <a:gd name="T86" fmla="*/ 4 w 19"/>
                  <a:gd name="T87" fmla="*/ 23 h 40"/>
                  <a:gd name="T88" fmla="*/ 2 w 19"/>
                  <a:gd name="T89" fmla="*/ 22 h 40"/>
                  <a:gd name="T90" fmla="*/ 1 w 19"/>
                  <a:gd name="T91" fmla="*/ 19 h 40"/>
                  <a:gd name="T92" fmla="*/ 0 w 19"/>
                  <a:gd name="T93" fmla="*/ 18 h 40"/>
                  <a:gd name="T94" fmla="*/ 0 w 19"/>
                  <a:gd name="T95" fmla="*/ 15 h 40"/>
                  <a:gd name="T96" fmla="*/ 0 w 19"/>
                  <a:gd name="T97" fmla="*/ 13 h 40"/>
                  <a:gd name="T98" fmla="*/ 0 w 19"/>
                  <a:gd name="T99" fmla="*/ 10 h 40"/>
                  <a:gd name="T100" fmla="*/ 0 w 19"/>
                  <a:gd name="T101" fmla="*/ 9 h 40"/>
                  <a:gd name="T102" fmla="*/ 1 w 19"/>
                  <a:gd name="T103" fmla="*/ 6 h 40"/>
                  <a:gd name="T104" fmla="*/ 2 w 19"/>
                  <a:gd name="T105" fmla="*/ 4 h 40"/>
                  <a:gd name="T106" fmla="*/ 4 w 19"/>
                  <a:gd name="T107" fmla="*/ 3 h 40"/>
                  <a:gd name="T108" fmla="*/ 5 w 19"/>
                  <a:gd name="T109" fmla="*/ 2 h 40"/>
                  <a:gd name="T110" fmla="*/ 7 w 19"/>
                  <a:gd name="T111" fmla="*/ 1 h 40"/>
                  <a:gd name="T112" fmla="*/ 9 w 19"/>
                  <a:gd name="T113" fmla="*/ 0 h 40"/>
                  <a:gd name="T114" fmla="*/ 11 w 19"/>
                  <a:gd name="T115" fmla="*/ 0 h 40"/>
                  <a:gd name="T116" fmla="*/ 13 w 19"/>
                  <a:gd name="T117" fmla="*/ 0 h 40"/>
                  <a:gd name="T118" fmla="*/ 15 w 19"/>
                  <a:gd name="T119" fmla="*/ 1 h 40"/>
                  <a:gd name="T120" fmla="*/ 17 w 19"/>
                  <a:gd name="T121" fmla="*/ 2 h 40"/>
                  <a:gd name="T122" fmla="*/ 16 w 19"/>
                  <a:gd name="T123" fmla="*/ 2 h 40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9"/>
                  <a:gd name="T187" fmla="*/ 0 h 40"/>
                  <a:gd name="T188" fmla="*/ 19 w 19"/>
                  <a:gd name="T189" fmla="*/ 40 h 40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9" h="40">
                    <a:moveTo>
                      <a:pt x="16" y="2"/>
                    </a:moveTo>
                    <a:lnTo>
                      <a:pt x="14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2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6"/>
                    </a:lnTo>
                    <a:lnTo>
                      <a:pt x="2" y="9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0" y="14"/>
                    </a:lnTo>
                    <a:lnTo>
                      <a:pt x="1" y="17"/>
                    </a:lnTo>
                    <a:lnTo>
                      <a:pt x="2" y="18"/>
                    </a:lnTo>
                    <a:lnTo>
                      <a:pt x="3" y="21"/>
                    </a:lnTo>
                    <a:lnTo>
                      <a:pt x="4" y="22"/>
                    </a:lnTo>
                    <a:lnTo>
                      <a:pt x="5" y="24"/>
                    </a:lnTo>
                    <a:lnTo>
                      <a:pt x="7" y="24"/>
                    </a:lnTo>
                    <a:lnTo>
                      <a:pt x="9" y="25"/>
                    </a:lnTo>
                    <a:lnTo>
                      <a:pt x="9" y="26"/>
                    </a:lnTo>
                    <a:lnTo>
                      <a:pt x="9" y="28"/>
                    </a:lnTo>
                    <a:lnTo>
                      <a:pt x="9" y="30"/>
                    </a:lnTo>
                    <a:lnTo>
                      <a:pt x="10" y="33"/>
                    </a:lnTo>
                    <a:lnTo>
                      <a:pt x="11" y="34"/>
                    </a:lnTo>
                    <a:lnTo>
                      <a:pt x="12" y="36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7" y="39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5" y="39"/>
                    </a:lnTo>
                    <a:lnTo>
                      <a:pt x="13" y="38"/>
                    </a:lnTo>
                    <a:lnTo>
                      <a:pt x="11" y="37"/>
                    </a:lnTo>
                    <a:lnTo>
                      <a:pt x="10" y="35"/>
                    </a:lnTo>
                    <a:lnTo>
                      <a:pt x="9" y="34"/>
                    </a:lnTo>
                    <a:lnTo>
                      <a:pt x="8" y="30"/>
                    </a:lnTo>
                    <a:lnTo>
                      <a:pt x="8" y="29"/>
                    </a:lnTo>
                    <a:lnTo>
                      <a:pt x="8" y="26"/>
                    </a:lnTo>
                    <a:lnTo>
                      <a:pt x="6" y="26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2" y="22"/>
                    </a:lnTo>
                    <a:lnTo>
                      <a:pt x="1" y="19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1" y="6"/>
                    </a:lnTo>
                    <a:lnTo>
                      <a:pt x="2" y="4"/>
                    </a:lnTo>
                    <a:lnTo>
                      <a:pt x="4" y="3"/>
                    </a:lnTo>
                    <a:lnTo>
                      <a:pt x="5" y="2"/>
                    </a:lnTo>
                    <a:lnTo>
                      <a:pt x="7" y="1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7" y="2"/>
                    </a:lnTo>
                    <a:lnTo>
                      <a:pt x="16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3" name="Freeform 165"/>
              <p:cNvSpPr>
                <a:spLocks/>
              </p:cNvSpPr>
              <p:nvPr/>
            </p:nvSpPr>
            <p:spPr bwMode="auto">
              <a:xfrm>
                <a:off x="381" y="4040"/>
                <a:ext cx="25" cy="46"/>
              </a:xfrm>
              <a:custGeom>
                <a:avLst/>
                <a:gdLst>
                  <a:gd name="T0" fmla="*/ 21 w 25"/>
                  <a:gd name="T1" fmla="*/ 3 h 46"/>
                  <a:gd name="T2" fmla="*/ 19 w 25"/>
                  <a:gd name="T3" fmla="*/ 2 h 46"/>
                  <a:gd name="T4" fmla="*/ 17 w 25"/>
                  <a:gd name="T5" fmla="*/ 1 h 46"/>
                  <a:gd name="T6" fmla="*/ 14 w 25"/>
                  <a:gd name="T7" fmla="*/ 1 h 46"/>
                  <a:gd name="T8" fmla="*/ 11 w 25"/>
                  <a:gd name="T9" fmla="*/ 1 h 46"/>
                  <a:gd name="T10" fmla="*/ 9 w 25"/>
                  <a:gd name="T11" fmla="*/ 2 h 46"/>
                  <a:gd name="T12" fmla="*/ 7 w 25"/>
                  <a:gd name="T13" fmla="*/ 4 h 46"/>
                  <a:gd name="T14" fmla="*/ 5 w 25"/>
                  <a:gd name="T15" fmla="*/ 5 h 46"/>
                  <a:gd name="T16" fmla="*/ 4 w 25"/>
                  <a:gd name="T17" fmla="*/ 7 h 46"/>
                  <a:gd name="T18" fmla="*/ 2 w 25"/>
                  <a:gd name="T19" fmla="*/ 10 h 46"/>
                  <a:gd name="T20" fmla="*/ 1 w 25"/>
                  <a:gd name="T21" fmla="*/ 12 h 46"/>
                  <a:gd name="T22" fmla="*/ 1 w 25"/>
                  <a:gd name="T23" fmla="*/ 14 h 46"/>
                  <a:gd name="T24" fmla="*/ 1 w 25"/>
                  <a:gd name="T25" fmla="*/ 17 h 46"/>
                  <a:gd name="T26" fmla="*/ 2 w 25"/>
                  <a:gd name="T27" fmla="*/ 20 h 46"/>
                  <a:gd name="T28" fmla="*/ 3 w 25"/>
                  <a:gd name="T29" fmla="*/ 21 h 46"/>
                  <a:gd name="T30" fmla="*/ 4 w 25"/>
                  <a:gd name="T31" fmla="*/ 24 h 46"/>
                  <a:gd name="T32" fmla="*/ 5 w 25"/>
                  <a:gd name="T33" fmla="*/ 26 h 46"/>
                  <a:gd name="T34" fmla="*/ 7 w 25"/>
                  <a:gd name="T35" fmla="*/ 28 h 46"/>
                  <a:gd name="T36" fmla="*/ 10 w 25"/>
                  <a:gd name="T37" fmla="*/ 28 h 46"/>
                  <a:gd name="T38" fmla="*/ 12 w 25"/>
                  <a:gd name="T39" fmla="*/ 29 h 46"/>
                  <a:gd name="T40" fmla="*/ 12 w 25"/>
                  <a:gd name="T41" fmla="*/ 30 h 46"/>
                  <a:gd name="T42" fmla="*/ 12 w 25"/>
                  <a:gd name="T43" fmla="*/ 33 h 46"/>
                  <a:gd name="T44" fmla="*/ 13 w 25"/>
                  <a:gd name="T45" fmla="*/ 35 h 46"/>
                  <a:gd name="T46" fmla="*/ 13 w 25"/>
                  <a:gd name="T47" fmla="*/ 38 h 46"/>
                  <a:gd name="T48" fmla="*/ 15 w 25"/>
                  <a:gd name="T49" fmla="*/ 40 h 46"/>
                  <a:gd name="T50" fmla="*/ 17 w 25"/>
                  <a:gd name="T51" fmla="*/ 41 h 46"/>
                  <a:gd name="T52" fmla="*/ 19 w 25"/>
                  <a:gd name="T53" fmla="*/ 43 h 46"/>
                  <a:gd name="T54" fmla="*/ 21 w 25"/>
                  <a:gd name="T55" fmla="*/ 44 h 46"/>
                  <a:gd name="T56" fmla="*/ 23 w 25"/>
                  <a:gd name="T57" fmla="*/ 45 h 46"/>
                  <a:gd name="T58" fmla="*/ 25 w 25"/>
                  <a:gd name="T59" fmla="*/ 45 h 46"/>
                  <a:gd name="T60" fmla="*/ 25 w 25"/>
                  <a:gd name="T61" fmla="*/ 46 h 46"/>
                  <a:gd name="T62" fmla="*/ 22 w 25"/>
                  <a:gd name="T63" fmla="*/ 46 h 46"/>
                  <a:gd name="T64" fmla="*/ 20 w 25"/>
                  <a:gd name="T65" fmla="*/ 45 h 46"/>
                  <a:gd name="T66" fmla="*/ 18 w 25"/>
                  <a:gd name="T67" fmla="*/ 44 h 46"/>
                  <a:gd name="T68" fmla="*/ 15 w 25"/>
                  <a:gd name="T69" fmla="*/ 43 h 46"/>
                  <a:gd name="T70" fmla="*/ 13 w 25"/>
                  <a:gd name="T71" fmla="*/ 41 h 46"/>
                  <a:gd name="T72" fmla="*/ 13 w 25"/>
                  <a:gd name="T73" fmla="*/ 39 h 46"/>
                  <a:gd name="T74" fmla="*/ 11 w 25"/>
                  <a:gd name="T75" fmla="*/ 36 h 46"/>
                  <a:gd name="T76" fmla="*/ 11 w 25"/>
                  <a:gd name="T77" fmla="*/ 34 h 46"/>
                  <a:gd name="T78" fmla="*/ 11 w 25"/>
                  <a:gd name="T79" fmla="*/ 31 h 46"/>
                  <a:gd name="T80" fmla="*/ 11 w 25"/>
                  <a:gd name="T81" fmla="*/ 30 h 46"/>
                  <a:gd name="T82" fmla="*/ 9 w 25"/>
                  <a:gd name="T83" fmla="*/ 30 h 46"/>
                  <a:gd name="T84" fmla="*/ 7 w 25"/>
                  <a:gd name="T85" fmla="*/ 28 h 46"/>
                  <a:gd name="T86" fmla="*/ 5 w 25"/>
                  <a:gd name="T87" fmla="*/ 27 h 46"/>
                  <a:gd name="T88" fmla="*/ 3 w 25"/>
                  <a:gd name="T89" fmla="*/ 25 h 46"/>
                  <a:gd name="T90" fmla="*/ 2 w 25"/>
                  <a:gd name="T91" fmla="*/ 22 h 46"/>
                  <a:gd name="T92" fmla="*/ 0 w 25"/>
                  <a:gd name="T93" fmla="*/ 20 h 46"/>
                  <a:gd name="T94" fmla="*/ 0 w 25"/>
                  <a:gd name="T95" fmla="*/ 18 h 46"/>
                  <a:gd name="T96" fmla="*/ 0 w 25"/>
                  <a:gd name="T97" fmla="*/ 15 h 46"/>
                  <a:gd name="T98" fmla="*/ 0 w 25"/>
                  <a:gd name="T99" fmla="*/ 12 h 46"/>
                  <a:gd name="T100" fmla="*/ 0 w 25"/>
                  <a:gd name="T101" fmla="*/ 10 h 46"/>
                  <a:gd name="T102" fmla="*/ 2 w 25"/>
                  <a:gd name="T103" fmla="*/ 7 h 46"/>
                  <a:gd name="T104" fmla="*/ 4 w 25"/>
                  <a:gd name="T105" fmla="*/ 5 h 46"/>
                  <a:gd name="T106" fmla="*/ 5 w 25"/>
                  <a:gd name="T107" fmla="*/ 3 h 46"/>
                  <a:gd name="T108" fmla="*/ 7 w 25"/>
                  <a:gd name="T109" fmla="*/ 2 h 46"/>
                  <a:gd name="T110" fmla="*/ 10 w 25"/>
                  <a:gd name="T111" fmla="*/ 1 h 46"/>
                  <a:gd name="T112" fmla="*/ 13 w 25"/>
                  <a:gd name="T113" fmla="*/ 0 h 46"/>
                  <a:gd name="T114" fmla="*/ 15 w 25"/>
                  <a:gd name="T115" fmla="*/ 0 h 46"/>
                  <a:gd name="T116" fmla="*/ 18 w 25"/>
                  <a:gd name="T117" fmla="*/ 0 h 46"/>
                  <a:gd name="T118" fmla="*/ 20 w 25"/>
                  <a:gd name="T119" fmla="*/ 1 h 46"/>
                  <a:gd name="T120" fmla="*/ 22 w 25"/>
                  <a:gd name="T121" fmla="*/ 2 h 46"/>
                  <a:gd name="T122" fmla="*/ 21 w 25"/>
                  <a:gd name="T123" fmla="*/ 3 h 4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25"/>
                  <a:gd name="T187" fmla="*/ 0 h 46"/>
                  <a:gd name="T188" fmla="*/ 25 w 25"/>
                  <a:gd name="T189" fmla="*/ 46 h 46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25" h="46">
                    <a:moveTo>
                      <a:pt x="21" y="3"/>
                    </a:moveTo>
                    <a:lnTo>
                      <a:pt x="19" y="2"/>
                    </a:lnTo>
                    <a:lnTo>
                      <a:pt x="17" y="1"/>
                    </a:lnTo>
                    <a:lnTo>
                      <a:pt x="14" y="1"/>
                    </a:lnTo>
                    <a:lnTo>
                      <a:pt x="11" y="1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5" y="5"/>
                    </a:lnTo>
                    <a:lnTo>
                      <a:pt x="4" y="7"/>
                    </a:lnTo>
                    <a:lnTo>
                      <a:pt x="2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7"/>
                    </a:lnTo>
                    <a:lnTo>
                      <a:pt x="2" y="20"/>
                    </a:lnTo>
                    <a:lnTo>
                      <a:pt x="3" y="21"/>
                    </a:lnTo>
                    <a:lnTo>
                      <a:pt x="4" y="24"/>
                    </a:lnTo>
                    <a:lnTo>
                      <a:pt x="5" y="26"/>
                    </a:lnTo>
                    <a:lnTo>
                      <a:pt x="7" y="28"/>
                    </a:lnTo>
                    <a:lnTo>
                      <a:pt x="10" y="28"/>
                    </a:lnTo>
                    <a:lnTo>
                      <a:pt x="12" y="29"/>
                    </a:lnTo>
                    <a:lnTo>
                      <a:pt x="12" y="30"/>
                    </a:lnTo>
                    <a:lnTo>
                      <a:pt x="12" y="33"/>
                    </a:lnTo>
                    <a:lnTo>
                      <a:pt x="13" y="35"/>
                    </a:lnTo>
                    <a:lnTo>
                      <a:pt x="13" y="38"/>
                    </a:lnTo>
                    <a:lnTo>
                      <a:pt x="15" y="40"/>
                    </a:lnTo>
                    <a:lnTo>
                      <a:pt x="17" y="41"/>
                    </a:lnTo>
                    <a:lnTo>
                      <a:pt x="19" y="43"/>
                    </a:lnTo>
                    <a:lnTo>
                      <a:pt x="21" y="44"/>
                    </a:lnTo>
                    <a:lnTo>
                      <a:pt x="23" y="45"/>
                    </a:lnTo>
                    <a:lnTo>
                      <a:pt x="25" y="45"/>
                    </a:lnTo>
                    <a:lnTo>
                      <a:pt x="25" y="46"/>
                    </a:lnTo>
                    <a:lnTo>
                      <a:pt x="22" y="46"/>
                    </a:lnTo>
                    <a:lnTo>
                      <a:pt x="20" y="45"/>
                    </a:lnTo>
                    <a:lnTo>
                      <a:pt x="18" y="44"/>
                    </a:lnTo>
                    <a:lnTo>
                      <a:pt x="15" y="43"/>
                    </a:lnTo>
                    <a:lnTo>
                      <a:pt x="13" y="41"/>
                    </a:lnTo>
                    <a:lnTo>
                      <a:pt x="13" y="39"/>
                    </a:lnTo>
                    <a:lnTo>
                      <a:pt x="11" y="36"/>
                    </a:lnTo>
                    <a:lnTo>
                      <a:pt x="11" y="34"/>
                    </a:lnTo>
                    <a:lnTo>
                      <a:pt x="11" y="31"/>
                    </a:lnTo>
                    <a:lnTo>
                      <a:pt x="11" y="30"/>
                    </a:lnTo>
                    <a:lnTo>
                      <a:pt x="9" y="30"/>
                    </a:lnTo>
                    <a:lnTo>
                      <a:pt x="7" y="28"/>
                    </a:lnTo>
                    <a:lnTo>
                      <a:pt x="5" y="27"/>
                    </a:lnTo>
                    <a:lnTo>
                      <a:pt x="3" y="25"/>
                    </a:lnTo>
                    <a:lnTo>
                      <a:pt x="2" y="22"/>
                    </a:lnTo>
                    <a:lnTo>
                      <a:pt x="0" y="20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0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2" y="2"/>
                    </a:lnTo>
                    <a:lnTo>
                      <a:pt x="21" y="3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4" name="Freeform 166"/>
              <p:cNvSpPr>
                <a:spLocks/>
              </p:cNvSpPr>
              <p:nvPr/>
            </p:nvSpPr>
            <p:spPr bwMode="auto">
              <a:xfrm>
                <a:off x="393" y="4019"/>
                <a:ext cx="28" cy="16"/>
              </a:xfrm>
              <a:custGeom>
                <a:avLst/>
                <a:gdLst>
                  <a:gd name="T0" fmla="*/ 27 w 28"/>
                  <a:gd name="T1" fmla="*/ 6 h 16"/>
                  <a:gd name="T2" fmla="*/ 27 w 28"/>
                  <a:gd name="T3" fmla="*/ 6 h 16"/>
                  <a:gd name="T4" fmla="*/ 26 w 28"/>
                  <a:gd name="T5" fmla="*/ 4 h 16"/>
                  <a:gd name="T6" fmla="*/ 24 w 28"/>
                  <a:gd name="T7" fmla="*/ 2 h 16"/>
                  <a:gd name="T8" fmla="*/ 21 w 28"/>
                  <a:gd name="T9" fmla="*/ 2 h 16"/>
                  <a:gd name="T10" fmla="*/ 19 w 28"/>
                  <a:gd name="T11" fmla="*/ 1 h 16"/>
                  <a:gd name="T12" fmla="*/ 16 w 28"/>
                  <a:gd name="T13" fmla="*/ 1 h 16"/>
                  <a:gd name="T14" fmla="*/ 14 w 28"/>
                  <a:gd name="T15" fmla="*/ 1 h 16"/>
                  <a:gd name="T16" fmla="*/ 12 w 28"/>
                  <a:gd name="T17" fmla="*/ 1 h 16"/>
                  <a:gd name="T18" fmla="*/ 9 w 28"/>
                  <a:gd name="T19" fmla="*/ 2 h 16"/>
                  <a:gd name="T20" fmla="*/ 8 w 28"/>
                  <a:gd name="T21" fmla="*/ 4 h 16"/>
                  <a:gd name="T22" fmla="*/ 6 w 28"/>
                  <a:gd name="T23" fmla="*/ 4 h 16"/>
                  <a:gd name="T24" fmla="*/ 4 w 28"/>
                  <a:gd name="T25" fmla="*/ 6 h 16"/>
                  <a:gd name="T26" fmla="*/ 2 w 28"/>
                  <a:gd name="T27" fmla="*/ 8 h 16"/>
                  <a:gd name="T28" fmla="*/ 1 w 28"/>
                  <a:gd name="T29" fmla="*/ 10 h 16"/>
                  <a:gd name="T30" fmla="*/ 1 w 28"/>
                  <a:gd name="T31" fmla="*/ 12 h 16"/>
                  <a:gd name="T32" fmla="*/ 1 w 28"/>
                  <a:gd name="T33" fmla="*/ 14 h 16"/>
                  <a:gd name="T34" fmla="*/ 1 w 28"/>
                  <a:gd name="T35" fmla="*/ 15 h 16"/>
                  <a:gd name="T36" fmla="*/ 0 w 28"/>
                  <a:gd name="T37" fmla="*/ 16 h 16"/>
                  <a:gd name="T38" fmla="*/ 0 w 28"/>
                  <a:gd name="T39" fmla="*/ 15 h 16"/>
                  <a:gd name="T40" fmla="*/ 0 w 28"/>
                  <a:gd name="T41" fmla="*/ 12 h 16"/>
                  <a:gd name="T42" fmla="*/ 1 w 28"/>
                  <a:gd name="T43" fmla="*/ 10 h 16"/>
                  <a:gd name="T44" fmla="*/ 1 w 28"/>
                  <a:gd name="T45" fmla="*/ 8 h 16"/>
                  <a:gd name="T46" fmla="*/ 2 w 28"/>
                  <a:gd name="T47" fmla="*/ 6 h 16"/>
                  <a:gd name="T48" fmla="*/ 4 w 28"/>
                  <a:gd name="T49" fmla="*/ 5 h 16"/>
                  <a:gd name="T50" fmla="*/ 6 w 28"/>
                  <a:gd name="T51" fmla="*/ 4 h 16"/>
                  <a:gd name="T52" fmla="*/ 8 w 28"/>
                  <a:gd name="T53" fmla="*/ 2 h 16"/>
                  <a:gd name="T54" fmla="*/ 9 w 28"/>
                  <a:gd name="T55" fmla="*/ 1 h 16"/>
                  <a:gd name="T56" fmla="*/ 13 w 28"/>
                  <a:gd name="T57" fmla="*/ 1 h 16"/>
                  <a:gd name="T58" fmla="*/ 15 w 28"/>
                  <a:gd name="T59" fmla="*/ 0 h 16"/>
                  <a:gd name="T60" fmla="*/ 18 w 28"/>
                  <a:gd name="T61" fmla="*/ 0 h 16"/>
                  <a:gd name="T62" fmla="*/ 20 w 28"/>
                  <a:gd name="T63" fmla="*/ 1 h 16"/>
                  <a:gd name="T64" fmla="*/ 22 w 28"/>
                  <a:gd name="T65" fmla="*/ 1 h 16"/>
                  <a:gd name="T66" fmla="*/ 24 w 28"/>
                  <a:gd name="T67" fmla="*/ 2 h 16"/>
                  <a:gd name="T68" fmla="*/ 27 w 28"/>
                  <a:gd name="T69" fmla="*/ 4 h 16"/>
                  <a:gd name="T70" fmla="*/ 28 w 28"/>
                  <a:gd name="T71" fmla="*/ 5 h 16"/>
                  <a:gd name="T72" fmla="*/ 27 w 28"/>
                  <a:gd name="T73" fmla="*/ 6 h 1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8"/>
                  <a:gd name="T112" fmla="*/ 0 h 16"/>
                  <a:gd name="T113" fmla="*/ 28 w 28"/>
                  <a:gd name="T114" fmla="*/ 16 h 1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8" h="16">
                    <a:moveTo>
                      <a:pt x="27" y="6"/>
                    </a:moveTo>
                    <a:lnTo>
                      <a:pt x="27" y="6"/>
                    </a:lnTo>
                    <a:lnTo>
                      <a:pt x="26" y="4"/>
                    </a:lnTo>
                    <a:lnTo>
                      <a:pt x="24" y="2"/>
                    </a:lnTo>
                    <a:lnTo>
                      <a:pt x="21" y="2"/>
                    </a:lnTo>
                    <a:lnTo>
                      <a:pt x="19" y="1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1" y="10"/>
                    </a:lnTo>
                    <a:lnTo>
                      <a:pt x="1" y="12"/>
                    </a:lnTo>
                    <a:lnTo>
                      <a:pt x="1" y="14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2" y="6"/>
                    </a:lnTo>
                    <a:lnTo>
                      <a:pt x="4" y="5"/>
                    </a:lnTo>
                    <a:lnTo>
                      <a:pt x="6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2" y="1"/>
                    </a:lnTo>
                    <a:lnTo>
                      <a:pt x="24" y="2"/>
                    </a:lnTo>
                    <a:lnTo>
                      <a:pt x="27" y="4"/>
                    </a:lnTo>
                    <a:lnTo>
                      <a:pt x="28" y="5"/>
                    </a:lnTo>
                    <a:lnTo>
                      <a:pt x="27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5" name="Freeform 167"/>
              <p:cNvSpPr>
                <a:spLocks/>
              </p:cNvSpPr>
              <p:nvPr/>
            </p:nvSpPr>
            <p:spPr bwMode="auto">
              <a:xfrm>
                <a:off x="393" y="4019"/>
                <a:ext cx="35" cy="22"/>
              </a:xfrm>
              <a:custGeom>
                <a:avLst/>
                <a:gdLst>
                  <a:gd name="T0" fmla="*/ 33 w 35"/>
                  <a:gd name="T1" fmla="*/ 8 h 22"/>
                  <a:gd name="T2" fmla="*/ 33 w 35"/>
                  <a:gd name="T3" fmla="*/ 8 h 22"/>
                  <a:gd name="T4" fmla="*/ 31 w 35"/>
                  <a:gd name="T5" fmla="*/ 6 h 22"/>
                  <a:gd name="T6" fmla="*/ 30 w 35"/>
                  <a:gd name="T7" fmla="*/ 4 h 22"/>
                  <a:gd name="T8" fmla="*/ 26 w 35"/>
                  <a:gd name="T9" fmla="*/ 2 h 22"/>
                  <a:gd name="T10" fmla="*/ 24 w 35"/>
                  <a:gd name="T11" fmla="*/ 2 h 22"/>
                  <a:gd name="T12" fmla="*/ 20 w 35"/>
                  <a:gd name="T13" fmla="*/ 1 h 22"/>
                  <a:gd name="T14" fmla="*/ 17 w 35"/>
                  <a:gd name="T15" fmla="*/ 2 h 22"/>
                  <a:gd name="T16" fmla="*/ 15 w 35"/>
                  <a:gd name="T17" fmla="*/ 2 h 22"/>
                  <a:gd name="T18" fmla="*/ 12 w 35"/>
                  <a:gd name="T19" fmla="*/ 3 h 22"/>
                  <a:gd name="T20" fmla="*/ 9 w 35"/>
                  <a:gd name="T21" fmla="*/ 5 h 22"/>
                  <a:gd name="T22" fmla="*/ 7 w 35"/>
                  <a:gd name="T23" fmla="*/ 6 h 22"/>
                  <a:gd name="T24" fmla="*/ 5 w 35"/>
                  <a:gd name="T25" fmla="*/ 9 h 22"/>
                  <a:gd name="T26" fmla="*/ 3 w 35"/>
                  <a:gd name="T27" fmla="*/ 11 h 22"/>
                  <a:gd name="T28" fmla="*/ 2 w 35"/>
                  <a:gd name="T29" fmla="*/ 14 h 22"/>
                  <a:gd name="T30" fmla="*/ 2 w 35"/>
                  <a:gd name="T31" fmla="*/ 17 h 22"/>
                  <a:gd name="T32" fmla="*/ 1 w 35"/>
                  <a:gd name="T33" fmla="*/ 19 h 22"/>
                  <a:gd name="T34" fmla="*/ 1 w 35"/>
                  <a:gd name="T35" fmla="*/ 22 h 22"/>
                  <a:gd name="T36" fmla="*/ 0 w 35"/>
                  <a:gd name="T37" fmla="*/ 22 h 22"/>
                  <a:gd name="T38" fmla="*/ 0 w 35"/>
                  <a:gd name="T39" fmla="*/ 21 h 22"/>
                  <a:gd name="T40" fmla="*/ 0 w 35"/>
                  <a:gd name="T41" fmla="*/ 17 h 22"/>
                  <a:gd name="T42" fmla="*/ 1 w 35"/>
                  <a:gd name="T43" fmla="*/ 14 h 22"/>
                  <a:gd name="T44" fmla="*/ 2 w 35"/>
                  <a:gd name="T45" fmla="*/ 12 h 22"/>
                  <a:gd name="T46" fmla="*/ 3 w 35"/>
                  <a:gd name="T47" fmla="*/ 9 h 22"/>
                  <a:gd name="T48" fmla="*/ 6 w 35"/>
                  <a:gd name="T49" fmla="*/ 7 h 22"/>
                  <a:gd name="T50" fmla="*/ 8 w 35"/>
                  <a:gd name="T51" fmla="*/ 5 h 22"/>
                  <a:gd name="T52" fmla="*/ 9 w 35"/>
                  <a:gd name="T53" fmla="*/ 2 h 22"/>
                  <a:gd name="T54" fmla="*/ 12 w 35"/>
                  <a:gd name="T55" fmla="*/ 2 h 22"/>
                  <a:gd name="T56" fmla="*/ 15 w 35"/>
                  <a:gd name="T57" fmla="*/ 1 h 22"/>
                  <a:gd name="T58" fmla="*/ 19 w 35"/>
                  <a:gd name="T59" fmla="*/ 0 h 22"/>
                  <a:gd name="T60" fmla="*/ 22 w 35"/>
                  <a:gd name="T61" fmla="*/ 0 h 22"/>
                  <a:gd name="T62" fmla="*/ 24 w 35"/>
                  <a:gd name="T63" fmla="*/ 1 h 22"/>
                  <a:gd name="T64" fmla="*/ 27 w 35"/>
                  <a:gd name="T65" fmla="*/ 2 h 22"/>
                  <a:gd name="T66" fmla="*/ 30 w 35"/>
                  <a:gd name="T67" fmla="*/ 3 h 22"/>
                  <a:gd name="T68" fmla="*/ 33 w 35"/>
                  <a:gd name="T69" fmla="*/ 5 h 22"/>
                  <a:gd name="T70" fmla="*/ 35 w 35"/>
                  <a:gd name="T71" fmla="*/ 7 h 22"/>
                  <a:gd name="T72" fmla="*/ 33 w 35"/>
                  <a:gd name="T73" fmla="*/ 8 h 2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35"/>
                  <a:gd name="T112" fmla="*/ 0 h 22"/>
                  <a:gd name="T113" fmla="*/ 35 w 35"/>
                  <a:gd name="T114" fmla="*/ 22 h 2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35" h="22">
                    <a:moveTo>
                      <a:pt x="33" y="8"/>
                    </a:moveTo>
                    <a:lnTo>
                      <a:pt x="33" y="8"/>
                    </a:lnTo>
                    <a:lnTo>
                      <a:pt x="31" y="6"/>
                    </a:lnTo>
                    <a:lnTo>
                      <a:pt x="30" y="4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20" y="1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2" y="3"/>
                    </a:lnTo>
                    <a:lnTo>
                      <a:pt x="9" y="5"/>
                    </a:lnTo>
                    <a:lnTo>
                      <a:pt x="7" y="6"/>
                    </a:lnTo>
                    <a:lnTo>
                      <a:pt x="5" y="9"/>
                    </a:lnTo>
                    <a:lnTo>
                      <a:pt x="3" y="11"/>
                    </a:lnTo>
                    <a:lnTo>
                      <a:pt x="2" y="14"/>
                    </a:lnTo>
                    <a:lnTo>
                      <a:pt x="2" y="17"/>
                    </a:lnTo>
                    <a:lnTo>
                      <a:pt x="1" y="19"/>
                    </a:lnTo>
                    <a:lnTo>
                      <a:pt x="1" y="22"/>
                    </a:lnTo>
                    <a:lnTo>
                      <a:pt x="0" y="22"/>
                    </a:lnTo>
                    <a:lnTo>
                      <a:pt x="0" y="21"/>
                    </a:lnTo>
                    <a:lnTo>
                      <a:pt x="0" y="17"/>
                    </a:lnTo>
                    <a:lnTo>
                      <a:pt x="1" y="14"/>
                    </a:lnTo>
                    <a:lnTo>
                      <a:pt x="2" y="12"/>
                    </a:lnTo>
                    <a:lnTo>
                      <a:pt x="3" y="9"/>
                    </a:lnTo>
                    <a:lnTo>
                      <a:pt x="6" y="7"/>
                    </a:lnTo>
                    <a:lnTo>
                      <a:pt x="8" y="5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5" y="1"/>
                    </a:lnTo>
                    <a:lnTo>
                      <a:pt x="19" y="0"/>
                    </a:lnTo>
                    <a:lnTo>
                      <a:pt x="22" y="0"/>
                    </a:lnTo>
                    <a:lnTo>
                      <a:pt x="24" y="1"/>
                    </a:lnTo>
                    <a:lnTo>
                      <a:pt x="27" y="2"/>
                    </a:lnTo>
                    <a:lnTo>
                      <a:pt x="30" y="3"/>
                    </a:lnTo>
                    <a:lnTo>
                      <a:pt x="33" y="5"/>
                    </a:lnTo>
                    <a:lnTo>
                      <a:pt x="35" y="7"/>
                    </a:lnTo>
                    <a:lnTo>
                      <a:pt x="33" y="8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6" name="Freeform 168"/>
              <p:cNvSpPr>
                <a:spLocks/>
              </p:cNvSpPr>
              <p:nvPr/>
            </p:nvSpPr>
            <p:spPr bwMode="auto">
              <a:xfrm>
                <a:off x="418" y="4011"/>
                <a:ext cx="30" cy="24"/>
              </a:xfrm>
              <a:custGeom>
                <a:avLst/>
                <a:gdLst>
                  <a:gd name="T0" fmla="*/ 28 w 30"/>
                  <a:gd name="T1" fmla="*/ 21 h 24"/>
                  <a:gd name="T2" fmla="*/ 29 w 30"/>
                  <a:gd name="T3" fmla="*/ 20 h 24"/>
                  <a:gd name="T4" fmla="*/ 29 w 30"/>
                  <a:gd name="T5" fmla="*/ 18 h 24"/>
                  <a:gd name="T6" fmla="*/ 29 w 30"/>
                  <a:gd name="T7" fmla="*/ 16 h 24"/>
                  <a:gd name="T8" fmla="*/ 29 w 30"/>
                  <a:gd name="T9" fmla="*/ 14 h 24"/>
                  <a:gd name="T10" fmla="*/ 29 w 30"/>
                  <a:gd name="T11" fmla="*/ 11 h 24"/>
                  <a:gd name="T12" fmla="*/ 28 w 30"/>
                  <a:gd name="T13" fmla="*/ 9 h 24"/>
                  <a:gd name="T14" fmla="*/ 26 w 30"/>
                  <a:gd name="T15" fmla="*/ 7 h 24"/>
                  <a:gd name="T16" fmla="*/ 25 w 30"/>
                  <a:gd name="T17" fmla="*/ 6 h 24"/>
                  <a:gd name="T18" fmla="*/ 23 w 30"/>
                  <a:gd name="T19" fmla="*/ 3 h 24"/>
                  <a:gd name="T20" fmla="*/ 22 w 30"/>
                  <a:gd name="T21" fmla="*/ 3 h 24"/>
                  <a:gd name="T22" fmla="*/ 19 w 30"/>
                  <a:gd name="T23" fmla="*/ 2 h 24"/>
                  <a:gd name="T24" fmla="*/ 16 w 30"/>
                  <a:gd name="T25" fmla="*/ 1 h 24"/>
                  <a:gd name="T26" fmla="*/ 14 w 30"/>
                  <a:gd name="T27" fmla="*/ 1 h 24"/>
                  <a:gd name="T28" fmla="*/ 12 w 30"/>
                  <a:gd name="T29" fmla="*/ 1 h 24"/>
                  <a:gd name="T30" fmla="*/ 10 w 30"/>
                  <a:gd name="T31" fmla="*/ 1 h 24"/>
                  <a:gd name="T32" fmla="*/ 8 w 30"/>
                  <a:gd name="T33" fmla="*/ 3 h 24"/>
                  <a:gd name="T34" fmla="*/ 5 w 30"/>
                  <a:gd name="T35" fmla="*/ 3 h 24"/>
                  <a:gd name="T36" fmla="*/ 4 w 30"/>
                  <a:gd name="T37" fmla="*/ 5 h 24"/>
                  <a:gd name="T38" fmla="*/ 2 w 30"/>
                  <a:gd name="T39" fmla="*/ 7 h 24"/>
                  <a:gd name="T40" fmla="*/ 1 w 30"/>
                  <a:gd name="T41" fmla="*/ 8 h 24"/>
                  <a:gd name="T42" fmla="*/ 0 w 30"/>
                  <a:gd name="T43" fmla="*/ 7 h 24"/>
                  <a:gd name="T44" fmla="*/ 1 w 30"/>
                  <a:gd name="T45" fmla="*/ 7 h 24"/>
                  <a:gd name="T46" fmla="*/ 3 w 30"/>
                  <a:gd name="T47" fmla="*/ 5 h 24"/>
                  <a:gd name="T48" fmla="*/ 5 w 30"/>
                  <a:gd name="T49" fmla="*/ 3 h 24"/>
                  <a:gd name="T50" fmla="*/ 7 w 30"/>
                  <a:gd name="T51" fmla="*/ 2 h 24"/>
                  <a:gd name="T52" fmla="*/ 9 w 30"/>
                  <a:gd name="T53" fmla="*/ 1 h 24"/>
                  <a:gd name="T54" fmla="*/ 11 w 30"/>
                  <a:gd name="T55" fmla="*/ 1 h 24"/>
                  <a:gd name="T56" fmla="*/ 14 w 30"/>
                  <a:gd name="T57" fmla="*/ 0 h 24"/>
                  <a:gd name="T58" fmla="*/ 16 w 30"/>
                  <a:gd name="T59" fmla="*/ 0 h 24"/>
                  <a:gd name="T60" fmla="*/ 19 w 30"/>
                  <a:gd name="T61" fmla="*/ 1 h 24"/>
                  <a:gd name="T62" fmla="*/ 21 w 30"/>
                  <a:gd name="T63" fmla="*/ 1 h 24"/>
                  <a:gd name="T64" fmla="*/ 23 w 30"/>
                  <a:gd name="T65" fmla="*/ 3 h 24"/>
                  <a:gd name="T66" fmla="*/ 25 w 30"/>
                  <a:gd name="T67" fmla="*/ 3 h 24"/>
                  <a:gd name="T68" fmla="*/ 26 w 30"/>
                  <a:gd name="T69" fmla="*/ 6 h 24"/>
                  <a:gd name="T70" fmla="*/ 28 w 30"/>
                  <a:gd name="T71" fmla="*/ 8 h 24"/>
                  <a:gd name="T72" fmla="*/ 29 w 30"/>
                  <a:gd name="T73" fmla="*/ 10 h 24"/>
                  <a:gd name="T74" fmla="*/ 30 w 30"/>
                  <a:gd name="T75" fmla="*/ 12 h 24"/>
                  <a:gd name="T76" fmla="*/ 30 w 30"/>
                  <a:gd name="T77" fmla="*/ 14 h 24"/>
                  <a:gd name="T78" fmla="*/ 30 w 30"/>
                  <a:gd name="T79" fmla="*/ 17 h 24"/>
                  <a:gd name="T80" fmla="*/ 30 w 30"/>
                  <a:gd name="T81" fmla="*/ 19 h 24"/>
                  <a:gd name="T82" fmla="*/ 29 w 30"/>
                  <a:gd name="T83" fmla="*/ 21 h 24"/>
                  <a:gd name="T84" fmla="*/ 28 w 30"/>
                  <a:gd name="T85" fmla="*/ 24 h 24"/>
                  <a:gd name="T86" fmla="*/ 28 w 30"/>
                  <a:gd name="T87" fmla="*/ 21 h 24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0"/>
                  <a:gd name="T133" fmla="*/ 0 h 24"/>
                  <a:gd name="T134" fmla="*/ 30 w 30"/>
                  <a:gd name="T135" fmla="*/ 24 h 24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0" h="24">
                    <a:moveTo>
                      <a:pt x="28" y="21"/>
                    </a:moveTo>
                    <a:lnTo>
                      <a:pt x="29" y="20"/>
                    </a:lnTo>
                    <a:lnTo>
                      <a:pt x="29" y="18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29" y="11"/>
                    </a:lnTo>
                    <a:lnTo>
                      <a:pt x="28" y="9"/>
                    </a:lnTo>
                    <a:lnTo>
                      <a:pt x="26" y="7"/>
                    </a:lnTo>
                    <a:lnTo>
                      <a:pt x="25" y="6"/>
                    </a:lnTo>
                    <a:lnTo>
                      <a:pt x="23" y="3"/>
                    </a:lnTo>
                    <a:lnTo>
                      <a:pt x="22" y="3"/>
                    </a:lnTo>
                    <a:lnTo>
                      <a:pt x="19" y="2"/>
                    </a:lnTo>
                    <a:lnTo>
                      <a:pt x="16" y="1"/>
                    </a:lnTo>
                    <a:lnTo>
                      <a:pt x="14" y="1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3"/>
                    </a:lnTo>
                    <a:lnTo>
                      <a:pt x="5" y="3"/>
                    </a:lnTo>
                    <a:lnTo>
                      <a:pt x="4" y="5"/>
                    </a:lnTo>
                    <a:lnTo>
                      <a:pt x="2" y="7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6" y="6"/>
                    </a:lnTo>
                    <a:lnTo>
                      <a:pt x="28" y="8"/>
                    </a:lnTo>
                    <a:lnTo>
                      <a:pt x="29" y="10"/>
                    </a:lnTo>
                    <a:lnTo>
                      <a:pt x="30" y="12"/>
                    </a:lnTo>
                    <a:lnTo>
                      <a:pt x="30" y="14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29" y="21"/>
                    </a:lnTo>
                    <a:lnTo>
                      <a:pt x="28" y="24"/>
                    </a:lnTo>
                    <a:lnTo>
                      <a:pt x="28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7" name="Freeform 169"/>
              <p:cNvSpPr>
                <a:spLocks/>
              </p:cNvSpPr>
              <p:nvPr/>
            </p:nvSpPr>
            <p:spPr bwMode="auto">
              <a:xfrm>
                <a:off x="418" y="4011"/>
                <a:ext cx="37" cy="30"/>
              </a:xfrm>
              <a:custGeom>
                <a:avLst/>
                <a:gdLst>
                  <a:gd name="T0" fmla="*/ 34 w 37"/>
                  <a:gd name="T1" fmla="*/ 27 h 30"/>
                  <a:gd name="T2" fmla="*/ 35 w 37"/>
                  <a:gd name="T3" fmla="*/ 26 h 30"/>
                  <a:gd name="T4" fmla="*/ 36 w 37"/>
                  <a:gd name="T5" fmla="*/ 23 h 30"/>
                  <a:gd name="T6" fmla="*/ 36 w 37"/>
                  <a:gd name="T7" fmla="*/ 21 h 30"/>
                  <a:gd name="T8" fmla="*/ 36 w 37"/>
                  <a:gd name="T9" fmla="*/ 18 h 30"/>
                  <a:gd name="T10" fmla="*/ 35 w 37"/>
                  <a:gd name="T11" fmla="*/ 14 h 30"/>
                  <a:gd name="T12" fmla="*/ 34 w 37"/>
                  <a:gd name="T13" fmla="*/ 12 h 30"/>
                  <a:gd name="T14" fmla="*/ 32 w 37"/>
                  <a:gd name="T15" fmla="*/ 9 h 30"/>
                  <a:gd name="T16" fmla="*/ 30 w 37"/>
                  <a:gd name="T17" fmla="*/ 7 h 30"/>
                  <a:gd name="T18" fmla="*/ 28 w 37"/>
                  <a:gd name="T19" fmla="*/ 5 h 30"/>
                  <a:gd name="T20" fmla="*/ 26 w 37"/>
                  <a:gd name="T21" fmla="*/ 4 h 30"/>
                  <a:gd name="T22" fmla="*/ 23 w 37"/>
                  <a:gd name="T23" fmla="*/ 3 h 30"/>
                  <a:gd name="T24" fmla="*/ 20 w 37"/>
                  <a:gd name="T25" fmla="*/ 2 h 30"/>
                  <a:gd name="T26" fmla="*/ 17 w 37"/>
                  <a:gd name="T27" fmla="*/ 1 h 30"/>
                  <a:gd name="T28" fmla="*/ 14 w 37"/>
                  <a:gd name="T29" fmla="*/ 2 h 30"/>
                  <a:gd name="T30" fmla="*/ 12 w 37"/>
                  <a:gd name="T31" fmla="*/ 2 h 30"/>
                  <a:gd name="T32" fmla="*/ 9 w 37"/>
                  <a:gd name="T33" fmla="*/ 3 h 30"/>
                  <a:gd name="T34" fmla="*/ 7 w 37"/>
                  <a:gd name="T35" fmla="*/ 5 h 30"/>
                  <a:gd name="T36" fmla="*/ 5 w 37"/>
                  <a:gd name="T37" fmla="*/ 7 h 30"/>
                  <a:gd name="T38" fmla="*/ 3 w 37"/>
                  <a:gd name="T39" fmla="*/ 9 h 30"/>
                  <a:gd name="T40" fmla="*/ 1 w 37"/>
                  <a:gd name="T41" fmla="*/ 10 h 30"/>
                  <a:gd name="T42" fmla="*/ 0 w 37"/>
                  <a:gd name="T43" fmla="*/ 9 h 30"/>
                  <a:gd name="T44" fmla="*/ 1 w 37"/>
                  <a:gd name="T45" fmla="*/ 8 h 30"/>
                  <a:gd name="T46" fmla="*/ 3 w 37"/>
                  <a:gd name="T47" fmla="*/ 6 h 30"/>
                  <a:gd name="T48" fmla="*/ 5 w 37"/>
                  <a:gd name="T49" fmla="*/ 4 h 30"/>
                  <a:gd name="T50" fmla="*/ 8 w 37"/>
                  <a:gd name="T51" fmla="*/ 3 h 30"/>
                  <a:gd name="T52" fmla="*/ 11 w 37"/>
                  <a:gd name="T53" fmla="*/ 1 h 30"/>
                  <a:gd name="T54" fmla="*/ 14 w 37"/>
                  <a:gd name="T55" fmla="*/ 1 h 30"/>
                  <a:gd name="T56" fmla="*/ 16 w 37"/>
                  <a:gd name="T57" fmla="*/ 0 h 30"/>
                  <a:gd name="T58" fmla="*/ 20 w 37"/>
                  <a:gd name="T59" fmla="*/ 0 h 30"/>
                  <a:gd name="T60" fmla="*/ 22 w 37"/>
                  <a:gd name="T61" fmla="*/ 1 h 30"/>
                  <a:gd name="T62" fmla="*/ 26 w 37"/>
                  <a:gd name="T63" fmla="*/ 2 h 30"/>
                  <a:gd name="T64" fmla="*/ 28 w 37"/>
                  <a:gd name="T65" fmla="*/ 3 h 30"/>
                  <a:gd name="T66" fmla="*/ 30 w 37"/>
                  <a:gd name="T67" fmla="*/ 5 h 30"/>
                  <a:gd name="T68" fmla="*/ 32 w 37"/>
                  <a:gd name="T69" fmla="*/ 7 h 30"/>
                  <a:gd name="T70" fmla="*/ 34 w 37"/>
                  <a:gd name="T71" fmla="*/ 10 h 30"/>
                  <a:gd name="T72" fmla="*/ 36 w 37"/>
                  <a:gd name="T73" fmla="*/ 13 h 30"/>
                  <a:gd name="T74" fmla="*/ 36 w 37"/>
                  <a:gd name="T75" fmla="*/ 16 h 30"/>
                  <a:gd name="T76" fmla="*/ 37 w 37"/>
                  <a:gd name="T77" fmla="*/ 18 h 30"/>
                  <a:gd name="T78" fmla="*/ 37 w 37"/>
                  <a:gd name="T79" fmla="*/ 22 h 30"/>
                  <a:gd name="T80" fmla="*/ 36 w 37"/>
                  <a:gd name="T81" fmla="*/ 24 h 30"/>
                  <a:gd name="T82" fmla="*/ 36 w 37"/>
                  <a:gd name="T83" fmla="*/ 27 h 30"/>
                  <a:gd name="T84" fmla="*/ 34 w 37"/>
                  <a:gd name="T85" fmla="*/ 30 h 30"/>
                  <a:gd name="T86" fmla="*/ 34 w 37"/>
                  <a:gd name="T87" fmla="*/ 27 h 30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7"/>
                  <a:gd name="T133" fmla="*/ 0 h 30"/>
                  <a:gd name="T134" fmla="*/ 37 w 37"/>
                  <a:gd name="T135" fmla="*/ 30 h 30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7" h="30">
                    <a:moveTo>
                      <a:pt x="34" y="27"/>
                    </a:moveTo>
                    <a:lnTo>
                      <a:pt x="35" y="26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36" y="18"/>
                    </a:lnTo>
                    <a:lnTo>
                      <a:pt x="35" y="14"/>
                    </a:lnTo>
                    <a:lnTo>
                      <a:pt x="34" y="12"/>
                    </a:lnTo>
                    <a:lnTo>
                      <a:pt x="32" y="9"/>
                    </a:lnTo>
                    <a:lnTo>
                      <a:pt x="30" y="7"/>
                    </a:lnTo>
                    <a:lnTo>
                      <a:pt x="28" y="5"/>
                    </a:lnTo>
                    <a:lnTo>
                      <a:pt x="26" y="4"/>
                    </a:lnTo>
                    <a:lnTo>
                      <a:pt x="23" y="3"/>
                    </a:lnTo>
                    <a:lnTo>
                      <a:pt x="20" y="2"/>
                    </a:lnTo>
                    <a:lnTo>
                      <a:pt x="17" y="1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9" y="3"/>
                    </a:lnTo>
                    <a:lnTo>
                      <a:pt x="7" y="5"/>
                    </a:lnTo>
                    <a:lnTo>
                      <a:pt x="5" y="7"/>
                    </a:lnTo>
                    <a:lnTo>
                      <a:pt x="3" y="9"/>
                    </a:lnTo>
                    <a:lnTo>
                      <a:pt x="1" y="10"/>
                    </a:lnTo>
                    <a:lnTo>
                      <a:pt x="0" y="9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3"/>
                    </a:lnTo>
                    <a:lnTo>
                      <a:pt x="11" y="1"/>
                    </a:lnTo>
                    <a:lnTo>
                      <a:pt x="14" y="1"/>
                    </a:lnTo>
                    <a:lnTo>
                      <a:pt x="16" y="0"/>
                    </a:lnTo>
                    <a:lnTo>
                      <a:pt x="20" y="0"/>
                    </a:lnTo>
                    <a:lnTo>
                      <a:pt x="22" y="1"/>
                    </a:lnTo>
                    <a:lnTo>
                      <a:pt x="26" y="2"/>
                    </a:lnTo>
                    <a:lnTo>
                      <a:pt x="28" y="3"/>
                    </a:lnTo>
                    <a:lnTo>
                      <a:pt x="30" y="5"/>
                    </a:lnTo>
                    <a:lnTo>
                      <a:pt x="32" y="7"/>
                    </a:lnTo>
                    <a:lnTo>
                      <a:pt x="34" y="10"/>
                    </a:lnTo>
                    <a:lnTo>
                      <a:pt x="36" y="13"/>
                    </a:lnTo>
                    <a:lnTo>
                      <a:pt x="36" y="16"/>
                    </a:lnTo>
                    <a:lnTo>
                      <a:pt x="37" y="18"/>
                    </a:lnTo>
                    <a:lnTo>
                      <a:pt x="37" y="22"/>
                    </a:lnTo>
                    <a:lnTo>
                      <a:pt x="36" y="24"/>
                    </a:lnTo>
                    <a:lnTo>
                      <a:pt x="36" y="27"/>
                    </a:lnTo>
                    <a:lnTo>
                      <a:pt x="34" y="30"/>
                    </a:lnTo>
                    <a:lnTo>
                      <a:pt x="34" y="27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8" name="Freeform 170"/>
              <p:cNvSpPr>
                <a:spLocks/>
              </p:cNvSpPr>
              <p:nvPr/>
            </p:nvSpPr>
            <p:spPr bwMode="auto">
              <a:xfrm>
                <a:off x="452" y="4038"/>
                <a:ext cx="15" cy="31"/>
              </a:xfrm>
              <a:custGeom>
                <a:avLst/>
                <a:gdLst>
                  <a:gd name="T0" fmla="*/ 0 w 15"/>
                  <a:gd name="T1" fmla="*/ 30 h 31"/>
                  <a:gd name="T2" fmla="*/ 2 w 15"/>
                  <a:gd name="T3" fmla="*/ 30 h 31"/>
                  <a:gd name="T4" fmla="*/ 4 w 15"/>
                  <a:gd name="T5" fmla="*/ 30 h 31"/>
                  <a:gd name="T6" fmla="*/ 6 w 15"/>
                  <a:gd name="T7" fmla="*/ 30 h 31"/>
                  <a:gd name="T8" fmla="*/ 8 w 15"/>
                  <a:gd name="T9" fmla="*/ 29 h 31"/>
                  <a:gd name="T10" fmla="*/ 9 w 15"/>
                  <a:gd name="T11" fmla="*/ 27 h 31"/>
                  <a:gd name="T12" fmla="*/ 11 w 15"/>
                  <a:gd name="T13" fmla="*/ 26 h 31"/>
                  <a:gd name="T14" fmla="*/ 12 w 15"/>
                  <a:gd name="T15" fmla="*/ 23 h 31"/>
                  <a:gd name="T16" fmla="*/ 13 w 15"/>
                  <a:gd name="T17" fmla="*/ 22 h 31"/>
                  <a:gd name="T18" fmla="*/ 14 w 15"/>
                  <a:gd name="T19" fmla="*/ 20 h 31"/>
                  <a:gd name="T20" fmla="*/ 14 w 15"/>
                  <a:gd name="T21" fmla="*/ 17 h 31"/>
                  <a:gd name="T22" fmla="*/ 14 w 15"/>
                  <a:gd name="T23" fmla="*/ 15 h 31"/>
                  <a:gd name="T24" fmla="*/ 14 w 15"/>
                  <a:gd name="T25" fmla="*/ 12 h 31"/>
                  <a:gd name="T26" fmla="*/ 13 w 15"/>
                  <a:gd name="T27" fmla="*/ 10 h 31"/>
                  <a:gd name="T28" fmla="*/ 12 w 15"/>
                  <a:gd name="T29" fmla="*/ 8 h 31"/>
                  <a:gd name="T30" fmla="*/ 11 w 15"/>
                  <a:gd name="T31" fmla="*/ 6 h 31"/>
                  <a:gd name="T32" fmla="*/ 10 w 15"/>
                  <a:gd name="T33" fmla="*/ 5 h 31"/>
                  <a:gd name="T34" fmla="*/ 8 w 15"/>
                  <a:gd name="T35" fmla="*/ 3 h 31"/>
                  <a:gd name="T36" fmla="*/ 6 w 15"/>
                  <a:gd name="T37" fmla="*/ 3 h 31"/>
                  <a:gd name="T38" fmla="*/ 4 w 15"/>
                  <a:gd name="T39" fmla="*/ 1 h 31"/>
                  <a:gd name="T40" fmla="*/ 2 w 15"/>
                  <a:gd name="T41" fmla="*/ 1 h 31"/>
                  <a:gd name="T42" fmla="*/ 0 w 15"/>
                  <a:gd name="T43" fmla="*/ 1 h 31"/>
                  <a:gd name="T44" fmla="*/ 0 w 15"/>
                  <a:gd name="T45" fmla="*/ 1 h 31"/>
                  <a:gd name="T46" fmla="*/ 1 w 15"/>
                  <a:gd name="T47" fmla="*/ 0 h 31"/>
                  <a:gd name="T48" fmla="*/ 4 w 15"/>
                  <a:gd name="T49" fmla="*/ 1 h 31"/>
                  <a:gd name="T50" fmla="*/ 6 w 15"/>
                  <a:gd name="T51" fmla="*/ 1 h 31"/>
                  <a:gd name="T52" fmla="*/ 7 w 15"/>
                  <a:gd name="T53" fmla="*/ 2 h 31"/>
                  <a:gd name="T54" fmla="*/ 9 w 15"/>
                  <a:gd name="T55" fmla="*/ 3 h 31"/>
                  <a:gd name="T56" fmla="*/ 11 w 15"/>
                  <a:gd name="T57" fmla="*/ 5 h 31"/>
                  <a:gd name="T58" fmla="*/ 12 w 15"/>
                  <a:gd name="T59" fmla="*/ 7 h 31"/>
                  <a:gd name="T60" fmla="*/ 13 w 15"/>
                  <a:gd name="T61" fmla="*/ 9 h 31"/>
                  <a:gd name="T62" fmla="*/ 14 w 15"/>
                  <a:gd name="T63" fmla="*/ 11 h 31"/>
                  <a:gd name="T64" fmla="*/ 14 w 15"/>
                  <a:gd name="T65" fmla="*/ 13 h 31"/>
                  <a:gd name="T66" fmla="*/ 15 w 15"/>
                  <a:gd name="T67" fmla="*/ 16 h 31"/>
                  <a:gd name="T68" fmla="*/ 14 w 15"/>
                  <a:gd name="T69" fmla="*/ 18 h 31"/>
                  <a:gd name="T70" fmla="*/ 14 w 15"/>
                  <a:gd name="T71" fmla="*/ 20 h 31"/>
                  <a:gd name="T72" fmla="*/ 14 w 15"/>
                  <a:gd name="T73" fmla="*/ 23 h 31"/>
                  <a:gd name="T74" fmla="*/ 13 w 15"/>
                  <a:gd name="T75" fmla="*/ 25 h 31"/>
                  <a:gd name="T76" fmla="*/ 11 w 15"/>
                  <a:gd name="T77" fmla="*/ 27 h 31"/>
                  <a:gd name="T78" fmla="*/ 10 w 15"/>
                  <a:gd name="T79" fmla="*/ 29 h 31"/>
                  <a:gd name="T80" fmla="*/ 8 w 15"/>
                  <a:gd name="T81" fmla="*/ 30 h 31"/>
                  <a:gd name="T82" fmla="*/ 6 w 15"/>
                  <a:gd name="T83" fmla="*/ 31 h 31"/>
                  <a:gd name="T84" fmla="*/ 4 w 15"/>
                  <a:gd name="T85" fmla="*/ 31 h 31"/>
                  <a:gd name="T86" fmla="*/ 2 w 15"/>
                  <a:gd name="T87" fmla="*/ 31 h 31"/>
                  <a:gd name="T88" fmla="*/ 0 w 15"/>
                  <a:gd name="T89" fmla="*/ 31 h 31"/>
                  <a:gd name="T90" fmla="*/ 0 w 15"/>
                  <a:gd name="T91" fmla="*/ 30 h 31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15"/>
                  <a:gd name="T139" fmla="*/ 0 h 31"/>
                  <a:gd name="T140" fmla="*/ 15 w 15"/>
                  <a:gd name="T141" fmla="*/ 31 h 31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15" h="31">
                    <a:moveTo>
                      <a:pt x="0" y="30"/>
                    </a:moveTo>
                    <a:lnTo>
                      <a:pt x="2" y="30"/>
                    </a:lnTo>
                    <a:lnTo>
                      <a:pt x="4" y="30"/>
                    </a:lnTo>
                    <a:lnTo>
                      <a:pt x="6" y="30"/>
                    </a:lnTo>
                    <a:lnTo>
                      <a:pt x="8" y="29"/>
                    </a:lnTo>
                    <a:lnTo>
                      <a:pt x="9" y="27"/>
                    </a:lnTo>
                    <a:lnTo>
                      <a:pt x="11" y="26"/>
                    </a:lnTo>
                    <a:lnTo>
                      <a:pt x="12" y="23"/>
                    </a:lnTo>
                    <a:lnTo>
                      <a:pt x="13" y="22"/>
                    </a:lnTo>
                    <a:lnTo>
                      <a:pt x="14" y="20"/>
                    </a:lnTo>
                    <a:lnTo>
                      <a:pt x="14" y="17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3" y="10"/>
                    </a:lnTo>
                    <a:lnTo>
                      <a:pt x="12" y="8"/>
                    </a:lnTo>
                    <a:lnTo>
                      <a:pt x="11" y="6"/>
                    </a:lnTo>
                    <a:lnTo>
                      <a:pt x="10" y="5"/>
                    </a:lnTo>
                    <a:lnTo>
                      <a:pt x="8" y="3"/>
                    </a:lnTo>
                    <a:lnTo>
                      <a:pt x="6" y="3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7" y="2"/>
                    </a:lnTo>
                    <a:lnTo>
                      <a:pt x="9" y="3"/>
                    </a:lnTo>
                    <a:lnTo>
                      <a:pt x="11" y="5"/>
                    </a:lnTo>
                    <a:lnTo>
                      <a:pt x="12" y="7"/>
                    </a:lnTo>
                    <a:lnTo>
                      <a:pt x="13" y="9"/>
                    </a:lnTo>
                    <a:lnTo>
                      <a:pt x="14" y="11"/>
                    </a:lnTo>
                    <a:lnTo>
                      <a:pt x="14" y="13"/>
                    </a:lnTo>
                    <a:lnTo>
                      <a:pt x="15" y="16"/>
                    </a:lnTo>
                    <a:lnTo>
                      <a:pt x="14" y="18"/>
                    </a:lnTo>
                    <a:lnTo>
                      <a:pt x="14" y="20"/>
                    </a:lnTo>
                    <a:lnTo>
                      <a:pt x="14" y="23"/>
                    </a:lnTo>
                    <a:lnTo>
                      <a:pt x="13" y="25"/>
                    </a:lnTo>
                    <a:lnTo>
                      <a:pt x="11" y="27"/>
                    </a:lnTo>
                    <a:lnTo>
                      <a:pt x="10" y="29"/>
                    </a:lnTo>
                    <a:lnTo>
                      <a:pt x="8" y="30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19" name="Freeform 171"/>
              <p:cNvSpPr>
                <a:spLocks/>
              </p:cNvSpPr>
              <p:nvPr/>
            </p:nvSpPr>
            <p:spPr bwMode="auto">
              <a:xfrm>
                <a:off x="452" y="4038"/>
                <a:ext cx="22" cy="38"/>
              </a:xfrm>
              <a:custGeom>
                <a:avLst/>
                <a:gdLst>
                  <a:gd name="T0" fmla="*/ 1 w 22"/>
                  <a:gd name="T1" fmla="*/ 36 h 38"/>
                  <a:gd name="T2" fmla="*/ 2 w 22"/>
                  <a:gd name="T3" fmla="*/ 36 h 38"/>
                  <a:gd name="T4" fmla="*/ 6 w 22"/>
                  <a:gd name="T5" fmla="*/ 36 h 38"/>
                  <a:gd name="T6" fmla="*/ 8 w 22"/>
                  <a:gd name="T7" fmla="*/ 36 h 38"/>
                  <a:gd name="T8" fmla="*/ 11 w 22"/>
                  <a:gd name="T9" fmla="*/ 35 h 38"/>
                  <a:gd name="T10" fmla="*/ 13 w 22"/>
                  <a:gd name="T11" fmla="*/ 33 h 38"/>
                  <a:gd name="T12" fmla="*/ 16 w 22"/>
                  <a:gd name="T13" fmla="*/ 31 h 38"/>
                  <a:gd name="T14" fmla="*/ 18 w 22"/>
                  <a:gd name="T15" fmla="*/ 29 h 38"/>
                  <a:gd name="T16" fmla="*/ 18 w 22"/>
                  <a:gd name="T17" fmla="*/ 27 h 38"/>
                  <a:gd name="T18" fmla="*/ 20 w 22"/>
                  <a:gd name="T19" fmla="*/ 23 h 38"/>
                  <a:gd name="T20" fmla="*/ 20 w 22"/>
                  <a:gd name="T21" fmla="*/ 21 h 38"/>
                  <a:gd name="T22" fmla="*/ 20 w 22"/>
                  <a:gd name="T23" fmla="*/ 18 h 38"/>
                  <a:gd name="T24" fmla="*/ 20 w 22"/>
                  <a:gd name="T25" fmla="*/ 15 h 38"/>
                  <a:gd name="T26" fmla="*/ 19 w 22"/>
                  <a:gd name="T27" fmla="*/ 12 h 38"/>
                  <a:gd name="T28" fmla="*/ 18 w 22"/>
                  <a:gd name="T29" fmla="*/ 10 h 38"/>
                  <a:gd name="T30" fmla="*/ 16 w 22"/>
                  <a:gd name="T31" fmla="*/ 7 h 38"/>
                  <a:gd name="T32" fmla="*/ 14 w 22"/>
                  <a:gd name="T33" fmla="*/ 6 h 38"/>
                  <a:gd name="T34" fmla="*/ 11 w 22"/>
                  <a:gd name="T35" fmla="*/ 4 h 38"/>
                  <a:gd name="T36" fmla="*/ 9 w 22"/>
                  <a:gd name="T37" fmla="*/ 3 h 38"/>
                  <a:gd name="T38" fmla="*/ 6 w 22"/>
                  <a:gd name="T39" fmla="*/ 2 h 38"/>
                  <a:gd name="T40" fmla="*/ 3 w 22"/>
                  <a:gd name="T41" fmla="*/ 2 h 38"/>
                  <a:gd name="T42" fmla="*/ 0 w 22"/>
                  <a:gd name="T43" fmla="*/ 2 h 38"/>
                  <a:gd name="T44" fmla="*/ 0 w 22"/>
                  <a:gd name="T45" fmla="*/ 1 h 38"/>
                  <a:gd name="T46" fmla="*/ 2 w 22"/>
                  <a:gd name="T47" fmla="*/ 0 h 38"/>
                  <a:gd name="T48" fmla="*/ 5 w 22"/>
                  <a:gd name="T49" fmla="*/ 1 h 38"/>
                  <a:gd name="T50" fmla="*/ 8 w 22"/>
                  <a:gd name="T51" fmla="*/ 1 h 38"/>
                  <a:gd name="T52" fmla="*/ 10 w 22"/>
                  <a:gd name="T53" fmla="*/ 3 h 38"/>
                  <a:gd name="T54" fmla="*/ 13 w 22"/>
                  <a:gd name="T55" fmla="*/ 4 h 38"/>
                  <a:gd name="T56" fmla="*/ 16 w 22"/>
                  <a:gd name="T57" fmla="*/ 6 h 38"/>
                  <a:gd name="T58" fmla="*/ 18 w 22"/>
                  <a:gd name="T59" fmla="*/ 8 h 38"/>
                  <a:gd name="T60" fmla="*/ 19 w 22"/>
                  <a:gd name="T61" fmla="*/ 10 h 38"/>
                  <a:gd name="T62" fmla="*/ 20 w 22"/>
                  <a:gd name="T63" fmla="*/ 13 h 38"/>
                  <a:gd name="T64" fmla="*/ 21 w 22"/>
                  <a:gd name="T65" fmla="*/ 16 h 38"/>
                  <a:gd name="T66" fmla="*/ 22 w 22"/>
                  <a:gd name="T67" fmla="*/ 19 h 38"/>
                  <a:gd name="T68" fmla="*/ 21 w 22"/>
                  <a:gd name="T69" fmla="*/ 22 h 38"/>
                  <a:gd name="T70" fmla="*/ 20 w 22"/>
                  <a:gd name="T71" fmla="*/ 25 h 38"/>
                  <a:gd name="T72" fmla="*/ 20 w 22"/>
                  <a:gd name="T73" fmla="*/ 27 h 38"/>
                  <a:gd name="T74" fmla="*/ 18 w 22"/>
                  <a:gd name="T75" fmla="*/ 30 h 38"/>
                  <a:gd name="T76" fmla="*/ 16 w 22"/>
                  <a:gd name="T77" fmla="*/ 32 h 38"/>
                  <a:gd name="T78" fmla="*/ 14 w 22"/>
                  <a:gd name="T79" fmla="*/ 35 h 38"/>
                  <a:gd name="T80" fmla="*/ 12 w 22"/>
                  <a:gd name="T81" fmla="*/ 36 h 38"/>
                  <a:gd name="T82" fmla="*/ 9 w 22"/>
                  <a:gd name="T83" fmla="*/ 37 h 38"/>
                  <a:gd name="T84" fmla="*/ 6 w 22"/>
                  <a:gd name="T85" fmla="*/ 38 h 38"/>
                  <a:gd name="T86" fmla="*/ 3 w 22"/>
                  <a:gd name="T87" fmla="*/ 38 h 38"/>
                  <a:gd name="T88" fmla="*/ 0 w 22"/>
                  <a:gd name="T89" fmla="*/ 38 h 38"/>
                  <a:gd name="T90" fmla="*/ 1 w 22"/>
                  <a:gd name="T91" fmla="*/ 36 h 38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w 22"/>
                  <a:gd name="T139" fmla="*/ 0 h 38"/>
                  <a:gd name="T140" fmla="*/ 22 w 22"/>
                  <a:gd name="T141" fmla="*/ 38 h 38"/>
                </a:gdLst>
                <a:ahLst/>
                <a:cxnLst>
                  <a:cxn ang="T92">
                    <a:pos x="T0" y="T1"/>
                  </a:cxn>
                  <a:cxn ang="T93">
                    <a:pos x="T2" y="T3"/>
                  </a:cxn>
                  <a:cxn ang="T94">
                    <a:pos x="T4" y="T5"/>
                  </a:cxn>
                  <a:cxn ang="T95">
                    <a:pos x="T6" y="T7"/>
                  </a:cxn>
                  <a:cxn ang="T96">
                    <a:pos x="T8" y="T9"/>
                  </a:cxn>
                  <a:cxn ang="T97">
                    <a:pos x="T10" y="T11"/>
                  </a:cxn>
                  <a:cxn ang="T98">
                    <a:pos x="T12" y="T13"/>
                  </a:cxn>
                  <a:cxn ang="T99">
                    <a:pos x="T14" y="T15"/>
                  </a:cxn>
                  <a:cxn ang="T100">
                    <a:pos x="T16" y="T17"/>
                  </a:cxn>
                  <a:cxn ang="T101">
                    <a:pos x="T18" y="T19"/>
                  </a:cxn>
                  <a:cxn ang="T102">
                    <a:pos x="T20" y="T21"/>
                  </a:cxn>
                  <a:cxn ang="T103">
                    <a:pos x="T22" y="T23"/>
                  </a:cxn>
                  <a:cxn ang="T104">
                    <a:pos x="T24" y="T25"/>
                  </a:cxn>
                  <a:cxn ang="T105">
                    <a:pos x="T26" y="T27"/>
                  </a:cxn>
                  <a:cxn ang="T106">
                    <a:pos x="T28" y="T29"/>
                  </a:cxn>
                  <a:cxn ang="T107">
                    <a:pos x="T30" y="T31"/>
                  </a:cxn>
                  <a:cxn ang="T108">
                    <a:pos x="T32" y="T33"/>
                  </a:cxn>
                  <a:cxn ang="T109">
                    <a:pos x="T34" y="T35"/>
                  </a:cxn>
                  <a:cxn ang="T110">
                    <a:pos x="T36" y="T37"/>
                  </a:cxn>
                  <a:cxn ang="T111">
                    <a:pos x="T38" y="T39"/>
                  </a:cxn>
                  <a:cxn ang="T112">
                    <a:pos x="T40" y="T41"/>
                  </a:cxn>
                  <a:cxn ang="T113">
                    <a:pos x="T42" y="T43"/>
                  </a:cxn>
                  <a:cxn ang="T114">
                    <a:pos x="T44" y="T45"/>
                  </a:cxn>
                  <a:cxn ang="T115">
                    <a:pos x="T46" y="T47"/>
                  </a:cxn>
                  <a:cxn ang="T116">
                    <a:pos x="T48" y="T49"/>
                  </a:cxn>
                  <a:cxn ang="T117">
                    <a:pos x="T50" y="T51"/>
                  </a:cxn>
                  <a:cxn ang="T118">
                    <a:pos x="T52" y="T53"/>
                  </a:cxn>
                  <a:cxn ang="T119">
                    <a:pos x="T54" y="T55"/>
                  </a:cxn>
                  <a:cxn ang="T120">
                    <a:pos x="T56" y="T57"/>
                  </a:cxn>
                  <a:cxn ang="T121">
                    <a:pos x="T58" y="T59"/>
                  </a:cxn>
                  <a:cxn ang="T122">
                    <a:pos x="T60" y="T61"/>
                  </a:cxn>
                  <a:cxn ang="T123">
                    <a:pos x="T62" y="T63"/>
                  </a:cxn>
                  <a:cxn ang="T124">
                    <a:pos x="T64" y="T65"/>
                  </a:cxn>
                  <a:cxn ang="T125">
                    <a:pos x="T66" y="T67"/>
                  </a:cxn>
                  <a:cxn ang="T126">
                    <a:pos x="T68" y="T69"/>
                  </a:cxn>
                  <a:cxn ang="T127">
                    <a:pos x="T70" y="T71"/>
                  </a:cxn>
                  <a:cxn ang="T128">
                    <a:pos x="T72" y="T73"/>
                  </a:cxn>
                  <a:cxn ang="T129">
                    <a:pos x="T74" y="T75"/>
                  </a:cxn>
                  <a:cxn ang="T130">
                    <a:pos x="T76" y="T77"/>
                  </a:cxn>
                  <a:cxn ang="T131">
                    <a:pos x="T78" y="T79"/>
                  </a:cxn>
                  <a:cxn ang="T132">
                    <a:pos x="T80" y="T81"/>
                  </a:cxn>
                  <a:cxn ang="T133">
                    <a:pos x="T82" y="T83"/>
                  </a:cxn>
                  <a:cxn ang="T134">
                    <a:pos x="T84" y="T85"/>
                  </a:cxn>
                  <a:cxn ang="T135">
                    <a:pos x="T86" y="T87"/>
                  </a:cxn>
                  <a:cxn ang="T136">
                    <a:pos x="T88" y="T89"/>
                  </a:cxn>
                  <a:cxn ang="T137">
                    <a:pos x="T90" y="T91"/>
                  </a:cxn>
                </a:cxnLst>
                <a:rect l="T138" t="T139" r="T140" b="T141"/>
                <a:pathLst>
                  <a:path w="22" h="38">
                    <a:moveTo>
                      <a:pt x="1" y="36"/>
                    </a:moveTo>
                    <a:lnTo>
                      <a:pt x="2" y="36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1" y="35"/>
                    </a:lnTo>
                    <a:lnTo>
                      <a:pt x="13" y="33"/>
                    </a:lnTo>
                    <a:lnTo>
                      <a:pt x="16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0" y="18"/>
                    </a:lnTo>
                    <a:lnTo>
                      <a:pt x="20" y="15"/>
                    </a:lnTo>
                    <a:lnTo>
                      <a:pt x="19" y="12"/>
                    </a:lnTo>
                    <a:lnTo>
                      <a:pt x="18" y="10"/>
                    </a:lnTo>
                    <a:lnTo>
                      <a:pt x="16" y="7"/>
                    </a:lnTo>
                    <a:lnTo>
                      <a:pt x="14" y="6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6" y="2"/>
                    </a:lnTo>
                    <a:lnTo>
                      <a:pt x="3" y="2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" y="1"/>
                    </a:lnTo>
                    <a:lnTo>
                      <a:pt x="8" y="1"/>
                    </a:lnTo>
                    <a:lnTo>
                      <a:pt x="10" y="3"/>
                    </a:lnTo>
                    <a:lnTo>
                      <a:pt x="13" y="4"/>
                    </a:lnTo>
                    <a:lnTo>
                      <a:pt x="16" y="6"/>
                    </a:lnTo>
                    <a:lnTo>
                      <a:pt x="18" y="8"/>
                    </a:lnTo>
                    <a:lnTo>
                      <a:pt x="19" y="10"/>
                    </a:lnTo>
                    <a:lnTo>
                      <a:pt x="20" y="13"/>
                    </a:lnTo>
                    <a:lnTo>
                      <a:pt x="21" y="16"/>
                    </a:lnTo>
                    <a:lnTo>
                      <a:pt x="22" y="19"/>
                    </a:lnTo>
                    <a:lnTo>
                      <a:pt x="21" y="22"/>
                    </a:lnTo>
                    <a:lnTo>
                      <a:pt x="20" y="25"/>
                    </a:lnTo>
                    <a:lnTo>
                      <a:pt x="20" y="27"/>
                    </a:lnTo>
                    <a:lnTo>
                      <a:pt x="18" y="30"/>
                    </a:lnTo>
                    <a:lnTo>
                      <a:pt x="16" y="32"/>
                    </a:lnTo>
                    <a:lnTo>
                      <a:pt x="14" y="35"/>
                    </a:lnTo>
                    <a:lnTo>
                      <a:pt x="12" y="36"/>
                    </a:lnTo>
                    <a:lnTo>
                      <a:pt x="9" y="37"/>
                    </a:lnTo>
                    <a:lnTo>
                      <a:pt x="6" y="38"/>
                    </a:lnTo>
                    <a:lnTo>
                      <a:pt x="3" y="38"/>
                    </a:lnTo>
                    <a:lnTo>
                      <a:pt x="0" y="38"/>
                    </a:lnTo>
                    <a:lnTo>
                      <a:pt x="1" y="36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0" name="Freeform 172"/>
              <p:cNvSpPr>
                <a:spLocks/>
              </p:cNvSpPr>
              <p:nvPr/>
            </p:nvSpPr>
            <p:spPr bwMode="auto">
              <a:xfrm>
                <a:off x="454" y="4027"/>
                <a:ext cx="7" cy="10"/>
              </a:xfrm>
              <a:custGeom>
                <a:avLst/>
                <a:gdLst>
                  <a:gd name="T0" fmla="*/ 0 w 7"/>
                  <a:gd name="T1" fmla="*/ 1 h 10"/>
                  <a:gd name="T2" fmla="*/ 1 w 7"/>
                  <a:gd name="T3" fmla="*/ 1 h 10"/>
                  <a:gd name="T4" fmla="*/ 2 w 7"/>
                  <a:gd name="T5" fmla="*/ 1 h 10"/>
                  <a:gd name="T6" fmla="*/ 3 w 7"/>
                  <a:gd name="T7" fmla="*/ 1 h 10"/>
                  <a:gd name="T8" fmla="*/ 5 w 7"/>
                  <a:gd name="T9" fmla="*/ 2 h 10"/>
                  <a:gd name="T10" fmla="*/ 5 w 7"/>
                  <a:gd name="T11" fmla="*/ 3 h 10"/>
                  <a:gd name="T12" fmla="*/ 6 w 7"/>
                  <a:gd name="T13" fmla="*/ 4 h 10"/>
                  <a:gd name="T14" fmla="*/ 7 w 7"/>
                  <a:gd name="T15" fmla="*/ 5 h 10"/>
                  <a:gd name="T16" fmla="*/ 7 w 7"/>
                  <a:gd name="T17" fmla="*/ 7 h 10"/>
                  <a:gd name="T18" fmla="*/ 7 w 7"/>
                  <a:gd name="T19" fmla="*/ 7 h 10"/>
                  <a:gd name="T20" fmla="*/ 7 w 7"/>
                  <a:gd name="T21" fmla="*/ 9 h 10"/>
                  <a:gd name="T22" fmla="*/ 6 w 7"/>
                  <a:gd name="T23" fmla="*/ 10 h 10"/>
                  <a:gd name="T24" fmla="*/ 7 w 7"/>
                  <a:gd name="T25" fmla="*/ 10 h 10"/>
                  <a:gd name="T26" fmla="*/ 7 w 7"/>
                  <a:gd name="T27" fmla="*/ 9 h 10"/>
                  <a:gd name="T28" fmla="*/ 7 w 7"/>
                  <a:gd name="T29" fmla="*/ 8 h 10"/>
                  <a:gd name="T30" fmla="*/ 7 w 7"/>
                  <a:gd name="T31" fmla="*/ 7 h 10"/>
                  <a:gd name="T32" fmla="*/ 7 w 7"/>
                  <a:gd name="T33" fmla="*/ 5 h 10"/>
                  <a:gd name="T34" fmla="*/ 7 w 7"/>
                  <a:gd name="T35" fmla="*/ 4 h 10"/>
                  <a:gd name="T36" fmla="*/ 6 w 7"/>
                  <a:gd name="T37" fmla="*/ 3 h 10"/>
                  <a:gd name="T38" fmla="*/ 5 w 7"/>
                  <a:gd name="T39" fmla="*/ 1 h 10"/>
                  <a:gd name="T40" fmla="*/ 4 w 7"/>
                  <a:gd name="T41" fmla="*/ 0 h 10"/>
                  <a:gd name="T42" fmla="*/ 3 w 7"/>
                  <a:gd name="T43" fmla="*/ 0 h 10"/>
                  <a:gd name="T44" fmla="*/ 2 w 7"/>
                  <a:gd name="T45" fmla="*/ 0 h 10"/>
                  <a:gd name="T46" fmla="*/ 0 w 7"/>
                  <a:gd name="T47" fmla="*/ 0 h 10"/>
                  <a:gd name="T48" fmla="*/ 0 w 7"/>
                  <a:gd name="T49" fmla="*/ 1 h 10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7"/>
                  <a:gd name="T76" fmla="*/ 0 h 10"/>
                  <a:gd name="T77" fmla="*/ 7 w 7"/>
                  <a:gd name="T78" fmla="*/ 10 h 10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7" h="10">
                    <a:moveTo>
                      <a:pt x="0" y="1"/>
                    </a:moveTo>
                    <a:lnTo>
                      <a:pt x="1" y="1"/>
                    </a:lnTo>
                    <a:lnTo>
                      <a:pt x="2" y="1"/>
                    </a:lnTo>
                    <a:lnTo>
                      <a:pt x="3" y="1"/>
                    </a:lnTo>
                    <a:lnTo>
                      <a:pt x="5" y="2"/>
                    </a:lnTo>
                    <a:lnTo>
                      <a:pt x="5" y="3"/>
                    </a:lnTo>
                    <a:lnTo>
                      <a:pt x="6" y="4"/>
                    </a:lnTo>
                    <a:lnTo>
                      <a:pt x="7" y="5"/>
                    </a:lnTo>
                    <a:lnTo>
                      <a:pt x="7" y="7"/>
                    </a:lnTo>
                    <a:lnTo>
                      <a:pt x="7" y="9"/>
                    </a:lnTo>
                    <a:lnTo>
                      <a:pt x="6" y="10"/>
                    </a:lnTo>
                    <a:lnTo>
                      <a:pt x="7" y="10"/>
                    </a:lnTo>
                    <a:lnTo>
                      <a:pt x="7" y="9"/>
                    </a:lnTo>
                    <a:lnTo>
                      <a:pt x="7" y="8"/>
                    </a:lnTo>
                    <a:lnTo>
                      <a:pt x="7" y="7"/>
                    </a:lnTo>
                    <a:lnTo>
                      <a:pt x="7" y="5"/>
                    </a:lnTo>
                    <a:lnTo>
                      <a:pt x="7" y="4"/>
                    </a:lnTo>
                    <a:lnTo>
                      <a:pt x="6" y="3"/>
                    </a:lnTo>
                    <a:lnTo>
                      <a:pt x="5" y="1"/>
                    </a:lnTo>
                    <a:lnTo>
                      <a:pt x="4" y="0"/>
                    </a:lnTo>
                    <a:lnTo>
                      <a:pt x="3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1" name="Freeform 173"/>
              <p:cNvSpPr>
                <a:spLocks/>
              </p:cNvSpPr>
              <p:nvPr/>
            </p:nvSpPr>
            <p:spPr bwMode="auto">
              <a:xfrm>
                <a:off x="454" y="4027"/>
                <a:ext cx="14" cy="17"/>
              </a:xfrm>
              <a:custGeom>
                <a:avLst/>
                <a:gdLst>
                  <a:gd name="T0" fmla="*/ 0 w 14"/>
                  <a:gd name="T1" fmla="*/ 2 h 17"/>
                  <a:gd name="T2" fmla="*/ 2 w 14"/>
                  <a:gd name="T3" fmla="*/ 2 h 17"/>
                  <a:gd name="T4" fmla="*/ 5 w 14"/>
                  <a:gd name="T5" fmla="*/ 2 h 17"/>
                  <a:gd name="T6" fmla="*/ 6 w 14"/>
                  <a:gd name="T7" fmla="*/ 2 h 17"/>
                  <a:gd name="T8" fmla="*/ 9 w 14"/>
                  <a:gd name="T9" fmla="*/ 3 h 17"/>
                  <a:gd name="T10" fmla="*/ 10 w 14"/>
                  <a:gd name="T11" fmla="*/ 5 h 17"/>
                  <a:gd name="T12" fmla="*/ 11 w 14"/>
                  <a:gd name="T13" fmla="*/ 6 h 17"/>
                  <a:gd name="T14" fmla="*/ 13 w 14"/>
                  <a:gd name="T15" fmla="*/ 8 h 17"/>
                  <a:gd name="T16" fmla="*/ 13 w 14"/>
                  <a:gd name="T17" fmla="*/ 10 h 17"/>
                  <a:gd name="T18" fmla="*/ 13 w 14"/>
                  <a:gd name="T19" fmla="*/ 12 h 17"/>
                  <a:gd name="T20" fmla="*/ 13 w 14"/>
                  <a:gd name="T21" fmla="*/ 15 h 17"/>
                  <a:gd name="T22" fmla="*/ 11 w 14"/>
                  <a:gd name="T23" fmla="*/ 16 h 17"/>
                  <a:gd name="T24" fmla="*/ 13 w 14"/>
                  <a:gd name="T25" fmla="*/ 17 h 17"/>
                  <a:gd name="T26" fmla="*/ 14 w 14"/>
                  <a:gd name="T27" fmla="*/ 15 h 17"/>
                  <a:gd name="T28" fmla="*/ 14 w 14"/>
                  <a:gd name="T29" fmla="*/ 12 h 17"/>
                  <a:gd name="T30" fmla="*/ 14 w 14"/>
                  <a:gd name="T31" fmla="*/ 10 h 17"/>
                  <a:gd name="T32" fmla="*/ 13 w 14"/>
                  <a:gd name="T33" fmla="*/ 8 h 17"/>
                  <a:gd name="T34" fmla="*/ 13 w 14"/>
                  <a:gd name="T35" fmla="*/ 6 h 17"/>
                  <a:gd name="T36" fmla="*/ 11 w 14"/>
                  <a:gd name="T37" fmla="*/ 4 h 17"/>
                  <a:gd name="T38" fmla="*/ 9 w 14"/>
                  <a:gd name="T39" fmla="*/ 3 h 17"/>
                  <a:gd name="T40" fmla="*/ 8 w 14"/>
                  <a:gd name="T41" fmla="*/ 1 h 17"/>
                  <a:gd name="T42" fmla="*/ 5 w 14"/>
                  <a:gd name="T43" fmla="*/ 0 h 17"/>
                  <a:gd name="T44" fmla="*/ 4 w 14"/>
                  <a:gd name="T45" fmla="*/ 0 h 17"/>
                  <a:gd name="T46" fmla="*/ 1 w 14"/>
                  <a:gd name="T47" fmla="*/ 0 h 17"/>
                  <a:gd name="T48" fmla="*/ 0 w 14"/>
                  <a:gd name="T49" fmla="*/ 2 h 1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14"/>
                  <a:gd name="T76" fmla="*/ 0 h 17"/>
                  <a:gd name="T77" fmla="*/ 14 w 14"/>
                  <a:gd name="T78" fmla="*/ 17 h 1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14" h="17">
                    <a:moveTo>
                      <a:pt x="0" y="2"/>
                    </a:moveTo>
                    <a:lnTo>
                      <a:pt x="2" y="2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9" y="3"/>
                    </a:lnTo>
                    <a:lnTo>
                      <a:pt x="10" y="5"/>
                    </a:lnTo>
                    <a:lnTo>
                      <a:pt x="11" y="6"/>
                    </a:lnTo>
                    <a:lnTo>
                      <a:pt x="13" y="8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5"/>
                    </a:lnTo>
                    <a:lnTo>
                      <a:pt x="11" y="16"/>
                    </a:lnTo>
                    <a:lnTo>
                      <a:pt x="13" y="17"/>
                    </a:lnTo>
                    <a:lnTo>
                      <a:pt x="14" y="15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1" y="0"/>
                    </a:lnTo>
                    <a:lnTo>
                      <a:pt x="0" y="2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2" name="Freeform 174"/>
              <p:cNvSpPr>
                <a:spLocks/>
              </p:cNvSpPr>
              <p:nvPr/>
            </p:nvSpPr>
            <p:spPr bwMode="auto">
              <a:xfrm>
                <a:off x="442" y="4089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2 h 4"/>
                  <a:gd name="T4" fmla="*/ 3 w 4"/>
                  <a:gd name="T5" fmla="*/ 0 h 4"/>
                  <a:gd name="T6" fmla="*/ 4 w 4"/>
                  <a:gd name="T7" fmla="*/ 2 h 4"/>
                  <a:gd name="T8" fmla="*/ 1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3" name="Freeform 175"/>
              <p:cNvSpPr>
                <a:spLocks/>
              </p:cNvSpPr>
              <p:nvPr/>
            </p:nvSpPr>
            <p:spPr bwMode="auto">
              <a:xfrm>
                <a:off x="446" y="4093"/>
                <a:ext cx="3" cy="3"/>
              </a:xfrm>
              <a:custGeom>
                <a:avLst/>
                <a:gdLst>
                  <a:gd name="T0" fmla="*/ 2 w 3"/>
                  <a:gd name="T1" fmla="*/ 0 h 3"/>
                  <a:gd name="T2" fmla="*/ 3 w 3"/>
                  <a:gd name="T3" fmla="*/ 1 h 3"/>
                  <a:gd name="T4" fmla="*/ 1 w 3"/>
                  <a:gd name="T5" fmla="*/ 3 h 3"/>
                  <a:gd name="T6" fmla="*/ 0 w 3"/>
                  <a:gd name="T7" fmla="*/ 1 h 3"/>
                  <a:gd name="T8" fmla="*/ 2 w 3"/>
                  <a:gd name="T9" fmla="*/ 0 h 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"/>
                  <a:gd name="T17" fmla="*/ 3 w 3"/>
                  <a:gd name="T18" fmla="*/ 3 h 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">
                    <a:moveTo>
                      <a:pt x="2" y="0"/>
                    </a:moveTo>
                    <a:lnTo>
                      <a:pt x="3" y="1"/>
                    </a:lnTo>
                    <a:lnTo>
                      <a:pt x="1" y="3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4" name="Freeform 176"/>
              <p:cNvSpPr>
                <a:spLocks/>
              </p:cNvSpPr>
              <p:nvPr/>
            </p:nvSpPr>
            <p:spPr bwMode="auto">
              <a:xfrm>
                <a:off x="407" y="4096"/>
                <a:ext cx="31" cy="53"/>
              </a:xfrm>
              <a:custGeom>
                <a:avLst/>
                <a:gdLst>
                  <a:gd name="T0" fmla="*/ 31 w 31"/>
                  <a:gd name="T1" fmla="*/ 1 h 53"/>
                  <a:gd name="T2" fmla="*/ 30 w 31"/>
                  <a:gd name="T3" fmla="*/ 1 h 53"/>
                  <a:gd name="T4" fmla="*/ 26 w 31"/>
                  <a:gd name="T5" fmla="*/ 5 h 53"/>
                  <a:gd name="T6" fmla="*/ 23 w 31"/>
                  <a:gd name="T7" fmla="*/ 8 h 53"/>
                  <a:gd name="T8" fmla="*/ 19 w 31"/>
                  <a:gd name="T9" fmla="*/ 11 h 53"/>
                  <a:gd name="T10" fmla="*/ 15 w 31"/>
                  <a:gd name="T11" fmla="*/ 16 h 53"/>
                  <a:gd name="T12" fmla="*/ 13 w 31"/>
                  <a:gd name="T13" fmla="*/ 20 h 53"/>
                  <a:gd name="T14" fmla="*/ 10 w 31"/>
                  <a:gd name="T15" fmla="*/ 24 h 53"/>
                  <a:gd name="T16" fmla="*/ 7 w 31"/>
                  <a:gd name="T17" fmla="*/ 29 h 53"/>
                  <a:gd name="T18" fmla="*/ 5 w 31"/>
                  <a:gd name="T19" fmla="*/ 34 h 53"/>
                  <a:gd name="T20" fmla="*/ 4 w 31"/>
                  <a:gd name="T21" fmla="*/ 40 h 53"/>
                  <a:gd name="T22" fmla="*/ 2 w 31"/>
                  <a:gd name="T23" fmla="*/ 45 h 53"/>
                  <a:gd name="T24" fmla="*/ 1 w 31"/>
                  <a:gd name="T25" fmla="*/ 50 h 53"/>
                  <a:gd name="T26" fmla="*/ 1 w 31"/>
                  <a:gd name="T27" fmla="*/ 53 h 53"/>
                  <a:gd name="T28" fmla="*/ 0 w 31"/>
                  <a:gd name="T29" fmla="*/ 53 h 53"/>
                  <a:gd name="T30" fmla="*/ 1 w 31"/>
                  <a:gd name="T31" fmla="*/ 48 h 53"/>
                  <a:gd name="T32" fmla="*/ 1 w 31"/>
                  <a:gd name="T33" fmla="*/ 43 h 53"/>
                  <a:gd name="T34" fmla="*/ 2 w 31"/>
                  <a:gd name="T35" fmla="*/ 38 h 53"/>
                  <a:gd name="T36" fmla="*/ 4 w 31"/>
                  <a:gd name="T37" fmla="*/ 33 h 53"/>
                  <a:gd name="T38" fmla="*/ 7 w 31"/>
                  <a:gd name="T39" fmla="*/ 28 h 53"/>
                  <a:gd name="T40" fmla="*/ 9 w 31"/>
                  <a:gd name="T41" fmla="*/ 23 h 53"/>
                  <a:gd name="T42" fmla="*/ 12 w 31"/>
                  <a:gd name="T43" fmla="*/ 19 h 53"/>
                  <a:gd name="T44" fmla="*/ 15 w 31"/>
                  <a:gd name="T45" fmla="*/ 14 h 53"/>
                  <a:gd name="T46" fmla="*/ 19 w 31"/>
                  <a:gd name="T47" fmla="*/ 11 h 53"/>
                  <a:gd name="T48" fmla="*/ 22 w 31"/>
                  <a:gd name="T49" fmla="*/ 7 h 53"/>
                  <a:gd name="T50" fmla="*/ 26 w 31"/>
                  <a:gd name="T51" fmla="*/ 3 h 53"/>
                  <a:gd name="T52" fmla="*/ 30 w 31"/>
                  <a:gd name="T53" fmla="*/ 0 h 53"/>
                  <a:gd name="T54" fmla="*/ 31 w 31"/>
                  <a:gd name="T55" fmla="*/ 1 h 5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1"/>
                  <a:gd name="T85" fmla="*/ 0 h 53"/>
                  <a:gd name="T86" fmla="*/ 31 w 31"/>
                  <a:gd name="T87" fmla="*/ 53 h 5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1" h="53">
                    <a:moveTo>
                      <a:pt x="31" y="1"/>
                    </a:moveTo>
                    <a:lnTo>
                      <a:pt x="30" y="1"/>
                    </a:lnTo>
                    <a:lnTo>
                      <a:pt x="26" y="5"/>
                    </a:lnTo>
                    <a:lnTo>
                      <a:pt x="23" y="8"/>
                    </a:lnTo>
                    <a:lnTo>
                      <a:pt x="19" y="11"/>
                    </a:lnTo>
                    <a:lnTo>
                      <a:pt x="15" y="16"/>
                    </a:lnTo>
                    <a:lnTo>
                      <a:pt x="13" y="20"/>
                    </a:lnTo>
                    <a:lnTo>
                      <a:pt x="10" y="24"/>
                    </a:lnTo>
                    <a:lnTo>
                      <a:pt x="7" y="29"/>
                    </a:lnTo>
                    <a:lnTo>
                      <a:pt x="5" y="34"/>
                    </a:lnTo>
                    <a:lnTo>
                      <a:pt x="4" y="40"/>
                    </a:lnTo>
                    <a:lnTo>
                      <a:pt x="2" y="45"/>
                    </a:lnTo>
                    <a:lnTo>
                      <a:pt x="1" y="50"/>
                    </a:lnTo>
                    <a:lnTo>
                      <a:pt x="1" y="53"/>
                    </a:lnTo>
                    <a:lnTo>
                      <a:pt x="0" y="53"/>
                    </a:lnTo>
                    <a:lnTo>
                      <a:pt x="1" y="48"/>
                    </a:lnTo>
                    <a:lnTo>
                      <a:pt x="1" y="43"/>
                    </a:lnTo>
                    <a:lnTo>
                      <a:pt x="2" y="38"/>
                    </a:lnTo>
                    <a:lnTo>
                      <a:pt x="4" y="33"/>
                    </a:lnTo>
                    <a:lnTo>
                      <a:pt x="7" y="28"/>
                    </a:lnTo>
                    <a:lnTo>
                      <a:pt x="9" y="23"/>
                    </a:lnTo>
                    <a:lnTo>
                      <a:pt x="12" y="19"/>
                    </a:lnTo>
                    <a:lnTo>
                      <a:pt x="15" y="14"/>
                    </a:lnTo>
                    <a:lnTo>
                      <a:pt x="19" y="11"/>
                    </a:lnTo>
                    <a:lnTo>
                      <a:pt x="22" y="7"/>
                    </a:lnTo>
                    <a:lnTo>
                      <a:pt x="26" y="3"/>
                    </a:lnTo>
                    <a:lnTo>
                      <a:pt x="30" y="0"/>
                    </a:lnTo>
                    <a:lnTo>
                      <a:pt x="31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5" name="Freeform 177"/>
              <p:cNvSpPr>
                <a:spLocks/>
              </p:cNvSpPr>
              <p:nvPr/>
            </p:nvSpPr>
            <p:spPr bwMode="auto">
              <a:xfrm>
                <a:off x="407" y="4096"/>
                <a:ext cx="38" cy="59"/>
              </a:xfrm>
              <a:custGeom>
                <a:avLst/>
                <a:gdLst>
                  <a:gd name="T0" fmla="*/ 38 w 38"/>
                  <a:gd name="T1" fmla="*/ 1 h 59"/>
                  <a:gd name="T2" fmla="*/ 37 w 38"/>
                  <a:gd name="T3" fmla="*/ 1 h 59"/>
                  <a:gd name="T4" fmla="*/ 32 w 38"/>
                  <a:gd name="T5" fmla="*/ 5 h 59"/>
                  <a:gd name="T6" fmla="*/ 27 w 38"/>
                  <a:gd name="T7" fmla="*/ 9 h 59"/>
                  <a:gd name="T8" fmla="*/ 23 w 38"/>
                  <a:gd name="T9" fmla="*/ 13 h 59"/>
                  <a:gd name="T10" fmla="*/ 19 w 38"/>
                  <a:gd name="T11" fmla="*/ 18 h 59"/>
                  <a:gd name="T12" fmla="*/ 15 w 38"/>
                  <a:gd name="T13" fmla="*/ 22 h 59"/>
                  <a:gd name="T14" fmla="*/ 12 w 38"/>
                  <a:gd name="T15" fmla="*/ 28 h 59"/>
                  <a:gd name="T16" fmla="*/ 9 w 38"/>
                  <a:gd name="T17" fmla="*/ 33 h 59"/>
                  <a:gd name="T18" fmla="*/ 6 w 38"/>
                  <a:gd name="T19" fmla="*/ 38 h 59"/>
                  <a:gd name="T20" fmla="*/ 4 w 38"/>
                  <a:gd name="T21" fmla="*/ 44 h 59"/>
                  <a:gd name="T22" fmla="*/ 2 w 38"/>
                  <a:gd name="T23" fmla="*/ 50 h 59"/>
                  <a:gd name="T24" fmla="*/ 1 w 38"/>
                  <a:gd name="T25" fmla="*/ 56 h 59"/>
                  <a:gd name="T26" fmla="*/ 1 w 38"/>
                  <a:gd name="T27" fmla="*/ 59 h 59"/>
                  <a:gd name="T28" fmla="*/ 0 w 38"/>
                  <a:gd name="T29" fmla="*/ 59 h 59"/>
                  <a:gd name="T30" fmla="*/ 1 w 38"/>
                  <a:gd name="T31" fmla="*/ 54 h 59"/>
                  <a:gd name="T32" fmla="*/ 1 w 38"/>
                  <a:gd name="T33" fmla="*/ 48 h 59"/>
                  <a:gd name="T34" fmla="*/ 3 w 38"/>
                  <a:gd name="T35" fmla="*/ 42 h 59"/>
                  <a:gd name="T36" fmla="*/ 5 w 38"/>
                  <a:gd name="T37" fmla="*/ 37 h 59"/>
                  <a:gd name="T38" fmla="*/ 8 w 38"/>
                  <a:gd name="T39" fmla="*/ 31 h 59"/>
                  <a:gd name="T40" fmla="*/ 11 w 38"/>
                  <a:gd name="T41" fmla="*/ 26 h 59"/>
                  <a:gd name="T42" fmla="*/ 15 w 38"/>
                  <a:gd name="T43" fmla="*/ 21 h 59"/>
                  <a:gd name="T44" fmla="*/ 18 w 38"/>
                  <a:gd name="T45" fmla="*/ 16 h 59"/>
                  <a:gd name="T46" fmla="*/ 23 w 38"/>
                  <a:gd name="T47" fmla="*/ 12 h 59"/>
                  <a:gd name="T48" fmla="*/ 27 w 38"/>
                  <a:gd name="T49" fmla="*/ 7 h 59"/>
                  <a:gd name="T50" fmla="*/ 31 w 38"/>
                  <a:gd name="T51" fmla="*/ 3 h 59"/>
                  <a:gd name="T52" fmla="*/ 36 w 38"/>
                  <a:gd name="T53" fmla="*/ 0 h 59"/>
                  <a:gd name="T54" fmla="*/ 38 w 38"/>
                  <a:gd name="T55" fmla="*/ 1 h 59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8"/>
                  <a:gd name="T85" fmla="*/ 0 h 59"/>
                  <a:gd name="T86" fmla="*/ 38 w 38"/>
                  <a:gd name="T87" fmla="*/ 59 h 59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8" h="59">
                    <a:moveTo>
                      <a:pt x="38" y="1"/>
                    </a:moveTo>
                    <a:lnTo>
                      <a:pt x="37" y="1"/>
                    </a:lnTo>
                    <a:lnTo>
                      <a:pt x="32" y="5"/>
                    </a:lnTo>
                    <a:lnTo>
                      <a:pt x="27" y="9"/>
                    </a:lnTo>
                    <a:lnTo>
                      <a:pt x="23" y="13"/>
                    </a:lnTo>
                    <a:lnTo>
                      <a:pt x="19" y="18"/>
                    </a:lnTo>
                    <a:lnTo>
                      <a:pt x="15" y="22"/>
                    </a:lnTo>
                    <a:lnTo>
                      <a:pt x="12" y="28"/>
                    </a:lnTo>
                    <a:lnTo>
                      <a:pt x="9" y="33"/>
                    </a:lnTo>
                    <a:lnTo>
                      <a:pt x="6" y="38"/>
                    </a:lnTo>
                    <a:lnTo>
                      <a:pt x="4" y="44"/>
                    </a:lnTo>
                    <a:lnTo>
                      <a:pt x="2" y="50"/>
                    </a:lnTo>
                    <a:lnTo>
                      <a:pt x="1" y="56"/>
                    </a:lnTo>
                    <a:lnTo>
                      <a:pt x="1" y="59"/>
                    </a:lnTo>
                    <a:lnTo>
                      <a:pt x="0" y="59"/>
                    </a:lnTo>
                    <a:lnTo>
                      <a:pt x="1" y="54"/>
                    </a:lnTo>
                    <a:lnTo>
                      <a:pt x="1" y="48"/>
                    </a:lnTo>
                    <a:lnTo>
                      <a:pt x="3" y="42"/>
                    </a:lnTo>
                    <a:lnTo>
                      <a:pt x="5" y="37"/>
                    </a:lnTo>
                    <a:lnTo>
                      <a:pt x="8" y="31"/>
                    </a:lnTo>
                    <a:lnTo>
                      <a:pt x="11" y="26"/>
                    </a:lnTo>
                    <a:lnTo>
                      <a:pt x="15" y="21"/>
                    </a:lnTo>
                    <a:lnTo>
                      <a:pt x="18" y="16"/>
                    </a:lnTo>
                    <a:lnTo>
                      <a:pt x="23" y="12"/>
                    </a:lnTo>
                    <a:lnTo>
                      <a:pt x="27" y="7"/>
                    </a:lnTo>
                    <a:lnTo>
                      <a:pt x="31" y="3"/>
                    </a:lnTo>
                    <a:lnTo>
                      <a:pt x="36" y="0"/>
                    </a:lnTo>
                    <a:lnTo>
                      <a:pt x="38" y="1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6" name="Freeform 178"/>
              <p:cNvSpPr>
                <a:spLocks/>
              </p:cNvSpPr>
              <p:nvPr/>
            </p:nvSpPr>
            <p:spPr bwMode="auto">
              <a:xfrm>
                <a:off x="437" y="4108"/>
                <a:ext cx="4" cy="4"/>
              </a:xfrm>
              <a:custGeom>
                <a:avLst/>
                <a:gdLst>
                  <a:gd name="T0" fmla="*/ 1 w 4"/>
                  <a:gd name="T1" fmla="*/ 4 h 4"/>
                  <a:gd name="T2" fmla="*/ 0 w 4"/>
                  <a:gd name="T3" fmla="*/ 2 h 4"/>
                  <a:gd name="T4" fmla="*/ 3 w 4"/>
                  <a:gd name="T5" fmla="*/ 0 h 4"/>
                  <a:gd name="T6" fmla="*/ 4 w 4"/>
                  <a:gd name="T7" fmla="*/ 2 h 4"/>
                  <a:gd name="T8" fmla="*/ 1 w 4"/>
                  <a:gd name="T9" fmla="*/ 4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"/>
                  <a:gd name="T17" fmla="*/ 4 w 4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">
                    <a:moveTo>
                      <a:pt x="1" y="4"/>
                    </a:moveTo>
                    <a:lnTo>
                      <a:pt x="0" y="2"/>
                    </a:lnTo>
                    <a:lnTo>
                      <a:pt x="3" y="0"/>
                    </a:lnTo>
                    <a:lnTo>
                      <a:pt x="4" y="2"/>
                    </a:lnTo>
                    <a:lnTo>
                      <a:pt x="1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7" name="Freeform 179"/>
              <p:cNvSpPr>
                <a:spLocks/>
              </p:cNvSpPr>
              <p:nvPr/>
            </p:nvSpPr>
            <p:spPr bwMode="auto">
              <a:xfrm>
                <a:off x="441" y="4113"/>
                <a:ext cx="3" cy="2"/>
              </a:xfrm>
              <a:custGeom>
                <a:avLst/>
                <a:gdLst>
                  <a:gd name="T0" fmla="*/ 1 w 3"/>
                  <a:gd name="T1" fmla="*/ 0 h 2"/>
                  <a:gd name="T2" fmla="*/ 3 w 3"/>
                  <a:gd name="T3" fmla="*/ 1 h 2"/>
                  <a:gd name="T4" fmla="*/ 0 w 3"/>
                  <a:gd name="T5" fmla="*/ 2 h 2"/>
                  <a:gd name="T6" fmla="*/ 0 w 3"/>
                  <a:gd name="T7" fmla="*/ 1 h 2"/>
                  <a:gd name="T8" fmla="*/ 1 w 3"/>
                  <a:gd name="T9" fmla="*/ 0 h 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"/>
                  <a:gd name="T17" fmla="*/ 3 w 3"/>
                  <a:gd name="T18" fmla="*/ 2 h 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">
                    <a:moveTo>
                      <a:pt x="1" y="0"/>
                    </a:moveTo>
                    <a:lnTo>
                      <a:pt x="3" y="1"/>
                    </a:lnTo>
                    <a:lnTo>
                      <a:pt x="0" y="2"/>
                    </a:lnTo>
                    <a:lnTo>
                      <a:pt x="0" y="1"/>
                    </a:lnTo>
                    <a:lnTo>
                      <a:pt x="1" y="0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8" name="Freeform 180"/>
              <p:cNvSpPr>
                <a:spLocks/>
              </p:cNvSpPr>
              <p:nvPr/>
            </p:nvSpPr>
            <p:spPr bwMode="auto">
              <a:xfrm>
                <a:off x="407" y="4115"/>
                <a:ext cx="25" cy="34"/>
              </a:xfrm>
              <a:custGeom>
                <a:avLst/>
                <a:gdLst>
                  <a:gd name="T0" fmla="*/ 25 w 25"/>
                  <a:gd name="T1" fmla="*/ 1 h 34"/>
                  <a:gd name="T2" fmla="*/ 22 w 25"/>
                  <a:gd name="T3" fmla="*/ 3 h 34"/>
                  <a:gd name="T4" fmla="*/ 19 w 25"/>
                  <a:gd name="T5" fmla="*/ 6 h 34"/>
                  <a:gd name="T6" fmla="*/ 16 w 25"/>
                  <a:gd name="T7" fmla="*/ 8 h 34"/>
                  <a:gd name="T8" fmla="*/ 12 w 25"/>
                  <a:gd name="T9" fmla="*/ 12 h 34"/>
                  <a:gd name="T10" fmla="*/ 9 w 25"/>
                  <a:gd name="T11" fmla="*/ 16 h 34"/>
                  <a:gd name="T12" fmla="*/ 7 w 25"/>
                  <a:gd name="T13" fmla="*/ 20 h 34"/>
                  <a:gd name="T14" fmla="*/ 4 w 25"/>
                  <a:gd name="T15" fmla="*/ 24 h 34"/>
                  <a:gd name="T16" fmla="*/ 3 w 25"/>
                  <a:gd name="T17" fmla="*/ 28 h 34"/>
                  <a:gd name="T18" fmla="*/ 1 w 25"/>
                  <a:gd name="T19" fmla="*/ 33 h 34"/>
                  <a:gd name="T20" fmla="*/ 1 w 25"/>
                  <a:gd name="T21" fmla="*/ 34 h 34"/>
                  <a:gd name="T22" fmla="*/ 0 w 25"/>
                  <a:gd name="T23" fmla="*/ 34 h 34"/>
                  <a:gd name="T24" fmla="*/ 1 w 25"/>
                  <a:gd name="T25" fmla="*/ 32 h 34"/>
                  <a:gd name="T26" fmla="*/ 2 w 25"/>
                  <a:gd name="T27" fmla="*/ 27 h 34"/>
                  <a:gd name="T28" fmla="*/ 4 w 25"/>
                  <a:gd name="T29" fmla="*/ 23 h 34"/>
                  <a:gd name="T30" fmla="*/ 6 w 25"/>
                  <a:gd name="T31" fmla="*/ 19 h 34"/>
                  <a:gd name="T32" fmla="*/ 9 w 25"/>
                  <a:gd name="T33" fmla="*/ 15 h 34"/>
                  <a:gd name="T34" fmla="*/ 12 w 25"/>
                  <a:gd name="T35" fmla="*/ 12 h 34"/>
                  <a:gd name="T36" fmla="*/ 15 w 25"/>
                  <a:gd name="T37" fmla="*/ 8 h 34"/>
                  <a:gd name="T38" fmla="*/ 18 w 25"/>
                  <a:gd name="T39" fmla="*/ 5 h 34"/>
                  <a:gd name="T40" fmla="*/ 21 w 25"/>
                  <a:gd name="T41" fmla="*/ 2 h 34"/>
                  <a:gd name="T42" fmla="*/ 24 w 25"/>
                  <a:gd name="T43" fmla="*/ 0 h 34"/>
                  <a:gd name="T44" fmla="*/ 25 w 25"/>
                  <a:gd name="T45" fmla="*/ 1 h 3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25"/>
                  <a:gd name="T70" fmla="*/ 0 h 34"/>
                  <a:gd name="T71" fmla="*/ 25 w 25"/>
                  <a:gd name="T72" fmla="*/ 34 h 3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25" h="34">
                    <a:moveTo>
                      <a:pt x="25" y="1"/>
                    </a:moveTo>
                    <a:lnTo>
                      <a:pt x="22" y="3"/>
                    </a:lnTo>
                    <a:lnTo>
                      <a:pt x="19" y="6"/>
                    </a:lnTo>
                    <a:lnTo>
                      <a:pt x="16" y="8"/>
                    </a:lnTo>
                    <a:lnTo>
                      <a:pt x="12" y="12"/>
                    </a:lnTo>
                    <a:lnTo>
                      <a:pt x="9" y="16"/>
                    </a:lnTo>
                    <a:lnTo>
                      <a:pt x="7" y="20"/>
                    </a:lnTo>
                    <a:lnTo>
                      <a:pt x="4" y="24"/>
                    </a:lnTo>
                    <a:lnTo>
                      <a:pt x="3" y="28"/>
                    </a:lnTo>
                    <a:lnTo>
                      <a:pt x="1" y="33"/>
                    </a:lnTo>
                    <a:lnTo>
                      <a:pt x="1" y="34"/>
                    </a:lnTo>
                    <a:lnTo>
                      <a:pt x="0" y="34"/>
                    </a:lnTo>
                    <a:lnTo>
                      <a:pt x="1" y="32"/>
                    </a:lnTo>
                    <a:lnTo>
                      <a:pt x="2" y="27"/>
                    </a:lnTo>
                    <a:lnTo>
                      <a:pt x="4" y="23"/>
                    </a:lnTo>
                    <a:lnTo>
                      <a:pt x="6" y="19"/>
                    </a:lnTo>
                    <a:lnTo>
                      <a:pt x="9" y="15"/>
                    </a:lnTo>
                    <a:lnTo>
                      <a:pt x="12" y="12"/>
                    </a:lnTo>
                    <a:lnTo>
                      <a:pt x="15" y="8"/>
                    </a:lnTo>
                    <a:lnTo>
                      <a:pt x="18" y="5"/>
                    </a:lnTo>
                    <a:lnTo>
                      <a:pt x="21" y="2"/>
                    </a:lnTo>
                    <a:lnTo>
                      <a:pt x="24" y="0"/>
                    </a:lnTo>
                    <a:lnTo>
                      <a:pt x="25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29" name="Freeform 181"/>
              <p:cNvSpPr>
                <a:spLocks/>
              </p:cNvSpPr>
              <p:nvPr/>
            </p:nvSpPr>
            <p:spPr bwMode="auto">
              <a:xfrm>
                <a:off x="407" y="4115"/>
                <a:ext cx="32" cy="40"/>
              </a:xfrm>
              <a:custGeom>
                <a:avLst/>
                <a:gdLst>
                  <a:gd name="T0" fmla="*/ 32 w 32"/>
                  <a:gd name="T1" fmla="*/ 1 h 40"/>
                  <a:gd name="T2" fmla="*/ 28 w 32"/>
                  <a:gd name="T3" fmla="*/ 4 h 40"/>
                  <a:gd name="T4" fmla="*/ 23 w 32"/>
                  <a:gd name="T5" fmla="*/ 7 h 40"/>
                  <a:gd name="T6" fmla="*/ 19 w 32"/>
                  <a:gd name="T7" fmla="*/ 10 h 40"/>
                  <a:gd name="T8" fmla="*/ 16 w 32"/>
                  <a:gd name="T9" fmla="*/ 15 h 40"/>
                  <a:gd name="T10" fmla="*/ 12 w 32"/>
                  <a:gd name="T11" fmla="*/ 19 h 40"/>
                  <a:gd name="T12" fmla="*/ 9 w 32"/>
                  <a:gd name="T13" fmla="*/ 24 h 40"/>
                  <a:gd name="T14" fmla="*/ 6 w 32"/>
                  <a:gd name="T15" fmla="*/ 28 h 40"/>
                  <a:gd name="T16" fmla="*/ 4 w 32"/>
                  <a:gd name="T17" fmla="*/ 34 h 40"/>
                  <a:gd name="T18" fmla="*/ 1 w 32"/>
                  <a:gd name="T19" fmla="*/ 40 h 40"/>
                  <a:gd name="T20" fmla="*/ 1 w 32"/>
                  <a:gd name="T21" fmla="*/ 40 h 40"/>
                  <a:gd name="T22" fmla="*/ 0 w 32"/>
                  <a:gd name="T23" fmla="*/ 40 h 40"/>
                  <a:gd name="T24" fmla="*/ 1 w 32"/>
                  <a:gd name="T25" fmla="*/ 38 h 40"/>
                  <a:gd name="T26" fmla="*/ 2 w 32"/>
                  <a:gd name="T27" fmla="*/ 32 h 40"/>
                  <a:gd name="T28" fmla="*/ 5 w 32"/>
                  <a:gd name="T29" fmla="*/ 28 h 40"/>
                  <a:gd name="T30" fmla="*/ 8 w 32"/>
                  <a:gd name="T31" fmla="*/ 23 h 40"/>
                  <a:gd name="T32" fmla="*/ 11 w 32"/>
                  <a:gd name="T33" fmla="*/ 18 h 40"/>
                  <a:gd name="T34" fmla="*/ 15 w 32"/>
                  <a:gd name="T35" fmla="*/ 14 h 40"/>
                  <a:gd name="T36" fmla="*/ 19 w 32"/>
                  <a:gd name="T37" fmla="*/ 9 h 40"/>
                  <a:gd name="T38" fmla="*/ 23 w 32"/>
                  <a:gd name="T39" fmla="*/ 5 h 40"/>
                  <a:gd name="T40" fmla="*/ 27 w 32"/>
                  <a:gd name="T41" fmla="*/ 3 h 40"/>
                  <a:gd name="T42" fmla="*/ 31 w 32"/>
                  <a:gd name="T43" fmla="*/ 0 h 40"/>
                  <a:gd name="T44" fmla="*/ 32 w 32"/>
                  <a:gd name="T45" fmla="*/ 1 h 40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2"/>
                  <a:gd name="T70" fmla="*/ 0 h 40"/>
                  <a:gd name="T71" fmla="*/ 32 w 32"/>
                  <a:gd name="T72" fmla="*/ 40 h 40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2" h="40">
                    <a:moveTo>
                      <a:pt x="32" y="1"/>
                    </a:moveTo>
                    <a:lnTo>
                      <a:pt x="28" y="4"/>
                    </a:lnTo>
                    <a:lnTo>
                      <a:pt x="23" y="7"/>
                    </a:lnTo>
                    <a:lnTo>
                      <a:pt x="19" y="10"/>
                    </a:lnTo>
                    <a:lnTo>
                      <a:pt x="16" y="15"/>
                    </a:lnTo>
                    <a:lnTo>
                      <a:pt x="12" y="19"/>
                    </a:lnTo>
                    <a:lnTo>
                      <a:pt x="9" y="24"/>
                    </a:lnTo>
                    <a:lnTo>
                      <a:pt x="6" y="28"/>
                    </a:lnTo>
                    <a:lnTo>
                      <a:pt x="4" y="34"/>
                    </a:lnTo>
                    <a:lnTo>
                      <a:pt x="1" y="40"/>
                    </a:lnTo>
                    <a:lnTo>
                      <a:pt x="0" y="40"/>
                    </a:lnTo>
                    <a:lnTo>
                      <a:pt x="1" y="38"/>
                    </a:lnTo>
                    <a:lnTo>
                      <a:pt x="2" y="32"/>
                    </a:lnTo>
                    <a:lnTo>
                      <a:pt x="5" y="28"/>
                    </a:lnTo>
                    <a:lnTo>
                      <a:pt x="8" y="23"/>
                    </a:lnTo>
                    <a:lnTo>
                      <a:pt x="11" y="18"/>
                    </a:lnTo>
                    <a:lnTo>
                      <a:pt x="15" y="14"/>
                    </a:lnTo>
                    <a:lnTo>
                      <a:pt x="19" y="9"/>
                    </a:lnTo>
                    <a:lnTo>
                      <a:pt x="23" y="5"/>
                    </a:lnTo>
                    <a:lnTo>
                      <a:pt x="27" y="3"/>
                    </a:lnTo>
                    <a:lnTo>
                      <a:pt x="31" y="0"/>
                    </a:lnTo>
                    <a:lnTo>
                      <a:pt x="32" y="1"/>
                    </a:lnTo>
                  </a:path>
                </a:pathLst>
              </a:custGeom>
              <a:noFill/>
              <a:ln w="11113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530" name="Group 182"/>
            <p:cNvGrpSpPr>
              <a:grpSpLocks/>
            </p:cNvGrpSpPr>
            <p:nvPr/>
          </p:nvGrpSpPr>
          <p:grpSpPr bwMode="auto">
            <a:xfrm>
              <a:off x="415524" y="6119989"/>
              <a:ext cx="141287" cy="76200"/>
              <a:chOff x="877" y="1660"/>
              <a:chExt cx="89" cy="48"/>
            </a:xfrm>
          </p:grpSpPr>
          <p:sp>
            <p:nvSpPr>
              <p:cNvPr id="3531" name="Rectangle 183"/>
              <p:cNvSpPr>
                <a:spLocks noChangeArrowheads="1"/>
              </p:cNvSpPr>
              <p:nvPr/>
            </p:nvSpPr>
            <p:spPr bwMode="auto">
              <a:xfrm>
                <a:off x="877" y="1660"/>
                <a:ext cx="89" cy="48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800" dirty="0">
                  <a:latin typeface="Verdana" pitchFamily="34" charset="0"/>
                </a:endParaRPr>
              </a:p>
            </p:txBody>
          </p:sp>
          <p:sp>
            <p:nvSpPr>
              <p:cNvPr id="3532" name="Rectangle 184"/>
              <p:cNvSpPr>
                <a:spLocks noChangeArrowheads="1"/>
              </p:cNvSpPr>
              <p:nvPr/>
            </p:nvSpPr>
            <p:spPr bwMode="auto">
              <a:xfrm>
                <a:off x="877" y="1660"/>
                <a:ext cx="89" cy="48"/>
              </a:xfrm>
              <a:prstGeom prst="rect">
                <a:avLst/>
              </a:prstGeom>
              <a:noFill/>
              <a:ln w="4763" cap="rnd">
                <a:solidFill>
                  <a:srgbClr val="333333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ctr"/>
                <a:endParaRPr lang="en-US" sz="800" dirty="0">
                  <a:latin typeface="Verdana" pitchFamily="34" charset="0"/>
                </a:endParaRPr>
              </a:p>
            </p:txBody>
          </p:sp>
        </p:grpSp>
        <p:sp>
          <p:nvSpPr>
            <p:cNvPr id="3533" name="Rectangle 16"/>
            <p:cNvSpPr>
              <a:spLocks noChangeArrowheads="1"/>
            </p:cNvSpPr>
            <p:nvPr/>
          </p:nvSpPr>
          <p:spPr bwMode="auto">
            <a:xfrm>
              <a:off x="788414" y="6079562"/>
              <a:ext cx="1162265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Internal combustion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534" name="Rectangle 25"/>
            <p:cNvSpPr>
              <a:spLocks noChangeArrowheads="1"/>
            </p:cNvSpPr>
            <p:nvPr/>
          </p:nvSpPr>
          <p:spPr bwMode="auto">
            <a:xfrm>
              <a:off x="1748636" y="6081242"/>
              <a:ext cx="676342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272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535" name="Rectangle 16"/>
            <p:cNvSpPr>
              <a:spLocks noChangeArrowheads="1"/>
            </p:cNvSpPr>
            <p:nvPr/>
          </p:nvSpPr>
          <p:spPr bwMode="auto">
            <a:xfrm>
              <a:off x="796882" y="6309234"/>
              <a:ext cx="806921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Rehabilitation</a:t>
              </a:r>
              <a:endParaRPr lang="en-US" sz="900" dirty="0">
                <a:latin typeface="Arial"/>
                <a:cs typeface="Arial"/>
              </a:endParaRPr>
            </a:p>
          </p:txBody>
        </p:sp>
        <p:sp>
          <p:nvSpPr>
            <p:cNvPr id="3536" name="Rectangle 25"/>
            <p:cNvSpPr>
              <a:spLocks noChangeArrowheads="1"/>
            </p:cNvSpPr>
            <p:nvPr/>
          </p:nvSpPr>
          <p:spPr bwMode="auto">
            <a:xfrm>
              <a:off x="1749483" y="6309234"/>
              <a:ext cx="676342" cy="1808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900" dirty="0" smtClean="0">
                  <a:latin typeface="Arial"/>
                  <a:cs typeface="Arial"/>
                </a:rPr>
                <a:t>2,754</a:t>
              </a:r>
              <a:endParaRPr lang="en-US" sz="900" dirty="0">
                <a:latin typeface="Arial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899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3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9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1 Título"/>
          <p:cNvSpPr txBox="1">
            <a:spLocks/>
          </p:cNvSpPr>
          <p:nvPr/>
        </p:nvSpPr>
        <p:spPr>
          <a:xfrm>
            <a:off x="0" y="188640"/>
            <a:ext cx="9144000" cy="4180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UNIVERSAL POWER SERVICE FUND</a:t>
            </a:r>
            <a:endParaRPr lang="en-US" sz="2000" b="1" dirty="0">
              <a:solidFill>
                <a:schemeClr val="accent3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22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30" name="Picture 29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035448"/>
            <a:ext cx="4680520" cy="34097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1" name="TextBox 30"/>
          <p:cNvSpPr txBox="1"/>
          <p:nvPr/>
        </p:nvSpPr>
        <p:spPr>
          <a:xfrm>
            <a:off x="215176" y="1822451"/>
            <a:ext cx="388843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More than 2 million Mexicans lack access to the grid. </a:t>
            </a:r>
          </a:p>
          <a:p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The electrification costs have increased.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endParaRPr lang="en-US" sz="1400" dirty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CFE and the local governments cover these costs. Private power generators are excluded from this responsibility.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79512" y="1332916"/>
            <a:ext cx="3060000" cy="39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Current status</a:t>
            </a:r>
            <a:endParaRPr lang="en-US" sz="1500" dirty="0">
              <a:latin typeface="Arial"/>
              <a:cs typeface="Arial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63247" y="4492277"/>
            <a:ext cx="38403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The whole power industry will participate in the electrification process, not only CFE. </a:t>
            </a:r>
          </a:p>
          <a:p>
            <a:pPr marL="285750" indent="-285750">
              <a:buFont typeface="Arial"/>
              <a:buChar char="•"/>
            </a:pPr>
            <a:endParaRPr lang="en-US" sz="1400" dirty="0" smtClean="0"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sz="1400" dirty="0" smtClean="0">
                <a:latin typeface="Arial"/>
                <a:cs typeface="Arial"/>
              </a:rPr>
              <a:t>The electrification process will be expedited. Universal Service will be achieved in a decade. 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263246" y="4002728"/>
            <a:ext cx="3156625" cy="3960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Universal Power Service Fund</a:t>
            </a:r>
            <a:endParaRPr lang="en-US" sz="1600" b="1" dirty="0">
              <a:latin typeface="Arial"/>
              <a:cs typeface="Arial"/>
            </a:endParaRPr>
          </a:p>
        </p:txBody>
      </p:sp>
      <p:sp>
        <p:nvSpPr>
          <p:cNvPr id="35" name="TextBox 17"/>
          <p:cNvSpPr txBox="1"/>
          <p:nvPr/>
        </p:nvSpPr>
        <p:spPr>
          <a:xfrm>
            <a:off x="4391640" y="5517232"/>
            <a:ext cx="423319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 smtClean="0">
                <a:latin typeface="Arial"/>
                <a:cs typeface="Arial"/>
              </a:rPr>
              <a:t>Up to December, 2012</a:t>
            </a:r>
            <a:endParaRPr lang="en-US" sz="1050" i="1" dirty="0">
              <a:latin typeface="Arial"/>
              <a:cs typeface="Arial"/>
            </a:endParaRPr>
          </a:p>
        </p:txBody>
      </p:sp>
      <p:sp>
        <p:nvSpPr>
          <p:cNvPr id="36" name="20 Rectángulo"/>
          <p:cNvSpPr/>
          <p:nvPr/>
        </p:nvSpPr>
        <p:spPr>
          <a:xfrm>
            <a:off x="4571088" y="5062960"/>
            <a:ext cx="45719" cy="45719"/>
          </a:xfrm>
          <a:prstGeom prst="rect">
            <a:avLst/>
          </a:prstGeom>
          <a:solidFill>
            <a:srgbClr val="CC3300"/>
          </a:solidFill>
          <a:ln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21 Rectángulo"/>
          <p:cNvSpPr/>
          <p:nvPr/>
        </p:nvSpPr>
        <p:spPr>
          <a:xfrm>
            <a:off x="4571088" y="4893544"/>
            <a:ext cx="45719" cy="45719"/>
          </a:xfrm>
          <a:prstGeom prst="rect">
            <a:avLst/>
          </a:prstGeom>
          <a:solidFill>
            <a:srgbClr val="33CC33"/>
          </a:solidFill>
          <a:ln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TextBox 13"/>
          <p:cNvSpPr txBox="1"/>
          <p:nvPr/>
        </p:nvSpPr>
        <p:spPr>
          <a:xfrm>
            <a:off x="4572000" y="4797152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cs typeface="Arial"/>
              </a:rPr>
              <a:t>Electrified communities</a:t>
            </a:r>
          </a:p>
          <a:p>
            <a:r>
              <a:rPr lang="en-US" sz="1000" dirty="0" smtClean="0">
                <a:cs typeface="Arial"/>
              </a:rPr>
              <a:t>Communities with no access to the grid</a:t>
            </a:r>
          </a:p>
        </p:txBody>
      </p:sp>
      <p:sp>
        <p:nvSpPr>
          <p:cNvPr id="41" name="1 Cheurón"/>
          <p:cNvSpPr/>
          <p:nvPr/>
        </p:nvSpPr>
        <p:spPr>
          <a:xfrm>
            <a:off x="239264" y="1872918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2" name="1 Cheurón"/>
          <p:cNvSpPr/>
          <p:nvPr/>
        </p:nvSpPr>
        <p:spPr>
          <a:xfrm>
            <a:off x="239136" y="2545070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1 Cheurón"/>
          <p:cNvSpPr/>
          <p:nvPr/>
        </p:nvSpPr>
        <p:spPr>
          <a:xfrm>
            <a:off x="234118" y="3140968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4" name="1 Cheurón"/>
          <p:cNvSpPr/>
          <p:nvPr/>
        </p:nvSpPr>
        <p:spPr>
          <a:xfrm>
            <a:off x="287184" y="4586644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" name="1 Cheurón"/>
          <p:cNvSpPr/>
          <p:nvPr/>
        </p:nvSpPr>
        <p:spPr>
          <a:xfrm>
            <a:off x="251520" y="5162708"/>
            <a:ext cx="161418" cy="216024"/>
          </a:xfrm>
          <a:prstGeom prst="chevron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33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0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755576" y="3429000"/>
            <a:ext cx="5976664" cy="36004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34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/>
        </p:nvSpPr>
        <p:spPr>
          <a:xfrm>
            <a:off x="714348" y="1268760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NEW INSTITUTIONAL ENVIRONMENT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EXPLORATION AND EXTRACTION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INDUSTRIAL TRANSFORMATION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NATURAL GAS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ELECTRIC </a:t>
            </a:r>
            <a:r>
              <a:rPr lang="es-MX" sz="1800" b="1" dirty="0">
                <a:latin typeface="Arial" panose="020B0604020202020204" pitchFamily="34" charset="0"/>
              </a:rPr>
              <a:t>INDUSTRY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CLEAN ENERGY AND GEOTHERMAL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LAND OWNERS RIGHTS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INVESTMENTS AND BENEFITS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SCHEDULES </a:t>
            </a:r>
          </a:p>
        </p:txBody>
      </p:sp>
    </p:spTree>
    <p:extLst>
      <p:ext uri="{BB962C8B-B14F-4D97-AF65-F5344CB8AC3E}">
        <p14:creationId xmlns:p14="http://schemas.microsoft.com/office/powerpoint/2010/main" val="183202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35</a:t>
            </a:fld>
            <a:endParaRPr lang="es-MX" dirty="0"/>
          </a:p>
        </p:txBody>
      </p:sp>
      <p:sp>
        <p:nvSpPr>
          <p:cNvPr id="3" name="3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POTENTIAL FOR CLEAN ENERGY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951768"/>
            <a:ext cx="8773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Mexico hasn’t taken advantage of its potential in renewable energies, and has fallen behind</a:t>
            </a:r>
          </a:p>
          <a:p>
            <a:r>
              <a:rPr lang="en-US" dirty="0" smtClean="0"/>
              <a:t>the rest of the world.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00809"/>
            <a:ext cx="4248472" cy="24951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1700808"/>
            <a:ext cx="3584398" cy="25202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68" y="4221088"/>
            <a:ext cx="91410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potential in renewable resources is sufficient to exceed the goals, even without considering</a:t>
            </a:r>
          </a:p>
          <a:p>
            <a:r>
              <a:rPr lang="en-US" dirty="0" smtClean="0"/>
              <a:t>the contribution of other types of clean energies, like nuclear or co-generation.</a:t>
            </a:r>
            <a:endParaRPr lang="en-US" dirty="0"/>
          </a:p>
        </p:txBody>
      </p:sp>
      <p:cxnSp>
        <p:nvCxnSpPr>
          <p:cNvPr id="13" name="Straight Connector 15"/>
          <p:cNvCxnSpPr>
            <a:cxnSpLocks noChangeShapeType="1"/>
          </p:cNvCxnSpPr>
          <p:nvPr/>
        </p:nvCxnSpPr>
        <p:spPr bwMode="auto">
          <a:xfrm flipV="1">
            <a:off x="-31281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Straight Connector 15"/>
          <p:cNvCxnSpPr>
            <a:cxnSpLocks noChangeShapeType="1"/>
          </p:cNvCxnSpPr>
          <p:nvPr/>
        </p:nvCxnSpPr>
        <p:spPr bwMode="auto">
          <a:xfrm flipV="1">
            <a:off x="5260699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5616" y="4841776"/>
            <a:ext cx="700637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37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CLEAN ENERGIES AND ENERGETIC EFFICIENCY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12" name="Straight Connector 15"/>
          <p:cNvCxnSpPr>
            <a:cxnSpLocks noChangeShapeType="1"/>
          </p:cNvCxnSpPr>
          <p:nvPr/>
        </p:nvCxnSpPr>
        <p:spPr bwMode="auto">
          <a:xfrm flipV="1">
            <a:off x="-31281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Straight Connector 15"/>
          <p:cNvCxnSpPr>
            <a:cxnSpLocks noChangeShapeType="1"/>
          </p:cNvCxnSpPr>
          <p:nvPr/>
        </p:nvCxnSpPr>
        <p:spPr bwMode="auto">
          <a:xfrm flipV="1">
            <a:off x="5264248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Text Placeholder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536" y="1772816"/>
            <a:ext cx="4033085" cy="2443467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lvl="1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Only 17% of the energy in Mexico is generated with non-fossil sources.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Other countries like China, India or the US have made relevant progress in the incorporation of clean energies.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achieve the 35% goal of clean energies, Mexico requires the elimination of barriers and scheme promotions.</a:t>
            </a:r>
          </a:p>
        </p:txBody>
      </p:sp>
      <p:sp>
        <p:nvSpPr>
          <p:cNvPr id="16" name="45 CuadroTexto"/>
          <p:cNvSpPr txBox="1"/>
          <p:nvPr/>
        </p:nvSpPr>
        <p:spPr>
          <a:xfrm>
            <a:off x="1763688" y="1484784"/>
            <a:ext cx="1359166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Problematic</a:t>
            </a:r>
          </a:p>
        </p:txBody>
      </p:sp>
      <p:sp>
        <p:nvSpPr>
          <p:cNvPr id="18" name="45 CuadroTexto"/>
          <p:cNvSpPr txBox="1"/>
          <p:nvPr/>
        </p:nvSpPr>
        <p:spPr>
          <a:xfrm>
            <a:off x="5868144" y="1268760"/>
            <a:ext cx="1894569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Reform Solutions</a:t>
            </a:r>
          </a:p>
        </p:txBody>
      </p:sp>
      <p:sp>
        <p:nvSpPr>
          <p:cNvPr id="20" name="Text Placeholder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860032" y="1628800"/>
            <a:ext cx="4033085" cy="45365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lvl="1" indent="-285750" algn="just">
              <a:buClr>
                <a:srgbClr val="C00000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dirty="0" smtClean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lvl="1" indent="0" algn="just">
              <a:buClr>
                <a:srgbClr val="9EBD5F"/>
              </a:buClr>
              <a:buSzPct val="120000"/>
              <a:buNone/>
              <a:defRPr/>
            </a:pPr>
            <a:r>
              <a:rPr lang="en-US" sz="15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Interconnection Markets</a:t>
            </a:r>
          </a:p>
          <a:p>
            <a:pPr marL="342900" lvl="1" indent="-34290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Possible interconnection and sell of products in time and without over costs.</a:t>
            </a:r>
          </a:p>
          <a:p>
            <a:pPr marL="0" lvl="1" indent="0" algn="just">
              <a:buClr>
                <a:srgbClr val="9EBD5F"/>
              </a:buClr>
              <a:buSzPct val="120000"/>
              <a:buNone/>
              <a:defRPr/>
            </a:pPr>
            <a:r>
              <a:rPr lang="en-US" sz="15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Energy Certificates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Promotes low cost clean energy sources</a:t>
            </a:r>
          </a:p>
          <a:p>
            <a:pPr marL="0" lvl="1" indent="0" algn="just">
              <a:buClr>
                <a:srgbClr val="9EBD5F"/>
              </a:buClr>
              <a:buSzPct val="120000"/>
              <a:buNone/>
              <a:defRPr/>
            </a:pPr>
            <a:r>
              <a:rPr lang="en-US" sz="15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Distributed Generation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Users with solar panels will be able to sell their energy to CFE or to other  suppliers at regulated prices.</a:t>
            </a:r>
          </a:p>
          <a:p>
            <a:pPr marL="0" lvl="1" indent="0" algn="just">
              <a:buClr>
                <a:srgbClr val="9EBD5F"/>
              </a:buClr>
              <a:buSzPct val="120000"/>
              <a:buNone/>
              <a:defRPr/>
            </a:pPr>
            <a:r>
              <a:rPr lang="en-US" sz="15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Intelligent Demand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reduction in demand can be sold to CFE or to other suppliers.</a:t>
            </a:r>
          </a:p>
          <a:p>
            <a:pPr marL="0" lvl="1" indent="0" algn="just">
              <a:buClr>
                <a:srgbClr val="9EBD5F"/>
              </a:buClr>
              <a:buSzPct val="120000"/>
              <a:buNone/>
              <a:defRPr/>
            </a:pPr>
            <a:r>
              <a:rPr lang="en-US" sz="150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Geothermal Energy Law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0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Use of energy from the subsoil </a:t>
            </a:r>
            <a:endParaRPr lang="en-US" sz="1500" dirty="0"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568" y="4437112"/>
            <a:ext cx="3735906" cy="21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411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37</a:t>
            </a:fld>
            <a:endParaRPr lang="es-MX" dirty="0"/>
          </a:p>
        </p:txBody>
      </p:sp>
      <p:sp>
        <p:nvSpPr>
          <p:cNvPr id="3" name="3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CLEAN ENERGY CERTIFICATES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" name="Straight Connector 15"/>
          <p:cNvCxnSpPr>
            <a:cxnSpLocks noChangeShapeType="1"/>
          </p:cNvCxnSpPr>
          <p:nvPr/>
        </p:nvCxnSpPr>
        <p:spPr bwMode="auto">
          <a:xfrm flipV="1">
            <a:off x="-31281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5"/>
          <p:cNvCxnSpPr>
            <a:cxnSpLocks noChangeShapeType="1"/>
          </p:cNvCxnSpPr>
          <p:nvPr/>
        </p:nvCxnSpPr>
        <p:spPr bwMode="auto">
          <a:xfrm flipV="1">
            <a:off x="5292724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79512" y="1124744"/>
            <a:ext cx="852028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9EBD5F"/>
              </a:buClr>
              <a:buFont typeface="Wingdings" charset="2"/>
              <a:buChar char="Ø"/>
            </a:pPr>
            <a:r>
              <a:rPr lang="en-US" dirty="0" smtClean="0"/>
              <a:t>Through the Clean Energy Certificates, the national goals will transform into individual</a:t>
            </a:r>
          </a:p>
          <a:p>
            <a:pPr>
              <a:buClr>
                <a:srgbClr val="9EBD5F"/>
              </a:buClr>
            </a:pPr>
            <a:r>
              <a:rPr lang="en-US" dirty="0" smtClean="0"/>
              <a:t>      obligations.</a:t>
            </a:r>
          </a:p>
          <a:p>
            <a:pPr>
              <a:buClr>
                <a:srgbClr val="9EBD5F"/>
              </a:buClr>
            </a:pPr>
            <a:endParaRPr lang="en-US" dirty="0"/>
          </a:p>
          <a:p>
            <a:pPr marL="285750" indent="-285750">
              <a:buClr>
                <a:srgbClr val="9EBD5F"/>
              </a:buClr>
              <a:buFont typeface="Wingdings" charset="2"/>
              <a:buChar char="Ø"/>
            </a:pPr>
            <a:r>
              <a:rPr lang="en-US" dirty="0" smtClean="0"/>
              <a:t>Big consumers and suppliers will be obliged to acquire them in proportion to their </a:t>
            </a:r>
          </a:p>
          <a:p>
            <a:pPr>
              <a:buClr>
                <a:srgbClr val="9EBD5F"/>
              </a:buClr>
            </a:pPr>
            <a:r>
              <a:rPr lang="en-US" dirty="0"/>
              <a:t> </a:t>
            </a:r>
            <a:r>
              <a:rPr lang="en-US" dirty="0" smtClean="0"/>
              <a:t>     consumption.</a:t>
            </a:r>
          </a:p>
          <a:p>
            <a:pPr>
              <a:buClr>
                <a:srgbClr val="9EBD5F"/>
              </a:buClr>
            </a:pPr>
            <a:endParaRPr lang="en-US" dirty="0"/>
          </a:p>
          <a:p>
            <a:pPr marL="285750" indent="-285750">
              <a:buClr>
                <a:srgbClr val="9EBD5F"/>
              </a:buClr>
              <a:buFont typeface="Wingdings" charset="2"/>
              <a:buChar char="Ø"/>
            </a:pPr>
            <a:r>
              <a:rPr lang="en-US" dirty="0" smtClean="0"/>
              <a:t>They will be a stable source of income for clean generators, CFE and third parties.</a:t>
            </a:r>
          </a:p>
          <a:p>
            <a:pPr marL="285750" indent="-285750">
              <a:buClr>
                <a:srgbClr val="9EBD5F"/>
              </a:buClr>
              <a:buFont typeface="Wingdings" charset="2"/>
              <a:buChar char="Ø"/>
            </a:pPr>
            <a:endParaRPr lang="en-US" dirty="0"/>
          </a:p>
          <a:p>
            <a:pPr marL="285750" indent="-285750">
              <a:buClr>
                <a:srgbClr val="9EBD5F"/>
              </a:buClr>
              <a:buFont typeface="Wingdings" charset="2"/>
              <a:buChar char="Ø"/>
            </a:pP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3356992"/>
            <a:ext cx="7848872" cy="3093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5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38</a:t>
            </a:fld>
            <a:endParaRPr lang="es-MX" dirty="0"/>
          </a:p>
        </p:txBody>
      </p:sp>
      <p:sp>
        <p:nvSpPr>
          <p:cNvPr id="3" name="3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 GEOTHERMAL ENERGY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" name="Straight Connector 15"/>
          <p:cNvCxnSpPr>
            <a:cxnSpLocks noChangeShapeType="1"/>
          </p:cNvCxnSpPr>
          <p:nvPr/>
        </p:nvCxnSpPr>
        <p:spPr bwMode="auto">
          <a:xfrm flipV="1">
            <a:off x="-31281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5"/>
          <p:cNvCxnSpPr>
            <a:cxnSpLocks noChangeShapeType="1"/>
          </p:cNvCxnSpPr>
          <p:nvPr/>
        </p:nvCxnSpPr>
        <p:spPr bwMode="auto">
          <a:xfrm flipV="1">
            <a:off x="5076056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124744"/>
            <a:ext cx="2088232" cy="137226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5776" y="1196752"/>
            <a:ext cx="63722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smtClean="0"/>
              <a:t>The new </a:t>
            </a:r>
            <a:r>
              <a:rPr lang="en-US" sz="1700" b="1" dirty="0" smtClean="0"/>
              <a:t>Geothermal Energy Law </a:t>
            </a:r>
            <a:r>
              <a:rPr lang="en-US" sz="1700" dirty="0" smtClean="0"/>
              <a:t>regulates, in accordance to the </a:t>
            </a:r>
            <a:r>
              <a:rPr lang="en-US" sz="1700" b="1" dirty="0" smtClean="0"/>
              <a:t>best international practices</a:t>
            </a:r>
            <a:r>
              <a:rPr lang="en-US" sz="1700" dirty="0" smtClean="0"/>
              <a:t>, the stages  of recognition, exploration and production of geothermal resources found in Mexico’s subsoil</a:t>
            </a:r>
            <a:endParaRPr lang="en-US" sz="17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840463"/>
              </p:ext>
            </p:extLst>
          </p:nvPr>
        </p:nvGraphicFramePr>
        <p:xfrm>
          <a:off x="251520" y="2780928"/>
          <a:ext cx="8568951" cy="1320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56317"/>
                <a:gridCol w="2856317"/>
                <a:gridCol w="2856317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Stages of geothermal</a:t>
                      </a:r>
                      <a:r>
                        <a:rPr lang="en-US" sz="1600" b="1" baseline="0" dirty="0" smtClean="0"/>
                        <a:t> activity</a:t>
                      </a:r>
                      <a:endParaRPr lang="en-US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Recognition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Exploration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Production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Registration for 8 months without intrusive activities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r>
                        <a:rPr lang="en-US" sz="1600" baseline="0" dirty="0" smtClean="0"/>
                        <a:t> year (renewable) permit for an area of up to 150km2.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Concession for up to 30 years in an area up to 150 km2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512" y="4437112"/>
            <a:ext cx="849463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9EBD5F"/>
              </a:buClr>
              <a:buFont typeface="Wingdings" charset="2"/>
              <a:buChar char="Ø"/>
            </a:pPr>
            <a:r>
              <a:rPr lang="en-US" sz="1700" dirty="0" smtClean="0"/>
              <a:t>Defines hydroth</a:t>
            </a:r>
            <a:r>
              <a:rPr lang="en-US" sz="1700" b="1" dirty="0" smtClean="0"/>
              <a:t>ermal geothermal deposit </a:t>
            </a:r>
            <a:r>
              <a:rPr lang="en-US" sz="1700" dirty="0" smtClean="0"/>
              <a:t>to distinguish it from the conventional aquifers, </a:t>
            </a:r>
          </a:p>
          <a:p>
            <a:r>
              <a:rPr lang="en-US" sz="1700" dirty="0" smtClean="0"/>
              <a:t>and allow for a specialized regulation.</a:t>
            </a:r>
            <a:endParaRPr lang="en-US" sz="1700" dirty="0"/>
          </a:p>
        </p:txBody>
      </p:sp>
      <p:sp>
        <p:nvSpPr>
          <p:cNvPr id="10" name="TextBox 9"/>
          <p:cNvSpPr txBox="1"/>
          <p:nvPr/>
        </p:nvSpPr>
        <p:spPr>
          <a:xfrm>
            <a:off x="2339752" y="5085184"/>
            <a:ext cx="6001953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charset="2"/>
              <a:buChar char="ü"/>
            </a:pPr>
            <a:r>
              <a:rPr lang="en-US" sz="1700" dirty="0" smtClean="0"/>
              <a:t>CFE will have a </a:t>
            </a:r>
            <a:r>
              <a:rPr lang="en-US" sz="1700" b="1" dirty="0" smtClean="0"/>
              <a:t>Round O </a:t>
            </a:r>
            <a:r>
              <a:rPr lang="en-US" sz="1700" dirty="0" smtClean="0"/>
              <a:t>in geothermal energy, providing it with 120 days to determine the areas to develop.</a:t>
            </a:r>
          </a:p>
          <a:p>
            <a:pPr marL="342900" indent="-342900" algn="just">
              <a:buFont typeface="Wingdings" charset="2"/>
              <a:buChar char="ü"/>
            </a:pPr>
            <a:r>
              <a:rPr lang="en-US" sz="1700" dirty="0" smtClean="0"/>
              <a:t>In the not developed areas, CFE can </a:t>
            </a:r>
            <a:r>
              <a:rPr lang="en-US" sz="1700" b="1" dirty="0" smtClean="0"/>
              <a:t>form joint ventures with </a:t>
            </a:r>
            <a:r>
              <a:rPr lang="en-US" sz="1700" b="1" dirty="0"/>
              <a:t> </a:t>
            </a:r>
            <a:r>
              <a:rPr lang="en-US" sz="1700" b="1" dirty="0" smtClean="0"/>
              <a:t>private companies</a:t>
            </a:r>
            <a:r>
              <a:rPr lang="en-US" sz="1700" dirty="0" smtClean="0"/>
              <a:t>. The rest of the projects can be put in bid by SENER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5373216"/>
            <a:ext cx="1794892" cy="101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4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39</a:t>
            </a:fld>
            <a:endParaRPr lang="es-MX" dirty="0"/>
          </a:p>
        </p:txBody>
      </p:sp>
      <p:sp>
        <p:nvSpPr>
          <p:cNvPr id="3" name="3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 BIOENERGETICS 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" name="Straight Connector 15"/>
          <p:cNvCxnSpPr>
            <a:cxnSpLocks noChangeShapeType="1"/>
          </p:cNvCxnSpPr>
          <p:nvPr/>
        </p:nvCxnSpPr>
        <p:spPr bwMode="auto">
          <a:xfrm flipV="1">
            <a:off x="-31281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" name="Straight Connector 15"/>
          <p:cNvCxnSpPr>
            <a:cxnSpLocks noChangeShapeType="1"/>
          </p:cNvCxnSpPr>
          <p:nvPr/>
        </p:nvCxnSpPr>
        <p:spPr bwMode="auto">
          <a:xfrm flipV="1">
            <a:off x="5260699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236808" y="1076187"/>
            <a:ext cx="6408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new legal framework creates new opportunities for bioenergy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442373" y="182951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45 CuadroTexto"/>
          <p:cNvSpPr txBox="1"/>
          <p:nvPr/>
        </p:nvSpPr>
        <p:spPr>
          <a:xfrm>
            <a:off x="1835696" y="1556792"/>
            <a:ext cx="99408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Biofuels</a:t>
            </a:r>
          </a:p>
        </p:txBody>
      </p:sp>
      <p:sp>
        <p:nvSpPr>
          <p:cNvPr id="9" name="Text Placeholder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95536" y="1916832"/>
            <a:ext cx="4033085" cy="4608512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treatment and refining of oil and petroleum products, its transport, storage, distribution and public commercialization will </a:t>
            </a:r>
            <a:r>
              <a:rPr lang="en-US" sz="155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 longer be exclusive for Pemex.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lang="en-US" sz="155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big consumers </a:t>
            </a: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of gasoline and diesel will be able to produce biofuel that allows them </a:t>
            </a:r>
            <a:r>
              <a:rPr lang="en-US" sz="155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lower their energy costs</a:t>
            </a: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Also, the regions with high potential for fabrication of bioethanol or biodiesel will be able to participate in </a:t>
            </a:r>
            <a:r>
              <a:rPr lang="en-US" sz="155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regional markets to attend the local demand of liquid fuels.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supply of a gasoline blend with 5.8% v/v of bioethanol (E6) in the 3 main cities of Mexico, will generate </a:t>
            </a:r>
            <a:r>
              <a:rPr lang="en-US" sz="155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around 32 thousand new jobs*.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36096" y="6488668"/>
            <a:ext cx="2895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</a:t>
            </a:r>
            <a:r>
              <a:rPr lang="en-US" sz="1400" dirty="0" smtClean="0"/>
              <a:t>Direct and indirect jobs considered</a:t>
            </a:r>
            <a:endParaRPr lang="en-US" sz="1400" dirty="0"/>
          </a:p>
        </p:txBody>
      </p:sp>
      <p:sp>
        <p:nvSpPr>
          <p:cNvPr id="13" name="45 CuadroTexto"/>
          <p:cNvSpPr txBox="1"/>
          <p:nvPr/>
        </p:nvSpPr>
        <p:spPr>
          <a:xfrm>
            <a:off x="6084168" y="1628800"/>
            <a:ext cx="1492716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Bioelectricity</a:t>
            </a:r>
          </a:p>
        </p:txBody>
      </p:sp>
      <p:sp>
        <p:nvSpPr>
          <p:cNvPr id="14" name="Text Placeholder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716016" y="1988840"/>
            <a:ext cx="4033085" cy="4536504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indent="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Wingdings 2" pitchFamily="18" charset="2"/>
              <a:buNone/>
              <a:defRPr sz="1400" b="1">
                <a:latin typeface="+mn-lt"/>
                <a:ea typeface="ＭＳ Ｐゴシック" charset="0"/>
              </a:defRPr>
            </a:lvl1pPr>
            <a:lvl2pPr lvl="1" indent="-107950" eaLnBrk="0" hangingPunct="0">
              <a:spcBef>
                <a:spcPts val="6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>
                <a:latin typeface="+mn-lt"/>
                <a:ea typeface="ＭＳ Ｐゴシック" charset="0"/>
              </a:defRPr>
            </a:lvl2pPr>
            <a:lvl3pPr marL="917575" indent="-173038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400">
                <a:latin typeface="+mn-lt"/>
                <a:ea typeface="ＭＳ Ｐゴシック" charset="0"/>
              </a:defRPr>
            </a:lvl3pPr>
            <a:lvl4pPr marL="1196975" indent="-16510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4pPr>
            <a:lvl5pPr marL="1539875" indent="-171450" eaLnBrk="0" hangingPunct="0">
              <a:spcBef>
                <a:spcPct val="20000"/>
              </a:spcBef>
              <a:buClr>
                <a:srgbClr val="666666"/>
              </a:buClr>
              <a:buSzPct val="90000"/>
              <a:buFont typeface="Times" pitchFamily="18" charset="0"/>
              <a:buChar char="•"/>
              <a:defRPr sz="1200">
                <a:latin typeface="+mn-lt"/>
                <a:ea typeface="ＭＳ Ｐゴシック" charset="0"/>
              </a:defRPr>
            </a:lvl5pPr>
            <a:lvl6pPr marL="19970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6pPr>
            <a:lvl7pPr marL="24542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7pPr>
            <a:lvl8pPr marL="29114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8pPr>
            <a:lvl9pPr marL="3368675" indent="-17145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90000"/>
              <a:buFont typeface="Times" charset="0"/>
              <a:buChar char="•"/>
              <a:defRPr sz="1200">
                <a:solidFill>
                  <a:schemeClr val="hlink"/>
                </a:solidFill>
                <a:latin typeface="+mn-lt"/>
              </a:defRPr>
            </a:lvl9pPr>
          </a:lstStyle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5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Access to the National Transmission Grid, </a:t>
            </a: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guaranteed by CENACE, will facilitate the interconnection of bioenergy projects based on solid residuals, municipals or agricultural waste.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creation of a </a:t>
            </a:r>
            <a:r>
              <a:rPr lang="en-US" sz="155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Wholesale Electricity Market </a:t>
            </a: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facilitate the supply of energy in the market or through bilateral contracts with qualified users.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Through the </a:t>
            </a:r>
            <a:r>
              <a:rPr lang="en-US" sz="155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Clean Energy Certificates</a:t>
            </a: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the renewable energy projects will have a stable source of income.</a:t>
            </a:r>
          </a:p>
          <a:p>
            <a:pPr marL="285750" lvl="1" indent="-285750" algn="just">
              <a:buClr>
                <a:srgbClr val="9EBD5F"/>
              </a:buClr>
              <a:buSzPct val="120000"/>
              <a:buFont typeface="Wingdings" charset="2"/>
              <a:buChar char="Ø"/>
              <a:defRPr/>
            </a:pP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Mexico, between </a:t>
            </a:r>
            <a:r>
              <a:rPr lang="en-US" sz="1550" b="1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8,400 and 11,200 new jobs</a:t>
            </a:r>
            <a:r>
              <a:rPr lang="en-US" sz="1550" dirty="0" smtClean="0"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could be created to reach the goal of 1240 MW of generation capacity from biomass and biogas towards 2018*.</a:t>
            </a:r>
          </a:p>
        </p:txBody>
      </p:sp>
    </p:spTree>
    <p:extLst>
      <p:ext uri="{BB962C8B-B14F-4D97-AF65-F5344CB8AC3E}">
        <p14:creationId xmlns:p14="http://schemas.microsoft.com/office/powerpoint/2010/main" val="238648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THE EVOLUTION OF THE ENERGY REFORM</a:t>
            </a:r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7602215"/>
              </p:ext>
            </p:extLst>
          </p:nvPr>
        </p:nvGraphicFramePr>
        <p:xfrm>
          <a:off x="251520" y="980728"/>
          <a:ext cx="864096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24992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755576" y="3814441"/>
            <a:ext cx="6696744" cy="36004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40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/>
        </p:nvSpPr>
        <p:spPr>
          <a:xfrm>
            <a:off x="714348" y="1268760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NEW INSTITUTIONAL ENVIRONMENT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EXPLORATION AND EXTRACTION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INDUSTRIAL TRANSFORMATION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NATURAL GAS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ELECTRIC INDUSTRY</a:t>
            </a:r>
            <a:endParaRPr lang="es-MX" sz="1800" b="1" dirty="0">
              <a:latin typeface="Arial" panose="020B0604020202020204" pitchFamily="34" charset="0"/>
            </a:endParaRP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CLEAN ENERGY AND GEOTHERMAL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LAND OWNERS RIGHTS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INVESTMENTS AND BENEFITS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SCHEDULE </a:t>
            </a:r>
            <a:endParaRPr lang="es-MX" sz="1800" b="1" dirty="0">
              <a:latin typeface="Arial" panose="020B0604020202020204" pitchFamily="34" charset="0"/>
            </a:endParaRPr>
          </a:p>
          <a:p>
            <a:pPr algn="l">
              <a:lnSpc>
                <a:spcPct val="150000"/>
              </a:lnSpc>
            </a:pPr>
            <a:endParaRPr lang="es-MX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00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41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RESPECTING LANDOWNERS’ RIGHTS 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  <a:p>
            <a:pPr algn="l"/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19 Rectángulo"/>
          <p:cNvSpPr/>
          <p:nvPr/>
        </p:nvSpPr>
        <p:spPr>
          <a:xfrm>
            <a:off x="755576" y="2843351"/>
            <a:ext cx="7992888" cy="21698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energy reform fosters a paradigm shift towards the construction of a wholesome energy sector, with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stronger sustainability and human rights foundations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to achieve greater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economic and peaceful development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This shift places the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communities at the center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of the sector’s development, through schemes that guarantee their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free and informed participation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and stronger mechanisms that ensure the </a:t>
            </a:r>
            <a:r>
              <a:rPr lang="en-US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fair distribution of the benefits </a:t>
            </a:r>
            <a:r>
              <a:rPr lang="en-US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derived from the energy sector activities. </a:t>
            </a: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ítulo 1"/>
          <p:cNvSpPr txBox="1">
            <a:spLocks/>
          </p:cNvSpPr>
          <p:nvPr/>
        </p:nvSpPr>
        <p:spPr>
          <a:xfrm>
            <a:off x="179512" y="1124744"/>
            <a:ext cx="7395052" cy="79208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000" i="1" dirty="0" smtClean="0">
                <a:solidFill>
                  <a:srgbClr val="777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new paradigm</a:t>
            </a:r>
            <a:r>
              <a:rPr lang="en-US" sz="2000" i="1" dirty="0" smtClean="0"/>
              <a:t> </a:t>
            </a:r>
            <a:r>
              <a:rPr lang="en-US" sz="2000" i="1" dirty="0" smtClean="0">
                <a:solidFill>
                  <a:srgbClr val="77777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the establishment of fair agreements based on human rights. </a:t>
            </a:r>
            <a:endParaRPr lang="en-US" sz="2000" i="1" dirty="0">
              <a:solidFill>
                <a:srgbClr val="77777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9" t="38462" r="63394" b="39724"/>
          <a:stretch/>
        </p:blipFill>
        <p:spPr bwMode="auto">
          <a:xfrm>
            <a:off x="7519652" y="1124744"/>
            <a:ext cx="1444836" cy="1008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26 CuadroTexto"/>
          <p:cNvSpPr txBox="1"/>
          <p:nvPr/>
        </p:nvSpPr>
        <p:spPr>
          <a:xfrm>
            <a:off x="493098" y="5652537"/>
            <a:ext cx="8399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energy reform prioritized the construction of mechanisms that ensure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fair negotiation conditions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for the use and occupation of the land surface.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27 CuadroTexto"/>
          <p:cNvSpPr txBox="1"/>
          <p:nvPr/>
        </p:nvSpPr>
        <p:spPr>
          <a:xfrm>
            <a:off x="539552" y="2627327"/>
            <a:ext cx="468052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Land Surface Occupation Regulation </a:t>
            </a:r>
          </a:p>
        </p:txBody>
      </p:sp>
      <p:cxnSp>
        <p:nvCxnSpPr>
          <p:cNvPr id="11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2762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42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" name="18 CuadroTexto"/>
          <p:cNvSpPr txBox="1"/>
          <p:nvPr/>
        </p:nvSpPr>
        <p:spPr>
          <a:xfrm>
            <a:off x="52591" y="202565"/>
            <a:ext cx="901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>
                <a:solidFill>
                  <a:schemeClr val="accent3">
                    <a:lumMod val="50000"/>
                  </a:schemeClr>
                </a:solidFill>
              </a:rPr>
              <a:t>RESPECTING LANDOWNERS’ RIGHTS </a:t>
            </a:r>
          </a:p>
          <a:p>
            <a:pPr algn="l"/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467544" y="5982379"/>
            <a:ext cx="830284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percentage will be between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0.5 and 3% for non associated natural gas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projects, and between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0.5% and 2% for all other cases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10016" y="2014101"/>
            <a:ext cx="4378007" cy="3693319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endParaRPr lang="en-US" sz="1300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The definition of terms and conditions for the use and benefit of the land, and the estimation of land or assets’ impact, will be based in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fairness and transparency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principles. </a:t>
            </a:r>
          </a:p>
          <a:p>
            <a:pPr algn="just">
              <a:buClr>
                <a:srgbClr val="C00000"/>
              </a:buClr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Initial negotiations with landowners will take up to 180 days.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3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SENER, SEDATU and PA will follow the process to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guarantee the human rights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protection using social witnesses, contract models, advisory and legal representation. </a:t>
            </a: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INDAABIN will have </a:t>
            </a:r>
            <a:r>
              <a:rPr lang="en-US" sz="1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reference values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, and will be able to request land valuations, to be performed by professionals, public accountants or financial institutions. </a:t>
            </a:r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35 CuadroTexto"/>
          <p:cNvSpPr txBox="1"/>
          <p:nvPr/>
        </p:nvSpPr>
        <p:spPr>
          <a:xfrm>
            <a:off x="179512" y="1844824"/>
            <a:ext cx="316835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Mechanism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37 Rectángulo"/>
          <p:cNvSpPr/>
          <p:nvPr/>
        </p:nvSpPr>
        <p:spPr>
          <a:xfrm>
            <a:off x="5076056" y="2039362"/>
            <a:ext cx="3946459" cy="295465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endParaRPr lang="en-US" dirty="0" smtClean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 for damages occurred in the land or related assets, calculated based on the original use of the property.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Rent payment for the occupation, serfdom or use of the land.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Income share payment, this is a percentage of the total income received by the contract holder when a project reaches commercial production. </a:t>
            </a:r>
          </a:p>
          <a:p>
            <a:pPr algn="just"/>
            <a:endParaRPr lang="en-US" sz="1400" cap="smal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38 CuadroTexto"/>
          <p:cNvSpPr txBox="1"/>
          <p:nvPr/>
        </p:nvSpPr>
        <p:spPr>
          <a:xfrm>
            <a:off x="4860032" y="1772816"/>
            <a:ext cx="3168352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compensation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79512" y="980728"/>
            <a:ext cx="88867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landowners will receive fair compensation related to the development of energy projects in their property. </a:t>
            </a:r>
            <a:endParaRPr lang="en-US" sz="20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20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43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19 CuadroTexto"/>
          <p:cNvSpPr txBox="1"/>
          <p:nvPr/>
        </p:nvSpPr>
        <p:spPr>
          <a:xfrm>
            <a:off x="52591" y="202565"/>
            <a:ext cx="90136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SUSTAINABILITY AND HUMAN RIGHTS </a:t>
            </a:r>
          </a:p>
          <a:p>
            <a:pPr algn="l"/>
            <a:endParaRPr lang="en-US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21 CuadroTexto"/>
          <p:cNvSpPr txBox="1"/>
          <p:nvPr/>
        </p:nvSpPr>
        <p:spPr>
          <a:xfrm>
            <a:off x="251520" y="2938631"/>
            <a:ext cx="468052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Social Impact Assessment 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8" name="Picture 2" descr="http://www.urbanciclo.es/images/sostenibilida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0227" y="1081052"/>
            <a:ext cx="2424783" cy="1618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servindi.org/img/2013/Pueblo_Kakinte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600" y="1066135"/>
            <a:ext cx="2267145" cy="1512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://onds.pcm.gob.pe/wp-content/uploads/2014/03/Cordinaciones-Caudalosa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390" y="1068826"/>
            <a:ext cx="2275839" cy="16400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30 Rectángulo"/>
          <p:cNvSpPr/>
          <p:nvPr/>
        </p:nvSpPr>
        <p:spPr>
          <a:xfrm>
            <a:off x="346191" y="3862724"/>
            <a:ext cx="8451617" cy="21544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200"/>
              </a:spcAft>
              <a:buClr>
                <a:srgbClr val="C00000"/>
              </a:buClr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To implement a sustainability and human rights respect criteria, there are four key instruments:</a:t>
            </a:r>
          </a:p>
          <a:p>
            <a:pPr marL="285750" lvl="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impact assessment within the potential entitlement and contract areas, </a:t>
            </a:r>
          </a:p>
          <a:p>
            <a:pPr marL="285750" lvl="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Social impact assessments per project, </a:t>
            </a:r>
          </a:p>
          <a:p>
            <a:pPr marL="285750" lvl="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Free and informed prior consultation when projects are to be developed in indigenous communities, </a:t>
            </a:r>
          </a:p>
          <a:p>
            <a:pPr marL="285750" lvl="0" indent="-285750"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Mechanisms to regulate </a:t>
            </a:r>
            <a:r>
              <a:rPr lang="en-US" sz="1400" smtClean="0">
                <a:latin typeface="Arial" panose="020B0604020202020204" pitchFamily="34" charset="0"/>
                <a:cs typeface="Arial" panose="020B0604020202020204" pitchFamily="34" charset="0"/>
              </a:rPr>
              <a:t>the land surface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occupation. 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n-US" sz="14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4283968" y="3356992"/>
            <a:ext cx="4680520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and informed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rior </a:t>
            </a:r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onsultation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04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755576" y="4238022"/>
            <a:ext cx="5976664" cy="36004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44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/>
        </p:nvSpPr>
        <p:spPr>
          <a:xfrm>
            <a:off x="714348" y="1268760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NEW INSTITUTIONAL ENVIRONMENT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EXPLORATION AND EXTRACTION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INDUSTRIAL TRANSFORMATION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NATURAL GAS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ELECTRIC </a:t>
            </a:r>
            <a:r>
              <a:rPr lang="es-MX" sz="1800" b="1" dirty="0">
                <a:latin typeface="Arial" panose="020B0604020202020204" pitchFamily="34" charset="0"/>
              </a:rPr>
              <a:t>INDUSTRY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CLEAN ENERGY AND GEOTHERMAL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LAND OWNERS RIGHTS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INVESTMENTS AND BENEFITS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SCHEDULES </a:t>
            </a:r>
          </a:p>
        </p:txBody>
      </p:sp>
    </p:spTree>
    <p:extLst>
      <p:ext uri="{BB962C8B-B14F-4D97-AF65-F5344CB8AC3E}">
        <p14:creationId xmlns:p14="http://schemas.microsoft.com/office/powerpoint/2010/main" val="294697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-36513" y="223527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ESTIMATED INVESTMENT REQUIREMENTS</a:t>
            </a:r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45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2124390"/>
              </p:ext>
            </p:extLst>
          </p:nvPr>
        </p:nvGraphicFramePr>
        <p:xfrm>
          <a:off x="107504" y="2131115"/>
          <a:ext cx="4776192" cy="4327131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88096"/>
                <a:gridCol w="1068288"/>
                <a:gridCol w="1319808"/>
              </a:tblGrid>
              <a:tr h="44178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Investment requirements by project type (2013-2018)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Project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type</a:t>
                      </a: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investment</a:t>
                      </a:r>
                      <a:r>
                        <a:rPr lang="en-US" sz="1200" b="1" baseline="0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b="1" noProof="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(MMUSD)</a:t>
                      </a:r>
                      <a:endParaRPr lang="en-US" sz="1200" b="1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42475">
                <a:tc rowSpan="2">
                  <a:txBody>
                    <a:bodyPr/>
                    <a:lstStyle/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Exploration</a:t>
                      </a:r>
                      <a:r>
                        <a:rPr lang="en-US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and production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0" i="1" u="sng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r>
                        <a:rPr lang="en-US" sz="1200" b="0" i="1" u="none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</a:t>
                      </a:r>
                      <a:r>
                        <a:rPr lang="en-US" sz="1200" b="1" i="1" u="none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</a:t>
                      </a:r>
                      <a:r>
                        <a:rPr lang="en-US" sz="1200" b="1" i="1" u="sng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  <a:endParaRPr lang="en-US" sz="1200" b="1" i="1" u="sng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9760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185,470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50,590</a:t>
                      </a:r>
                      <a:endParaRPr lang="en-US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42475">
                <a:tc rowSpan="2">
                  <a:txBody>
                    <a:bodyPr/>
                    <a:lstStyle/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Transformation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424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48,650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10,530</a:t>
                      </a:r>
                      <a:endParaRPr lang="en-US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239732">
                <a:tc rowSpan="2">
                  <a:txBody>
                    <a:bodyPr/>
                    <a:lstStyle/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Petrochemicals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39732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3,855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985</a:t>
                      </a:r>
                      <a:endParaRPr lang="en-US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5760">
                <a:tc rowSpan="2">
                  <a:txBody>
                    <a:bodyPr/>
                    <a:lstStyle/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Distribution and storage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17,365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12,915</a:t>
                      </a:r>
                      <a:endParaRPr lang="en-US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65760">
                <a:tc rowSpan="2">
                  <a:txBody>
                    <a:bodyPr/>
                    <a:lstStyle/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en-US" sz="1200" noProof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Power</a:t>
                      </a:r>
                      <a:r>
                        <a:rPr lang="en-US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generation and retail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36576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23,760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6,320</a:t>
                      </a:r>
                      <a:endParaRPr lang="en-US" sz="12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8725486"/>
              </p:ext>
            </p:extLst>
          </p:nvPr>
        </p:nvGraphicFramePr>
        <p:xfrm>
          <a:off x="5472672" y="3674217"/>
          <a:ext cx="2808312" cy="25882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84176"/>
                <a:gridCol w="1224136"/>
              </a:tblGrid>
              <a:tr h="422317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</a:t>
                      </a:r>
                      <a:r>
                        <a:rPr lang="en-US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investment by region</a:t>
                      </a:r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(MUSD)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441779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Northwest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8,305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231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Center-West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8,630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231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26,080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231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South-Southwest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74,175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231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Northeast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88,410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10 CuadroTexto"/>
          <p:cNvSpPr txBox="1"/>
          <p:nvPr/>
        </p:nvSpPr>
        <p:spPr>
          <a:xfrm>
            <a:off x="107504" y="1052736"/>
            <a:ext cx="87849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 National Infrastructure Program (PNI) estimates that the participation of the private sector will reach a least 27% of the total required investment in energy-related projects (≈20 billion USD per year from 2015 to 2018).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5556671"/>
              </p:ext>
            </p:extLst>
          </p:nvPr>
        </p:nvGraphicFramePr>
        <p:xfrm>
          <a:off x="5652120" y="2276872"/>
          <a:ext cx="3265040" cy="7200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800200"/>
                <a:gridCol w="1464840"/>
              </a:tblGrid>
              <a:tr h="720080"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Inversión anual de Pemex (2008-2012)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266,451 mdp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9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332673"/>
              </p:ext>
            </p:extLst>
          </p:nvPr>
        </p:nvGraphicFramePr>
        <p:xfrm>
          <a:off x="5004048" y="2143845"/>
          <a:ext cx="4067944" cy="139232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3972"/>
                <a:gridCol w="2033972"/>
              </a:tblGrid>
              <a:tr h="42103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Estimated investment in the energy sector </a:t>
                      </a:r>
                    </a:p>
                    <a:p>
                      <a:pPr algn="ctr"/>
                      <a:r>
                        <a:rPr lang="en-US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(2013-2018)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315161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298,000</a:t>
                      </a:r>
                      <a:r>
                        <a:rPr lang="en-US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MMUSD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315161">
                <a:tc>
                  <a:txBody>
                    <a:bodyPr/>
                    <a:lstStyle/>
                    <a:p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Public</a:t>
                      </a:r>
                      <a:endParaRPr lang="en-US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216,660 MMUSD</a:t>
                      </a:r>
                    </a:p>
                  </a:txBody>
                  <a:tcPr anchor="ctr"/>
                </a:tc>
              </a:tr>
              <a:tr h="250646">
                <a:tc>
                  <a:txBody>
                    <a:bodyPr/>
                    <a:lstStyle/>
                    <a:p>
                      <a:r>
                        <a:rPr lang="en-US" sz="1400" b="1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Private</a:t>
                      </a:r>
                      <a:endParaRPr lang="en-US" sz="1400" b="1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81,340 </a:t>
                      </a:r>
                      <a:r>
                        <a:rPr lang="en-US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MMUSD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20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-36513" y="223527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REGIONAL ECONOMIC ACTIVITIES</a:t>
            </a:r>
            <a:endParaRPr lang="en-US" dirty="0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46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5198278"/>
              </p:ext>
            </p:extLst>
          </p:nvPr>
        </p:nvGraphicFramePr>
        <p:xfrm>
          <a:off x="107502" y="1153935"/>
          <a:ext cx="4248474" cy="299514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60288"/>
                <a:gridCol w="1282950"/>
                <a:gridCol w="1305236"/>
              </a:tblGrid>
              <a:tr h="422317">
                <a:tc gridSpan="3"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Expected</a:t>
                      </a:r>
                      <a:r>
                        <a:rPr lang="en-US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economic activity and employment (2018)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441779">
                <a:tc>
                  <a:txBody>
                    <a:bodyPr/>
                    <a:lstStyle/>
                    <a:p>
                      <a:r>
                        <a:rPr lang="en-US" sz="1200" i="1" u="sng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</a:t>
                      </a:r>
                      <a:endParaRPr lang="en-US" sz="1200" i="1" u="sng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i="1" u="sng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Regional GDP</a:t>
                      </a:r>
                      <a:endParaRPr lang="es-MX" sz="1200" i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i="1" u="sng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Employment</a:t>
                      </a:r>
                      <a:endParaRPr lang="es-MX" sz="1200" i="1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41779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Northwest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+0.56%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+42,475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231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 - West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+0.61%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+114,022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231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Center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+0.52%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+134,027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231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South</a:t>
                      </a:r>
                      <a:r>
                        <a:rPr lang="en-US" sz="12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– Southeast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+2.01%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+137,686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22317">
                <a:tc>
                  <a:txBody>
                    <a:bodyPr/>
                    <a:lstStyle/>
                    <a:p>
                      <a:r>
                        <a:rPr lang="en-US" sz="12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Northeast</a:t>
                      </a:r>
                      <a:endParaRPr lang="en-US" sz="12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+2.36%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+70,832</a:t>
                      </a:r>
                      <a:endParaRPr lang="es-MX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25" name="2 Marcador de contenido"/>
          <p:cNvSpPr>
            <a:spLocks noGrp="1"/>
          </p:cNvSpPr>
          <p:nvPr>
            <p:ph idx="1"/>
          </p:nvPr>
        </p:nvSpPr>
        <p:spPr>
          <a:xfrm>
            <a:off x="4427984" y="1052736"/>
            <a:ext cx="4248472" cy="2160240"/>
          </a:xfr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greater availability of natural gas, fuels and petrochemical products will contribute to the re-industrialization of all regions.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The State and the private sector will be able to invest in infrastructure development, the primary and secondary energy system operation, as well as transmission, transport, storage and distribution.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Fuel transport and storage infrastructure, as well as the power transmission network  will grow to ensure adequate energy supply.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3851275" y="3429000"/>
            <a:ext cx="5184776" cy="3144838"/>
            <a:chOff x="2426" y="2160"/>
            <a:chExt cx="3266" cy="1981"/>
          </a:xfrm>
        </p:grpSpPr>
        <p:sp>
          <p:nvSpPr>
            <p:cNvPr id="3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6" y="2160"/>
              <a:ext cx="3265" cy="19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grpSp>
          <p:nvGrpSpPr>
            <p:cNvPr id="4" name="Group 205"/>
            <p:cNvGrpSpPr>
              <a:grpSpLocks/>
            </p:cNvGrpSpPr>
            <p:nvPr/>
          </p:nvGrpSpPr>
          <p:grpSpPr bwMode="auto">
            <a:xfrm>
              <a:off x="2825" y="2160"/>
              <a:ext cx="1315" cy="975"/>
              <a:chOff x="2825" y="2160"/>
              <a:chExt cx="1315" cy="975"/>
            </a:xfrm>
          </p:grpSpPr>
          <p:pic>
            <p:nvPicPr>
              <p:cNvPr id="1389" name="Picture 5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5" y="2160"/>
                <a:ext cx="309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0" name="Picture 6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5" y="2160"/>
                <a:ext cx="309" cy="4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91" name="Rectangle 7"/>
              <p:cNvSpPr>
                <a:spLocks noChangeArrowheads="1"/>
              </p:cNvSpPr>
              <p:nvPr/>
            </p:nvSpPr>
            <p:spPr bwMode="auto">
              <a:xfrm>
                <a:off x="2846" y="2171"/>
                <a:ext cx="266" cy="8"/>
              </a:xfrm>
              <a:prstGeom prst="rect">
                <a:avLst/>
              </a:prstGeom>
              <a:solidFill>
                <a:srgbClr val="FFE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2" name="Rectangle 8"/>
              <p:cNvSpPr>
                <a:spLocks noChangeArrowheads="1"/>
              </p:cNvSpPr>
              <p:nvPr/>
            </p:nvSpPr>
            <p:spPr bwMode="auto">
              <a:xfrm>
                <a:off x="2846" y="2179"/>
                <a:ext cx="266" cy="11"/>
              </a:xfrm>
              <a:prstGeom prst="rect">
                <a:avLst/>
              </a:prstGeom>
              <a:solidFill>
                <a:srgbClr val="FFE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3" name="Rectangle 9"/>
              <p:cNvSpPr>
                <a:spLocks noChangeArrowheads="1"/>
              </p:cNvSpPr>
              <p:nvPr/>
            </p:nvSpPr>
            <p:spPr bwMode="auto">
              <a:xfrm>
                <a:off x="2846" y="2190"/>
                <a:ext cx="266" cy="11"/>
              </a:xfrm>
              <a:prstGeom prst="rect">
                <a:avLst/>
              </a:prstGeom>
              <a:solidFill>
                <a:srgbClr val="FF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4" name="Rectangle 10"/>
              <p:cNvSpPr>
                <a:spLocks noChangeArrowheads="1"/>
              </p:cNvSpPr>
              <p:nvPr/>
            </p:nvSpPr>
            <p:spPr bwMode="auto">
              <a:xfrm>
                <a:off x="2846" y="2201"/>
                <a:ext cx="266" cy="13"/>
              </a:xfrm>
              <a:prstGeom prst="rect">
                <a:avLst/>
              </a:prstGeom>
              <a:solidFill>
                <a:srgbClr val="FF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5" name="Rectangle 11"/>
              <p:cNvSpPr>
                <a:spLocks noChangeArrowheads="1"/>
              </p:cNvSpPr>
              <p:nvPr/>
            </p:nvSpPr>
            <p:spPr bwMode="auto">
              <a:xfrm>
                <a:off x="2846" y="2214"/>
                <a:ext cx="266" cy="13"/>
              </a:xfrm>
              <a:prstGeom prst="rect">
                <a:avLst/>
              </a:prstGeom>
              <a:solidFill>
                <a:srgbClr val="FF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6" name="Rectangle 12"/>
              <p:cNvSpPr>
                <a:spLocks noChangeArrowheads="1"/>
              </p:cNvSpPr>
              <p:nvPr/>
            </p:nvSpPr>
            <p:spPr bwMode="auto">
              <a:xfrm>
                <a:off x="2846" y="2227"/>
                <a:ext cx="266" cy="10"/>
              </a:xfrm>
              <a:prstGeom prst="rect">
                <a:avLst/>
              </a:prstGeom>
              <a:solidFill>
                <a:srgbClr val="FFE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7" name="Rectangle 13"/>
              <p:cNvSpPr>
                <a:spLocks noChangeArrowheads="1"/>
              </p:cNvSpPr>
              <p:nvPr/>
            </p:nvSpPr>
            <p:spPr bwMode="auto">
              <a:xfrm>
                <a:off x="2846" y="2237"/>
                <a:ext cx="266" cy="11"/>
              </a:xfrm>
              <a:prstGeom prst="rect">
                <a:avLst/>
              </a:prstGeom>
              <a:solidFill>
                <a:srgbClr val="FFE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8" name="Rectangle 14"/>
              <p:cNvSpPr>
                <a:spLocks noChangeArrowheads="1"/>
              </p:cNvSpPr>
              <p:nvPr/>
            </p:nvSpPr>
            <p:spPr bwMode="auto">
              <a:xfrm>
                <a:off x="2846" y="2248"/>
                <a:ext cx="266" cy="10"/>
              </a:xfrm>
              <a:prstGeom prst="rect">
                <a:avLst/>
              </a:prstGeom>
              <a:solidFill>
                <a:srgbClr val="FFE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99" name="Rectangle 15"/>
              <p:cNvSpPr>
                <a:spLocks noChangeArrowheads="1"/>
              </p:cNvSpPr>
              <p:nvPr/>
            </p:nvSpPr>
            <p:spPr bwMode="auto">
              <a:xfrm>
                <a:off x="2846" y="2258"/>
                <a:ext cx="266" cy="11"/>
              </a:xfrm>
              <a:prstGeom prst="rect">
                <a:avLst/>
              </a:prstGeom>
              <a:solidFill>
                <a:srgbClr val="FFE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0" name="Rectangle 16"/>
              <p:cNvSpPr>
                <a:spLocks noChangeArrowheads="1"/>
              </p:cNvSpPr>
              <p:nvPr/>
            </p:nvSpPr>
            <p:spPr bwMode="auto">
              <a:xfrm>
                <a:off x="2846" y="2269"/>
                <a:ext cx="266" cy="11"/>
              </a:xfrm>
              <a:prstGeom prst="rect">
                <a:avLst/>
              </a:prstGeom>
              <a:solidFill>
                <a:srgbClr val="FFE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1" name="Rectangle 17"/>
              <p:cNvSpPr>
                <a:spLocks noChangeArrowheads="1"/>
              </p:cNvSpPr>
              <p:nvPr/>
            </p:nvSpPr>
            <p:spPr bwMode="auto">
              <a:xfrm>
                <a:off x="2846" y="2280"/>
                <a:ext cx="266" cy="10"/>
              </a:xfrm>
              <a:prstGeom prst="rect">
                <a:avLst/>
              </a:prstGeom>
              <a:solidFill>
                <a:srgbClr val="FFE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2" name="Rectangle 18"/>
              <p:cNvSpPr>
                <a:spLocks noChangeArrowheads="1"/>
              </p:cNvSpPr>
              <p:nvPr/>
            </p:nvSpPr>
            <p:spPr bwMode="auto">
              <a:xfrm>
                <a:off x="2846" y="2290"/>
                <a:ext cx="266" cy="11"/>
              </a:xfrm>
              <a:prstGeom prst="rect">
                <a:avLst/>
              </a:prstGeom>
              <a:solidFill>
                <a:srgbClr val="FFD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3" name="Rectangle 19"/>
              <p:cNvSpPr>
                <a:spLocks noChangeArrowheads="1"/>
              </p:cNvSpPr>
              <p:nvPr/>
            </p:nvSpPr>
            <p:spPr bwMode="auto">
              <a:xfrm>
                <a:off x="2846" y="2301"/>
                <a:ext cx="266" cy="12"/>
              </a:xfrm>
              <a:prstGeom prst="rect">
                <a:avLst/>
              </a:prstGeom>
              <a:solidFill>
                <a:srgbClr val="FFD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4" name="Rectangle 20"/>
              <p:cNvSpPr>
                <a:spLocks noChangeArrowheads="1"/>
              </p:cNvSpPr>
              <p:nvPr/>
            </p:nvSpPr>
            <p:spPr bwMode="auto">
              <a:xfrm>
                <a:off x="2846" y="2313"/>
                <a:ext cx="266" cy="12"/>
              </a:xfrm>
              <a:prstGeom prst="rect">
                <a:avLst/>
              </a:prstGeom>
              <a:solidFill>
                <a:srgbClr val="FFD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5" name="Rectangle 21"/>
              <p:cNvSpPr>
                <a:spLocks noChangeArrowheads="1"/>
              </p:cNvSpPr>
              <p:nvPr/>
            </p:nvSpPr>
            <p:spPr bwMode="auto">
              <a:xfrm>
                <a:off x="2846" y="2325"/>
                <a:ext cx="266" cy="7"/>
              </a:xfrm>
              <a:prstGeom prst="rect">
                <a:avLst/>
              </a:prstGeom>
              <a:solidFill>
                <a:srgbClr val="FF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6" name="Rectangle 22"/>
              <p:cNvSpPr>
                <a:spLocks noChangeArrowheads="1"/>
              </p:cNvSpPr>
              <p:nvPr/>
            </p:nvSpPr>
            <p:spPr bwMode="auto">
              <a:xfrm>
                <a:off x="2846" y="2332"/>
                <a:ext cx="266" cy="11"/>
              </a:xfrm>
              <a:prstGeom prst="rect">
                <a:avLst/>
              </a:prstGeom>
              <a:solidFill>
                <a:srgbClr val="FFD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7" name="Rectangle 23"/>
              <p:cNvSpPr>
                <a:spLocks noChangeArrowheads="1"/>
              </p:cNvSpPr>
              <p:nvPr/>
            </p:nvSpPr>
            <p:spPr bwMode="auto">
              <a:xfrm>
                <a:off x="2846" y="2343"/>
                <a:ext cx="266" cy="10"/>
              </a:xfrm>
              <a:prstGeom prst="rect">
                <a:avLst/>
              </a:prstGeom>
              <a:solidFill>
                <a:srgbClr val="FFD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8" name="Rectangle 24"/>
              <p:cNvSpPr>
                <a:spLocks noChangeArrowheads="1"/>
              </p:cNvSpPr>
              <p:nvPr/>
            </p:nvSpPr>
            <p:spPr bwMode="auto">
              <a:xfrm>
                <a:off x="2846" y="2353"/>
                <a:ext cx="266" cy="11"/>
              </a:xfrm>
              <a:prstGeom prst="rect">
                <a:avLst/>
              </a:prstGeom>
              <a:solidFill>
                <a:srgbClr val="FFD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09" name="Rectangle 25"/>
              <p:cNvSpPr>
                <a:spLocks noChangeArrowheads="1"/>
              </p:cNvSpPr>
              <p:nvPr/>
            </p:nvSpPr>
            <p:spPr bwMode="auto">
              <a:xfrm>
                <a:off x="2846" y="2364"/>
                <a:ext cx="266" cy="11"/>
              </a:xfrm>
              <a:prstGeom prst="rect">
                <a:avLst/>
              </a:prstGeom>
              <a:solidFill>
                <a:srgbClr val="FFD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0" name="Rectangle 26"/>
              <p:cNvSpPr>
                <a:spLocks noChangeArrowheads="1"/>
              </p:cNvSpPr>
              <p:nvPr/>
            </p:nvSpPr>
            <p:spPr bwMode="auto">
              <a:xfrm>
                <a:off x="2846" y="2375"/>
                <a:ext cx="266" cy="11"/>
              </a:xfrm>
              <a:prstGeom prst="rect">
                <a:avLst/>
              </a:prstGeom>
              <a:solidFill>
                <a:srgbClr val="FFD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1" name="Rectangle 27"/>
              <p:cNvSpPr>
                <a:spLocks noChangeArrowheads="1"/>
              </p:cNvSpPr>
              <p:nvPr/>
            </p:nvSpPr>
            <p:spPr bwMode="auto">
              <a:xfrm>
                <a:off x="2846" y="2386"/>
                <a:ext cx="266" cy="13"/>
              </a:xfrm>
              <a:prstGeom prst="rect">
                <a:avLst/>
              </a:prstGeom>
              <a:solidFill>
                <a:srgbClr val="FFD6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2" name="Rectangle 28"/>
              <p:cNvSpPr>
                <a:spLocks noChangeArrowheads="1"/>
              </p:cNvSpPr>
              <p:nvPr/>
            </p:nvSpPr>
            <p:spPr bwMode="auto">
              <a:xfrm>
                <a:off x="2846" y="2399"/>
                <a:ext cx="266" cy="13"/>
              </a:xfrm>
              <a:prstGeom prst="rect">
                <a:avLst/>
              </a:prstGeom>
              <a:solidFill>
                <a:srgbClr val="FFD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3" name="Rectangle 29"/>
              <p:cNvSpPr>
                <a:spLocks noChangeArrowheads="1"/>
              </p:cNvSpPr>
              <p:nvPr/>
            </p:nvSpPr>
            <p:spPr bwMode="auto">
              <a:xfrm>
                <a:off x="2846" y="2412"/>
                <a:ext cx="266" cy="10"/>
              </a:xfrm>
              <a:prstGeom prst="rect">
                <a:avLst/>
              </a:prstGeom>
              <a:solidFill>
                <a:srgbClr val="FFD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4" name="Rectangle 30"/>
              <p:cNvSpPr>
                <a:spLocks noChangeArrowheads="1"/>
              </p:cNvSpPr>
              <p:nvPr/>
            </p:nvSpPr>
            <p:spPr bwMode="auto">
              <a:xfrm>
                <a:off x="2846" y="2422"/>
                <a:ext cx="266" cy="10"/>
              </a:xfrm>
              <a:prstGeom prst="rect">
                <a:avLst/>
              </a:prstGeom>
              <a:solidFill>
                <a:srgbClr val="FF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5" name="Rectangle 31"/>
              <p:cNvSpPr>
                <a:spLocks noChangeArrowheads="1"/>
              </p:cNvSpPr>
              <p:nvPr/>
            </p:nvSpPr>
            <p:spPr bwMode="auto">
              <a:xfrm>
                <a:off x="2846" y="2432"/>
                <a:ext cx="266" cy="10"/>
              </a:xfrm>
              <a:prstGeom prst="rect">
                <a:avLst/>
              </a:prstGeom>
              <a:solidFill>
                <a:srgbClr val="FFD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6" name="Rectangle 32"/>
              <p:cNvSpPr>
                <a:spLocks noChangeArrowheads="1"/>
              </p:cNvSpPr>
              <p:nvPr/>
            </p:nvSpPr>
            <p:spPr bwMode="auto">
              <a:xfrm>
                <a:off x="2846" y="2442"/>
                <a:ext cx="266" cy="9"/>
              </a:xfrm>
              <a:prstGeom prst="rect">
                <a:avLst/>
              </a:prstGeom>
              <a:solidFill>
                <a:srgbClr val="FFD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7" name="Rectangle 33"/>
              <p:cNvSpPr>
                <a:spLocks noChangeArrowheads="1"/>
              </p:cNvSpPr>
              <p:nvPr/>
            </p:nvSpPr>
            <p:spPr bwMode="auto">
              <a:xfrm>
                <a:off x="2846" y="2451"/>
                <a:ext cx="266" cy="8"/>
              </a:xfrm>
              <a:prstGeom prst="rect">
                <a:avLst/>
              </a:prstGeom>
              <a:solidFill>
                <a:srgbClr val="FFC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8" name="Rectangle 34"/>
              <p:cNvSpPr>
                <a:spLocks noChangeArrowheads="1"/>
              </p:cNvSpPr>
              <p:nvPr/>
            </p:nvSpPr>
            <p:spPr bwMode="auto">
              <a:xfrm>
                <a:off x="2846" y="2459"/>
                <a:ext cx="266" cy="9"/>
              </a:xfrm>
              <a:prstGeom prst="rect">
                <a:avLst/>
              </a:prstGeom>
              <a:solidFill>
                <a:srgbClr val="FF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19" name="Rectangle 35"/>
              <p:cNvSpPr>
                <a:spLocks noChangeArrowheads="1"/>
              </p:cNvSpPr>
              <p:nvPr/>
            </p:nvSpPr>
            <p:spPr bwMode="auto">
              <a:xfrm>
                <a:off x="2846" y="2468"/>
                <a:ext cx="266" cy="9"/>
              </a:xfrm>
              <a:prstGeom prst="rect">
                <a:avLst/>
              </a:prstGeom>
              <a:solidFill>
                <a:srgbClr val="FFC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0" name="Rectangle 36"/>
              <p:cNvSpPr>
                <a:spLocks noChangeArrowheads="1"/>
              </p:cNvSpPr>
              <p:nvPr/>
            </p:nvSpPr>
            <p:spPr bwMode="auto">
              <a:xfrm>
                <a:off x="2846" y="2477"/>
                <a:ext cx="266" cy="8"/>
              </a:xfrm>
              <a:prstGeom prst="rect">
                <a:avLst/>
              </a:prstGeom>
              <a:solidFill>
                <a:srgbClr val="FF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1" name="Rectangle 37"/>
              <p:cNvSpPr>
                <a:spLocks noChangeArrowheads="1"/>
              </p:cNvSpPr>
              <p:nvPr/>
            </p:nvSpPr>
            <p:spPr bwMode="auto">
              <a:xfrm>
                <a:off x="2846" y="2485"/>
                <a:ext cx="266" cy="9"/>
              </a:xfrm>
              <a:prstGeom prst="rect">
                <a:avLst/>
              </a:prstGeom>
              <a:solidFill>
                <a:srgbClr val="FFC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2" name="Rectangle 38"/>
              <p:cNvSpPr>
                <a:spLocks noChangeArrowheads="1"/>
              </p:cNvSpPr>
              <p:nvPr/>
            </p:nvSpPr>
            <p:spPr bwMode="auto">
              <a:xfrm>
                <a:off x="2846" y="2494"/>
                <a:ext cx="266" cy="7"/>
              </a:xfrm>
              <a:prstGeom prst="rect">
                <a:avLst/>
              </a:prstGeom>
              <a:solidFill>
                <a:srgbClr val="FFC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3" name="Rectangle 39"/>
              <p:cNvSpPr>
                <a:spLocks noChangeArrowheads="1"/>
              </p:cNvSpPr>
              <p:nvPr/>
            </p:nvSpPr>
            <p:spPr bwMode="auto">
              <a:xfrm>
                <a:off x="2846" y="2501"/>
                <a:ext cx="266" cy="8"/>
              </a:xfrm>
              <a:prstGeom prst="rect">
                <a:avLst/>
              </a:pr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4" name="Rectangle 40"/>
              <p:cNvSpPr>
                <a:spLocks noChangeArrowheads="1"/>
              </p:cNvSpPr>
              <p:nvPr/>
            </p:nvSpPr>
            <p:spPr bwMode="auto">
              <a:xfrm>
                <a:off x="2846" y="2509"/>
                <a:ext cx="266" cy="7"/>
              </a:xfrm>
              <a:prstGeom prst="rect">
                <a:avLst/>
              </a:prstGeom>
              <a:solidFill>
                <a:srgbClr val="FFC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5" name="Rectangle 41"/>
              <p:cNvSpPr>
                <a:spLocks noChangeArrowheads="1"/>
              </p:cNvSpPr>
              <p:nvPr/>
            </p:nvSpPr>
            <p:spPr bwMode="auto">
              <a:xfrm>
                <a:off x="2846" y="2516"/>
                <a:ext cx="266" cy="8"/>
              </a:xfrm>
              <a:prstGeom prst="rect">
                <a:avLst/>
              </a:prstGeom>
              <a:solidFill>
                <a:srgbClr val="FFC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6" name="Rectangle 42"/>
              <p:cNvSpPr>
                <a:spLocks noChangeArrowheads="1"/>
              </p:cNvSpPr>
              <p:nvPr/>
            </p:nvSpPr>
            <p:spPr bwMode="auto">
              <a:xfrm>
                <a:off x="2846" y="2524"/>
                <a:ext cx="266" cy="6"/>
              </a:xfrm>
              <a:prstGeom prst="rect">
                <a:avLst/>
              </a:prstGeom>
              <a:solidFill>
                <a:srgbClr val="FFC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29" name="Rectangle 43"/>
              <p:cNvSpPr>
                <a:spLocks noChangeArrowheads="1"/>
              </p:cNvSpPr>
              <p:nvPr/>
            </p:nvSpPr>
            <p:spPr bwMode="auto">
              <a:xfrm>
                <a:off x="2846" y="2530"/>
                <a:ext cx="266" cy="7"/>
              </a:xfrm>
              <a:prstGeom prst="rect">
                <a:avLst/>
              </a:prstGeom>
              <a:solidFill>
                <a:srgbClr val="FFC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0" name="Rectangle 44"/>
              <p:cNvSpPr>
                <a:spLocks noChangeArrowheads="1"/>
              </p:cNvSpPr>
              <p:nvPr/>
            </p:nvSpPr>
            <p:spPr bwMode="auto">
              <a:xfrm>
                <a:off x="2846" y="2537"/>
                <a:ext cx="266" cy="5"/>
              </a:xfrm>
              <a:prstGeom prst="rect">
                <a:avLst/>
              </a:prstGeom>
              <a:solidFill>
                <a:srgbClr val="FFC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1" name="Rectangle 45"/>
              <p:cNvSpPr>
                <a:spLocks noChangeArrowheads="1"/>
              </p:cNvSpPr>
              <p:nvPr/>
            </p:nvSpPr>
            <p:spPr bwMode="auto">
              <a:xfrm>
                <a:off x="2846" y="2542"/>
                <a:ext cx="266" cy="8"/>
              </a:xfrm>
              <a:prstGeom prst="rect">
                <a:avLst/>
              </a:prstGeom>
              <a:solidFill>
                <a:srgbClr val="FFC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2" name="Rectangle 46"/>
              <p:cNvSpPr>
                <a:spLocks noChangeArrowheads="1"/>
              </p:cNvSpPr>
              <p:nvPr/>
            </p:nvSpPr>
            <p:spPr bwMode="auto">
              <a:xfrm>
                <a:off x="2846" y="2550"/>
                <a:ext cx="266" cy="7"/>
              </a:xfrm>
              <a:prstGeom prst="rect">
                <a:avLst/>
              </a:prstGeom>
              <a:solidFill>
                <a:srgbClr val="FF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3" name="Rectangle 47"/>
              <p:cNvSpPr>
                <a:spLocks noChangeArrowheads="1"/>
              </p:cNvSpPr>
              <p:nvPr/>
            </p:nvSpPr>
            <p:spPr bwMode="auto">
              <a:xfrm>
                <a:off x="2846" y="2557"/>
                <a:ext cx="266" cy="8"/>
              </a:xfrm>
              <a:prstGeom prst="rect">
                <a:avLst/>
              </a:prstGeom>
              <a:solidFill>
                <a:srgbClr val="FFC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4" name="Rectangle 48"/>
              <p:cNvSpPr>
                <a:spLocks noChangeArrowheads="1"/>
              </p:cNvSpPr>
              <p:nvPr/>
            </p:nvSpPr>
            <p:spPr bwMode="auto">
              <a:xfrm>
                <a:off x="2846" y="2565"/>
                <a:ext cx="266" cy="9"/>
              </a:xfrm>
              <a:prstGeom prst="rect">
                <a:avLst/>
              </a:prstGeom>
              <a:solidFill>
                <a:srgbClr val="FFC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5" name="Rectangle 49"/>
              <p:cNvSpPr>
                <a:spLocks noChangeArrowheads="1"/>
              </p:cNvSpPr>
              <p:nvPr/>
            </p:nvSpPr>
            <p:spPr bwMode="auto">
              <a:xfrm>
                <a:off x="2846" y="2574"/>
                <a:ext cx="266" cy="9"/>
              </a:xfrm>
              <a:prstGeom prst="rect">
                <a:avLst/>
              </a:prstGeom>
              <a:solidFill>
                <a:srgbClr val="FFC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6" name="Rectangle 50"/>
              <p:cNvSpPr>
                <a:spLocks noChangeArrowheads="1"/>
              </p:cNvSpPr>
              <p:nvPr/>
            </p:nvSpPr>
            <p:spPr bwMode="auto">
              <a:xfrm>
                <a:off x="2846" y="2583"/>
                <a:ext cx="266" cy="8"/>
              </a:xfrm>
              <a:prstGeom prst="rect">
                <a:avLst/>
              </a:prstGeom>
              <a:solidFill>
                <a:srgbClr val="FFB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7" name="Rectangle 51"/>
              <p:cNvSpPr>
                <a:spLocks noChangeArrowheads="1"/>
              </p:cNvSpPr>
              <p:nvPr/>
            </p:nvSpPr>
            <p:spPr bwMode="auto">
              <a:xfrm>
                <a:off x="2846" y="2591"/>
                <a:ext cx="266" cy="2"/>
              </a:xfrm>
              <a:prstGeom prst="rect">
                <a:avLst/>
              </a:prstGeom>
              <a:solidFill>
                <a:srgbClr val="FFB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38" name="Freeform 52"/>
              <p:cNvSpPr>
                <a:spLocks/>
              </p:cNvSpPr>
              <p:nvPr/>
            </p:nvSpPr>
            <p:spPr bwMode="auto">
              <a:xfrm>
                <a:off x="2846" y="2171"/>
                <a:ext cx="266" cy="422"/>
              </a:xfrm>
              <a:custGeom>
                <a:avLst/>
                <a:gdLst>
                  <a:gd name="T0" fmla="*/ 69 w 266"/>
                  <a:gd name="T1" fmla="*/ 2 h 422"/>
                  <a:gd name="T2" fmla="*/ 156 w 266"/>
                  <a:gd name="T3" fmla="*/ 14 h 422"/>
                  <a:gd name="T4" fmla="*/ 139 w 266"/>
                  <a:gd name="T5" fmla="*/ 45 h 422"/>
                  <a:gd name="T6" fmla="*/ 135 w 266"/>
                  <a:gd name="T7" fmla="*/ 60 h 422"/>
                  <a:gd name="T8" fmla="*/ 134 w 266"/>
                  <a:gd name="T9" fmla="*/ 70 h 422"/>
                  <a:gd name="T10" fmla="*/ 145 w 266"/>
                  <a:gd name="T11" fmla="*/ 82 h 422"/>
                  <a:gd name="T12" fmla="*/ 146 w 266"/>
                  <a:gd name="T13" fmla="*/ 96 h 422"/>
                  <a:gd name="T14" fmla="*/ 142 w 266"/>
                  <a:gd name="T15" fmla="*/ 108 h 422"/>
                  <a:gd name="T16" fmla="*/ 140 w 266"/>
                  <a:gd name="T17" fmla="*/ 140 h 422"/>
                  <a:gd name="T18" fmla="*/ 149 w 266"/>
                  <a:gd name="T19" fmla="*/ 157 h 422"/>
                  <a:gd name="T20" fmla="*/ 152 w 266"/>
                  <a:gd name="T21" fmla="*/ 208 h 422"/>
                  <a:gd name="T22" fmla="*/ 158 w 266"/>
                  <a:gd name="T23" fmla="*/ 241 h 422"/>
                  <a:gd name="T24" fmla="*/ 167 w 266"/>
                  <a:gd name="T25" fmla="*/ 263 h 422"/>
                  <a:gd name="T26" fmla="*/ 181 w 266"/>
                  <a:gd name="T27" fmla="*/ 268 h 422"/>
                  <a:gd name="T28" fmla="*/ 210 w 266"/>
                  <a:gd name="T29" fmla="*/ 314 h 422"/>
                  <a:gd name="T30" fmla="*/ 216 w 266"/>
                  <a:gd name="T31" fmla="*/ 333 h 422"/>
                  <a:gd name="T32" fmla="*/ 225 w 266"/>
                  <a:gd name="T33" fmla="*/ 337 h 422"/>
                  <a:gd name="T34" fmla="*/ 237 w 266"/>
                  <a:gd name="T35" fmla="*/ 350 h 422"/>
                  <a:gd name="T36" fmla="*/ 251 w 266"/>
                  <a:gd name="T37" fmla="*/ 383 h 422"/>
                  <a:gd name="T38" fmla="*/ 257 w 266"/>
                  <a:gd name="T39" fmla="*/ 397 h 422"/>
                  <a:gd name="T40" fmla="*/ 262 w 266"/>
                  <a:gd name="T41" fmla="*/ 417 h 422"/>
                  <a:gd name="T42" fmla="*/ 238 w 266"/>
                  <a:gd name="T43" fmla="*/ 420 h 422"/>
                  <a:gd name="T44" fmla="*/ 170 w 266"/>
                  <a:gd name="T45" fmla="*/ 408 h 422"/>
                  <a:gd name="T46" fmla="*/ 176 w 266"/>
                  <a:gd name="T47" fmla="*/ 400 h 422"/>
                  <a:gd name="T48" fmla="*/ 173 w 266"/>
                  <a:gd name="T49" fmla="*/ 387 h 422"/>
                  <a:gd name="T50" fmla="*/ 176 w 266"/>
                  <a:gd name="T51" fmla="*/ 364 h 422"/>
                  <a:gd name="T52" fmla="*/ 166 w 266"/>
                  <a:gd name="T53" fmla="*/ 348 h 422"/>
                  <a:gd name="T54" fmla="*/ 155 w 266"/>
                  <a:gd name="T55" fmla="*/ 330 h 422"/>
                  <a:gd name="T56" fmla="*/ 147 w 266"/>
                  <a:gd name="T57" fmla="*/ 320 h 422"/>
                  <a:gd name="T58" fmla="*/ 137 w 266"/>
                  <a:gd name="T59" fmla="*/ 308 h 422"/>
                  <a:gd name="T60" fmla="*/ 122 w 266"/>
                  <a:gd name="T61" fmla="*/ 287 h 422"/>
                  <a:gd name="T62" fmla="*/ 103 w 266"/>
                  <a:gd name="T63" fmla="*/ 273 h 422"/>
                  <a:gd name="T64" fmla="*/ 90 w 266"/>
                  <a:gd name="T65" fmla="*/ 261 h 422"/>
                  <a:gd name="T66" fmla="*/ 81 w 266"/>
                  <a:gd name="T67" fmla="*/ 236 h 422"/>
                  <a:gd name="T68" fmla="*/ 75 w 266"/>
                  <a:gd name="T69" fmla="*/ 200 h 422"/>
                  <a:gd name="T70" fmla="*/ 63 w 266"/>
                  <a:gd name="T71" fmla="*/ 189 h 422"/>
                  <a:gd name="T72" fmla="*/ 65 w 266"/>
                  <a:gd name="T73" fmla="*/ 166 h 422"/>
                  <a:gd name="T74" fmla="*/ 50 w 266"/>
                  <a:gd name="T75" fmla="*/ 141 h 422"/>
                  <a:gd name="T76" fmla="*/ 48 w 266"/>
                  <a:gd name="T77" fmla="*/ 120 h 422"/>
                  <a:gd name="T78" fmla="*/ 22 w 266"/>
                  <a:gd name="T79" fmla="*/ 87 h 422"/>
                  <a:gd name="T80" fmla="*/ 28 w 266"/>
                  <a:gd name="T81" fmla="*/ 74 h 422"/>
                  <a:gd name="T82" fmla="*/ 15 w 266"/>
                  <a:gd name="T83" fmla="*/ 50 h 422"/>
                  <a:gd name="T84" fmla="*/ 18 w 266"/>
                  <a:gd name="T85" fmla="*/ 27 h 422"/>
                  <a:gd name="T86" fmla="*/ 13 w 266"/>
                  <a:gd name="T87" fmla="*/ 23 h 422"/>
                  <a:gd name="T88" fmla="*/ 8 w 266"/>
                  <a:gd name="T89" fmla="*/ 9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66" h="422">
                    <a:moveTo>
                      <a:pt x="8" y="9"/>
                    </a:moveTo>
                    <a:lnTo>
                      <a:pt x="0" y="0"/>
                    </a:lnTo>
                    <a:lnTo>
                      <a:pt x="69" y="2"/>
                    </a:lnTo>
                    <a:lnTo>
                      <a:pt x="161" y="3"/>
                    </a:lnTo>
                    <a:lnTo>
                      <a:pt x="163" y="3"/>
                    </a:lnTo>
                    <a:lnTo>
                      <a:pt x="156" y="14"/>
                    </a:lnTo>
                    <a:lnTo>
                      <a:pt x="146" y="25"/>
                    </a:lnTo>
                    <a:lnTo>
                      <a:pt x="139" y="35"/>
                    </a:lnTo>
                    <a:lnTo>
                      <a:pt x="139" y="45"/>
                    </a:lnTo>
                    <a:lnTo>
                      <a:pt x="137" y="44"/>
                    </a:lnTo>
                    <a:lnTo>
                      <a:pt x="134" y="45"/>
                    </a:lnTo>
                    <a:lnTo>
                      <a:pt x="135" y="60"/>
                    </a:lnTo>
                    <a:lnTo>
                      <a:pt x="134" y="64"/>
                    </a:lnTo>
                    <a:lnTo>
                      <a:pt x="131" y="64"/>
                    </a:lnTo>
                    <a:lnTo>
                      <a:pt x="134" y="70"/>
                    </a:lnTo>
                    <a:lnTo>
                      <a:pt x="137" y="72"/>
                    </a:lnTo>
                    <a:lnTo>
                      <a:pt x="144" y="79"/>
                    </a:lnTo>
                    <a:lnTo>
                      <a:pt x="145" y="82"/>
                    </a:lnTo>
                    <a:lnTo>
                      <a:pt x="145" y="87"/>
                    </a:lnTo>
                    <a:lnTo>
                      <a:pt x="147" y="91"/>
                    </a:lnTo>
                    <a:lnTo>
                      <a:pt x="146" y="96"/>
                    </a:lnTo>
                    <a:lnTo>
                      <a:pt x="145" y="97"/>
                    </a:lnTo>
                    <a:lnTo>
                      <a:pt x="142" y="102"/>
                    </a:lnTo>
                    <a:lnTo>
                      <a:pt x="142" y="108"/>
                    </a:lnTo>
                    <a:lnTo>
                      <a:pt x="141" y="112"/>
                    </a:lnTo>
                    <a:lnTo>
                      <a:pt x="139" y="133"/>
                    </a:lnTo>
                    <a:lnTo>
                      <a:pt x="140" y="140"/>
                    </a:lnTo>
                    <a:lnTo>
                      <a:pt x="142" y="144"/>
                    </a:lnTo>
                    <a:lnTo>
                      <a:pt x="142" y="151"/>
                    </a:lnTo>
                    <a:lnTo>
                      <a:pt x="149" y="157"/>
                    </a:lnTo>
                    <a:lnTo>
                      <a:pt x="150" y="186"/>
                    </a:lnTo>
                    <a:lnTo>
                      <a:pt x="152" y="198"/>
                    </a:lnTo>
                    <a:lnTo>
                      <a:pt x="152" y="208"/>
                    </a:lnTo>
                    <a:lnTo>
                      <a:pt x="149" y="224"/>
                    </a:lnTo>
                    <a:lnTo>
                      <a:pt x="153" y="234"/>
                    </a:lnTo>
                    <a:lnTo>
                      <a:pt x="158" y="241"/>
                    </a:lnTo>
                    <a:lnTo>
                      <a:pt x="164" y="247"/>
                    </a:lnTo>
                    <a:lnTo>
                      <a:pt x="164" y="258"/>
                    </a:lnTo>
                    <a:lnTo>
                      <a:pt x="167" y="263"/>
                    </a:lnTo>
                    <a:lnTo>
                      <a:pt x="171" y="258"/>
                    </a:lnTo>
                    <a:lnTo>
                      <a:pt x="176" y="261"/>
                    </a:lnTo>
                    <a:lnTo>
                      <a:pt x="181" y="268"/>
                    </a:lnTo>
                    <a:lnTo>
                      <a:pt x="199" y="291"/>
                    </a:lnTo>
                    <a:lnTo>
                      <a:pt x="205" y="300"/>
                    </a:lnTo>
                    <a:lnTo>
                      <a:pt x="210" y="314"/>
                    </a:lnTo>
                    <a:lnTo>
                      <a:pt x="214" y="319"/>
                    </a:lnTo>
                    <a:lnTo>
                      <a:pt x="216" y="326"/>
                    </a:lnTo>
                    <a:lnTo>
                      <a:pt x="216" y="333"/>
                    </a:lnTo>
                    <a:lnTo>
                      <a:pt x="220" y="341"/>
                    </a:lnTo>
                    <a:lnTo>
                      <a:pt x="221" y="336"/>
                    </a:lnTo>
                    <a:lnTo>
                      <a:pt x="225" y="337"/>
                    </a:lnTo>
                    <a:lnTo>
                      <a:pt x="228" y="351"/>
                    </a:lnTo>
                    <a:lnTo>
                      <a:pt x="233" y="347"/>
                    </a:lnTo>
                    <a:lnTo>
                      <a:pt x="237" y="350"/>
                    </a:lnTo>
                    <a:lnTo>
                      <a:pt x="242" y="367"/>
                    </a:lnTo>
                    <a:lnTo>
                      <a:pt x="244" y="378"/>
                    </a:lnTo>
                    <a:lnTo>
                      <a:pt x="251" y="383"/>
                    </a:lnTo>
                    <a:lnTo>
                      <a:pt x="257" y="381"/>
                    </a:lnTo>
                    <a:lnTo>
                      <a:pt x="259" y="386"/>
                    </a:lnTo>
                    <a:lnTo>
                      <a:pt x="257" y="397"/>
                    </a:lnTo>
                    <a:lnTo>
                      <a:pt x="260" y="402"/>
                    </a:lnTo>
                    <a:lnTo>
                      <a:pt x="261" y="407"/>
                    </a:lnTo>
                    <a:lnTo>
                      <a:pt x="262" y="417"/>
                    </a:lnTo>
                    <a:lnTo>
                      <a:pt x="266" y="422"/>
                    </a:lnTo>
                    <a:lnTo>
                      <a:pt x="260" y="421"/>
                    </a:lnTo>
                    <a:lnTo>
                      <a:pt x="238" y="420"/>
                    </a:lnTo>
                    <a:lnTo>
                      <a:pt x="187" y="415"/>
                    </a:lnTo>
                    <a:lnTo>
                      <a:pt x="169" y="411"/>
                    </a:lnTo>
                    <a:lnTo>
                      <a:pt x="170" y="408"/>
                    </a:lnTo>
                    <a:lnTo>
                      <a:pt x="172" y="409"/>
                    </a:lnTo>
                    <a:lnTo>
                      <a:pt x="175" y="404"/>
                    </a:lnTo>
                    <a:lnTo>
                      <a:pt x="176" y="400"/>
                    </a:lnTo>
                    <a:lnTo>
                      <a:pt x="175" y="394"/>
                    </a:lnTo>
                    <a:lnTo>
                      <a:pt x="170" y="391"/>
                    </a:lnTo>
                    <a:lnTo>
                      <a:pt x="173" y="387"/>
                    </a:lnTo>
                    <a:lnTo>
                      <a:pt x="178" y="379"/>
                    </a:lnTo>
                    <a:lnTo>
                      <a:pt x="180" y="374"/>
                    </a:lnTo>
                    <a:lnTo>
                      <a:pt x="176" y="364"/>
                    </a:lnTo>
                    <a:lnTo>
                      <a:pt x="176" y="356"/>
                    </a:lnTo>
                    <a:lnTo>
                      <a:pt x="170" y="356"/>
                    </a:lnTo>
                    <a:lnTo>
                      <a:pt x="166" y="348"/>
                    </a:lnTo>
                    <a:lnTo>
                      <a:pt x="163" y="342"/>
                    </a:lnTo>
                    <a:lnTo>
                      <a:pt x="160" y="336"/>
                    </a:lnTo>
                    <a:lnTo>
                      <a:pt x="155" y="330"/>
                    </a:lnTo>
                    <a:lnTo>
                      <a:pt x="150" y="331"/>
                    </a:lnTo>
                    <a:lnTo>
                      <a:pt x="149" y="327"/>
                    </a:lnTo>
                    <a:lnTo>
                      <a:pt x="147" y="320"/>
                    </a:lnTo>
                    <a:lnTo>
                      <a:pt x="143" y="316"/>
                    </a:lnTo>
                    <a:lnTo>
                      <a:pt x="141" y="310"/>
                    </a:lnTo>
                    <a:lnTo>
                      <a:pt x="137" y="308"/>
                    </a:lnTo>
                    <a:lnTo>
                      <a:pt x="132" y="299"/>
                    </a:lnTo>
                    <a:lnTo>
                      <a:pt x="127" y="293"/>
                    </a:lnTo>
                    <a:lnTo>
                      <a:pt x="122" y="287"/>
                    </a:lnTo>
                    <a:lnTo>
                      <a:pt x="111" y="283"/>
                    </a:lnTo>
                    <a:lnTo>
                      <a:pt x="109" y="277"/>
                    </a:lnTo>
                    <a:lnTo>
                      <a:pt x="103" y="273"/>
                    </a:lnTo>
                    <a:lnTo>
                      <a:pt x="99" y="267"/>
                    </a:lnTo>
                    <a:lnTo>
                      <a:pt x="92" y="264"/>
                    </a:lnTo>
                    <a:lnTo>
                      <a:pt x="90" y="261"/>
                    </a:lnTo>
                    <a:lnTo>
                      <a:pt x="85" y="257"/>
                    </a:lnTo>
                    <a:lnTo>
                      <a:pt x="80" y="251"/>
                    </a:lnTo>
                    <a:lnTo>
                      <a:pt x="81" y="236"/>
                    </a:lnTo>
                    <a:lnTo>
                      <a:pt x="76" y="232"/>
                    </a:lnTo>
                    <a:lnTo>
                      <a:pt x="76" y="214"/>
                    </a:lnTo>
                    <a:lnTo>
                      <a:pt x="75" y="200"/>
                    </a:lnTo>
                    <a:lnTo>
                      <a:pt x="69" y="189"/>
                    </a:lnTo>
                    <a:lnTo>
                      <a:pt x="64" y="191"/>
                    </a:lnTo>
                    <a:lnTo>
                      <a:pt x="63" y="189"/>
                    </a:lnTo>
                    <a:lnTo>
                      <a:pt x="61" y="186"/>
                    </a:lnTo>
                    <a:lnTo>
                      <a:pt x="64" y="174"/>
                    </a:lnTo>
                    <a:lnTo>
                      <a:pt x="65" y="166"/>
                    </a:lnTo>
                    <a:lnTo>
                      <a:pt x="58" y="153"/>
                    </a:lnTo>
                    <a:lnTo>
                      <a:pt x="55" y="147"/>
                    </a:lnTo>
                    <a:lnTo>
                      <a:pt x="50" y="141"/>
                    </a:lnTo>
                    <a:lnTo>
                      <a:pt x="46" y="139"/>
                    </a:lnTo>
                    <a:lnTo>
                      <a:pt x="48" y="130"/>
                    </a:lnTo>
                    <a:lnTo>
                      <a:pt x="48" y="120"/>
                    </a:lnTo>
                    <a:lnTo>
                      <a:pt x="45" y="114"/>
                    </a:lnTo>
                    <a:lnTo>
                      <a:pt x="32" y="97"/>
                    </a:lnTo>
                    <a:lnTo>
                      <a:pt x="22" y="87"/>
                    </a:lnTo>
                    <a:lnTo>
                      <a:pt x="25" y="77"/>
                    </a:lnTo>
                    <a:lnTo>
                      <a:pt x="21" y="70"/>
                    </a:lnTo>
                    <a:lnTo>
                      <a:pt x="28" y="74"/>
                    </a:lnTo>
                    <a:lnTo>
                      <a:pt x="28" y="66"/>
                    </a:lnTo>
                    <a:lnTo>
                      <a:pt x="26" y="62"/>
                    </a:lnTo>
                    <a:lnTo>
                      <a:pt x="15" y="50"/>
                    </a:lnTo>
                    <a:lnTo>
                      <a:pt x="14" y="39"/>
                    </a:lnTo>
                    <a:lnTo>
                      <a:pt x="18" y="33"/>
                    </a:lnTo>
                    <a:lnTo>
                      <a:pt x="18" y="27"/>
                    </a:lnTo>
                    <a:lnTo>
                      <a:pt x="16" y="25"/>
                    </a:lnTo>
                    <a:lnTo>
                      <a:pt x="15" y="24"/>
                    </a:lnTo>
                    <a:lnTo>
                      <a:pt x="13" y="23"/>
                    </a:lnTo>
                    <a:lnTo>
                      <a:pt x="11" y="22"/>
                    </a:lnTo>
                    <a:lnTo>
                      <a:pt x="9" y="13"/>
                    </a:lnTo>
                    <a:lnTo>
                      <a:pt x="8" y="9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692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077" name="Picture 53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" y="2565"/>
                <a:ext cx="408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78" name="Picture 54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27" y="2565"/>
                <a:ext cx="408" cy="5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39" name="Rectangle 55"/>
              <p:cNvSpPr>
                <a:spLocks noChangeArrowheads="1"/>
              </p:cNvSpPr>
              <p:nvPr/>
            </p:nvSpPr>
            <p:spPr bwMode="auto">
              <a:xfrm>
                <a:off x="2948" y="2577"/>
                <a:ext cx="366" cy="10"/>
              </a:xfrm>
              <a:prstGeom prst="rect">
                <a:avLst/>
              </a:prstGeom>
              <a:solidFill>
                <a:srgbClr val="FFE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6" name="Rectangle 56"/>
              <p:cNvSpPr>
                <a:spLocks noChangeArrowheads="1"/>
              </p:cNvSpPr>
              <p:nvPr/>
            </p:nvSpPr>
            <p:spPr bwMode="auto">
              <a:xfrm>
                <a:off x="2948" y="2587"/>
                <a:ext cx="366" cy="11"/>
              </a:xfrm>
              <a:prstGeom prst="rect">
                <a:avLst/>
              </a:prstGeom>
              <a:solidFill>
                <a:srgbClr val="FFE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7" name="Rectangle 57"/>
              <p:cNvSpPr>
                <a:spLocks noChangeArrowheads="1"/>
              </p:cNvSpPr>
              <p:nvPr/>
            </p:nvSpPr>
            <p:spPr bwMode="auto">
              <a:xfrm>
                <a:off x="2948" y="2598"/>
                <a:ext cx="366" cy="13"/>
              </a:xfrm>
              <a:prstGeom prst="rect">
                <a:avLst/>
              </a:prstGeom>
              <a:solidFill>
                <a:srgbClr val="FF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8" name="Rectangle 58"/>
              <p:cNvSpPr>
                <a:spLocks noChangeArrowheads="1"/>
              </p:cNvSpPr>
              <p:nvPr/>
            </p:nvSpPr>
            <p:spPr bwMode="auto">
              <a:xfrm>
                <a:off x="2948" y="2611"/>
                <a:ext cx="366" cy="15"/>
              </a:xfrm>
              <a:prstGeom prst="rect">
                <a:avLst/>
              </a:prstGeom>
              <a:solidFill>
                <a:srgbClr val="FF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9" name="Rectangle 59"/>
              <p:cNvSpPr>
                <a:spLocks noChangeArrowheads="1"/>
              </p:cNvSpPr>
              <p:nvPr/>
            </p:nvSpPr>
            <p:spPr bwMode="auto">
              <a:xfrm>
                <a:off x="2948" y="2626"/>
                <a:ext cx="366" cy="14"/>
              </a:xfrm>
              <a:prstGeom prst="rect">
                <a:avLst/>
              </a:prstGeom>
              <a:solidFill>
                <a:srgbClr val="FF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0" name="Rectangle 60"/>
              <p:cNvSpPr>
                <a:spLocks noChangeArrowheads="1"/>
              </p:cNvSpPr>
              <p:nvPr/>
            </p:nvSpPr>
            <p:spPr bwMode="auto">
              <a:xfrm>
                <a:off x="2948" y="2640"/>
                <a:ext cx="366" cy="12"/>
              </a:xfrm>
              <a:prstGeom prst="rect">
                <a:avLst/>
              </a:prstGeom>
              <a:solidFill>
                <a:srgbClr val="FFE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1" name="Rectangle 61"/>
              <p:cNvSpPr>
                <a:spLocks noChangeArrowheads="1"/>
              </p:cNvSpPr>
              <p:nvPr/>
            </p:nvSpPr>
            <p:spPr bwMode="auto">
              <a:xfrm>
                <a:off x="2948" y="2652"/>
                <a:ext cx="366" cy="12"/>
              </a:xfrm>
              <a:prstGeom prst="rect">
                <a:avLst/>
              </a:prstGeom>
              <a:solidFill>
                <a:srgbClr val="FFE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2" name="Rectangle 62"/>
              <p:cNvSpPr>
                <a:spLocks noChangeArrowheads="1"/>
              </p:cNvSpPr>
              <p:nvPr/>
            </p:nvSpPr>
            <p:spPr bwMode="auto">
              <a:xfrm>
                <a:off x="2948" y="2664"/>
                <a:ext cx="366" cy="12"/>
              </a:xfrm>
              <a:prstGeom prst="rect">
                <a:avLst/>
              </a:prstGeom>
              <a:solidFill>
                <a:srgbClr val="FFE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3" name="Rectangle 63"/>
              <p:cNvSpPr>
                <a:spLocks noChangeArrowheads="1"/>
              </p:cNvSpPr>
              <p:nvPr/>
            </p:nvSpPr>
            <p:spPr bwMode="auto">
              <a:xfrm>
                <a:off x="2948" y="2676"/>
                <a:ext cx="366" cy="12"/>
              </a:xfrm>
              <a:prstGeom prst="rect">
                <a:avLst/>
              </a:prstGeom>
              <a:solidFill>
                <a:srgbClr val="FFE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4" name="Rectangle 64"/>
              <p:cNvSpPr>
                <a:spLocks noChangeArrowheads="1"/>
              </p:cNvSpPr>
              <p:nvPr/>
            </p:nvSpPr>
            <p:spPr bwMode="auto">
              <a:xfrm>
                <a:off x="2948" y="2688"/>
                <a:ext cx="366" cy="11"/>
              </a:xfrm>
              <a:prstGeom prst="rect">
                <a:avLst/>
              </a:prstGeom>
              <a:solidFill>
                <a:srgbClr val="FFE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5" name="Rectangle 65"/>
              <p:cNvSpPr>
                <a:spLocks noChangeArrowheads="1"/>
              </p:cNvSpPr>
              <p:nvPr/>
            </p:nvSpPr>
            <p:spPr bwMode="auto">
              <a:xfrm>
                <a:off x="2948" y="2699"/>
                <a:ext cx="366" cy="13"/>
              </a:xfrm>
              <a:prstGeom prst="rect">
                <a:avLst/>
              </a:prstGeom>
              <a:solidFill>
                <a:srgbClr val="FFE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6" name="Rectangle 66"/>
              <p:cNvSpPr>
                <a:spLocks noChangeArrowheads="1"/>
              </p:cNvSpPr>
              <p:nvPr/>
            </p:nvSpPr>
            <p:spPr bwMode="auto">
              <a:xfrm>
                <a:off x="2948" y="2712"/>
                <a:ext cx="366" cy="11"/>
              </a:xfrm>
              <a:prstGeom prst="rect">
                <a:avLst/>
              </a:prstGeom>
              <a:solidFill>
                <a:srgbClr val="FFD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7" name="Rectangle 67"/>
              <p:cNvSpPr>
                <a:spLocks noChangeArrowheads="1"/>
              </p:cNvSpPr>
              <p:nvPr/>
            </p:nvSpPr>
            <p:spPr bwMode="auto">
              <a:xfrm>
                <a:off x="2948" y="2723"/>
                <a:ext cx="366" cy="15"/>
              </a:xfrm>
              <a:prstGeom prst="rect">
                <a:avLst/>
              </a:prstGeom>
              <a:solidFill>
                <a:srgbClr val="FFD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8" name="Rectangle 68"/>
              <p:cNvSpPr>
                <a:spLocks noChangeArrowheads="1"/>
              </p:cNvSpPr>
              <p:nvPr/>
            </p:nvSpPr>
            <p:spPr bwMode="auto">
              <a:xfrm>
                <a:off x="2948" y="2738"/>
                <a:ext cx="366" cy="13"/>
              </a:xfrm>
              <a:prstGeom prst="rect">
                <a:avLst/>
              </a:prstGeom>
              <a:solidFill>
                <a:srgbClr val="FFD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69" name="Rectangle 69"/>
              <p:cNvSpPr>
                <a:spLocks noChangeArrowheads="1"/>
              </p:cNvSpPr>
              <p:nvPr/>
            </p:nvSpPr>
            <p:spPr bwMode="auto">
              <a:xfrm>
                <a:off x="2948" y="2751"/>
                <a:ext cx="366" cy="8"/>
              </a:xfrm>
              <a:prstGeom prst="rect">
                <a:avLst/>
              </a:prstGeom>
              <a:solidFill>
                <a:srgbClr val="FF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0" name="Rectangle 70"/>
              <p:cNvSpPr>
                <a:spLocks noChangeArrowheads="1"/>
              </p:cNvSpPr>
              <p:nvPr/>
            </p:nvSpPr>
            <p:spPr bwMode="auto">
              <a:xfrm>
                <a:off x="2948" y="2759"/>
                <a:ext cx="366" cy="12"/>
              </a:xfrm>
              <a:prstGeom prst="rect">
                <a:avLst/>
              </a:prstGeom>
              <a:solidFill>
                <a:srgbClr val="FFD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1" name="Rectangle 71"/>
              <p:cNvSpPr>
                <a:spLocks noChangeArrowheads="1"/>
              </p:cNvSpPr>
              <p:nvPr/>
            </p:nvSpPr>
            <p:spPr bwMode="auto">
              <a:xfrm>
                <a:off x="2948" y="2771"/>
                <a:ext cx="366" cy="12"/>
              </a:xfrm>
              <a:prstGeom prst="rect">
                <a:avLst/>
              </a:prstGeom>
              <a:solidFill>
                <a:srgbClr val="FFD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2" name="Rectangle 72"/>
              <p:cNvSpPr>
                <a:spLocks noChangeArrowheads="1"/>
              </p:cNvSpPr>
              <p:nvPr/>
            </p:nvSpPr>
            <p:spPr bwMode="auto">
              <a:xfrm>
                <a:off x="2948" y="2783"/>
                <a:ext cx="366" cy="12"/>
              </a:xfrm>
              <a:prstGeom prst="rect">
                <a:avLst/>
              </a:prstGeom>
              <a:solidFill>
                <a:srgbClr val="FFD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3" name="Rectangle 73"/>
              <p:cNvSpPr>
                <a:spLocks noChangeArrowheads="1"/>
              </p:cNvSpPr>
              <p:nvPr/>
            </p:nvSpPr>
            <p:spPr bwMode="auto">
              <a:xfrm>
                <a:off x="2948" y="2795"/>
                <a:ext cx="366" cy="12"/>
              </a:xfrm>
              <a:prstGeom prst="rect">
                <a:avLst/>
              </a:prstGeom>
              <a:solidFill>
                <a:srgbClr val="FFD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4" name="Rectangle 74"/>
              <p:cNvSpPr>
                <a:spLocks noChangeArrowheads="1"/>
              </p:cNvSpPr>
              <p:nvPr/>
            </p:nvSpPr>
            <p:spPr bwMode="auto">
              <a:xfrm>
                <a:off x="2948" y="2807"/>
                <a:ext cx="366" cy="13"/>
              </a:xfrm>
              <a:prstGeom prst="rect">
                <a:avLst/>
              </a:prstGeom>
              <a:solidFill>
                <a:srgbClr val="FFD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5" name="Rectangle 75"/>
              <p:cNvSpPr>
                <a:spLocks noChangeArrowheads="1"/>
              </p:cNvSpPr>
              <p:nvPr/>
            </p:nvSpPr>
            <p:spPr bwMode="auto">
              <a:xfrm>
                <a:off x="2948" y="2820"/>
                <a:ext cx="366" cy="14"/>
              </a:xfrm>
              <a:prstGeom prst="rect">
                <a:avLst/>
              </a:prstGeom>
              <a:solidFill>
                <a:srgbClr val="FFD6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6" name="Rectangle 76"/>
              <p:cNvSpPr>
                <a:spLocks noChangeArrowheads="1"/>
              </p:cNvSpPr>
              <p:nvPr/>
            </p:nvSpPr>
            <p:spPr bwMode="auto">
              <a:xfrm>
                <a:off x="2948" y="2834"/>
                <a:ext cx="366" cy="14"/>
              </a:xfrm>
              <a:prstGeom prst="rect">
                <a:avLst/>
              </a:prstGeom>
              <a:solidFill>
                <a:srgbClr val="FFD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79" name="Rectangle 77"/>
              <p:cNvSpPr>
                <a:spLocks noChangeArrowheads="1"/>
              </p:cNvSpPr>
              <p:nvPr/>
            </p:nvSpPr>
            <p:spPr bwMode="auto">
              <a:xfrm>
                <a:off x="2948" y="2848"/>
                <a:ext cx="366" cy="13"/>
              </a:xfrm>
              <a:prstGeom prst="rect">
                <a:avLst/>
              </a:prstGeom>
              <a:solidFill>
                <a:srgbClr val="FFD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0" name="Rectangle 78"/>
              <p:cNvSpPr>
                <a:spLocks noChangeArrowheads="1"/>
              </p:cNvSpPr>
              <p:nvPr/>
            </p:nvSpPr>
            <p:spPr bwMode="auto">
              <a:xfrm>
                <a:off x="2948" y="2861"/>
                <a:ext cx="366" cy="11"/>
              </a:xfrm>
              <a:prstGeom prst="rect">
                <a:avLst/>
              </a:prstGeom>
              <a:solidFill>
                <a:srgbClr val="FF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1" name="Rectangle 79"/>
              <p:cNvSpPr>
                <a:spLocks noChangeArrowheads="1"/>
              </p:cNvSpPr>
              <p:nvPr/>
            </p:nvSpPr>
            <p:spPr bwMode="auto">
              <a:xfrm>
                <a:off x="2948" y="2872"/>
                <a:ext cx="366" cy="11"/>
              </a:xfrm>
              <a:prstGeom prst="rect">
                <a:avLst/>
              </a:prstGeom>
              <a:solidFill>
                <a:srgbClr val="FFD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2" name="Rectangle 80"/>
              <p:cNvSpPr>
                <a:spLocks noChangeArrowheads="1"/>
              </p:cNvSpPr>
              <p:nvPr/>
            </p:nvSpPr>
            <p:spPr bwMode="auto">
              <a:xfrm>
                <a:off x="2948" y="2883"/>
                <a:ext cx="366" cy="10"/>
              </a:xfrm>
              <a:prstGeom prst="rect">
                <a:avLst/>
              </a:prstGeom>
              <a:solidFill>
                <a:srgbClr val="FFD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3" name="Rectangle 81"/>
              <p:cNvSpPr>
                <a:spLocks noChangeArrowheads="1"/>
              </p:cNvSpPr>
              <p:nvPr/>
            </p:nvSpPr>
            <p:spPr bwMode="auto">
              <a:xfrm>
                <a:off x="2948" y="2893"/>
                <a:ext cx="366" cy="10"/>
              </a:xfrm>
              <a:prstGeom prst="rect">
                <a:avLst/>
              </a:prstGeom>
              <a:solidFill>
                <a:srgbClr val="FFC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4" name="Rectangle 82"/>
              <p:cNvSpPr>
                <a:spLocks noChangeArrowheads="1"/>
              </p:cNvSpPr>
              <p:nvPr/>
            </p:nvSpPr>
            <p:spPr bwMode="auto">
              <a:xfrm>
                <a:off x="2948" y="2903"/>
                <a:ext cx="366" cy="10"/>
              </a:xfrm>
              <a:prstGeom prst="rect">
                <a:avLst/>
              </a:prstGeom>
              <a:solidFill>
                <a:srgbClr val="FF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5" name="Rectangle 83"/>
              <p:cNvSpPr>
                <a:spLocks noChangeArrowheads="1"/>
              </p:cNvSpPr>
              <p:nvPr/>
            </p:nvSpPr>
            <p:spPr bwMode="auto">
              <a:xfrm>
                <a:off x="2948" y="2913"/>
                <a:ext cx="366" cy="9"/>
              </a:xfrm>
              <a:prstGeom prst="rect">
                <a:avLst/>
              </a:prstGeom>
              <a:solidFill>
                <a:srgbClr val="FFC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6" name="Rectangle 84"/>
              <p:cNvSpPr>
                <a:spLocks noChangeArrowheads="1"/>
              </p:cNvSpPr>
              <p:nvPr/>
            </p:nvSpPr>
            <p:spPr bwMode="auto">
              <a:xfrm>
                <a:off x="2948" y="2922"/>
                <a:ext cx="366" cy="11"/>
              </a:xfrm>
              <a:prstGeom prst="rect">
                <a:avLst/>
              </a:prstGeom>
              <a:solidFill>
                <a:srgbClr val="FF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87" name="Rectangle 85"/>
              <p:cNvSpPr>
                <a:spLocks noChangeArrowheads="1"/>
              </p:cNvSpPr>
              <p:nvPr/>
            </p:nvSpPr>
            <p:spPr bwMode="auto">
              <a:xfrm>
                <a:off x="2948" y="2933"/>
                <a:ext cx="366" cy="8"/>
              </a:xfrm>
              <a:prstGeom prst="rect">
                <a:avLst/>
              </a:prstGeom>
              <a:solidFill>
                <a:srgbClr val="FFC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6" name="Rectangle 86"/>
              <p:cNvSpPr>
                <a:spLocks noChangeArrowheads="1"/>
              </p:cNvSpPr>
              <p:nvPr/>
            </p:nvSpPr>
            <p:spPr bwMode="auto">
              <a:xfrm>
                <a:off x="2948" y="2941"/>
                <a:ext cx="366" cy="9"/>
              </a:xfrm>
              <a:prstGeom prst="rect">
                <a:avLst/>
              </a:prstGeom>
              <a:solidFill>
                <a:srgbClr val="FFC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7" name="Rectangle 87"/>
              <p:cNvSpPr>
                <a:spLocks noChangeArrowheads="1"/>
              </p:cNvSpPr>
              <p:nvPr/>
            </p:nvSpPr>
            <p:spPr bwMode="auto">
              <a:xfrm>
                <a:off x="2948" y="2950"/>
                <a:ext cx="366" cy="9"/>
              </a:xfrm>
              <a:prstGeom prst="rect">
                <a:avLst/>
              </a:pr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8" name="Rectangle 88"/>
              <p:cNvSpPr>
                <a:spLocks noChangeArrowheads="1"/>
              </p:cNvSpPr>
              <p:nvPr/>
            </p:nvSpPr>
            <p:spPr bwMode="auto">
              <a:xfrm>
                <a:off x="2948" y="2959"/>
                <a:ext cx="366" cy="8"/>
              </a:xfrm>
              <a:prstGeom prst="rect">
                <a:avLst/>
              </a:prstGeom>
              <a:solidFill>
                <a:srgbClr val="FFC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9" name="Rectangle 89"/>
              <p:cNvSpPr>
                <a:spLocks noChangeArrowheads="1"/>
              </p:cNvSpPr>
              <p:nvPr/>
            </p:nvSpPr>
            <p:spPr bwMode="auto">
              <a:xfrm>
                <a:off x="2948" y="2967"/>
                <a:ext cx="366" cy="9"/>
              </a:xfrm>
              <a:prstGeom prst="rect">
                <a:avLst/>
              </a:prstGeom>
              <a:solidFill>
                <a:srgbClr val="FFC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0" name="Rectangle 90"/>
              <p:cNvSpPr>
                <a:spLocks noChangeArrowheads="1"/>
              </p:cNvSpPr>
              <p:nvPr/>
            </p:nvSpPr>
            <p:spPr bwMode="auto">
              <a:xfrm>
                <a:off x="2948" y="2976"/>
                <a:ext cx="366" cy="6"/>
              </a:xfrm>
              <a:prstGeom prst="rect">
                <a:avLst/>
              </a:prstGeom>
              <a:solidFill>
                <a:srgbClr val="FFC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1" name="Rectangle 91"/>
              <p:cNvSpPr>
                <a:spLocks noChangeArrowheads="1"/>
              </p:cNvSpPr>
              <p:nvPr/>
            </p:nvSpPr>
            <p:spPr bwMode="auto">
              <a:xfrm>
                <a:off x="2948" y="2982"/>
                <a:ext cx="366" cy="9"/>
              </a:xfrm>
              <a:prstGeom prst="rect">
                <a:avLst/>
              </a:prstGeom>
              <a:solidFill>
                <a:srgbClr val="FFC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2" name="Rectangle 92"/>
              <p:cNvSpPr>
                <a:spLocks noChangeArrowheads="1"/>
              </p:cNvSpPr>
              <p:nvPr/>
            </p:nvSpPr>
            <p:spPr bwMode="auto">
              <a:xfrm>
                <a:off x="2948" y="2991"/>
                <a:ext cx="366" cy="6"/>
              </a:xfrm>
              <a:prstGeom prst="rect">
                <a:avLst/>
              </a:prstGeom>
              <a:solidFill>
                <a:srgbClr val="FFC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3" name="Rectangle 93"/>
              <p:cNvSpPr>
                <a:spLocks noChangeArrowheads="1"/>
              </p:cNvSpPr>
              <p:nvPr/>
            </p:nvSpPr>
            <p:spPr bwMode="auto">
              <a:xfrm>
                <a:off x="2948" y="2997"/>
                <a:ext cx="366" cy="8"/>
              </a:xfrm>
              <a:prstGeom prst="rect">
                <a:avLst/>
              </a:prstGeom>
              <a:solidFill>
                <a:srgbClr val="FFC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4" name="Rectangle 94"/>
              <p:cNvSpPr>
                <a:spLocks noChangeArrowheads="1"/>
              </p:cNvSpPr>
              <p:nvPr/>
            </p:nvSpPr>
            <p:spPr bwMode="auto">
              <a:xfrm>
                <a:off x="2948" y="3005"/>
                <a:ext cx="366" cy="9"/>
              </a:xfrm>
              <a:prstGeom prst="rect">
                <a:avLst/>
              </a:prstGeom>
              <a:solidFill>
                <a:srgbClr val="FF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5" name="Rectangle 95"/>
              <p:cNvSpPr>
                <a:spLocks noChangeArrowheads="1"/>
              </p:cNvSpPr>
              <p:nvPr/>
            </p:nvSpPr>
            <p:spPr bwMode="auto">
              <a:xfrm>
                <a:off x="2948" y="3014"/>
                <a:ext cx="366" cy="8"/>
              </a:xfrm>
              <a:prstGeom prst="rect">
                <a:avLst/>
              </a:prstGeom>
              <a:solidFill>
                <a:srgbClr val="FFC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6" name="Rectangle 96"/>
              <p:cNvSpPr>
                <a:spLocks noChangeArrowheads="1"/>
              </p:cNvSpPr>
              <p:nvPr/>
            </p:nvSpPr>
            <p:spPr bwMode="auto">
              <a:xfrm>
                <a:off x="2948" y="3022"/>
                <a:ext cx="366" cy="10"/>
              </a:xfrm>
              <a:prstGeom prst="rect">
                <a:avLst/>
              </a:prstGeom>
              <a:solidFill>
                <a:srgbClr val="FFC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7" name="Rectangle 97"/>
              <p:cNvSpPr>
                <a:spLocks noChangeArrowheads="1"/>
              </p:cNvSpPr>
              <p:nvPr/>
            </p:nvSpPr>
            <p:spPr bwMode="auto">
              <a:xfrm>
                <a:off x="2948" y="3032"/>
                <a:ext cx="366" cy="10"/>
              </a:xfrm>
              <a:prstGeom prst="rect">
                <a:avLst/>
              </a:prstGeom>
              <a:solidFill>
                <a:srgbClr val="FFC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8" name="Rectangle 98"/>
              <p:cNvSpPr>
                <a:spLocks noChangeArrowheads="1"/>
              </p:cNvSpPr>
              <p:nvPr/>
            </p:nvSpPr>
            <p:spPr bwMode="auto">
              <a:xfrm>
                <a:off x="2948" y="3042"/>
                <a:ext cx="366" cy="10"/>
              </a:xfrm>
              <a:prstGeom prst="rect">
                <a:avLst/>
              </a:prstGeom>
              <a:solidFill>
                <a:srgbClr val="FFB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29" name="Rectangle 99"/>
              <p:cNvSpPr>
                <a:spLocks noChangeArrowheads="1"/>
              </p:cNvSpPr>
              <p:nvPr/>
            </p:nvSpPr>
            <p:spPr bwMode="auto">
              <a:xfrm>
                <a:off x="2948" y="3052"/>
                <a:ext cx="366" cy="2"/>
              </a:xfrm>
              <a:prstGeom prst="rect">
                <a:avLst/>
              </a:prstGeom>
              <a:solidFill>
                <a:srgbClr val="FFB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0" name="Freeform 100"/>
              <p:cNvSpPr>
                <a:spLocks/>
              </p:cNvSpPr>
              <p:nvPr/>
            </p:nvSpPr>
            <p:spPr bwMode="auto">
              <a:xfrm>
                <a:off x="2948" y="2577"/>
                <a:ext cx="365" cy="477"/>
              </a:xfrm>
              <a:custGeom>
                <a:avLst/>
                <a:gdLst>
                  <a:gd name="T0" fmla="*/ 9 w 365"/>
                  <a:gd name="T1" fmla="*/ 11 h 477"/>
                  <a:gd name="T2" fmla="*/ 19 w 365"/>
                  <a:gd name="T3" fmla="*/ 8 h 477"/>
                  <a:gd name="T4" fmla="*/ 50 w 365"/>
                  <a:gd name="T5" fmla="*/ 9 h 477"/>
                  <a:gd name="T6" fmla="*/ 61 w 365"/>
                  <a:gd name="T7" fmla="*/ 0 h 477"/>
                  <a:gd name="T8" fmla="*/ 85 w 365"/>
                  <a:gd name="T9" fmla="*/ 10 h 477"/>
                  <a:gd name="T10" fmla="*/ 164 w 365"/>
                  <a:gd name="T11" fmla="*/ 17 h 477"/>
                  <a:gd name="T12" fmla="*/ 184 w 365"/>
                  <a:gd name="T13" fmla="*/ 63 h 477"/>
                  <a:gd name="T14" fmla="*/ 190 w 365"/>
                  <a:gd name="T15" fmla="*/ 81 h 477"/>
                  <a:gd name="T16" fmla="*/ 203 w 365"/>
                  <a:gd name="T17" fmla="*/ 106 h 477"/>
                  <a:gd name="T18" fmla="*/ 214 w 365"/>
                  <a:gd name="T19" fmla="*/ 114 h 477"/>
                  <a:gd name="T20" fmla="*/ 235 w 365"/>
                  <a:gd name="T21" fmla="*/ 155 h 477"/>
                  <a:gd name="T22" fmla="*/ 237 w 365"/>
                  <a:gd name="T23" fmla="*/ 165 h 477"/>
                  <a:gd name="T24" fmla="*/ 243 w 365"/>
                  <a:gd name="T25" fmla="*/ 184 h 477"/>
                  <a:gd name="T26" fmla="*/ 245 w 365"/>
                  <a:gd name="T27" fmla="*/ 210 h 477"/>
                  <a:gd name="T28" fmla="*/ 262 w 365"/>
                  <a:gd name="T29" fmla="*/ 244 h 477"/>
                  <a:gd name="T30" fmla="*/ 263 w 365"/>
                  <a:gd name="T31" fmla="*/ 270 h 477"/>
                  <a:gd name="T32" fmla="*/ 282 w 365"/>
                  <a:gd name="T33" fmla="*/ 302 h 477"/>
                  <a:gd name="T34" fmla="*/ 276 w 365"/>
                  <a:gd name="T35" fmla="*/ 334 h 477"/>
                  <a:gd name="T36" fmla="*/ 282 w 365"/>
                  <a:gd name="T37" fmla="*/ 356 h 477"/>
                  <a:gd name="T38" fmla="*/ 306 w 365"/>
                  <a:gd name="T39" fmla="*/ 352 h 477"/>
                  <a:gd name="T40" fmla="*/ 315 w 365"/>
                  <a:gd name="T41" fmla="*/ 350 h 477"/>
                  <a:gd name="T42" fmla="*/ 328 w 365"/>
                  <a:gd name="T43" fmla="*/ 363 h 477"/>
                  <a:gd name="T44" fmla="*/ 343 w 365"/>
                  <a:gd name="T45" fmla="*/ 393 h 477"/>
                  <a:gd name="T46" fmla="*/ 346 w 365"/>
                  <a:gd name="T47" fmla="*/ 402 h 477"/>
                  <a:gd name="T48" fmla="*/ 353 w 365"/>
                  <a:gd name="T49" fmla="*/ 417 h 477"/>
                  <a:gd name="T50" fmla="*/ 364 w 365"/>
                  <a:gd name="T51" fmla="*/ 423 h 477"/>
                  <a:gd name="T52" fmla="*/ 364 w 365"/>
                  <a:gd name="T53" fmla="*/ 443 h 477"/>
                  <a:gd name="T54" fmla="*/ 353 w 365"/>
                  <a:gd name="T55" fmla="*/ 463 h 477"/>
                  <a:gd name="T56" fmla="*/ 330 w 365"/>
                  <a:gd name="T57" fmla="*/ 474 h 477"/>
                  <a:gd name="T58" fmla="*/ 319 w 365"/>
                  <a:gd name="T59" fmla="*/ 474 h 477"/>
                  <a:gd name="T60" fmla="*/ 311 w 365"/>
                  <a:gd name="T61" fmla="*/ 452 h 477"/>
                  <a:gd name="T62" fmla="*/ 311 w 365"/>
                  <a:gd name="T63" fmla="*/ 444 h 477"/>
                  <a:gd name="T64" fmla="*/ 302 w 365"/>
                  <a:gd name="T65" fmla="*/ 422 h 477"/>
                  <a:gd name="T66" fmla="*/ 281 w 365"/>
                  <a:gd name="T67" fmla="*/ 406 h 477"/>
                  <a:gd name="T68" fmla="*/ 262 w 365"/>
                  <a:gd name="T69" fmla="*/ 377 h 477"/>
                  <a:gd name="T70" fmla="*/ 239 w 365"/>
                  <a:gd name="T71" fmla="*/ 352 h 477"/>
                  <a:gd name="T72" fmla="*/ 196 w 365"/>
                  <a:gd name="T73" fmla="*/ 325 h 477"/>
                  <a:gd name="T74" fmla="*/ 180 w 365"/>
                  <a:gd name="T75" fmla="*/ 307 h 477"/>
                  <a:gd name="T76" fmla="*/ 174 w 365"/>
                  <a:gd name="T77" fmla="*/ 289 h 477"/>
                  <a:gd name="T78" fmla="*/ 185 w 365"/>
                  <a:gd name="T79" fmla="*/ 246 h 477"/>
                  <a:gd name="T80" fmla="*/ 186 w 365"/>
                  <a:gd name="T81" fmla="*/ 230 h 477"/>
                  <a:gd name="T82" fmla="*/ 179 w 365"/>
                  <a:gd name="T83" fmla="*/ 185 h 477"/>
                  <a:gd name="T84" fmla="*/ 161 w 365"/>
                  <a:gd name="T85" fmla="*/ 168 h 477"/>
                  <a:gd name="T86" fmla="*/ 153 w 365"/>
                  <a:gd name="T87" fmla="*/ 160 h 477"/>
                  <a:gd name="T88" fmla="*/ 140 w 365"/>
                  <a:gd name="T89" fmla="*/ 154 h 477"/>
                  <a:gd name="T90" fmla="*/ 142 w 365"/>
                  <a:gd name="T91" fmla="*/ 146 h 477"/>
                  <a:gd name="T92" fmla="*/ 130 w 365"/>
                  <a:gd name="T93" fmla="*/ 135 h 477"/>
                  <a:gd name="T94" fmla="*/ 109 w 365"/>
                  <a:gd name="T95" fmla="*/ 111 h 477"/>
                  <a:gd name="T96" fmla="*/ 85 w 365"/>
                  <a:gd name="T97" fmla="*/ 113 h 477"/>
                  <a:gd name="T98" fmla="*/ 77 w 365"/>
                  <a:gd name="T99" fmla="*/ 95 h 477"/>
                  <a:gd name="T100" fmla="*/ 52 w 365"/>
                  <a:gd name="T101" fmla="*/ 73 h 477"/>
                  <a:gd name="T102" fmla="*/ 37 w 365"/>
                  <a:gd name="T103" fmla="*/ 68 h 477"/>
                  <a:gd name="T104" fmla="*/ 31 w 365"/>
                  <a:gd name="T105" fmla="*/ 44 h 477"/>
                  <a:gd name="T106" fmla="*/ 13 w 365"/>
                  <a:gd name="T107" fmla="*/ 26 h 477"/>
                  <a:gd name="T108" fmla="*/ 6 w 365"/>
                  <a:gd name="T109" fmla="*/ 21 h 4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65" h="477">
                    <a:moveTo>
                      <a:pt x="0" y="11"/>
                    </a:moveTo>
                    <a:lnTo>
                      <a:pt x="4" y="11"/>
                    </a:lnTo>
                    <a:lnTo>
                      <a:pt x="9" y="11"/>
                    </a:lnTo>
                    <a:lnTo>
                      <a:pt x="13" y="9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4" y="11"/>
                    </a:lnTo>
                    <a:lnTo>
                      <a:pt x="40" y="12"/>
                    </a:lnTo>
                    <a:lnTo>
                      <a:pt x="50" y="9"/>
                    </a:lnTo>
                    <a:lnTo>
                      <a:pt x="53" y="6"/>
                    </a:lnTo>
                    <a:lnTo>
                      <a:pt x="53" y="4"/>
                    </a:lnTo>
                    <a:lnTo>
                      <a:pt x="61" y="0"/>
                    </a:lnTo>
                    <a:lnTo>
                      <a:pt x="64" y="1"/>
                    </a:lnTo>
                    <a:lnTo>
                      <a:pt x="67" y="6"/>
                    </a:lnTo>
                    <a:lnTo>
                      <a:pt x="85" y="10"/>
                    </a:lnTo>
                    <a:lnTo>
                      <a:pt x="136" y="15"/>
                    </a:lnTo>
                    <a:lnTo>
                      <a:pt x="157" y="15"/>
                    </a:lnTo>
                    <a:lnTo>
                      <a:pt x="164" y="17"/>
                    </a:lnTo>
                    <a:lnTo>
                      <a:pt x="172" y="31"/>
                    </a:lnTo>
                    <a:lnTo>
                      <a:pt x="176" y="45"/>
                    </a:lnTo>
                    <a:lnTo>
                      <a:pt x="184" y="63"/>
                    </a:lnTo>
                    <a:lnTo>
                      <a:pt x="184" y="66"/>
                    </a:lnTo>
                    <a:lnTo>
                      <a:pt x="188" y="82"/>
                    </a:lnTo>
                    <a:lnTo>
                      <a:pt x="190" y="81"/>
                    </a:lnTo>
                    <a:lnTo>
                      <a:pt x="190" y="86"/>
                    </a:lnTo>
                    <a:lnTo>
                      <a:pt x="206" y="99"/>
                    </a:lnTo>
                    <a:lnTo>
                      <a:pt x="203" y="106"/>
                    </a:lnTo>
                    <a:lnTo>
                      <a:pt x="206" y="117"/>
                    </a:lnTo>
                    <a:lnTo>
                      <a:pt x="210" y="116"/>
                    </a:lnTo>
                    <a:lnTo>
                      <a:pt x="214" y="114"/>
                    </a:lnTo>
                    <a:lnTo>
                      <a:pt x="230" y="130"/>
                    </a:lnTo>
                    <a:lnTo>
                      <a:pt x="230" y="139"/>
                    </a:lnTo>
                    <a:lnTo>
                      <a:pt x="235" y="155"/>
                    </a:lnTo>
                    <a:lnTo>
                      <a:pt x="237" y="153"/>
                    </a:lnTo>
                    <a:lnTo>
                      <a:pt x="239" y="155"/>
                    </a:lnTo>
                    <a:lnTo>
                      <a:pt x="237" y="165"/>
                    </a:lnTo>
                    <a:lnTo>
                      <a:pt x="240" y="170"/>
                    </a:lnTo>
                    <a:lnTo>
                      <a:pt x="240" y="184"/>
                    </a:lnTo>
                    <a:lnTo>
                      <a:pt x="243" y="184"/>
                    </a:lnTo>
                    <a:lnTo>
                      <a:pt x="244" y="192"/>
                    </a:lnTo>
                    <a:lnTo>
                      <a:pt x="241" y="205"/>
                    </a:lnTo>
                    <a:lnTo>
                      <a:pt x="245" y="210"/>
                    </a:lnTo>
                    <a:lnTo>
                      <a:pt x="244" y="212"/>
                    </a:lnTo>
                    <a:lnTo>
                      <a:pt x="252" y="238"/>
                    </a:lnTo>
                    <a:lnTo>
                      <a:pt x="262" y="244"/>
                    </a:lnTo>
                    <a:lnTo>
                      <a:pt x="261" y="249"/>
                    </a:lnTo>
                    <a:lnTo>
                      <a:pt x="264" y="253"/>
                    </a:lnTo>
                    <a:lnTo>
                      <a:pt x="263" y="270"/>
                    </a:lnTo>
                    <a:lnTo>
                      <a:pt x="268" y="277"/>
                    </a:lnTo>
                    <a:lnTo>
                      <a:pt x="275" y="283"/>
                    </a:lnTo>
                    <a:lnTo>
                      <a:pt x="282" y="302"/>
                    </a:lnTo>
                    <a:lnTo>
                      <a:pt x="281" y="311"/>
                    </a:lnTo>
                    <a:lnTo>
                      <a:pt x="276" y="320"/>
                    </a:lnTo>
                    <a:lnTo>
                      <a:pt x="276" y="334"/>
                    </a:lnTo>
                    <a:lnTo>
                      <a:pt x="279" y="340"/>
                    </a:lnTo>
                    <a:lnTo>
                      <a:pt x="278" y="346"/>
                    </a:lnTo>
                    <a:lnTo>
                      <a:pt x="282" y="356"/>
                    </a:lnTo>
                    <a:lnTo>
                      <a:pt x="294" y="361"/>
                    </a:lnTo>
                    <a:lnTo>
                      <a:pt x="302" y="359"/>
                    </a:lnTo>
                    <a:lnTo>
                      <a:pt x="306" y="352"/>
                    </a:lnTo>
                    <a:lnTo>
                      <a:pt x="309" y="346"/>
                    </a:lnTo>
                    <a:lnTo>
                      <a:pt x="315" y="348"/>
                    </a:lnTo>
                    <a:lnTo>
                      <a:pt x="315" y="350"/>
                    </a:lnTo>
                    <a:lnTo>
                      <a:pt x="319" y="352"/>
                    </a:lnTo>
                    <a:lnTo>
                      <a:pt x="321" y="362"/>
                    </a:lnTo>
                    <a:lnTo>
                      <a:pt x="328" y="363"/>
                    </a:lnTo>
                    <a:lnTo>
                      <a:pt x="331" y="376"/>
                    </a:lnTo>
                    <a:lnTo>
                      <a:pt x="340" y="376"/>
                    </a:lnTo>
                    <a:lnTo>
                      <a:pt x="343" y="393"/>
                    </a:lnTo>
                    <a:lnTo>
                      <a:pt x="345" y="396"/>
                    </a:lnTo>
                    <a:lnTo>
                      <a:pt x="347" y="399"/>
                    </a:lnTo>
                    <a:lnTo>
                      <a:pt x="346" y="402"/>
                    </a:lnTo>
                    <a:lnTo>
                      <a:pt x="345" y="407"/>
                    </a:lnTo>
                    <a:lnTo>
                      <a:pt x="347" y="409"/>
                    </a:lnTo>
                    <a:lnTo>
                      <a:pt x="353" y="417"/>
                    </a:lnTo>
                    <a:lnTo>
                      <a:pt x="357" y="417"/>
                    </a:lnTo>
                    <a:lnTo>
                      <a:pt x="360" y="421"/>
                    </a:lnTo>
                    <a:lnTo>
                      <a:pt x="364" y="423"/>
                    </a:lnTo>
                    <a:lnTo>
                      <a:pt x="363" y="430"/>
                    </a:lnTo>
                    <a:lnTo>
                      <a:pt x="365" y="436"/>
                    </a:lnTo>
                    <a:lnTo>
                      <a:pt x="364" y="443"/>
                    </a:lnTo>
                    <a:lnTo>
                      <a:pt x="360" y="453"/>
                    </a:lnTo>
                    <a:lnTo>
                      <a:pt x="356" y="459"/>
                    </a:lnTo>
                    <a:lnTo>
                      <a:pt x="353" y="463"/>
                    </a:lnTo>
                    <a:lnTo>
                      <a:pt x="344" y="465"/>
                    </a:lnTo>
                    <a:lnTo>
                      <a:pt x="333" y="474"/>
                    </a:lnTo>
                    <a:lnTo>
                      <a:pt x="330" y="474"/>
                    </a:lnTo>
                    <a:lnTo>
                      <a:pt x="329" y="476"/>
                    </a:lnTo>
                    <a:lnTo>
                      <a:pt x="324" y="477"/>
                    </a:lnTo>
                    <a:lnTo>
                      <a:pt x="319" y="474"/>
                    </a:lnTo>
                    <a:lnTo>
                      <a:pt x="314" y="463"/>
                    </a:lnTo>
                    <a:lnTo>
                      <a:pt x="313" y="458"/>
                    </a:lnTo>
                    <a:lnTo>
                      <a:pt x="311" y="452"/>
                    </a:lnTo>
                    <a:lnTo>
                      <a:pt x="311" y="449"/>
                    </a:lnTo>
                    <a:lnTo>
                      <a:pt x="310" y="446"/>
                    </a:lnTo>
                    <a:lnTo>
                      <a:pt x="311" y="444"/>
                    </a:lnTo>
                    <a:lnTo>
                      <a:pt x="310" y="441"/>
                    </a:lnTo>
                    <a:lnTo>
                      <a:pt x="307" y="435"/>
                    </a:lnTo>
                    <a:lnTo>
                      <a:pt x="302" y="422"/>
                    </a:lnTo>
                    <a:lnTo>
                      <a:pt x="297" y="411"/>
                    </a:lnTo>
                    <a:lnTo>
                      <a:pt x="286" y="405"/>
                    </a:lnTo>
                    <a:lnTo>
                      <a:pt x="281" y="406"/>
                    </a:lnTo>
                    <a:lnTo>
                      <a:pt x="269" y="388"/>
                    </a:lnTo>
                    <a:lnTo>
                      <a:pt x="269" y="384"/>
                    </a:lnTo>
                    <a:lnTo>
                      <a:pt x="262" y="377"/>
                    </a:lnTo>
                    <a:lnTo>
                      <a:pt x="241" y="355"/>
                    </a:lnTo>
                    <a:lnTo>
                      <a:pt x="242" y="352"/>
                    </a:lnTo>
                    <a:lnTo>
                      <a:pt x="239" y="352"/>
                    </a:lnTo>
                    <a:lnTo>
                      <a:pt x="209" y="340"/>
                    </a:lnTo>
                    <a:lnTo>
                      <a:pt x="201" y="327"/>
                    </a:lnTo>
                    <a:lnTo>
                      <a:pt x="196" y="325"/>
                    </a:lnTo>
                    <a:lnTo>
                      <a:pt x="197" y="312"/>
                    </a:lnTo>
                    <a:lnTo>
                      <a:pt x="186" y="305"/>
                    </a:lnTo>
                    <a:lnTo>
                      <a:pt x="180" y="307"/>
                    </a:lnTo>
                    <a:lnTo>
                      <a:pt x="177" y="306"/>
                    </a:lnTo>
                    <a:lnTo>
                      <a:pt x="178" y="298"/>
                    </a:lnTo>
                    <a:lnTo>
                      <a:pt x="174" y="289"/>
                    </a:lnTo>
                    <a:lnTo>
                      <a:pt x="177" y="274"/>
                    </a:lnTo>
                    <a:lnTo>
                      <a:pt x="184" y="258"/>
                    </a:lnTo>
                    <a:lnTo>
                      <a:pt x="185" y="246"/>
                    </a:lnTo>
                    <a:lnTo>
                      <a:pt x="189" y="243"/>
                    </a:lnTo>
                    <a:lnTo>
                      <a:pt x="188" y="239"/>
                    </a:lnTo>
                    <a:lnTo>
                      <a:pt x="186" y="230"/>
                    </a:lnTo>
                    <a:lnTo>
                      <a:pt x="184" y="198"/>
                    </a:lnTo>
                    <a:lnTo>
                      <a:pt x="182" y="188"/>
                    </a:lnTo>
                    <a:lnTo>
                      <a:pt x="179" y="185"/>
                    </a:lnTo>
                    <a:lnTo>
                      <a:pt x="170" y="169"/>
                    </a:lnTo>
                    <a:lnTo>
                      <a:pt x="165" y="165"/>
                    </a:lnTo>
                    <a:lnTo>
                      <a:pt x="161" y="168"/>
                    </a:lnTo>
                    <a:lnTo>
                      <a:pt x="155" y="165"/>
                    </a:lnTo>
                    <a:lnTo>
                      <a:pt x="155" y="161"/>
                    </a:lnTo>
                    <a:lnTo>
                      <a:pt x="153" y="160"/>
                    </a:lnTo>
                    <a:lnTo>
                      <a:pt x="150" y="161"/>
                    </a:lnTo>
                    <a:lnTo>
                      <a:pt x="147" y="156"/>
                    </a:lnTo>
                    <a:lnTo>
                      <a:pt x="140" y="154"/>
                    </a:lnTo>
                    <a:lnTo>
                      <a:pt x="139" y="150"/>
                    </a:lnTo>
                    <a:lnTo>
                      <a:pt x="143" y="148"/>
                    </a:lnTo>
                    <a:lnTo>
                      <a:pt x="142" y="146"/>
                    </a:lnTo>
                    <a:lnTo>
                      <a:pt x="132" y="142"/>
                    </a:lnTo>
                    <a:lnTo>
                      <a:pt x="130" y="138"/>
                    </a:lnTo>
                    <a:lnTo>
                      <a:pt x="130" y="135"/>
                    </a:lnTo>
                    <a:lnTo>
                      <a:pt x="125" y="114"/>
                    </a:lnTo>
                    <a:lnTo>
                      <a:pt x="121" y="112"/>
                    </a:lnTo>
                    <a:lnTo>
                      <a:pt x="109" y="111"/>
                    </a:lnTo>
                    <a:lnTo>
                      <a:pt x="96" y="110"/>
                    </a:lnTo>
                    <a:lnTo>
                      <a:pt x="88" y="114"/>
                    </a:lnTo>
                    <a:lnTo>
                      <a:pt x="85" y="113"/>
                    </a:lnTo>
                    <a:lnTo>
                      <a:pt x="85" y="109"/>
                    </a:lnTo>
                    <a:lnTo>
                      <a:pt x="81" y="106"/>
                    </a:lnTo>
                    <a:lnTo>
                      <a:pt x="77" y="95"/>
                    </a:lnTo>
                    <a:lnTo>
                      <a:pt x="68" y="91"/>
                    </a:lnTo>
                    <a:lnTo>
                      <a:pt x="61" y="90"/>
                    </a:lnTo>
                    <a:lnTo>
                      <a:pt x="52" y="73"/>
                    </a:lnTo>
                    <a:lnTo>
                      <a:pt x="43" y="72"/>
                    </a:lnTo>
                    <a:lnTo>
                      <a:pt x="41" y="73"/>
                    </a:lnTo>
                    <a:lnTo>
                      <a:pt x="37" y="68"/>
                    </a:lnTo>
                    <a:lnTo>
                      <a:pt x="33" y="68"/>
                    </a:lnTo>
                    <a:lnTo>
                      <a:pt x="31" y="63"/>
                    </a:lnTo>
                    <a:lnTo>
                      <a:pt x="31" y="44"/>
                    </a:lnTo>
                    <a:lnTo>
                      <a:pt x="22" y="37"/>
                    </a:lnTo>
                    <a:lnTo>
                      <a:pt x="18" y="37"/>
                    </a:lnTo>
                    <a:lnTo>
                      <a:pt x="13" y="26"/>
                    </a:lnTo>
                    <a:lnTo>
                      <a:pt x="13" y="19"/>
                    </a:lnTo>
                    <a:lnTo>
                      <a:pt x="10" y="21"/>
                    </a:lnTo>
                    <a:lnTo>
                      <a:pt x="6" y="21"/>
                    </a:lnTo>
                    <a:lnTo>
                      <a:pt x="4" y="22"/>
                    </a:lnTo>
                    <a:lnTo>
                      <a:pt x="0" y="1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692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125" name="Picture 101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" y="2682"/>
                <a:ext cx="317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26" name="Picture 102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09" y="2682"/>
                <a:ext cx="317" cy="4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31" name="Rectangle 103"/>
              <p:cNvSpPr>
                <a:spLocks noChangeArrowheads="1"/>
              </p:cNvSpPr>
              <p:nvPr/>
            </p:nvSpPr>
            <p:spPr bwMode="auto">
              <a:xfrm>
                <a:off x="3329" y="2694"/>
                <a:ext cx="276" cy="8"/>
              </a:xfrm>
              <a:prstGeom prst="rect">
                <a:avLst/>
              </a:prstGeom>
              <a:solidFill>
                <a:srgbClr val="FFE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2" name="Rectangle 104"/>
              <p:cNvSpPr>
                <a:spLocks noChangeArrowheads="1"/>
              </p:cNvSpPr>
              <p:nvPr/>
            </p:nvSpPr>
            <p:spPr bwMode="auto">
              <a:xfrm>
                <a:off x="3329" y="2702"/>
                <a:ext cx="276" cy="10"/>
              </a:xfrm>
              <a:prstGeom prst="rect">
                <a:avLst/>
              </a:prstGeom>
              <a:solidFill>
                <a:srgbClr val="FFE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3" name="Rectangle 105"/>
              <p:cNvSpPr>
                <a:spLocks noChangeArrowheads="1"/>
              </p:cNvSpPr>
              <p:nvPr/>
            </p:nvSpPr>
            <p:spPr bwMode="auto">
              <a:xfrm>
                <a:off x="3329" y="2712"/>
                <a:ext cx="276" cy="11"/>
              </a:xfrm>
              <a:prstGeom prst="rect">
                <a:avLst/>
              </a:prstGeom>
              <a:solidFill>
                <a:srgbClr val="FF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4" name="Rectangle 106"/>
              <p:cNvSpPr>
                <a:spLocks noChangeArrowheads="1"/>
              </p:cNvSpPr>
              <p:nvPr/>
            </p:nvSpPr>
            <p:spPr bwMode="auto">
              <a:xfrm>
                <a:off x="3329" y="2723"/>
                <a:ext cx="276" cy="13"/>
              </a:xfrm>
              <a:prstGeom prst="rect">
                <a:avLst/>
              </a:prstGeom>
              <a:solidFill>
                <a:srgbClr val="FF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5" name="Rectangle 107"/>
              <p:cNvSpPr>
                <a:spLocks noChangeArrowheads="1"/>
              </p:cNvSpPr>
              <p:nvPr/>
            </p:nvSpPr>
            <p:spPr bwMode="auto">
              <a:xfrm>
                <a:off x="3329" y="2736"/>
                <a:ext cx="276" cy="12"/>
              </a:xfrm>
              <a:prstGeom prst="rect">
                <a:avLst/>
              </a:prstGeom>
              <a:solidFill>
                <a:srgbClr val="FF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6" name="Rectangle 108"/>
              <p:cNvSpPr>
                <a:spLocks noChangeArrowheads="1"/>
              </p:cNvSpPr>
              <p:nvPr/>
            </p:nvSpPr>
            <p:spPr bwMode="auto">
              <a:xfrm>
                <a:off x="3329" y="2748"/>
                <a:ext cx="276" cy="10"/>
              </a:xfrm>
              <a:prstGeom prst="rect">
                <a:avLst/>
              </a:prstGeom>
              <a:solidFill>
                <a:srgbClr val="FFE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7" name="Rectangle 109"/>
              <p:cNvSpPr>
                <a:spLocks noChangeArrowheads="1"/>
              </p:cNvSpPr>
              <p:nvPr/>
            </p:nvSpPr>
            <p:spPr bwMode="auto">
              <a:xfrm>
                <a:off x="3329" y="2758"/>
                <a:ext cx="276" cy="11"/>
              </a:xfrm>
              <a:prstGeom prst="rect">
                <a:avLst/>
              </a:prstGeom>
              <a:solidFill>
                <a:srgbClr val="FFE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8" name="Rectangle 110"/>
              <p:cNvSpPr>
                <a:spLocks noChangeArrowheads="1"/>
              </p:cNvSpPr>
              <p:nvPr/>
            </p:nvSpPr>
            <p:spPr bwMode="auto">
              <a:xfrm>
                <a:off x="3329" y="2769"/>
                <a:ext cx="276" cy="10"/>
              </a:xfrm>
              <a:prstGeom prst="rect">
                <a:avLst/>
              </a:prstGeom>
              <a:solidFill>
                <a:srgbClr val="FFE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39" name="Rectangle 111"/>
              <p:cNvSpPr>
                <a:spLocks noChangeArrowheads="1"/>
              </p:cNvSpPr>
              <p:nvPr/>
            </p:nvSpPr>
            <p:spPr bwMode="auto">
              <a:xfrm>
                <a:off x="3329" y="2779"/>
                <a:ext cx="276" cy="10"/>
              </a:xfrm>
              <a:prstGeom prst="rect">
                <a:avLst/>
              </a:prstGeom>
              <a:solidFill>
                <a:srgbClr val="FFE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0" name="Rectangle 112"/>
              <p:cNvSpPr>
                <a:spLocks noChangeArrowheads="1"/>
              </p:cNvSpPr>
              <p:nvPr/>
            </p:nvSpPr>
            <p:spPr bwMode="auto">
              <a:xfrm>
                <a:off x="3329" y="2789"/>
                <a:ext cx="276" cy="10"/>
              </a:xfrm>
              <a:prstGeom prst="rect">
                <a:avLst/>
              </a:prstGeom>
              <a:solidFill>
                <a:srgbClr val="FFE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1" name="Rectangle 113"/>
              <p:cNvSpPr>
                <a:spLocks noChangeArrowheads="1"/>
              </p:cNvSpPr>
              <p:nvPr/>
            </p:nvSpPr>
            <p:spPr bwMode="auto">
              <a:xfrm>
                <a:off x="3329" y="2799"/>
                <a:ext cx="276" cy="11"/>
              </a:xfrm>
              <a:prstGeom prst="rect">
                <a:avLst/>
              </a:prstGeom>
              <a:solidFill>
                <a:srgbClr val="FFE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2" name="Rectangle 114"/>
              <p:cNvSpPr>
                <a:spLocks noChangeArrowheads="1"/>
              </p:cNvSpPr>
              <p:nvPr/>
            </p:nvSpPr>
            <p:spPr bwMode="auto">
              <a:xfrm>
                <a:off x="3329" y="2810"/>
                <a:ext cx="276" cy="10"/>
              </a:xfrm>
              <a:prstGeom prst="rect">
                <a:avLst/>
              </a:prstGeom>
              <a:solidFill>
                <a:srgbClr val="FFD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3" name="Rectangle 115"/>
              <p:cNvSpPr>
                <a:spLocks noChangeArrowheads="1"/>
              </p:cNvSpPr>
              <p:nvPr/>
            </p:nvSpPr>
            <p:spPr bwMode="auto">
              <a:xfrm>
                <a:off x="3329" y="2820"/>
                <a:ext cx="276" cy="12"/>
              </a:xfrm>
              <a:prstGeom prst="rect">
                <a:avLst/>
              </a:prstGeom>
              <a:solidFill>
                <a:srgbClr val="FFD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4" name="Rectangle 116"/>
              <p:cNvSpPr>
                <a:spLocks noChangeArrowheads="1"/>
              </p:cNvSpPr>
              <p:nvPr/>
            </p:nvSpPr>
            <p:spPr bwMode="auto">
              <a:xfrm>
                <a:off x="3329" y="2832"/>
                <a:ext cx="276" cy="12"/>
              </a:xfrm>
              <a:prstGeom prst="rect">
                <a:avLst/>
              </a:prstGeom>
              <a:solidFill>
                <a:srgbClr val="FFD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5" name="Rectangle 117"/>
              <p:cNvSpPr>
                <a:spLocks noChangeArrowheads="1"/>
              </p:cNvSpPr>
              <p:nvPr/>
            </p:nvSpPr>
            <p:spPr bwMode="auto">
              <a:xfrm>
                <a:off x="3329" y="2844"/>
                <a:ext cx="276" cy="7"/>
              </a:xfrm>
              <a:prstGeom prst="rect">
                <a:avLst/>
              </a:prstGeom>
              <a:solidFill>
                <a:srgbClr val="FF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6" name="Rectangle 118"/>
              <p:cNvSpPr>
                <a:spLocks noChangeArrowheads="1"/>
              </p:cNvSpPr>
              <p:nvPr/>
            </p:nvSpPr>
            <p:spPr bwMode="auto">
              <a:xfrm>
                <a:off x="3329" y="2851"/>
                <a:ext cx="276" cy="10"/>
              </a:xfrm>
              <a:prstGeom prst="rect">
                <a:avLst/>
              </a:prstGeom>
              <a:solidFill>
                <a:srgbClr val="FFD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7" name="Rectangle 119"/>
              <p:cNvSpPr>
                <a:spLocks noChangeArrowheads="1"/>
              </p:cNvSpPr>
              <p:nvPr/>
            </p:nvSpPr>
            <p:spPr bwMode="auto">
              <a:xfrm>
                <a:off x="3329" y="2861"/>
                <a:ext cx="276" cy="10"/>
              </a:xfrm>
              <a:prstGeom prst="rect">
                <a:avLst/>
              </a:prstGeom>
              <a:solidFill>
                <a:srgbClr val="FFD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0" name="Rectangle 120"/>
              <p:cNvSpPr>
                <a:spLocks noChangeArrowheads="1"/>
              </p:cNvSpPr>
              <p:nvPr/>
            </p:nvSpPr>
            <p:spPr bwMode="auto">
              <a:xfrm>
                <a:off x="3329" y="2871"/>
                <a:ext cx="276" cy="10"/>
              </a:xfrm>
              <a:prstGeom prst="rect">
                <a:avLst/>
              </a:prstGeom>
              <a:solidFill>
                <a:srgbClr val="FFD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1" name="Rectangle 121"/>
              <p:cNvSpPr>
                <a:spLocks noChangeArrowheads="1"/>
              </p:cNvSpPr>
              <p:nvPr/>
            </p:nvSpPr>
            <p:spPr bwMode="auto">
              <a:xfrm>
                <a:off x="3329" y="2881"/>
                <a:ext cx="276" cy="11"/>
              </a:xfrm>
              <a:prstGeom prst="rect">
                <a:avLst/>
              </a:prstGeom>
              <a:solidFill>
                <a:srgbClr val="FFD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2" name="Rectangle 122"/>
              <p:cNvSpPr>
                <a:spLocks noChangeArrowheads="1"/>
              </p:cNvSpPr>
              <p:nvPr/>
            </p:nvSpPr>
            <p:spPr bwMode="auto">
              <a:xfrm>
                <a:off x="3329" y="2892"/>
                <a:ext cx="276" cy="11"/>
              </a:xfrm>
              <a:prstGeom prst="rect">
                <a:avLst/>
              </a:prstGeom>
              <a:solidFill>
                <a:srgbClr val="FFD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3" name="Rectangle 123"/>
              <p:cNvSpPr>
                <a:spLocks noChangeArrowheads="1"/>
              </p:cNvSpPr>
              <p:nvPr/>
            </p:nvSpPr>
            <p:spPr bwMode="auto">
              <a:xfrm>
                <a:off x="3329" y="2903"/>
                <a:ext cx="276" cy="13"/>
              </a:xfrm>
              <a:prstGeom prst="rect">
                <a:avLst/>
              </a:prstGeom>
              <a:solidFill>
                <a:srgbClr val="FFD6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4" name="Rectangle 124"/>
              <p:cNvSpPr>
                <a:spLocks noChangeArrowheads="1"/>
              </p:cNvSpPr>
              <p:nvPr/>
            </p:nvSpPr>
            <p:spPr bwMode="auto">
              <a:xfrm>
                <a:off x="3329" y="2916"/>
                <a:ext cx="276" cy="12"/>
              </a:xfrm>
              <a:prstGeom prst="rect">
                <a:avLst/>
              </a:prstGeom>
              <a:solidFill>
                <a:srgbClr val="FFD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7" name="Rectangle 125"/>
              <p:cNvSpPr>
                <a:spLocks noChangeArrowheads="1"/>
              </p:cNvSpPr>
              <p:nvPr/>
            </p:nvSpPr>
            <p:spPr bwMode="auto">
              <a:xfrm>
                <a:off x="3329" y="2928"/>
                <a:ext cx="276" cy="10"/>
              </a:xfrm>
              <a:prstGeom prst="rect">
                <a:avLst/>
              </a:prstGeom>
              <a:solidFill>
                <a:srgbClr val="FFD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8" name="Rectangle 126"/>
              <p:cNvSpPr>
                <a:spLocks noChangeArrowheads="1"/>
              </p:cNvSpPr>
              <p:nvPr/>
            </p:nvSpPr>
            <p:spPr bwMode="auto">
              <a:xfrm>
                <a:off x="3329" y="2938"/>
                <a:ext cx="276" cy="10"/>
              </a:xfrm>
              <a:prstGeom prst="rect">
                <a:avLst/>
              </a:prstGeom>
              <a:solidFill>
                <a:srgbClr val="FF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29" name="Rectangle 127"/>
              <p:cNvSpPr>
                <a:spLocks noChangeArrowheads="1"/>
              </p:cNvSpPr>
              <p:nvPr/>
            </p:nvSpPr>
            <p:spPr bwMode="auto">
              <a:xfrm>
                <a:off x="3329" y="2948"/>
                <a:ext cx="276" cy="9"/>
              </a:xfrm>
              <a:prstGeom prst="rect">
                <a:avLst/>
              </a:prstGeom>
              <a:solidFill>
                <a:srgbClr val="FFD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0" name="Rectangle 128"/>
              <p:cNvSpPr>
                <a:spLocks noChangeArrowheads="1"/>
              </p:cNvSpPr>
              <p:nvPr/>
            </p:nvSpPr>
            <p:spPr bwMode="auto">
              <a:xfrm>
                <a:off x="3329" y="2957"/>
                <a:ext cx="276" cy="8"/>
              </a:xfrm>
              <a:prstGeom prst="rect">
                <a:avLst/>
              </a:prstGeom>
              <a:solidFill>
                <a:srgbClr val="FFD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1" name="Rectangle 129"/>
              <p:cNvSpPr>
                <a:spLocks noChangeArrowheads="1"/>
              </p:cNvSpPr>
              <p:nvPr/>
            </p:nvSpPr>
            <p:spPr bwMode="auto">
              <a:xfrm>
                <a:off x="3329" y="2965"/>
                <a:ext cx="276" cy="9"/>
              </a:xfrm>
              <a:prstGeom prst="rect">
                <a:avLst/>
              </a:prstGeom>
              <a:solidFill>
                <a:srgbClr val="FFC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2" name="Rectangle 130"/>
              <p:cNvSpPr>
                <a:spLocks noChangeArrowheads="1"/>
              </p:cNvSpPr>
              <p:nvPr/>
            </p:nvSpPr>
            <p:spPr bwMode="auto">
              <a:xfrm>
                <a:off x="3329" y="2974"/>
                <a:ext cx="276" cy="9"/>
              </a:xfrm>
              <a:prstGeom prst="rect">
                <a:avLst/>
              </a:prstGeom>
              <a:solidFill>
                <a:srgbClr val="FF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3" name="Rectangle 131"/>
              <p:cNvSpPr>
                <a:spLocks noChangeArrowheads="1"/>
              </p:cNvSpPr>
              <p:nvPr/>
            </p:nvSpPr>
            <p:spPr bwMode="auto">
              <a:xfrm>
                <a:off x="3329" y="2983"/>
                <a:ext cx="276" cy="8"/>
              </a:xfrm>
              <a:prstGeom prst="rect">
                <a:avLst/>
              </a:prstGeom>
              <a:solidFill>
                <a:srgbClr val="FFC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4" name="Rectangle 132"/>
              <p:cNvSpPr>
                <a:spLocks noChangeArrowheads="1"/>
              </p:cNvSpPr>
              <p:nvPr/>
            </p:nvSpPr>
            <p:spPr bwMode="auto">
              <a:xfrm>
                <a:off x="3329" y="2991"/>
                <a:ext cx="276" cy="9"/>
              </a:xfrm>
              <a:prstGeom prst="rect">
                <a:avLst/>
              </a:prstGeom>
              <a:solidFill>
                <a:srgbClr val="FF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5" name="Rectangle 133"/>
              <p:cNvSpPr>
                <a:spLocks noChangeArrowheads="1"/>
              </p:cNvSpPr>
              <p:nvPr/>
            </p:nvSpPr>
            <p:spPr bwMode="auto">
              <a:xfrm>
                <a:off x="3329" y="3000"/>
                <a:ext cx="276" cy="7"/>
              </a:xfrm>
              <a:prstGeom prst="rect">
                <a:avLst/>
              </a:prstGeom>
              <a:solidFill>
                <a:srgbClr val="FFC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6" name="Rectangle 134"/>
              <p:cNvSpPr>
                <a:spLocks noChangeArrowheads="1"/>
              </p:cNvSpPr>
              <p:nvPr/>
            </p:nvSpPr>
            <p:spPr bwMode="auto">
              <a:xfrm>
                <a:off x="3329" y="3007"/>
                <a:ext cx="276" cy="8"/>
              </a:xfrm>
              <a:prstGeom prst="rect">
                <a:avLst/>
              </a:prstGeom>
              <a:solidFill>
                <a:srgbClr val="FFC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7" name="Rectangle 135"/>
              <p:cNvSpPr>
                <a:spLocks noChangeArrowheads="1"/>
              </p:cNvSpPr>
              <p:nvPr/>
            </p:nvSpPr>
            <p:spPr bwMode="auto">
              <a:xfrm>
                <a:off x="3329" y="3015"/>
                <a:ext cx="276" cy="7"/>
              </a:xfrm>
              <a:prstGeom prst="rect">
                <a:avLst/>
              </a:pr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8" name="Rectangle 136"/>
              <p:cNvSpPr>
                <a:spLocks noChangeArrowheads="1"/>
              </p:cNvSpPr>
              <p:nvPr/>
            </p:nvSpPr>
            <p:spPr bwMode="auto">
              <a:xfrm>
                <a:off x="3329" y="3022"/>
                <a:ext cx="276" cy="8"/>
              </a:xfrm>
              <a:prstGeom prst="rect">
                <a:avLst/>
              </a:prstGeom>
              <a:solidFill>
                <a:srgbClr val="FFC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39" name="Rectangle 137"/>
              <p:cNvSpPr>
                <a:spLocks noChangeArrowheads="1"/>
              </p:cNvSpPr>
              <p:nvPr/>
            </p:nvSpPr>
            <p:spPr bwMode="auto">
              <a:xfrm>
                <a:off x="3329" y="3030"/>
                <a:ext cx="276" cy="7"/>
              </a:xfrm>
              <a:prstGeom prst="rect">
                <a:avLst/>
              </a:prstGeom>
              <a:solidFill>
                <a:srgbClr val="FFC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0" name="Rectangle 138"/>
              <p:cNvSpPr>
                <a:spLocks noChangeArrowheads="1"/>
              </p:cNvSpPr>
              <p:nvPr/>
            </p:nvSpPr>
            <p:spPr bwMode="auto">
              <a:xfrm>
                <a:off x="3329" y="3037"/>
                <a:ext cx="276" cy="6"/>
              </a:xfrm>
              <a:prstGeom prst="rect">
                <a:avLst/>
              </a:prstGeom>
              <a:solidFill>
                <a:srgbClr val="FFC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1" name="Rectangle 139"/>
              <p:cNvSpPr>
                <a:spLocks noChangeArrowheads="1"/>
              </p:cNvSpPr>
              <p:nvPr/>
            </p:nvSpPr>
            <p:spPr bwMode="auto">
              <a:xfrm>
                <a:off x="3329" y="3043"/>
                <a:ext cx="276" cy="7"/>
              </a:xfrm>
              <a:prstGeom prst="rect">
                <a:avLst/>
              </a:prstGeom>
              <a:solidFill>
                <a:srgbClr val="FFC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2" name="Rectangle 140"/>
              <p:cNvSpPr>
                <a:spLocks noChangeArrowheads="1"/>
              </p:cNvSpPr>
              <p:nvPr/>
            </p:nvSpPr>
            <p:spPr bwMode="auto">
              <a:xfrm>
                <a:off x="3329" y="3050"/>
                <a:ext cx="276" cy="5"/>
              </a:xfrm>
              <a:prstGeom prst="rect">
                <a:avLst/>
              </a:prstGeom>
              <a:solidFill>
                <a:srgbClr val="FFC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3" name="Rectangle 141"/>
              <p:cNvSpPr>
                <a:spLocks noChangeArrowheads="1"/>
              </p:cNvSpPr>
              <p:nvPr/>
            </p:nvSpPr>
            <p:spPr bwMode="auto">
              <a:xfrm>
                <a:off x="3329" y="3055"/>
                <a:ext cx="276" cy="7"/>
              </a:xfrm>
              <a:prstGeom prst="rect">
                <a:avLst/>
              </a:prstGeom>
              <a:solidFill>
                <a:srgbClr val="FFC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4" name="Rectangle 142"/>
              <p:cNvSpPr>
                <a:spLocks noChangeArrowheads="1"/>
              </p:cNvSpPr>
              <p:nvPr/>
            </p:nvSpPr>
            <p:spPr bwMode="auto">
              <a:xfrm>
                <a:off x="3329" y="3062"/>
                <a:ext cx="276" cy="8"/>
              </a:xfrm>
              <a:prstGeom prst="rect">
                <a:avLst/>
              </a:prstGeom>
              <a:solidFill>
                <a:srgbClr val="FF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5" name="Rectangle 143"/>
              <p:cNvSpPr>
                <a:spLocks noChangeArrowheads="1"/>
              </p:cNvSpPr>
              <p:nvPr/>
            </p:nvSpPr>
            <p:spPr bwMode="auto">
              <a:xfrm>
                <a:off x="3329" y="3070"/>
                <a:ext cx="276" cy="7"/>
              </a:xfrm>
              <a:prstGeom prst="rect">
                <a:avLst/>
              </a:prstGeom>
              <a:solidFill>
                <a:srgbClr val="FFC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6" name="Rectangle 144"/>
              <p:cNvSpPr>
                <a:spLocks noChangeArrowheads="1"/>
              </p:cNvSpPr>
              <p:nvPr/>
            </p:nvSpPr>
            <p:spPr bwMode="auto">
              <a:xfrm>
                <a:off x="3329" y="3077"/>
                <a:ext cx="276" cy="8"/>
              </a:xfrm>
              <a:prstGeom prst="rect">
                <a:avLst/>
              </a:prstGeom>
              <a:solidFill>
                <a:srgbClr val="FFC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7" name="Rectangle 145"/>
              <p:cNvSpPr>
                <a:spLocks noChangeArrowheads="1"/>
              </p:cNvSpPr>
              <p:nvPr/>
            </p:nvSpPr>
            <p:spPr bwMode="auto">
              <a:xfrm>
                <a:off x="3329" y="3085"/>
                <a:ext cx="276" cy="9"/>
              </a:xfrm>
              <a:prstGeom prst="rect">
                <a:avLst/>
              </a:prstGeom>
              <a:solidFill>
                <a:srgbClr val="FFC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8" name="Rectangle 146"/>
              <p:cNvSpPr>
                <a:spLocks noChangeArrowheads="1"/>
              </p:cNvSpPr>
              <p:nvPr/>
            </p:nvSpPr>
            <p:spPr bwMode="auto">
              <a:xfrm>
                <a:off x="3329" y="3094"/>
                <a:ext cx="276" cy="8"/>
              </a:xfrm>
              <a:prstGeom prst="rect">
                <a:avLst/>
              </a:prstGeom>
              <a:solidFill>
                <a:srgbClr val="FFB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49" name="Rectangle 147"/>
              <p:cNvSpPr>
                <a:spLocks noChangeArrowheads="1"/>
              </p:cNvSpPr>
              <p:nvPr/>
            </p:nvSpPr>
            <p:spPr bwMode="auto">
              <a:xfrm>
                <a:off x="3329" y="3102"/>
                <a:ext cx="276" cy="3"/>
              </a:xfrm>
              <a:prstGeom prst="rect">
                <a:avLst/>
              </a:prstGeom>
              <a:solidFill>
                <a:srgbClr val="FFB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0" name="Freeform 148"/>
              <p:cNvSpPr>
                <a:spLocks/>
              </p:cNvSpPr>
              <p:nvPr/>
            </p:nvSpPr>
            <p:spPr bwMode="auto">
              <a:xfrm>
                <a:off x="3330" y="2694"/>
                <a:ext cx="274" cy="411"/>
              </a:xfrm>
              <a:custGeom>
                <a:avLst/>
                <a:gdLst>
                  <a:gd name="T0" fmla="*/ 0 w 274"/>
                  <a:gd name="T1" fmla="*/ 106 h 411"/>
                  <a:gd name="T2" fmla="*/ 2 w 274"/>
                  <a:gd name="T3" fmla="*/ 121 h 411"/>
                  <a:gd name="T4" fmla="*/ 14 w 274"/>
                  <a:gd name="T5" fmla="*/ 122 h 411"/>
                  <a:gd name="T6" fmla="*/ 18 w 274"/>
                  <a:gd name="T7" fmla="*/ 129 h 411"/>
                  <a:gd name="T8" fmla="*/ 22 w 274"/>
                  <a:gd name="T9" fmla="*/ 128 h 411"/>
                  <a:gd name="T10" fmla="*/ 26 w 274"/>
                  <a:gd name="T11" fmla="*/ 136 h 411"/>
                  <a:gd name="T12" fmla="*/ 29 w 274"/>
                  <a:gd name="T13" fmla="*/ 137 h 411"/>
                  <a:gd name="T14" fmla="*/ 30 w 274"/>
                  <a:gd name="T15" fmla="*/ 135 h 411"/>
                  <a:gd name="T16" fmla="*/ 36 w 274"/>
                  <a:gd name="T17" fmla="*/ 137 h 411"/>
                  <a:gd name="T18" fmla="*/ 37 w 274"/>
                  <a:gd name="T19" fmla="*/ 132 h 411"/>
                  <a:gd name="T20" fmla="*/ 42 w 274"/>
                  <a:gd name="T21" fmla="*/ 132 h 411"/>
                  <a:gd name="T22" fmla="*/ 45 w 274"/>
                  <a:gd name="T23" fmla="*/ 135 h 411"/>
                  <a:gd name="T24" fmla="*/ 44 w 274"/>
                  <a:gd name="T25" fmla="*/ 143 h 411"/>
                  <a:gd name="T26" fmla="*/ 46 w 274"/>
                  <a:gd name="T27" fmla="*/ 148 h 411"/>
                  <a:gd name="T28" fmla="*/ 64 w 274"/>
                  <a:gd name="T29" fmla="*/ 156 h 411"/>
                  <a:gd name="T30" fmla="*/ 78 w 274"/>
                  <a:gd name="T31" fmla="*/ 166 h 411"/>
                  <a:gd name="T32" fmla="*/ 89 w 274"/>
                  <a:gd name="T33" fmla="*/ 173 h 411"/>
                  <a:gd name="T34" fmla="*/ 95 w 274"/>
                  <a:gd name="T35" fmla="*/ 183 h 411"/>
                  <a:gd name="T36" fmla="*/ 97 w 274"/>
                  <a:gd name="T37" fmla="*/ 190 h 411"/>
                  <a:gd name="T38" fmla="*/ 94 w 274"/>
                  <a:gd name="T39" fmla="*/ 201 h 411"/>
                  <a:gd name="T40" fmla="*/ 96 w 274"/>
                  <a:gd name="T41" fmla="*/ 212 h 411"/>
                  <a:gd name="T42" fmla="*/ 111 w 274"/>
                  <a:gd name="T43" fmla="*/ 226 h 411"/>
                  <a:gd name="T44" fmla="*/ 138 w 274"/>
                  <a:gd name="T45" fmla="*/ 253 h 411"/>
                  <a:gd name="T46" fmla="*/ 166 w 274"/>
                  <a:gd name="T47" fmla="*/ 280 h 411"/>
                  <a:gd name="T48" fmla="*/ 178 w 274"/>
                  <a:gd name="T49" fmla="*/ 300 h 411"/>
                  <a:gd name="T50" fmla="*/ 184 w 274"/>
                  <a:gd name="T51" fmla="*/ 310 h 411"/>
                  <a:gd name="T52" fmla="*/ 191 w 274"/>
                  <a:gd name="T53" fmla="*/ 321 h 411"/>
                  <a:gd name="T54" fmla="*/ 200 w 274"/>
                  <a:gd name="T55" fmla="*/ 336 h 411"/>
                  <a:gd name="T56" fmla="*/ 205 w 274"/>
                  <a:gd name="T57" fmla="*/ 348 h 411"/>
                  <a:gd name="T58" fmla="*/ 214 w 274"/>
                  <a:gd name="T59" fmla="*/ 355 h 411"/>
                  <a:gd name="T60" fmla="*/ 218 w 274"/>
                  <a:gd name="T61" fmla="*/ 361 h 411"/>
                  <a:gd name="T62" fmla="*/ 230 w 274"/>
                  <a:gd name="T63" fmla="*/ 377 h 411"/>
                  <a:gd name="T64" fmla="*/ 237 w 274"/>
                  <a:gd name="T65" fmla="*/ 384 h 411"/>
                  <a:gd name="T66" fmla="*/ 249 w 274"/>
                  <a:gd name="T67" fmla="*/ 401 h 411"/>
                  <a:gd name="T68" fmla="*/ 255 w 274"/>
                  <a:gd name="T69" fmla="*/ 407 h 411"/>
                  <a:gd name="T70" fmla="*/ 260 w 274"/>
                  <a:gd name="T71" fmla="*/ 410 h 411"/>
                  <a:gd name="T72" fmla="*/ 264 w 274"/>
                  <a:gd name="T73" fmla="*/ 401 h 411"/>
                  <a:gd name="T74" fmla="*/ 263 w 274"/>
                  <a:gd name="T75" fmla="*/ 374 h 411"/>
                  <a:gd name="T76" fmla="*/ 274 w 274"/>
                  <a:gd name="T77" fmla="*/ 357 h 411"/>
                  <a:gd name="T78" fmla="*/ 262 w 274"/>
                  <a:gd name="T79" fmla="*/ 350 h 411"/>
                  <a:gd name="T80" fmla="*/ 252 w 274"/>
                  <a:gd name="T81" fmla="*/ 329 h 411"/>
                  <a:gd name="T82" fmla="*/ 241 w 274"/>
                  <a:gd name="T83" fmla="*/ 301 h 411"/>
                  <a:gd name="T84" fmla="*/ 232 w 274"/>
                  <a:gd name="T85" fmla="*/ 259 h 411"/>
                  <a:gd name="T86" fmla="*/ 216 w 274"/>
                  <a:gd name="T87" fmla="*/ 247 h 411"/>
                  <a:gd name="T88" fmla="*/ 200 w 274"/>
                  <a:gd name="T89" fmla="*/ 252 h 411"/>
                  <a:gd name="T90" fmla="*/ 188 w 274"/>
                  <a:gd name="T91" fmla="*/ 226 h 411"/>
                  <a:gd name="T92" fmla="*/ 174 w 274"/>
                  <a:gd name="T93" fmla="*/ 205 h 411"/>
                  <a:gd name="T94" fmla="*/ 162 w 274"/>
                  <a:gd name="T95" fmla="*/ 182 h 411"/>
                  <a:gd name="T96" fmla="*/ 163 w 274"/>
                  <a:gd name="T97" fmla="*/ 149 h 411"/>
                  <a:gd name="T98" fmla="*/ 160 w 274"/>
                  <a:gd name="T99" fmla="*/ 119 h 411"/>
                  <a:gd name="T100" fmla="*/ 145 w 274"/>
                  <a:gd name="T101" fmla="*/ 90 h 411"/>
                  <a:gd name="T102" fmla="*/ 121 w 274"/>
                  <a:gd name="T103" fmla="*/ 85 h 411"/>
                  <a:gd name="T104" fmla="*/ 113 w 274"/>
                  <a:gd name="T105" fmla="*/ 60 h 411"/>
                  <a:gd name="T106" fmla="*/ 102 w 274"/>
                  <a:gd name="T107" fmla="*/ 15 h 411"/>
                  <a:gd name="T108" fmla="*/ 83 w 274"/>
                  <a:gd name="T109" fmla="*/ 1 h 411"/>
                  <a:gd name="T110" fmla="*/ 73 w 274"/>
                  <a:gd name="T111" fmla="*/ 19 h 411"/>
                  <a:gd name="T112" fmla="*/ 20 w 274"/>
                  <a:gd name="T113" fmla="*/ 66 h 411"/>
                  <a:gd name="T114" fmla="*/ 14 w 274"/>
                  <a:gd name="T115" fmla="*/ 66 h 411"/>
                  <a:gd name="T116" fmla="*/ 1 w 274"/>
                  <a:gd name="T117" fmla="*/ 90 h 4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74" h="411">
                    <a:moveTo>
                      <a:pt x="0" y="94"/>
                    </a:moveTo>
                    <a:lnTo>
                      <a:pt x="0" y="96"/>
                    </a:lnTo>
                    <a:lnTo>
                      <a:pt x="1" y="98"/>
                    </a:lnTo>
                    <a:lnTo>
                      <a:pt x="2" y="99"/>
                    </a:lnTo>
                    <a:lnTo>
                      <a:pt x="0" y="106"/>
                    </a:lnTo>
                    <a:lnTo>
                      <a:pt x="0" y="107"/>
                    </a:lnTo>
                    <a:lnTo>
                      <a:pt x="0" y="108"/>
                    </a:lnTo>
                    <a:lnTo>
                      <a:pt x="2" y="111"/>
                    </a:lnTo>
                    <a:lnTo>
                      <a:pt x="2" y="117"/>
                    </a:lnTo>
                    <a:lnTo>
                      <a:pt x="2" y="121"/>
                    </a:lnTo>
                    <a:lnTo>
                      <a:pt x="4" y="122"/>
                    </a:lnTo>
                    <a:lnTo>
                      <a:pt x="5" y="121"/>
                    </a:lnTo>
                    <a:lnTo>
                      <a:pt x="7" y="121"/>
                    </a:lnTo>
                    <a:lnTo>
                      <a:pt x="10" y="121"/>
                    </a:lnTo>
                    <a:lnTo>
                      <a:pt x="14" y="122"/>
                    </a:lnTo>
                    <a:lnTo>
                      <a:pt x="17" y="126"/>
                    </a:lnTo>
                    <a:lnTo>
                      <a:pt x="18" y="128"/>
                    </a:lnTo>
                    <a:lnTo>
                      <a:pt x="18" y="129"/>
                    </a:lnTo>
                    <a:lnTo>
                      <a:pt x="18" y="129"/>
                    </a:lnTo>
                    <a:lnTo>
                      <a:pt x="18" y="129"/>
                    </a:lnTo>
                    <a:lnTo>
                      <a:pt x="19" y="129"/>
                    </a:lnTo>
                    <a:lnTo>
                      <a:pt x="18" y="128"/>
                    </a:lnTo>
                    <a:lnTo>
                      <a:pt x="18" y="127"/>
                    </a:lnTo>
                    <a:lnTo>
                      <a:pt x="19" y="126"/>
                    </a:lnTo>
                    <a:lnTo>
                      <a:pt x="22" y="128"/>
                    </a:lnTo>
                    <a:lnTo>
                      <a:pt x="22" y="128"/>
                    </a:lnTo>
                    <a:lnTo>
                      <a:pt x="22" y="131"/>
                    </a:lnTo>
                    <a:lnTo>
                      <a:pt x="24" y="134"/>
                    </a:lnTo>
                    <a:lnTo>
                      <a:pt x="24" y="135"/>
                    </a:lnTo>
                    <a:lnTo>
                      <a:pt x="26" y="136"/>
                    </a:lnTo>
                    <a:lnTo>
                      <a:pt x="26" y="138"/>
                    </a:lnTo>
                    <a:lnTo>
                      <a:pt x="27" y="138"/>
                    </a:lnTo>
                    <a:lnTo>
                      <a:pt x="28" y="138"/>
                    </a:lnTo>
                    <a:lnTo>
                      <a:pt x="29" y="138"/>
                    </a:lnTo>
                    <a:lnTo>
                      <a:pt x="29" y="137"/>
                    </a:lnTo>
                    <a:lnTo>
                      <a:pt x="29" y="136"/>
                    </a:lnTo>
                    <a:lnTo>
                      <a:pt x="28" y="135"/>
                    </a:lnTo>
                    <a:lnTo>
                      <a:pt x="29" y="134"/>
                    </a:lnTo>
                    <a:lnTo>
                      <a:pt x="30" y="135"/>
                    </a:lnTo>
                    <a:lnTo>
                      <a:pt x="30" y="135"/>
                    </a:lnTo>
                    <a:lnTo>
                      <a:pt x="31" y="135"/>
                    </a:lnTo>
                    <a:lnTo>
                      <a:pt x="32" y="136"/>
                    </a:lnTo>
                    <a:lnTo>
                      <a:pt x="34" y="136"/>
                    </a:lnTo>
                    <a:lnTo>
                      <a:pt x="35" y="138"/>
                    </a:lnTo>
                    <a:lnTo>
                      <a:pt x="36" y="137"/>
                    </a:lnTo>
                    <a:lnTo>
                      <a:pt x="37" y="137"/>
                    </a:lnTo>
                    <a:lnTo>
                      <a:pt x="37" y="136"/>
                    </a:lnTo>
                    <a:lnTo>
                      <a:pt x="38" y="135"/>
                    </a:lnTo>
                    <a:lnTo>
                      <a:pt x="37" y="134"/>
                    </a:lnTo>
                    <a:lnTo>
                      <a:pt x="37" y="132"/>
                    </a:lnTo>
                    <a:lnTo>
                      <a:pt x="39" y="131"/>
                    </a:lnTo>
                    <a:lnTo>
                      <a:pt x="40" y="130"/>
                    </a:lnTo>
                    <a:lnTo>
                      <a:pt x="41" y="130"/>
                    </a:lnTo>
                    <a:lnTo>
                      <a:pt x="42" y="131"/>
                    </a:lnTo>
                    <a:lnTo>
                      <a:pt x="42" y="132"/>
                    </a:lnTo>
                    <a:lnTo>
                      <a:pt x="42" y="133"/>
                    </a:lnTo>
                    <a:lnTo>
                      <a:pt x="42" y="134"/>
                    </a:lnTo>
                    <a:lnTo>
                      <a:pt x="42" y="134"/>
                    </a:lnTo>
                    <a:lnTo>
                      <a:pt x="43" y="134"/>
                    </a:lnTo>
                    <a:lnTo>
                      <a:pt x="45" y="135"/>
                    </a:lnTo>
                    <a:lnTo>
                      <a:pt x="45" y="138"/>
                    </a:lnTo>
                    <a:lnTo>
                      <a:pt x="44" y="139"/>
                    </a:lnTo>
                    <a:lnTo>
                      <a:pt x="45" y="140"/>
                    </a:lnTo>
                    <a:lnTo>
                      <a:pt x="45" y="140"/>
                    </a:lnTo>
                    <a:lnTo>
                      <a:pt x="44" y="143"/>
                    </a:lnTo>
                    <a:lnTo>
                      <a:pt x="44" y="143"/>
                    </a:lnTo>
                    <a:lnTo>
                      <a:pt x="44" y="145"/>
                    </a:lnTo>
                    <a:lnTo>
                      <a:pt x="44" y="146"/>
                    </a:lnTo>
                    <a:lnTo>
                      <a:pt x="45" y="147"/>
                    </a:lnTo>
                    <a:lnTo>
                      <a:pt x="46" y="148"/>
                    </a:lnTo>
                    <a:lnTo>
                      <a:pt x="52" y="149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2" y="155"/>
                    </a:lnTo>
                    <a:lnTo>
                      <a:pt x="64" y="156"/>
                    </a:lnTo>
                    <a:lnTo>
                      <a:pt x="64" y="156"/>
                    </a:lnTo>
                    <a:lnTo>
                      <a:pt x="67" y="159"/>
                    </a:lnTo>
                    <a:lnTo>
                      <a:pt x="68" y="160"/>
                    </a:lnTo>
                    <a:lnTo>
                      <a:pt x="72" y="166"/>
                    </a:lnTo>
                    <a:lnTo>
                      <a:pt x="78" y="166"/>
                    </a:lnTo>
                    <a:lnTo>
                      <a:pt x="79" y="166"/>
                    </a:lnTo>
                    <a:lnTo>
                      <a:pt x="82" y="167"/>
                    </a:lnTo>
                    <a:lnTo>
                      <a:pt x="83" y="168"/>
                    </a:lnTo>
                    <a:lnTo>
                      <a:pt x="87" y="173"/>
                    </a:lnTo>
                    <a:lnTo>
                      <a:pt x="89" y="173"/>
                    </a:lnTo>
                    <a:lnTo>
                      <a:pt x="92" y="175"/>
                    </a:lnTo>
                    <a:lnTo>
                      <a:pt x="93" y="175"/>
                    </a:lnTo>
                    <a:lnTo>
                      <a:pt x="95" y="177"/>
                    </a:lnTo>
                    <a:lnTo>
                      <a:pt x="97" y="180"/>
                    </a:lnTo>
                    <a:lnTo>
                      <a:pt x="95" y="183"/>
                    </a:lnTo>
                    <a:lnTo>
                      <a:pt x="95" y="184"/>
                    </a:lnTo>
                    <a:lnTo>
                      <a:pt x="96" y="184"/>
                    </a:lnTo>
                    <a:lnTo>
                      <a:pt x="97" y="186"/>
                    </a:lnTo>
                    <a:lnTo>
                      <a:pt x="98" y="189"/>
                    </a:lnTo>
                    <a:lnTo>
                      <a:pt x="97" y="190"/>
                    </a:lnTo>
                    <a:lnTo>
                      <a:pt x="96" y="192"/>
                    </a:lnTo>
                    <a:lnTo>
                      <a:pt x="97" y="192"/>
                    </a:lnTo>
                    <a:lnTo>
                      <a:pt x="97" y="195"/>
                    </a:lnTo>
                    <a:lnTo>
                      <a:pt x="97" y="197"/>
                    </a:lnTo>
                    <a:lnTo>
                      <a:pt x="94" y="201"/>
                    </a:lnTo>
                    <a:lnTo>
                      <a:pt x="92" y="202"/>
                    </a:lnTo>
                    <a:lnTo>
                      <a:pt x="96" y="206"/>
                    </a:lnTo>
                    <a:lnTo>
                      <a:pt x="97" y="208"/>
                    </a:lnTo>
                    <a:lnTo>
                      <a:pt x="96" y="212"/>
                    </a:lnTo>
                    <a:lnTo>
                      <a:pt x="96" y="212"/>
                    </a:lnTo>
                    <a:lnTo>
                      <a:pt x="98" y="215"/>
                    </a:lnTo>
                    <a:lnTo>
                      <a:pt x="102" y="218"/>
                    </a:lnTo>
                    <a:lnTo>
                      <a:pt x="109" y="225"/>
                    </a:lnTo>
                    <a:lnTo>
                      <a:pt x="110" y="225"/>
                    </a:lnTo>
                    <a:lnTo>
                      <a:pt x="111" y="226"/>
                    </a:lnTo>
                    <a:lnTo>
                      <a:pt x="111" y="227"/>
                    </a:lnTo>
                    <a:lnTo>
                      <a:pt x="111" y="229"/>
                    </a:lnTo>
                    <a:lnTo>
                      <a:pt x="130" y="245"/>
                    </a:lnTo>
                    <a:lnTo>
                      <a:pt x="138" y="252"/>
                    </a:lnTo>
                    <a:lnTo>
                      <a:pt x="138" y="253"/>
                    </a:lnTo>
                    <a:lnTo>
                      <a:pt x="139" y="254"/>
                    </a:lnTo>
                    <a:lnTo>
                      <a:pt x="143" y="257"/>
                    </a:lnTo>
                    <a:lnTo>
                      <a:pt x="146" y="259"/>
                    </a:lnTo>
                    <a:lnTo>
                      <a:pt x="153" y="267"/>
                    </a:lnTo>
                    <a:lnTo>
                      <a:pt x="166" y="280"/>
                    </a:lnTo>
                    <a:lnTo>
                      <a:pt x="172" y="289"/>
                    </a:lnTo>
                    <a:lnTo>
                      <a:pt x="174" y="292"/>
                    </a:lnTo>
                    <a:lnTo>
                      <a:pt x="177" y="296"/>
                    </a:lnTo>
                    <a:lnTo>
                      <a:pt x="177" y="297"/>
                    </a:lnTo>
                    <a:lnTo>
                      <a:pt x="178" y="300"/>
                    </a:lnTo>
                    <a:lnTo>
                      <a:pt x="178" y="304"/>
                    </a:lnTo>
                    <a:lnTo>
                      <a:pt x="179" y="305"/>
                    </a:lnTo>
                    <a:lnTo>
                      <a:pt x="182" y="309"/>
                    </a:lnTo>
                    <a:lnTo>
                      <a:pt x="182" y="309"/>
                    </a:lnTo>
                    <a:lnTo>
                      <a:pt x="184" y="310"/>
                    </a:lnTo>
                    <a:lnTo>
                      <a:pt x="184" y="311"/>
                    </a:lnTo>
                    <a:lnTo>
                      <a:pt x="186" y="312"/>
                    </a:lnTo>
                    <a:lnTo>
                      <a:pt x="188" y="316"/>
                    </a:lnTo>
                    <a:lnTo>
                      <a:pt x="190" y="319"/>
                    </a:lnTo>
                    <a:lnTo>
                      <a:pt x="191" y="321"/>
                    </a:lnTo>
                    <a:lnTo>
                      <a:pt x="192" y="322"/>
                    </a:lnTo>
                    <a:lnTo>
                      <a:pt x="194" y="324"/>
                    </a:lnTo>
                    <a:lnTo>
                      <a:pt x="195" y="325"/>
                    </a:lnTo>
                    <a:lnTo>
                      <a:pt x="199" y="332"/>
                    </a:lnTo>
                    <a:lnTo>
                      <a:pt x="200" y="336"/>
                    </a:lnTo>
                    <a:lnTo>
                      <a:pt x="199" y="336"/>
                    </a:lnTo>
                    <a:lnTo>
                      <a:pt x="201" y="338"/>
                    </a:lnTo>
                    <a:lnTo>
                      <a:pt x="202" y="341"/>
                    </a:lnTo>
                    <a:lnTo>
                      <a:pt x="205" y="343"/>
                    </a:lnTo>
                    <a:lnTo>
                      <a:pt x="205" y="348"/>
                    </a:lnTo>
                    <a:lnTo>
                      <a:pt x="205" y="347"/>
                    </a:lnTo>
                    <a:lnTo>
                      <a:pt x="205" y="348"/>
                    </a:lnTo>
                    <a:lnTo>
                      <a:pt x="206" y="347"/>
                    </a:lnTo>
                    <a:lnTo>
                      <a:pt x="211" y="351"/>
                    </a:lnTo>
                    <a:lnTo>
                      <a:pt x="214" y="355"/>
                    </a:lnTo>
                    <a:lnTo>
                      <a:pt x="214" y="355"/>
                    </a:lnTo>
                    <a:lnTo>
                      <a:pt x="214" y="355"/>
                    </a:lnTo>
                    <a:lnTo>
                      <a:pt x="215" y="356"/>
                    </a:lnTo>
                    <a:lnTo>
                      <a:pt x="216" y="358"/>
                    </a:lnTo>
                    <a:lnTo>
                      <a:pt x="218" y="361"/>
                    </a:lnTo>
                    <a:lnTo>
                      <a:pt x="221" y="364"/>
                    </a:lnTo>
                    <a:lnTo>
                      <a:pt x="223" y="366"/>
                    </a:lnTo>
                    <a:lnTo>
                      <a:pt x="226" y="371"/>
                    </a:lnTo>
                    <a:lnTo>
                      <a:pt x="227" y="374"/>
                    </a:lnTo>
                    <a:lnTo>
                      <a:pt x="230" y="377"/>
                    </a:lnTo>
                    <a:lnTo>
                      <a:pt x="231" y="380"/>
                    </a:lnTo>
                    <a:lnTo>
                      <a:pt x="232" y="380"/>
                    </a:lnTo>
                    <a:lnTo>
                      <a:pt x="232" y="379"/>
                    </a:lnTo>
                    <a:lnTo>
                      <a:pt x="232" y="380"/>
                    </a:lnTo>
                    <a:lnTo>
                      <a:pt x="237" y="384"/>
                    </a:lnTo>
                    <a:lnTo>
                      <a:pt x="239" y="387"/>
                    </a:lnTo>
                    <a:lnTo>
                      <a:pt x="239" y="387"/>
                    </a:lnTo>
                    <a:lnTo>
                      <a:pt x="240" y="388"/>
                    </a:lnTo>
                    <a:lnTo>
                      <a:pt x="245" y="394"/>
                    </a:lnTo>
                    <a:lnTo>
                      <a:pt x="249" y="401"/>
                    </a:lnTo>
                    <a:lnTo>
                      <a:pt x="250" y="403"/>
                    </a:lnTo>
                    <a:lnTo>
                      <a:pt x="250" y="405"/>
                    </a:lnTo>
                    <a:lnTo>
                      <a:pt x="252" y="404"/>
                    </a:lnTo>
                    <a:lnTo>
                      <a:pt x="252" y="405"/>
                    </a:lnTo>
                    <a:lnTo>
                      <a:pt x="255" y="407"/>
                    </a:lnTo>
                    <a:lnTo>
                      <a:pt x="256" y="407"/>
                    </a:lnTo>
                    <a:lnTo>
                      <a:pt x="258" y="408"/>
                    </a:lnTo>
                    <a:lnTo>
                      <a:pt x="257" y="410"/>
                    </a:lnTo>
                    <a:lnTo>
                      <a:pt x="259" y="411"/>
                    </a:lnTo>
                    <a:lnTo>
                      <a:pt x="260" y="410"/>
                    </a:lnTo>
                    <a:lnTo>
                      <a:pt x="265" y="411"/>
                    </a:lnTo>
                    <a:lnTo>
                      <a:pt x="266" y="410"/>
                    </a:lnTo>
                    <a:lnTo>
                      <a:pt x="266" y="406"/>
                    </a:lnTo>
                    <a:lnTo>
                      <a:pt x="264" y="402"/>
                    </a:lnTo>
                    <a:lnTo>
                      <a:pt x="264" y="401"/>
                    </a:lnTo>
                    <a:lnTo>
                      <a:pt x="263" y="398"/>
                    </a:lnTo>
                    <a:lnTo>
                      <a:pt x="265" y="380"/>
                    </a:lnTo>
                    <a:lnTo>
                      <a:pt x="264" y="379"/>
                    </a:lnTo>
                    <a:lnTo>
                      <a:pt x="263" y="377"/>
                    </a:lnTo>
                    <a:lnTo>
                      <a:pt x="263" y="374"/>
                    </a:lnTo>
                    <a:lnTo>
                      <a:pt x="265" y="373"/>
                    </a:lnTo>
                    <a:lnTo>
                      <a:pt x="269" y="370"/>
                    </a:lnTo>
                    <a:lnTo>
                      <a:pt x="273" y="372"/>
                    </a:lnTo>
                    <a:lnTo>
                      <a:pt x="274" y="364"/>
                    </a:lnTo>
                    <a:lnTo>
                      <a:pt x="274" y="357"/>
                    </a:lnTo>
                    <a:lnTo>
                      <a:pt x="272" y="353"/>
                    </a:lnTo>
                    <a:lnTo>
                      <a:pt x="266" y="352"/>
                    </a:lnTo>
                    <a:lnTo>
                      <a:pt x="262" y="352"/>
                    </a:lnTo>
                    <a:lnTo>
                      <a:pt x="260" y="351"/>
                    </a:lnTo>
                    <a:lnTo>
                      <a:pt x="262" y="350"/>
                    </a:lnTo>
                    <a:lnTo>
                      <a:pt x="259" y="346"/>
                    </a:lnTo>
                    <a:lnTo>
                      <a:pt x="257" y="341"/>
                    </a:lnTo>
                    <a:lnTo>
                      <a:pt x="254" y="334"/>
                    </a:lnTo>
                    <a:lnTo>
                      <a:pt x="253" y="333"/>
                    </a:lnTo>
                    <a:lnTo>
                      <a:pt x="252" y="329"/>
                    </a:lnTo>
                    <a:lnTo>
                      <a:pt x="249" y="327"/>
                    </a:lnTo>
                    <a:lnTo>
                      <a:pt x="248" y="324"/>
                    </a:lnTo>
                    <a:lnTo>
                      <a:pt x="247" y="314"/>
                    </a:lnTo>
                    <a:lnTo>
                      <a:pt x="243" y="306"/>
                    </a:lnTo>
                    <a:lnTo>
                      <a:pt x="241" y="301"/>
                    </a:lnTo>
                    <a:lnTo>
                      <a:pt x="238" y="291"/>
                    </a:lnTo>
                    <a:lnTo>
                      <a:pt x="239" y="284"/>
                    </a:lnTo>
                    <a:lnTo>
                      <a:pt x="238" y="279"/>
                    </a:lnTo>
                    <a:lnTo>
                      <a:pt x="238" y="274"/>
                    </a:lnTo>
                    <a:lnTo>
                      <a:pt x="232" y="259"/>
                    </a:lnTo>
                    <a:lnTo>
                      <a:pt x="230" y="258"/>
                    </a:lnTo>
                    <a:lnTo>
                      <a:pt x="225" y="250"/>
                    </a:lnTo>
                    <a:lnTo>
                      <a:pt x="223" y="249"/>
                    </a:lnTo>
                    <a:lnTo>
                      <a:pt x="220" y="246"/>
                    </a:lnTo>
                    <a:lnTo>
                      <a:pt x="216" y="247"/>
                    </a:lnTo>
                    <a:lnTo>
                      <a:pt x="213" y="248"/>
                    </a:lnTo>
                    <a:lnTo>
                      <a:pt x="211" y="249"/>
                    </a:lnTo>
                    <a:lnTo>
                      <a:pt x="208" y="249"/>
                    </a:lnTo>
                    <a:lnTo>
                      <a:pt x="205" y="250"/>
                    </a:lnTo>
                    <a:lnTo>
                      <a:pt x="200" y="252"/>
                    </a:lnTo>
                    <a:lnTo>
                      <a:pt x="197" y="249"/>
                    </a:lnTo>
                    <a:lnTo>
                      <a:pt x="193" y="241"/>
                    </a:lnTo>
                    <a:lnTo>
                      <a:pt x="191" y="235"/>
                    </a:lnTo>
                    <a:lnTo>
                      <a:pt x="191" y="233"/>
                    </a:lnTo>
                    <a:lnTo>
                      <a:pt x="188" y="226"/>
                    </a:lnTo>
                    <a:lnTo>
                      <a:pt x="185" y="219"/>
                    </a:lnTo>
                    <a:lnTo>
                      <a:pt x="183" y="214"/>
                    </a:lnTo>
                    <a:lnTo>
                      <a:pt x="180" y="210"/>
                    </a:lnTo>
                    <a:lnTo>
                      <a:pt x="177" y="205"/>
                    </a:lnTo>
                    <a:lnTo>
                      <a:pt x="174" y="205"/>
                    </a:lnTo>
                    <a:lnTo>
                      <a:pt x="172" y="205"/>
                    </a:lnTo>
                    <a:lnTo>
                      <a:pt x="170" y="203"/>
                    </a:lnTo>
                    <a:lnTo>
                      <a:pt x="167" y="199"/>
                    </a:lnTo>
                    <a:lnTo>
                      <a:pt x="164" y="190"/>
                    </a:lnTo>
                    <a:lnTo>
                      <a:pt x="162" y="182"/>
                    </a:lnTo>
                    <a:lnTo>
                      <a:pt x="161" y="173"/>
                    </a:lnTo>
                    <a:lnTo>
                      <a:pt x="160" y="167"/>
                    </a:lnTo>
                    <a:lnTo>
                      <a:pt x="161" y="159"/>
                    </a:lnTo>
                    <a:lnTo>
                      <a:pt x="162" y="154"/>
                    </a:lnTo>
                    <a:lnTo>
                      <a:pt x="163" y="149"/>
                    </a:lnTo>
                    <a:lnTo>
                      <a:pt x="164" y="143"/>
                    </a:lnTo>
                    <a:lnTo>
                      <a:pt x="164" y="136"/>
                    </a:lnTo>
                    <a:lnTo>
                      <a:pt x="164" y="133"/>
                    </a:lnTo>
                    <a:lnTo>
                      <a:pt x="163" y="125"/>
                    </a:lnTo>
                    <a:lnTo>
                      <a:pt x="160" y="119"/>
                    </a:lnTo>
                    <a:lnTo>
                      <a:pt x="153" y="110"/>
                    </a:lnTo>
                    <a:lnTo>
                      <a:pt x="148" y="108"/>
                    </a:lnTo>
                    <a:lnTo>
                      <a:pt x="147" y="104"/>
                    </a:lnTo>
                    <a:lnTo>
                      <a:pt x="146" y="94"/>
                    </a:lnTo>
                    <a:lnTo>
                      <a:pt x="145" y="90"/>
                    </a:lnTo>
                    <a:lnTo>
                      <a:pt x="141" y="88"/>
                    </a:lnTo>
                    <a:lnTo>
                      <a:pt x="138" y="88"/>
                    </a:lnTo>
                    <a:lnTo>
                      <a:pt x="132" y="88"/>
                    </a:lnTo>
                    <a:lnTo>
                      <a:pt x="123" y="85"/>
                    </a:lnTo>
                    <a:lnTo>
                      <a:pt x="121" y="85"/>
                    </a:lnTo>
                    <a:lnTo>
                      <a:pt x="117" y="83"/>
                    </a:lnTo>
                    <a:lnTo>
                      <a:pt x="117" y="81"/>
                    </a:lnTo>
                    <a:lnTo>
                      <a:pt x="114" y="79"/>
                    </a:lnTo>
                    <a:lnTo>
                      <a:pt x="113" y="67"/>
                    </a:lnTo>
                    <a:lnTo>
                      <a:pt x="113" y="60"/>
                    </a:lnTo>
                    <a:lnTo>
                      <a:pt x="110" y="45"/>
                    </a:lnTo>
                    <a:lnTo>
                      <a:pt x="106" y="37"/>
                    </a:lnTo>
                    <a:lnTo>
                      <a:pt x="105" y="27"/>
                    </a:lnTo>
                    <a:lnTo>
                      <a:pt x="102" y="21"/>
                    </a:lnTo>
                    <a:lnTo>
                      <a:pt x="102" y="15"/>
                    </a:lnTo>
                    <a:lnTo>
                      <a:pt x="99" y="9"/>
                    </a:lnTo>
                    <a:lnTo>
                      <a:pt x="93" y="6"/>
                    </a:lnTo>
                    <a:lnTo>
                      <a:pt x="88" y="2"/>
                    </a:lnTo>
                    <a:lnTo>
                      <a:pt x="85" y="1"/>
                    </a:lnTo>
                    <a:lnTo>
                      <a:pt x="83" y="1"/>
                    </a:lnTo>
                    <a:lnTo>
                      <a:pt x="81" y="1"/>
                    </a:lnTo>
                    <a:lnTo>
                      <a:pt x="79" y="0"/>
                    </a:lnTo>
                    <a:lnTo>
                      <a:pt x="71" y="5"/>
                    </a:lnTo>
                    <a:lnTo>
                      <a:pt x="72" y="15"/>
                    </a:lnTo>
                    <a:lnTo>
                      <a:pt x="73" y="19"/>
                    </a:lnTo>
                    <a:lnTo>
                      <a:pt x="72" y="22"/>
                    </a:lnTo>
                    <a:lnTo>
                      <a:pt x="64" y="32"/>
                    </a:lnTo>
                    <a:lnTo>
                      <a:pt x="54" y="42"/>
                    </a:lnTo>
                    <a:lnTo>
                      <a:pt x="30" y="57"/>
                    </a:lnTo>
                    <a:lnTo>
                      <a:pt x="20" y="66"/>
                    </a:lnTo>
                    <a:lnTo>
                      <a:pt x="18" y="58"/>
                    </a:lnTo>
                    <a:lnTo>
                      <a:pt x="17" y="58"/>
                    </a:lnTo>
                    <a:lnTo>
                      <a:pt x="15" y="62"/>
                    </a:lnTo>
                    <a:lnTo>
                      <a:pt x="16" y="64"/>
                    </a:lnTo>
                    <a:lnTo>
                      <a:pt x="14" y="66"/>
                    </a:lnTo>
                    <a:lnTo>
                      <a:pt x="10" y="75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1" y="89"/>
                    </a:lnTo>
                    <a:lnTo>
                      <a:pt x="1" y="90"/>
                    </a:lnTo>
                    <a:lnTo>
                      <a:pt x="0" y="9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692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173" name="Picture 14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8" y="2178"/>
                <a:ext cx="475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74" name="Picture 15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8" y="2178"/>
                <a:ext cx="474" cy="6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51" name="Rectangle 151"/>
              <p:cNvSpPr>
                <a:spLocks noChangeArrowheads="1"/>
              </p:cNvSpPr>
              <p:nvPr/>
            </p:nvSpPr>
            <p:spPr bwMode="auto">
              <a:xfrm>
                <a:off x="2978" y="2189"/>
                <a:ext cx="433" cy="11"/>
              </a:xfrm>
              <a:prstGeom prst="rect">
                <a:avLst/>
              </a:prstGeom>
              <a:solidFill>
                <a:srgbClr val="FFEB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2" name="Rectangle 152"/>
              <p:cNvSpPr>
                <a:spLocks noChangeArrowheads="1"/>
              </p:cNvSpPr>
              <p:nvPr/>
            </p:nvSpPr>
            <p:spPr bwMode="auto">
              <a:xfrm>
                <a:off x="2978" y="2200"/>
                <a:ext cx="433" cy="15"/>
              </a:xfrm>
              <a:prstGeom prst="rect">
                <a:avLst/>
              </a:prstGeom>
              <a:solidFill>
                <a:srgbClr val="FFEA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3" name="Rectangle 153"/>
              <p:cNvSpPr>
                <a:spLocks noChangeArrowheads="1"/>
              </p:cNvSpPr>
              <p:nvPr/>
            </p:nvSpPr>
            <p:spPr bwMode="auto">
              <a:xfrm>
                <a:off x="2978" y="2215"/>
                <a:ext cx="433" cy="15"/>
              </a:xfrm>
              <a:prstGeom prst="rect">
                <a:avLst/>
              </a:prstGeom>
              <a:solidFill>
                <a:srgbClr val="FFE9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4" name="Rectangle 154"/>
              <p:cNvSpPr>
                <a:spLocks noChangeArrowheads="1"/>
              </p:cNvSpPr>
              <p:nvPr/>
            </p:nvSpPr>
            <p:spPr bwMode="auto">
              <a:xfrm>
                <a:off x="2978" y="2230"/>
                <a:ext cx="433" cy="18"/>
              </a:xfrm>
              <a:prstGeom prst="rect">
                <a:avLst/>
              </a:prstGeom>
              <a:solidFill>
                <a:srgbClr val="FFE8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5" name="Rectangle 155"/>
              <p:cNvSpPr>
                <a:spLocks noChangeArrowheads="1"/>
              </p:cNvSpPr>
              <p:nvPr/>
            </p:nvSpPr>
            <p:spPr bwMode="auto">
              <a:xfrm>
                <a:off x="2978" y="2248"/>
                <a:ext cx="433" cy="17"/>
              </a:xfrm>
              <a:prstGeom prst="rect">
                <a:avLst/>
              </a:prstGeom>
              <a:solidFill>
                <a:srgbClr val="FFE7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6" name="Rectangle 156"/>
              <p:cNvSpPr>
                <a:spLocks noChangeArrowheads="1"/>
              </p:cNvSpPr>
              <p:nvPr/>
            </p:nvSpPr>
            <p:spPr bwMode="auto">
              <a:xfrm>
                <a:off x="2978" y="2265"/>
                <a:ext cx="433" cy="15"/>
              </a:xfrm>
              <a:prstGeom prst="rect">
                <a:avLst/>
              </a:prstGeom>
              <a:solidFill>
                <a:srgbClr val="FFE6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7" name="Rectangle 157"/>
              <p:cNvSpPr>
                <a:spLocks noChangeArrowheads="1"/>
              </p:cNvSpPr>
              <p:nvPr/>
            </p:nvSpPr>
            <p:spPr bwMode="auto">
              <a:xfrm>
                <a:off x="2978" y="2280"/>
                <a:ext cx="433" cy="14"/>
              </a:xfrm>
              <a:prstGeom prst="rect">
                <a:avLst/>
              </a:prstGeom>
              <a:solidFill>
                <a:srgbClr val="FFE4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8" name="Rectangle 158"/>
              <p:cNvSpPr>
                <a:spLocks noChangeArrowheads="1"/>
              </p:cNvSpPr>
              <p:nvPr/>
            </p:nvSpPr>
            <p:spPr bwMode="auto">
              <a:xfrm>
                <a:off x="2978" y="2294"/>
                <a:ext cx="433" cy="14"/>
              </a:xfrm>
              <a:prstGeom prst="rect">
                <a:avLst/>
              </a:prstGeom>
              <a:solidFill>
                <a:srgbClr val="FFE3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59" name="Rectangle 159"/>
              <p:cNvSpPr>
                <a:spLocks noChangeArrowheads="1"/>
              </p:cNvSpPr>
              <p:nvPr/>
            </p:nvSpPr>
            <p:spPr bwMode="auto">
              <a:xfrm>
                <a:off x="2978" y="2308"/>
                <a:ext cx="433" cy="15"/>
              </a:xfrm>
              <a:prstGeom prst="rect">
                <a:avLst/>
              </a:prstGeom>
              <a:solidFill>
                <a:srgbClr val="FFE2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0" name="Rectangle 160"/>
              <p:cNvSpPr>
                <a:spLocks noChangeArrowheads="1"/>
              </p:cNvSpPr>
              <p:nvPr/>
            </p:nvSpPr>
            <p:spPr bwMode="auto">
              <a:xfrm>
                <a:off x="2978" y="2323"/>
                <a:ext cx="433" cy="14"/>
              </a:xfrm>
              <a:prstGeom prst="rect">
                <a:avLst/>
              </a:prstGeom>
              <a:solidFill>
                <a:srgbClr val="FFE2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1" name="Rectangle 161"/>
              <p:cNvSpPr>
                <a:spLocks noChangeArrowheads="1"/>
              </p:cNvSpPr>
              <p:nvPr/>
            </p:nvSpPr>
            <p:spPr bwMode="auto">
              <a:xfrm>
                <a:off x="2978" y="2337"/>
                <a:ext cx="433" cy="14"/>
              </a:xfrm>
              <a:prstGeom prst="rect">
                <a:avLst/>
              </a:prstGeom>
              <a:solidFill>
                <a:srgbClr val="FFE1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2" name="Rectangle 162"/>
              <p:cNvSpPr>
                <a:spLocks noChangeArrowheads="1"/>
              </p:cNvSpPr>
              <p:nvPr/>
            </p:nvSpPr>
            <p:spPr bwMode="auto">
              <a:xfrm>
                <a:off x="2978" y="2351"/>
                <a:ext cx="433" cy="15"/>
              </a:xfrm>
              <a:prstGeom prst="rect">
                <a:avLst/>
              </a:prstGeom>
              <a:solidFill>
                <a:srgbClr val="FFDF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3" name="Rectangle 163"/>
              <p:cNvSpPr>
                <a:spLocks noChangeArrowheads="1"/>
              </p:cNvSpPr>
              <p:nvPr/>
            </p:nvSpPr>
            <p:spPr bwMode="auto">
              <a:xfrm>
                <a:off x="2978" y="2366"/>
                <a:ext cx="433" cy="17"/>
              </a:xfrm>
              <a:prstGeom prst="rect">
                <a:avLst/>
              </a:prstGeom>
              <a:solidFill>
                <a:srgbClr val="FFDE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4" name="Rectangle 164"/>
              <p:cNvSpPr>
                <a:spLocks noChangeArrowheads="1"/>
              </p:cNvSpPr>
              <p:nvPr/>
            </p:nvSpPr>
            <p:spPr bwMode="auto">
              <a:xfrm>
                <a:off x="2978" y="2383"/>
                <a:ext cx="433" cy="16"/>
              </a:xfrm>
              <a:prstGeom prst="rect">
                <a:avLst/>
              </a:prstGeom>
              <a:solidFill>
                <a:srgbClr val="FFD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5" name="Rectangle 165"/>
              <p:cNvSpPr>
                <a:spLocks noChangeArrowheads="1"/>
              </p:cNvSpPr>
              <p:nvPr/>
            </p:nvSpPr>
            <p:spPr bwMode="auto">
              <a:xfrm>
                <a:off x="2978" y="2399"/>
                <a:ext cx="433" cy="9"/>
              </a:xfrm>
              <a:prstGeom prst="rect">
                <a:avLst/>
              </a:prstGeom>
              <a:solidFill>
                <a:srgbClr val="FFDB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6" name="Rectangle 166"/>
              <p:cNvSpPr>
                <a:spLocks noChangeArrowheads="1"/>
              </p:cNvSpPr>
              <p:nvPr/>
            </p:nvSpPr>
            <p:spPr bwMode="auto">
              <a:xfrm>
                <a:off x="2978" y="2408"/>
                <a:ext cx="433" cy="15"/>
              </a:xfrm>
              <a:prstGeom prst="rect">
                <a:avLst/>
              </a:prstGeom>
              <a:solidFill>
                <a:srgbClr val="FFDB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7" name="Rectangle 167"/>
              <p:cNvSpPr>
                <a:spLocks noChangeArrowheads="1"/>
              </p:cNvSpPr>
              <p:nvPr/>
            </p:nvSpPr>
            <p:spPr bwMode="auto">
              <a:xfrm>
                <a:off x="2978" y="2423"/>
                <a:ext cx="433" cy="14"/>
              </a:xfrm>
              <a:prstGeom prst="rect">
                <a:avLst/>
              </a:prstGeom>
              <a:solidFill>
                <a:srgbClr val="FFDA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8" name="Rectangle 168"/>
              <p:cNvSpPr>
                <a:spLocks noChangeArrowheads="1"/>
              </p:cNvSpPr>
              <p:nvPr/>
            </p:nvSpPr>
            <p:spPr bwMode="auto">
              <a:xfrm>
                <a:off x="2978" y="2437"/>
                <a:ext cx="433" cy="14"/>
              </a:xfrm>
              <a:prstGeom prst="rect">
                <a:avLst/>
              </a:prstGeom>
              <a:solidFill>
                <a:srgbClr val="FFD9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69" name="Rectangle 169"/>
              <p:cNvSpPr>
                <a:spLocks noChangeArrowheads="1"/>
              </p:cNvSpPr>
              <p:nvPr/>
            </p:nvSpPr>
            <p:spPr bwMode="auto">
              <a:xfrm>
                <a:off x="2978" y="2451"/>
                <a:ext cx="433" cy="15"/>
              </a:xfrm>
              <a:prstGeom prst="rect">
                <a:avLst/>
              </a:prstGeom>
              <a:solidFill>
                <a:srgbClr val="FFD8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0" name="Rectangle 170"/>
              <p:cNvSpPr>
                <a:spLocks noChangeArrowheads="1"/>
              </p:cNvSpPr>
              <p:nvPr/>
            </p:nvSpPr>
            <p:spPr bwMode="auto">
              <a:xfrm>
                <a:off x="2978" y="2466"/>
                <a:ext cx="433" cy="15"/>
              </a:xfrm>
              <a:prstGeom prst="rect">
                <a:avLst/>
              </a:prstGeom>
              <a:solidFill>
                <a:srgbClr val="FFD7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1" name="Rectangle 171"/>
              <p:cNvSpPr>
                <a:spLocks noChangeArrowheads="1"/>
              </p:cNvSpPr>
              <p:nvPr/>
            </p:nvSpPr>
            <p:spPr bwMode="auto">
              <a:xfrm>
                <a:off x="2978" y="2481"/>
                <a:ext cx="433" cy="18"/>
              </a:xfrm>
              <a:prstGeom prst="rect">
                <a:avLst/>
              </a:prstGeom>
              <a:solidFill>
                <a:srgbClr val="FFD6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2" name="Rectangle 172"/>
              <p:cNvSpPr>
                <a:spLocks noChangeArrowheads="1"/>
              </p:cNvSpPr>
              <p:nvPr/>
            </p:nvSpPr>
            <p:spPr bwMode="auto">
              <a:xfrm>
                <a:off x="2978" y="2499"/>
                <a:ext cx="433" cy="17"/>
              </a:xfrm>
              <a:prstGeom prst="rect">
                <a:avLst/>
              </a:prstGeom>
              <a:solidFill>
                <a:srgbClr val="FFD5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5" name="Rectangle 173"/>
              <p:cNvSpPr>
                <a:spLocks noChangeArrowheads="1"/>
              </p:cNvSpPr>
              <p:nvPr/>
            </p:nvSpPr>
            <p:spPr bwMode="auto">
              <a:xfrm>
                <a:off x="2978" y="2516"/>
                <a:ext cx="433" cy="15"/>
              </a:xfrm>
              <a:prstGeom prst="rect">
                <a:avLst/>
              </a:prstGeom>
              <a:solidFill>
                <a:srgbClr val="FFD4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6" name="Rectangle 174"/>
              <p:cNvSpPr>
                <a:spLocks noChangeArrowheads="1"/>
              </p:cNvSpPr>
              <p:nvPr/>
            </p:nvSpPr>
            <p:spPr bwMode="auto">
              <a:xfrm>
                <a:off x="2978" y="2531"/>
                <a:ext cx="433" cy="14"/>
              </a:xfrm>
              <a:prstGeom prst="rect">
                <a:avLst/>
              </a:prstGeom>
              <a:solidFill>
                <a:srgbClr val="FFD2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7" name="Rectangle 175"/>
              <p:cNvSpPr>
                <a:spLocks noChangeArrowheads="1"/>
              </p:cNvSpPr>
              <p:nvPr/>
            </p:nvSpPr>
            <p:spPr bwMode="auto">
              <a:xfrm>
                <a:off x="2978" y="2545"/>
                <a:ext cx="433" cy="12"/>
              </a:xfrm>
              <a:prstGeom prst="rect">
                <a:avLst/>
              </a:prstGeom>
              <a:solidFill>
                <a:srgbClr val="FFD1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8" name="Rectangle 176"/>
              <p:cNvSpPr>
                <a:spLocks noChangeArrowheads="1"/>
              </p:cNvSpPr>
              <p:nvPr/>
            </p:nvSpPr>
            <p:spPr bwMode="auto">
              <a:xfrm>
                <a:off x="2978" y="2557"/>
                <a:ext cx="433" cy="13"/>
              </a:xfrm>
              <a:prstGeom prst="rect">
                <a:avLst/>
              </a:prstGeom>
              <a:solidFill>
                <a:srgbClr val="FFD0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79" name="Rectangle 177"/>
              <p:cNvSpPr>
                <a:spLocks noChangeArrowheads="1"/>
              </p:cNvSpPr>
              <p:nvPr/>
            </p:nvSpPr>
            <p:spPr bwMode="auto">
              <a:xfrm>
                <a:off x="2978" y="2570"/>
                <a:ext cx="433" cy="11"/>
              </a:xfrm>
              <a:prstGeom prst="rect">
                <a:avLst/>
              </a:prstGeom>
              <a:solidFill>
                <a:srgbClr val="FFCF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0" name="Rectangle 178"/>
              <p:cNvSpPr>
                <a:spLocks noChangeArrowheads="1"/>
              </p:cNvSpPr>
              <p:nvPr/>
            </p:nvSpPr>
            <p:spPr bwMode="auto">
              <a:xfrm>
                <a:off x="2978" y="2581"/>
                <a:ext cx="433" cy="12"/>
              </a:xfrm>
              <a:prstGeom prst="rect">
                <a:avLst/>
              </a:prstGeom>
              <a:solidFill>
                <a:srgbClr val="FFCE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1" name="Rectangle 179"/>
              <p:cNvSpPr>
                <a:spLocks noChangeArrowheads="1"/>
              </p:cNvSpPr>
              <p:nvPr/>
            </p:nvSpPr>
            <p:spPr bwMode="auto">
              <a:xfrm>
                <a:off x="2978" y="2593"/>
                <a:ext cx="433" cy="12"/>
              </a:xfrm>
              <a:prstGeom prst="rect">
                <a:avLst/>
              </a:prstGeom>
              <a:solidFill>
                <a:srgbClr val="FFCDA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2" name="Rectangle 180"/>
              <p:cNvSpPr>
                <a:spLocks noChangeArrowheads="1"/>
              </p:cNvSpPr>
              <p:nvPr/>
            </p:nvSpPr>
            <p:spPr bwMode="auto">
              <a:xfrm>
                <a:off x="2978" y="2605"/>
                <a:ext cx="433" cy="12"/>
              </a:xfrm>
              <a:prstGeom prst="rect">
                <a:avLst/>
              </a:prstGeom>
              <a:solidFill>
                <a:srgbClr val="FFCCA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183" name="Rectangle 181"/>
              <p:cNvSpPr>
                <a:spLocks noChangeArrowheads="1"/>
              </p:cNvSpPr>
              <p:nvPr/>
            </p:nvSpPr>
            <p:spPr bwMode="auto">
              <a:xfrm>
                <a:off x="2978" y="2617"/>
                <a:ext cx="433" cy="11"/>
              </a:xfrm>
              <a:prstGeom prst="rect">
                <a:avLst/>
              </a:prstGeom>
              <a:solidFill>
                <a:srgbClr val="FFCBA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8" name="Rectangle 182"/>
              <p:cNvSpPr>
                <a:spLocks noChangeArrowheads="1"/>
              </p:cNvSpPr>
              <p:nvPr/>
            </p:nvSpPr>
            <p:spPr bwMode="auto">
              <a:xfrm>
                <a:off x="2978" y="2628"/>
                <a:ext cx="433" cy="10"/>
              </a:xfrm>
              <a:prstGeom prst="rect">
                <a:avLst/>
              </a:prstGeom>
              <a:solidFill>
                <a:srgbClr val="FFCA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49" name="Rectangle 183"/>
              <p:cNvSpPr>
                <a:spLocks noChangeArrowheads="1"/>
              </p:cNvSpPr>
              <p:nvPr/>
            </p:nvSpPr>
            <p:spPr bwMode="auto">
              <a:xfrm>
                <a:off x="2978" y="2638"/>
                <a:ext cx="433" cy="10"/>
              </a:xfrm>
              <a:prstGeom prst="rect">
                <a:avLst/>
              </a:prstGeom>
              <a:solidFill>
                <a:srgbClr val="FFC99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0" name="Rectangle 184"/>
              <p:cNvSpPr>
                <a:spLocks noChangeArrowheads="1"/>
              </p:cNvSpPr>
              <p:nvPr/>
            </p:nvSpPr>
            <p:spPr bwMode="auto">
              <a:xfrm>
                <a:off x="2978" y="2648"/>
                <a:ext cx="433" cy="11"/>
              </a:xfrm>
              <a:prstGeom prst="rect">
                <a:avLst/>
              </a:prstGeom>
              <a:solidFill>
                <a:srgbClr val="FFC99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1" name="Rectangle 185"/>
              <p:cNvSpPr>
                <a:spLocks noChangeArrowheads="1"/>
              </p:cNvSpPr>
              <p:nvPr/>
            </p:nvSpPr>
            <p:spPr bwMode="auto">
              <a:xfrm>
                <a:off x="2978" y="2659"/>
                <a:ext cx="433" cy="10"/>
              </a:xfrm>
              <a:prstGeom prst="rect">
                <a:avLst/>
              </a:prstGeom>
              <a:solidFill>
                <a:srgbClr val="FFC89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2" name="Rectangle 186"/>
              <p:cNvSpPr>
                <a:spLocks noChangeArrowheads="1"/>
              </p:cNvSpPr>
              <p:nvPr/>
            </p:nvSpPr>
            <p:spPr bwMode="auto">
              <a:xfrm>
                <a:off x="2978" y="2669"/>
                <a:ext cx="433" cy="8"/>
              </a:xfrm>
              <a:prstGeom prst="rect">
                <a:avLst/>
              </a:prstGeom>
              <a:solidFill>
                <a:srgbClr val="FFC69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3" name="Rectangle 187"/>
              <p:cNvSpPr>
                <a:spLocks noChangeArrowheads="1"/>
              </p:cNvSpPr>
              <p:nvPr/>
            </p:nvSpPr>
            <p:spPr bwMode="auto">
              <a:xfrm>
                <a:off x="2978" y="2677"/>
                <a:ext cx="433" cy="10"/>
              </a:xfrm>
              <a:prstGeom prst="rect">
                <a:avLst/>
              </a:prstGeom>
              <a:solidFill>
                <a:srgbClr val="FFC69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4" name="Rectangle 188"/>
              <p:cNvSpPr>
                <a:spLocks noChangeArrowheads="1"/>
              </p:cNvSpPr>
              <p:nvPr/>
            </p:nvSpPr>
            <p:spPr bwMode="auto">
              <a:xfrm>
                <a:off x="2978" y="2687"/>
                <a:ext cx="433" cy="7"/>
              </a:xfrm>
              <a:prstGeom prst="rect">
                <a:avLst/>
              </a:prstGeom>
              <a:solidFill>
                <a:srgbClr val="FFC49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5" name="Rectangle 189"/>
              <p:cNvSpPr>
                <a:spLocks noChangeArrowheads="1"/>
              </p:cNvSpPr>
              <p:nvPr/>
            </p:nvSpPr>
            <p:spPr bwMode="auto">
              <a:xfrm>
                <a:off x="2978" y="2694"/>
                <a:ext cx="433" cy="10"/>
              </a:xfrm>
              <a:prstGeom prst="rect">
                <a:avLst/>
              </a:prstGeom>
              <a:solidFill>
                <a:srgbClr val="FFC49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6" name="Rectangle 190"/>
              <p:cNvSpPr>
                <a:spLocks noChangeArrowheads="1"/>
              </p:cNvSpPr>
              <p:nvPr/>
            </p:nvSpPr>
            <p:spPr bwMode="auto">
              <a:xfrm>
                <a:off x="2978" y="2704"/>
                <a:ext cx="433" cy="10"/>
              </a:xfrm>
              <a:prstGeom prst="rect">
                <a:avLst/>
              </a:prstGeom>
              <a:solidFill>
                <a:srgbClr val="FFC39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7" name="Rectangle 191"/>
              <p:cNvSpPr>
                <a:spLocks noChangeArrowheads="1"/>
              </p:cNvSpPr>
              <p:nvPr/>
            </p:nvSpPr>
            <p:spPr bwMode="auto">
              <a:xfrm>
                <a:off x="2978" y="2714"/>
                <a:ext cx="433" cy="11"/>
              </a:xfrm>
              <a:prstGeom prst="rect">
                <a:avLst/>
              </a:prstGeom>
              <a:solidFill>
                <a:srgbClr val="FFC28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8" name="Rectangle 192"/>
              <p:cNvSpPr>
                <a:spLocks noChangeArrowheads="1"/>
              </p:cNvSpPr>
              <p:nvPr/>
            </p:nvSpPr>
            <p:spPr bwMode="auto">
              <a:xfrm>
                <a:off x="2978" y="2725"/>
                <a:ext cx="433" cy="11"/>
              </a:xfrm>
              <a:prstGeom prst="rect">
                <a:avLst/>
              </a:prstGeom>
              <a:solidFill>
                <a:srgbClr val="FFC18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59" name="Rectangle 193"/>
              <p:cNvSpPr>
                <a:spLocks noChangeArrowheads="1"/>
              </p:cNvSpPr>
              <p:nvPr/>
            </p:nvSpPr>
            <p:spPr bwMode="auto">
              <a:xfrm>
                <a:off x="2978" y="2736"/>
                <a:ext cx="433" cy="13"/>
              </a:xfrm>
              <a:prstGeom prst="rect">
                <a:avLst/>
              </a:prstGeom>
              <a:solidFill>
                <a:srgbClr val="FFC08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0" name="Rectangle 194"/>
              <p:cNvSpPr>
                <a:spLocks noChangeArrowheads="1"/>
              </p:cNvSpPr>
              <p:nvPr/>
            </p:nvSpPr>
            <p:spPr bwMode="auto">
              <a:xfrm>
                <a:off x="2978" y="2749"/>
                <a:ext cx="433" cy="11"/>
              </a:xfrm>
              <a:prstGeom prst="rect">
                <a:avLst/>
              </a:prstGeom>
              <a:solidFill>
                <a:srgbClr val="FFBF8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1" name="Rectangle 195"/>
              <p:cNvSpPr>
                <a:spLocks noChangeArrowheads="1"/>
              </p:cNvSpPr>
              <p:nvPr/>
            </p:nvSpPr>
            <p:spPr bwMode="auto">
              <a:xfrm>
                <a:off x="2978" y="2760"/>
                <a:ext cx="433" cy="4"/>
              </a:xfrm>
              <a:prstGeom prst="rect">
                <a:avLst/>
              </a:prstGeom>
              <a:solidFill>
                <a:srgbClr val="FFBE8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2" name="Freeform 196"/>
              <p:cNvSpPr>
                <a:spLocks/>
              </p:cNvSpPr>
              <p:nvPr/>
            </p:nvSpPr>
            <p:spPr bwMode="auto">
              <a:xfrm>
                <a:off x="2979" y="2190"/>
                <a:ext cx="432" cy="573"/>
              </a:xfrm>
              <a:custGeom>
                <a:avLst/>
                <a:gdLst>
                  <a:gd name="T0" fmla="*/ 432 w 432"/>
                  <a:gd name="T1" fmla="*/ 246 h 573"/>
                  <a:gd name="T2" fmla="*/ 422 w 432"/>
                  <a:gd name="T3" fmla="*/ 371 h 573"/>
                  <a:gd name="T4" fmla="*/ 411 w 432"/>
                  <a:gd name="T5" fmla="*/ 402 h 573"/>
                  <a:gd name="T6" fmla="*/ 389 w 432"/>
                  <a:gd name="T7" fmla="*/ 401 h 573"/>
                  <a:gd name="T8" fmla="*/ 389 w 432"/>
                  <a:gd name="T9" fmla="*/ 426 h 573"/>
                  <a:gd name="T10" fmla="*/ 409 w 432"/>
                  <a:gd name="T11" fmla="*/ 462 h 573"/>
                  <a:gd name="T12" fmla="*/ 411 w 432"/>
                  <a:gd name="T13" fmla="*/ 500 h 573"/>
                  <a:gd name="T14" fmla="*/ 415 w 432"/>
                  <a:gd name="T15" fmla="*/ 540 h 573"/>
                  <a:gd name="T16" fmla="*/ 364 w 432"/>
                  <a:gd name="T17" fmla="*/ 548 h 573"/>
                  <a:gd name="T18" fmla="*/ 349 w 432"/>
                  <a:gd name="T19" fmla="*/ 536 h 573"/>
                  <a:gd name="T20" fmla="*/ 335 w 432"/>
                  <a:gd name="T21" fmla="*/ 535 h 573"/>
                  <a:gd name="T22" fmla="*/ 322 w 432"/>
                  <a:gd name="T23" fmla="*/ 507 h 573"/>
                  <a:gd name="T24" fmla="*/ 311 w 432"/>
                  <a:gd name="T25" fmla="*/ 497 h 573"/>
                  <a:gd name="T26" fmla="*/ 295 w 432"/>
                  <a:gd name="T27" fmla="*/ 491 h 573"/>
                  <a:gd name="T28" fmla="*/ 284 w 432"/>
                  <a:gd name="T29" fmla="*/ 479 h 573"/>
                  <a:gd name="T30" fmla="*/ 281 w 432"/>
                  <a:gd name="T31" fmla="*/ 473 h 573"/>
                  <a:gd name="T32" fmla="*/ 279 w 432"/>
                  <a:gd name="T33" fmla="*/ 466 h 573"/>
                  <a:gd name="T34" fmla="*/ 277 w 432"/>
                  <a:gd name="T35" fmla="*/ 453 h 573"/>
                  <a:gd name="T36" fmla="*/ 279 w 432"/>
                  <a:gd name="T37" fmla="*/ 444 h 573"/>
                  <a:gd name="T38" fmla="*/ 281 w 432"/>
                  <a:gd name="T39" fmla="*/ 433 h 573"/>
                  <a:gd name="T40" fmla="*/ 275 w 432"/>
                  <a:gd name="T41" fmla="*/ 427 h 573"/>
                  <a:gd name="T42" fmla="*/ 262 w 432"/>
                  <a:gd name="T43" fmla="*/ 427 h 573"/>
                  <a:gd name="T44" fmla="*/ 254 w 432"/>
                  <a:gd name="T45" fmla="*/ 421 h 573"/>
                  <a:gd name="T46" fmla="*/ 249 w 432"/>
                  <a:gd name="T47" fmla="*/ 420 h 573"/>
                  <a:gd name="T48" fmla="*/ 246 w 432"/>
                  <a:gd name="T49" fmla="*/ 420 h 573"/>
                  <a:gd name="T50" fmla="*/ 244 w 432"/>
                  <a:gd name="T51" fmla="*/ 417 h 573"/>
                  <a:gd name="T52" fmla="*/ 237 w 432"/>
                  <a:gd name="T53" fmla="*/ 411 h 573"/>
                  <a:gd name="T54" fmla="*/ 235 w 432"/>
                  <a:gd name="T55" fmla="*/ 407 h 573"/>
                  <a:gd name="T56" fmla="*/ 233 w 432"/>
                  <a:gd name="T57" fmla="*/ 403 h 573"/>
                  <a:gd name="T58" fmla="*/ 229 w 432"/>
                  <a:gd name="T59" fmla="*/ 396 h 573"/>
                  <a:gd name="T60" fmla="*/ 225 w 432"/>
                  <a:gd name="T61" fmla="*/ 388 h 573"/>
                  <a:gd name="T62" fmla="*/ 219 w 432"/>
                  <a:gd name="T63" fmla="*/ 378 h 573"/>
                  <a:gd name="T64" fmla="*/ 206 w 432"/>
                  <a:gd name="T65" fmla="*/ 368 h 573"/>
                  <a:gd name="T66" fmla="*/ 197 w 432"/>
                  <a:gd name="T67" fmla="*/ 352 h 573"/>
                  <a:gd name="T68" fmla="*/ 193 w 432"/>
                  <a:gd name="T69" fmla="*/ 345 h 573"/>
                  <a:gd name="T70" fmla="*/ 183 w 432"/>
                  <a:gd name="T71" fmla="*/ 327 h 573"/>
                  <a:gd name="T72" fmla="*/ 178 w 432"/>
                  <a:gd name="T73" fmla="*/ 317 h 573"/>
                  <a:gd name="T74" fmla="*/ 176 w 432"/>
                  <a:gd name="T75" fmla="*/ 308 h 573"/>
                  <a:gd name="T76" fmla="*/ 169 w 432"/>
                  <a:gd name="T77" fmla="*/ 298 h 573"/>
                  <a:gd name="T78" fmla="*/ 167 w 432"/>
                  <a:gd name="T79" fmla="*/ 279 h 573"/>
                  <a:gd name="T80" fmla="*/ 160 w 432"/>
                  <a:gd name="T81" fmla="*/ 268 h 573"/>
                  <a:gd name="T82" fmla="*/ 149 w 432"/>
                  <a:gd name="T83" fmla="*/ 242 h 573"/>
                  <a:gd name="T84" fmla="*/ 146 w 432"/>
                  <a:gd name="T85" fmla="*/ 219 h 573"/>
                  <a:gd name="T86" fmla="*/ 141 w 432"/>
                  <a:gd name="T87" fmla="*/ 205 h 573"/>
                  <a:gd name="T88" fmla="*/ 126 w 432"/>
                  <a:gd name="T89" fmla="*/ 166 h 573"/>
                  <a:gd name="T90" fmla="*/ 126 w 432"/>
                  <a:gd name="T91" fmla="*/ 142 h 573"/>
                  <a:gd name="T92" fmla="*/ 133 w 432"/>
                  <a:gd name="T93" fmla="*/ 134 h 573"/>
                  <a:gd name="T94" fmla="*/ 128 w 432"/>
                  <a:gd name="T95" fmla="*/ 130 h 573"/>
                  <a:gd name="T96" fmla="*/ 107 w 432"/>
                  <a:gd name="T97" fmla="*/ 119 h 573"/>
                  <a:gd name="T98" fmla="*/ 94 w 432"/>
                  <a:gd name="T99" fmla="*/ 113 h 573"/>
                  <a:gd name="T100" fmla="*/ 92 w 432"/>
                  <a:gd name="T101" fmla="*/ 98 h 573"/>
                  <a:gd name="T102" fmla="*/ 80 w 432"/>
                  <a:gd name="T103" fmla="*/ 92 h 573"/>
                  <a:gd name="T104" fmla="*/ 73 w 432"/>
                  <a:gd name="T105" fmla="*/ 90 h 573"/>
                  <a:gd name="T106" fmla="*/ 59 w 432"/>
                  <a:gd name="T107" fmla="*/ 96 h 573"/>
                  <a:gd name="T108" fmla="*/ 46 w 432"/>
                  <a:gd name="T109" fmla="*/ 85 h 573"/>
                  <a:gd name="T110" fmla="*/ 37 w 432"/>
                  <a:gd name="T111" fmla="*/ 78 h 573"/>
                  <a:gd name="T112" fmla="*/ 27 w 432"/>
                  <a:gd name="T113" fmla="*/ 71 h 573"/>
                  <a:gd name="T114" fmla="*/ 18 w 432"/>
                  <a:gd name="T115" fmla="*/ 66 h 573"/>
                  <a:gd name="T116" fmla="*/ 0 w 432"/>
                  <a:gd name="T117" fmla="*/ 49 h 573"/>
                  <a:gd name="T118" fmla="*/ 15 w 432"/>
                  <a:gd name="T119" fmla="*/ 10 h 573"/>
                  <a:gd name="T120" fmla="*/ 250 w 432"/>
                  <a:gd name="T121" fmla="*/ 121 h 5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32" h="573">
                    <a:moveTo>
                      <a:pt x="416" y="140"/>
                    </a:moveTo>
                    <a:lnTo>
                      <a:pt x="412" y="149"/>
                    </a:lnTo>
                    <a:lnTo>
                      <a:pt x="415" y="148"/>
                    </a:lnTo>
                    <a:lnTo>
                      <a:pt x="416" y="162"/>
                    </a:lnTo>
                    <a:lnTo>
                      <a:pt x="422" y="200"/>
                    </a:lnTo>
                    <a:lnTo>
                      <a:pt x="429" y="219"/>
                    </a:lnTo>
                    <a:lnTo>
                      <a:pt x="432" y="246"/>
                    </a:lnTo>
                    <a:lnTo>
                      <a:pt x="426" y="307"/>
                    </a:lnTo>
                    <a:lnTo>
                      <a:pt x="420" y="306"/>
                    </a:lnTo>
                    <a:lnTo>
                      <a:pt x="422" y="318"/>
                    </a:lnTo>
                    <a:lnTo>
                      <a:pt x="423" y="336"/>
                    </a:lnTo>
                    <a:lnTo>
                      <a:pt x="426" y="353"/>
                    </a:lnTo>
                    <a:lnTo>
                      <a:pt x="424" y="363"/>
                    </a:lnTo>
                    <a:lnTo>
                      <a:pt x="422" y="371"/>
                    </a:lnTo>
                    <a:lnTo>
                      <a:pt x="424" y="380"/>
                    </a:lnTo>
                    <a:lnTo>
                      <a:pt x="423" y="387"/>
                    </a:lnTo>
                    <a:lnTo>
                      <a:pt x="423" y="392"/>
                    </a:lnTo>
                    <a:lnTo>
                      <a:pt x="425" y="399"/>
                    </a:lnTo>
                    <a:lnTo>
                      <a:pt x="426" y="401"/>
                    </a:lnTo>
                    <a:lnTo>
                      <a:pt x="419" y="407"/>
                    </a:lnTo>
                    <a:lnTo>
                      <a:pt x="411" y="402"/>
                    </a:lnTo>
                    <a:lnTo>
                      <a:pt x="407" y="401"/>
                    </a:lnTo>
                    <a:lnTo>
                      <a:pt x="398" y="402"/>
                    </a:lnTo>
                    <a:lnTo>
                      <a:pt x="395" y="401"/>
                    </a:lnTo>
                    <a:lnTo>
                      <a:pt x="393" y="400"/>
                    </a:lnTo>
                    <a:lnTo>
                      <a:pt x="391" y="399"/>
                    </a:lnTo>
                    <a:lnTo>
                      <a:pt x="390" y="400"/>
                    </a:lnTo>
                    <a:lnTo>
                      <a:pt x="389" y="401"/>
                    </a:lnTo>
                    <a:lnTo>
                      <a:pt x="385" y="403"/>
                    </a:lnTo>
                    <a:lnTo>
                      <a:pt x="384" y="405"/>
                    </a:lnTo>
                    <a:lnTo>
                      <a:pt x="384" y="408"/>
                    </a:lnTo>
                    <a:lnTo>
                      <a:pt x="384" y="412"/>
                    </a:lnTo>
                    <a:lnTo>
                      <a:pt x="387" y="420"/>
                    </a:lnTo>
                    <a:lnTo>
                      <a:pt x="389" y="423"/>
                    </a:lnTo>
                    <a:lnTo>
                      <a:pt x="389" y="426"/>
                    </a:lnTo>
                    <a:lnTo>
                      <a:pt x="392" y="426"/>
                    </a:lnTo>
                    <a:lnTo>
                      <a:pt x="394" y="428"/>
                    </a:lnTo>
                    <a:lnTo>
                      <a:pt x="396" y="432"/>
                    </a:lnTo>
                    <a:lnTo>
                      <a:pt x="401" y="444"/>
                    </a:lnTo>
                    <a:lnTo>
                      <a:pt x="408" y="454"/>
                    </a:lnTo>
                    <a:lnTo>
                      <a:pt x="408" y="459"/>
                    </a:lnTo>
                    <a:lnTo>
                      <a:pt x="409" y="462"/>
                    </a:lnTo>
                    <a:lnTo>
                      <a:pt x="414" y="466"/>
                    </a:lnTo>
                    <a:lnTo>
                      <a:pt x="416" y="473"/>
                    </a:lnTo>
                    <a:lnTo>
                      <a:pt x="419" y="483"/>
                    </a:lnTo>
                    <a:lnTo>
                      <a:pt x="414" y="488"/>
                    </a:lnTo>
                    <a:lnTo>
                      <a:pt x="411" y="491"/>
                    </a:lnTo>
                    <a:lnTo>
                      <a:pt x="411" y="494"/>
                    </a:lnTo>
                    <a:lnTo>
                      <a:pt x="411" y="500"/>
                    </a:lnTo>
                    <a:lnTo>
                      <a:pt x="414" y="505"/>
                    </a:lnTo>
                    <a:lnTo>
                      <a:pt x="419" y="508"/>
                    </a:lnTo>
                    <a:lnTo>
                      <a:pt x="422" y="513"/>
                    </a:lnTo>
                    <a:lnTo>
                      <a:pt x="422" y="522"/>
                    </a:lnTo>
                    <a:lnTo>
                      <a:pt x="423" y="527"/>
                    </a:lnTo>
                    <a:lnTo>
                      <a:pt x="422" y="529"/>
                    </a:lnTo>
                    <a:lnTo>
                      <a:pt x="415" y="540"/>
                    </a:lnTo>
                    <a:lnTo>
                      <a:pt x="405" y="549"/>
                    </a:lnTo>
                    <a:lnTo>
                      <a:pt x="381" y="565"/>
                    </a:lnTo>
                    <a:lnTo>
                      <a:pt x="371" y="573"/>
                    </a:lnTo>
                    <a:lnTo>
                      <a:pt x="368" y="565"/>
                    </a:lnTo>
                    <a:lnTo>
                      <a:pt x="367" y="565"/>
                    </a:lnTo>
                    <a:lnTo>
                      <a:pt x="366" y="553"/>
                    </a:lnTo>
                    <a:lnTo>
                      <a:pt x="364" y="548"/>
                    </a:lnTo>
                    <a:lnTo>
                      <a:pt x="363" y="546"/>
                    </a:lnTo>
                    <a:lnTo>
                      <a:pt x="360" y="545"/>
                    </a:lnTo>
                    <a:lnTo>
                      <a:pt x="359" y="542"/>
                    </a:lnTo>
                    <a:lnTo>
                      <a:pt x="357" y="540"/>
                    </a:lnTo>
                    <a:lnTo>
                      <a:pt x="352" y="537"/>
                    </a:lnTo>
                    <a:lnTo>
                      <a:pt x="351" y="537"/>
                    </a:lnTo>
                    <a:lnTo>
                      <a:pt x="349" y="536"/>
                    </a:lnTo>
                    <a:lnTo>
                      <a:pt x="347" y="535"/>
                    </a:lnTo>
                    <a:lnTo>
                      <a:pt x="344" y="536"/>
                    </a:lnTo>
                    <a:lnTo>
                      <a:pt x="340" y="535"/>
                    </a:lnTo>
                    <a:lnTo>
                      <a:pt x="339" y="536"/>
                    </a:lnTo>
                    <a:lnTo>
                      <a:pt x="339" y="537"/>
                    </a:lnTo>
                    <a:lnTo>
                      <a:pt x="338" y="536"/>
                    </a:lnTo>
                    <a:lnTo>
                      <a:pt x="335" y="535"/>
                    </a:lnTo>
                    <a:lnTo>
                      <a:pt x="333" y="535"/>
                    </a:lnTo>
                    <a:lnTo>
                      <a:pt x="332" y="533"/>
                    </a:lnTo>
                    <a:lnTo>
                      <a:pt x="331" y="532"/>
                    </a:lnTo>
                    <a:lnTo>
                      <a:pt x="328" y="528"/>
                    </a:lnTo>
                    <a:lnTo>
                      <a:pt x="324" y="515"/>
                    </a:lnTo>
                    <a:lnTo>
                      <a:pt x="321" y="508"/>
                    </a:lnTo>
                    <a:lnTo>
                      <a:pt x="322" y="507"/>
                    </a:lnTo>
                    <a:lnTo>
                      <a:pt x="324" y="506"/>
                    </a:lnTo>
                    <a:lnTo>
                      <a:pt x="323" y="502"/>
                    </a:lnTo>
                    <a:lnTo>
                      <a:pt x="321" y="499"/>
                    </a:lnTo>
                    <a:lnTo>
                      <a:pt x="319" y="498"/>
                    </a:lnTo>
                    <a:lnTo>
                      <a:pt x="314" y="500"/>
                    </a:lnTo>
                    <a:lnTo>
                      <a:pt x="312" y="498"/>
                    </a:lnTo>
                    <a:lnTo>
                      <a:pt x="311" y="497"/>
                    </a:lnTo>
                    <a:lnTo>
                      <a:pt x="308" y="496"/>
                    </a:lnTo>
                    <a:lnTo>
                      <a:pt x="303" y="495"/>
                    </a:lnTo>
                    <a:lnTo>
                      <a:pt x="300" y="494"/>
                    </a:lnTo>
                    <a:lnTo>
                      <a:pt x="300" y="494"/>
                    </a:lnTo>
                    <a:lnTo>
                      <a:pt x="298" y="492"/>
                    </a:lnTo>
                    <a:lnTo>
                      <a:pt x="298" y="493"/>
                    </a:lnTo>
                    <a:lnTo>
                      <a:pt x="295" y="491"/>
                    </a:lnTo>
                    <a:lnTo>
                      <a:pt x="292" y="487"/>
                    </a:lnTo>
                    <a:lnTo>
                      <a:pt x="292" y="486"/>
                    </a:lnTo>
                    <a:lnTo>
                      <a:pt x="289" y="483"/>
                    </a:lnTo>
                    <a:lnTo>
                      <a:pt x="286" y="480"/>
                    </a:lnTo>
                    <a:lnTo>
                      <a:pt x="283" y="479"/>
                    </a:lnTo>
                    <a:lnTo>
                      <a:pt x="282" y="479"/>
                    </a:lnTo>
                    <a:lnTo>
                      <a:pt x="284" y="479"/>
                    </a:lnTo>
                    <a:lnTo>
                      <a:pt x="285" y="477"/>
                    </a:lnTo>
                    <a:lnTo>
                      <a:pt x="286" y="473"/>
                    </a:lnTo>
                    <a:lnTo>
                      <a:pt x="286" y="473"/>
                    </a:lnTo>
                    <a:lnTo>
                      <a:pt x="284" y="471"/>
                    </a:lnTo>
                    <a:lnTo>
                      <a:pt x="282" y="473"/>
                    </a:lnTo>
                    <a:lnTo>
                      <a:pt x="282" y="473"/>
                    </a:lnTo>
                    <a:lnTo>
                      <a:pt x="281" y="473"/>
                    </a:lnTo>
                    <a:lnTo>
                      <a:pt x="281" y="473"/>
                    </a:lnTo>
                    <a:lnTo>
                      <a:pt x="281" y="471"/>
                    </a:lnTo>
                    <a:lnTo>
                      <a:pt x="281" y="469"/>
                    </a:lnTo>
                    <a:lnTo>
                      <a:pt x="281" y="468"/>
                    </a:lnTo>
                    <a:lnTo>
                      <a:pt x="281" y="467"/>
                    </a:lnTo>
                    <a:lnTo>
                      <a:pt x="280" y="467"/>
                    </a:lnTo>
                    <a:lnTo>
                      <a:pt x="279" y="466"/>
                    </a:lnTo>
                    <a:lnTo>
                      <a:pt x="279" y="467"/>
                    </a:lnTo>
                    <a:lnTo>
                      <a:pt x="279" y="461"/>
                    </a:lnTo>
                    <a:lnTo>
                      <a:pt x="279" y="459"/>
                    </a:lnTo>
                    <a:lnTo>
                      <a:pt x="279" y="455"/>
                    </a:lnTo>
                    <a:lnTo>
                      <a:pt x="278" y="454"/>
                    </a:lnTo>
                    <a:lnTo>
                      <a:pt x="277" y="453"/>
                    </a:lnTo>
                    <a:lnTo>
                      <a:pt x="277" y="453"/>
                    </a:lnTo>
                    <a:lnTo>
                      <a:pt x="277" y="451"/>
                    </a:lnTo>
                    <a:lnTo>
                      <a:pt x="277" y="450"/>
                    </a:lnTo>
                    <a:lnTo>
                      <a:pt x="277" y="448"/>
                    </a:lnTo>
                    <a:lnTo>
                      <a:pt x="278" y="446"/>
                    </a:lnTo>
                    <a:lnTo>
                      <a:pt x="278" y="446"/>
                    </a:lnTo>
                    <a:lnTo>
                      <a:pt x="279" y="446"/>
                    </a:lnTo>
                    <a:lnTo>
                      <a:pt x="279" y="444"/>
                    </a:lnTo>
                    <a:lnTo>
                      <a:pt x="279" y="440"/>
                    </a:lnTo>
                    <a:lnTo>
                      <a:pt x="279" y="440"/>
                    </a:lnTo>
                    <a:lnTo>
                      <a:pt x="279" y="438"/>
                    </a:lnTo>
                    <a:lnTo>
                      <a:pt x="279" y="436"/>
                    </a:lnTo>
                    <a:lnTo>
                      <a:pt x="279" y="433"/>
                    </a:lnTo>
                    <a:lnTo>
                      <a:pt x="279" y="433"/>
                    </a:lnTo>
                    <a:lnTo>
                      <a:pt x="281" y="433"/>
                    </a:lnTo>
                    <a:lnTo>
                      <a:pt x="281" y="432"/>
                    </a:lnTo>
                    <a:lnTo>
                      <a:pt x="281" y="432"/>
                    </a:lnTo>
                    <a:lnTo>
                      <a:pt x="280" y="430"/>
                    </a:lnTo>
                    <a:lnTo>
                      <a:pt x="279" y="429"/>
                    </a:lnTo>
                    <a:lnTo>
                      <a:pt x="277" y="428"/>
                    </a:lnTo>
                    <a:lnTo>
                      <a:pt x="276" y="427"/>
                    </a:lnTo>
                    <a:lnTo>
                      <a:pt x="275" y="427"/>
                    </a:lnTo>
                    <a:lnTo>
                      <a:pt x="272" y="425"/>
                    </a:lnTo>
                    <a:lnTo>
                      <a:pt x="267" y="424"/>
                    </a:lnTo>
                    <a:lnTo>
                      <a:pt x="263" y="425"/>
                    </a:lnTo>
                    <a:lnTo>
                      <a:pt x="262" y="426"/>
                    </a:lnTo>
                    <a:lnTo>
                      <a:pt x="263" y="426"/>
                    </a:lnTo>
                    <a:lnTo>
                      <a:pt x="261" y="427"/>
                    </a:lnTo>
                    <a:lnTo>
                      <a:pt x="262" y="427"/>
                    </a:lnTo>
                    <a:lnTo>
                      <a:pt x="255" y="425"/>
                    </a:lnTo>
                    <a:lnTo>
                      <a:pt x="255" y="424"/>
                    </a:lnTo>
                    <a:lnTo>
                      <a:pt x="256" y="424"/>
                    </a:lnTo>
                    <a:lnTo>
                      <a:pt x="257" y="423"/>
                    </a:lnTo>
                    <a:lnTo>
                      <a:pt x="256" y="422"/>
                    </a:lnTo>
                    <a:lnTo>
                      <a:pt x="255" y="422"/>
                    </a:lnTo>
                    <a:lnTo>
                      <a:pt x="254" y="421"/>
                    </a:lnTo>
                    <a:lnTo>
                      <a:pt x="254" y="420"/>
                    </a:lnTo>
                    <a:lnTo>
                      <a:pt x="253" y="419"/>
                    </a:lnTo>
                    <a:lnTo>
                      <a:pt x="252" y="419"/>
                    </a:lnTo>
                    <a:lnTo>
                      <a:pt x="250" y="420"/>
                    </a:lnTo>
                    <a:lnTo>
                      <a:pt x="250" y="421"/>
                    </a:lnTo>
                    <a:lnTo>
                      <a:pt x="249" y="421"/>
                    </a:lnTo>
                    <a:lnTo>
                      <a:pt x="249" y="420"/>
                    </a:lnTo>
                    <a:lnTo>
                      <a:pt x="248" y="420"/>
                    </a:lnTo>
                    <a:lnTo>
                      <a:pt x="249" y="421"/>
                    </a:lnTo>
                    <a:lnTo>
                      <a:pt x="248" y="421"/>
                    </a:lnTo>
                    <a:lnTo>
                      <a:pt x="247" y="421"/>
                    </a:lnTo>
                    <a:lnTo>
                      <a:pt x="247" y="420"/>
                    </a:lnTo>
                    <a:lnTo>
                      <a:pt x="246" y="421"/>
                    </a:lnTo>
                    <a:lnTo>
                      <a:pt x="246" y="420"/>
                    </a:lnTo>
                    <a:lnTo>
                      <a:pt x="247" y="420"/>
                    </a:lnTo>
                    <a:lnTo>
                      <a:pt x="246" y="419"/>
                    </a:lnTo>
                    <a:lnTo>
                      <a:pt x="246" y="418"/>
                    </a:lnTo>
                    <a:lnTo>
                      <a:pt x="245" y="419"/>
                    </a:lnTo>
                    <a:lnTo>
                      <a:pt x="246" y="418"/>
                    </a:lnTo>
                    <a:lnTo>
                      <a:pt x="245" y="417"/>
                    </a:lnTo>
                    <a:lnTo>
                      <a:pt x="244" y="417"/>
                    </a:lnTo>
                    <a:lnTo>
                      <a:pt x="244" y="416"/>
                    </a:lnTo>
                    <a:lnTo>
                      <a:pt x="243" y="416"/>
                    </a:lnTo>
                    <a:lnTo>
                      <a:pt x="242" y="416"/>
                    </a:lnTo>
                    <a:lnTo>
                      <a:pt x="241" y="413"/>
                    </a:lnTo>
                    <a:lnTo>
                      <a:pt x="240" y="413"/>
                    </a:lnTo>
                    <a:lnTo>
                      <a:pt x="239" y="411"/>
                    </a:lnTo>
                    <a:lnTo>
                      <a:pt x="237" y="411"/>
                    </a:lnTo>
                    <a:lnTo>
                      <a:pt x="237" y="410"/>
                    </a:lnTo>
                    <a:lnTo>
                      <a:pt x="237" y="409"/>
                    </a:lnTo>
                    <a:lnTo>
                      <a:pt x="236" y="410"/>
                    </a:lnTo>
                    <a:lnTo>
                      <a:pt x="236" y="409"/>
                    </a:lnTo>
                    <a:lnTo>
                      <a:pt x="236" y="409"/>
                    </a:lnTo>
                    <a:lnTo>
                      <a:pt x="235" y="407"/>
                    </a:lnTo>
                    <a:lnTo>
                      <a:pt x="235" y="407"/>
                    </a:lnTo>
                    <a:lnTo>
                      <a:pt x="235" y="407"/>
                    </a:lnTo>
                    <a:lnTo>
                      <a:pt x="235" y="405"/>
                    </a:lnTo>
                    <a:lnTo>
                      <a:pt x="234" y="404"/>
                    </a:lnTo>
                    <a:lnTo>
                      <a:pt x="234" y="404"/>
                    </a:lnTo>
                    <a:lnTo>
                      <a:pt x="233" y="404"/>
                    </a:lnTo>
                    <a:lnTo>
                      <a:pt x="233" y="403"/>
                    </a:lnTo>
                    <a:lnTo>
                      <a:pt x="233" y="403"/>
                    </a:lnTo>
                    <a:lnTo>
                      <a:pt x="232" y="402"/>
                    </a:lnTo>
                    <a:lnTo>
                      <a:pt x="232" y="401"/>
                    </a:lnTo>
                    <a:lnTo>
                      <a:pt x="232" y="401"/>
                    </a:lnTo>
                    <a:lnTo>
                      <a:pt x="232" y="400"/>
                    </a:lnTo>
                    <a:lnTo>
                      <a:pt x="232" y="398"/>
                    </a:lnTo>
                    <a:lnTo>
                      <a:pt x="230" y="396"/>
                    </a:lnTo>
                    <a:lnTo>
                      <a:pt x="229" y="396"/>
                    </a:lnTo>
                    <a:lnTo>
                      <a:pt x="229" y="394"/>
                    </a:lnTo>
                    <a:lnTo>
                      <a:pt x="228" y="393"/>
                    </a:lnTo>
                    <a:lnTo>
                      <a:pt x="228" y="392"/>
                    </a:lnTo>
                    <a:lnTo>
                      <a:pt x="227" y="390"/>
                    </a:lnTo>
                    <a:lnTo>
                      <a:pt x="226" y="390"/>
                    </a:lnTo>
                    <a:lnTo>
                      <a:pt x="226" y="389"/>
                    </a:lnTo>
                    <a:lnTo>
                      <a:pt x="225" y="388"/>
                    </a:lnTo>
                    <a:lnTo>
                      <a:pt x="224" y="387"/>
                    </a:lnTo>
                    <a:lnTo>
                      <a:pt x="223" y="386"/>
                    </a:lnTo>
                    <a:lnTo>
                      <a:pt x="223" y="384"/>
                    </a:lnTo>
                    <a:lnTo>
                      <a:pt x="223" y="382"/>
                    </a:lnTo>
                    <a:lnTo>
                      <a:pt x="223" y="382"/>
                    </a:lnTo>
                    <a:lnTo>
                      <a:pt x="222" y="380"/>
                    </a:lnTo>
                    <a:lnTo>
                      <a:pt x="219" y="378"/>
                    </a:lnTo>
                    <a:lnTo>
                      <a:pt x="217" y="377"/>
                    </a:lnTo>
                    <a:lnTo>
                      <a:pt x="211" y="373"/>
                    </a:lnTo>
                    <a:lnTo>
                      <a:pt x="207" y="373"/>
                    </a:lnTo>
                    <a:lnTo>
                      <a:pt x="206" y="373"/>
                    </a:lnTo>
                    <a:lnTo>
                      <a:pt x="206" y="371"/>
                    </a:lnTo>
                    <a:lnTo>
                      <a:pt x="206" y="371"/>
                    </a:lnTo>
                    <a:lnTo>
                      <a:pt x="206" y="368"/>
                    </a:lnTo>
                    <a:lnTo>
                      <a:pt x="205" y="366"/>
                    </a:lnTo>
                    <a:lnTo>
                      <a:pt x="205" y="363"/>
                    </a:lnTo>
                    <a:lnTo>
                      <a:pt x="204" y="362"/>
                    </a:lnTo>
                    <a:lnTo>
                      <a:pt x="204" y="361"/>
                    </a:lnTo>
                    <a:lnTo>
                      <a:pt x="202" y="358"/>
                    </a:lnTo>
                    <a:lnTo>
                      <a:pt x="199" y="355"/>
                    </a:lnTo>
                    <a:lnTo>
                      <a:pt x="197" y="352"/>
                    </a:lnTo>
                    <a:lnTo>
                      <a:pt x="196" y="351"/>
                    </a:lnTo>
                    <a:lnTo>
                      <a:pt x="195" y="350"/>
                    </a:lnTo>
                    <a:lnTo>
                      <a:pt x="194" y="349"/>
                    </a:lnTo>
                    <a:lnTo>
                      <a:pt x="194" y="348"/>
                    </a:lnTo>
                    <a:lnTo>
                      <a:pt x="193" y="346"/>
                    </a:lnTo>
                    <a:lnTo>
                      <a:pt x="192" y="345"/>
                    </a:lnTo>
                    <a:lnTo>
                      <a:pt x="193" y="345"/>
                    </a:lnTo>
                    <a:lnTo>
                      <a:pt x="192" y="339"/>
                    </a:lnTo>
                    <a:lnTo>
                      <a:pt x="188" y="336"/>
                    </a:lnTo>
                    <a:lnTo>
                      <a:pt x="187" y="334"/>
                    </a:lnTo>
                    <a:lnTo>
                      <a:pt x="186" y="333"/>
                    </a:lnTo>
                    <a:lnTo>
                      <a:pt x="184" y="330"/>
                    </a:lnTo>
                    <a:lnTo>
                      <a:pt x="184" y="328"/>
                    </a:lnTo>
                    <a:lnTo>
                      <a:pt x="183" y="327"/>
                    </a:lnTo>
                    <a:lnTo>
                      <a:pt x="179" y="326"/>
                    </a:lnTo>
                    <a:lnTo>
                      <a:pt x="178" y="325"/>
                    </a:lnTo>
                    <a:lnTo>
                      <a:pt x="180" y="325"/>
                    </a:lnTo>
                    <a:lnTo>
                      <a:pt x="180" y="324"/>
                    </a:lnTo>
                    <a:lnTo>
                      <a:pt x="179" y="321"/>
                    </a:lnTo>
                    <a:lnTo>
                      <a:pt x="179" y="317"/>
                    </a:lnTo>
                    <a:lnTo>
                      <a:pt x="178" y="317"/>
                    </a:lnTo>
                    <a:lnTo>
                      <a:pt x="179" y="315"/>
                    </a:lnTo>
                    <a:lnTo>
                      <a:pt x="180" y="313"/>
                    </a:lnTo>
                    <a:lnTo>
                      <a:pt x="178" y="310"/>
                    </a:lnTo>
                    <a:lnTo>
                      <a:pt x="177" y="309"/>
                    </a:lnTo>
                    <a:lnTo>
                      <a:pt x="178" y="309"/>
                    </a:lnTo>
                    <a:lnTo>
                      <a:pt x="177" y="308"/>
                    </a:lnTo>
                    <a:lnTo>
                      <a:pt x="176" y="308"/>
                    </a:lnTo>
                    <a:lnTo>
                      <a:pt x="177" y="302"/>
                    </a:lnTo>
                    <a:lnTo>
                      <a:pt x="177" y="299"/>
                    </a:lnTo>
                    <a:lnTo>
                      <a:pt x="176" y="296"/>
                    </a:lnTo>
                    <a:lnTo>
                      <a:pt x="175" y="295"/>
                    </a:lnTo>
                    <a:lnTo>
                      <a:pt x="172" y="294"/>
                    </a:lnTo>
                    <a:lnTo>
                      <a:pt x="170" y="295"/>
                    </a:lnTo>
                    <a:lnTo>
                      <a:pt x="169" y="298"/>
                    </a:lnTo>
                    <a:lnTo>
                      <a:pt x="168" y="295"/>
                    </a:lnTo>
                    <a:lnTo>
                      <a:pt x="164" y="293"/>
                    </a:lnTo>
                    <a:lnTo>
                      <a:pt x="164" y="292"/>
                    </a:lnTo>
                    <a:lnTo>
                      <a:pt x="164" y="290"/>
                    </a:lnTo>
                    <a:lnTo>
                      <a:pt x="167" y="282"/>
                    </a:lnTo>
                    <a:lnTo>
                      <a:pt x="167" y="280"/>
                    </a:lnTo>
                    <a:lnTo>
                      <a:pt x="167" y="279"/>
                    </a:lnTo>
                    <a:lnTo>
                      <a:pt x="166" y="279"/>
                    </a:lnTo>
                    <a:lnTo>
                      <a:pt x="164" y="277"/>
                    </a:lnTo>
                    <a:lnTo>
                      <a:pt x="164" y="274"/>
                    </a:lnTo>
                    <a:lnTo>
                      <a:pt x="163" y="272"/>
                    </a:lnTo>
                    <a:lnTo>
                      <a:pt x="161" y="271"/>
                    </a:lnTo>
                    <a:lnTo>
                      <a:pt x="160" y="268"/>
                    </a:lnTo>
                    <a:lnTo>
                      <a:pt x="160" y="268"/>
                    </a:lnTo>
                    <a:lnTo>
                      <a:pt x="157" y="262"/>
                    </a:lnTo>
                    <a:lnTo>
                      <a:pt x="157" y="261"/>
                    </a:lnTo>
                    <a:lnTo>
                      <a:pt x="155" y="261"/>
                    </a:lnTo>
                    <a:lnTo>
                      <a:pt x="153" y="253"/>
                    </a:lnTo>
                    <a:lnTo>
                      <a:pt x="151" y="248"/>
                    </a:lnTo>
                    <a:lnTo>
                      <a:pt x="150" y="244"/>
                    </a:lnTo>
                    <a:lnTo>
                      <a:pt x="149" y="242"/>
                    </a:lnTo>
                    <a:lnTo>
                      <a:pt x="148" y="242"/>
                    </a:lnTo>
                    <a:lnTo>
                      <a:pt x="147" y="242"/>
                    </a:lnTo>
                    <a:lnTo>
                      <a:pt x="146" y="242"/>
                    </a:lnTo>
                    <a:lnTo>
                      <a:pt x="145" y="242"/>
                    </a:lnTo>
                    <a:lnTo>
                      <a:pt x="146" y="231"/>
                    </a:lnTo>
                    <a:lnTo>
                      <a:pt x="145" y="228"/>
                    </a:lnTo>
                    <a:lnTo>
                      <a:pt x="146" y="219"/>
                    </a:lnTo>
                    <a:lnTo>
                      <a:pt x="145" y="213"/>
                    </a:lnTo>
                    <a:lnTo>
                      <a:pt x="143" y="211"/>
                    </a:lnTo>
                    <a:lnTo>
                      <a:pt x="142" y="211"/>
                    </a:lnTo>
                    <a:lnTo>
                      <a:pt x="140" y="211"/>
                    </a:lnTo>
                    <a:lnTo>
                      <a:pt x="140" y="211"/>
                    </a:lnTo>
                    <a:lnTo>
                      <a:pt x="139" y="211"/>
                    </a:lnTo>
                    <a:lnTo>
                      <a:pt x="141" y="205"/>
                    </a:lnTo>
                    <a:lnTo>
                      <a:pt x="141" y="200"/>
                    </a:lnTo>
                    <a:lnTo>
                      <a:pt x="138" y="193"/>
                    </a:lnTo>
                    <a:lnTo>
                      <a:pt x="133" y="186"/>
                    </a:lnTo>
                    <a:lnTo>
                      <a:pt x="133" y="186"/>
                    </a:lnTo>
                    <a:lnTo>
                      <a:pt x="127" y="175"/>
                    </a:lnTo>
                    <a:lnTo>
                      <a:pt x="126" y="171"/>
                    </a:lnTo>
                    <a:lnTo>
                      <a:pt x="126" y="166"/>
                    </a:lnTo>
                    <a:lnTo>
                      <a:pt x="125" y="161"/>
                    </a:lnTo>
                    <a:lnTo>
                      <a:pt x="126" y="161"/>
                    </a:lnTo>
                    <a:lnTo>
                      <a:pt x="127" y="156"/>
                    </a:lnTo>
                    <a:lnTo>
                      <a:pt x="128" y="149"/>
                    </a:lnTo>
                    <a:lnTo>
                      <a:pt x="128" y="148"/>
                    </a:lnTo>
                    <a:lnTo>
                      <a:pt x="128" y="146"/>
                    </a:lnTo>
                    <a:lnTo>
                      <a:pt x="126" y="142"/>
                    </a:lnTo>
                    <a:lnTo>
                      <a:pt x="127" y="140"/>
                    </a:lnTo>
                    <a:lnTo>
                      <a:pt x="127" y="141"/>
                    </a:lnTo>
                    <a:lnTo>
                      <a:pt x="132" y="140"/>
                    </a:lnTo>
                    <a:lnTo>
                      <a:pt x="133" y="140"/>
                    </a:lnTo>
                    <a:lnTo>
                      <a:pt x="133" y="137"/>
                    </a:lnTo>
                    <a:lnTo>
                      <a:pt x="133" y="136"/>
                    </a:lnTo>
                    <a:lnTo>
                      <a:pt x="133" y="134"/>
                    </a:lnTo>
                    <a:lnTo>
                      <a:pt x="133" y="133"/>
                    </a:lnTo>
                    <a:lnTo>
                      <a:pt x="133" y="131"/>
                    </a:lnTo>
                    <a:lnTo>
                      <a:pt x="131" y="131"/>
                    </a:lnTo>
                    <a:lnTo>
                      <a:pt x="131" y="130"/>
                    </a:lnTo>
                    <a:lnTo>
                      <a:pt x="130" y="130"/>
                    </a:lnTo>
                    <a:lnTo>
                      <a:pt x="128" y="129"/>
                    </a:lnTo>
                    <a:lnTo>
                      <a:pt x="128" y="130"/>
                    </a:lnTo>
                    <a:lnTo>
                      <a:pt x="123" y="126"/>
                    </a:lnTo>
                    <a:lnTo>
                      <a:pt x="122" y="125"/>
                    </a:lnTo>
                    <a:lnTo>
                      <a:pt x="120" y="125"/>
                    </a:lnTo>
                    <a:lnTo>
                      <a:pt x="118" y="124"/>
                    </a:lnTo>
                    <a:lnTo>
                      <a:pt x="112" y="121"/>
                    </a:lnTo>
                    <a:lnTo>
                      <a:pt x="108" y="120"/>
                    </a:lnTo>
                    <a:lnTo>
                      <a:pt x="107" y="119"/>
                    </a:lnTo>
                    <a:lnTo>
                      <a:pt x="106" y="120"/>
                    </a:lnTo>
                    <a:lnTo>
                      <a:pt x="100" y="117"/>
                    </a:lnTo>
                    <a:lnTo>
                      <a:pt x="100" y="117"/>
                    </a:lnTo>
                    <a:lnTo>
                      <a:pt x="98" y="115"/>
                    </a:lnTo>
                    <a:lnTo>
                      <a:pt x="95" y="115"/>
                    </a:lnTo>
                    <a:lnTo>
                      <a:pt x="94" y="113"/>
                    </a:lnTo>
                    <a:lnTo>
                      <a:pt x="94" y="113"/>
                    </a:lnTo>
                    <a:lnTo>
                      <a:pt x="96" y="110"/>
                    </a:lnTo>
                    <a:lnTo>
                      <a:pt x="96" y="109"/>
                    </a:lnTo>
                    <a:lnTo>
                      <a:pt x="95" y="106"/>
                    </a:lnTo>
                    <a:lnTo>
                      <a:pt x="95" y="104"/>
                    </a:lnTo>
                    <a:lnTo>
                      <a:pt x="94" y="101"/>
                    </a:lnTo>
                    <a:lnTo>
                      <a:pt x="93" y="99"/>
                    </a:lnTo>
                    <a:lnTo>
                      <a:pt x="92" y="98"/>
                    </a:lnTo>
                    <a:lnTo>
                      <a:pt x="87" y="94"/>
                    </a:lnTo>
                    <a:lnTo>
                      <a:pt x="86" y="94"/>
                    </a:lnTo>
                    <a:lnTo>
                      <a:pt x="85" y="93"/>
                    </a:lnTo>
                    <a:lnTo>
                      <a:pt x="84" y="93"/>
                    </a:lnTo>
                    <a:lnTo>
                      <a:pt x="83" y="92"/>
                    </a:lnTo>
                    <a:lnTo>
                      <a:pt x="81" y="91"/>
                    </a:lnTo>
                    <a:lnTo>
                      <a:pt x="80" y="92"/>
                    </a:lnTo>
                    <a:lnTo>
                      <a:pt x="79" y="91"/>
                    </a:lnTo>
                    <a:lnTo>
                      <a:pt x="79" y="90"/>
                    </a:lnTo>
                    <a:lnTo>
                      <a:pt x="78" y="89"/>
                    </a:lnTo>
                    <a:lnTo>
                      <a:pt x="77" y="89"/>
                    </a:lnTo>
                    <a:lnTo>
                      <a:pt x="76" y="89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2" y="91"/>
                    </a:lnTo>
                    <a:lnTo>
                      <a:pt x="71" y="92"/>
                    </a:lnTo>
                    <a:lnTo>
                      <a:pt x="70" y="90"/>
                    </a:lnTo>
                    <a:lnTo>
                      <a:pt x="64" y="93"/>
                    </a:lnTo>
                    <a:lnTo>
                      <a:pt x="64" y="96"/>
                    </a:lnTo>
                    <a:lnTo>
                      <a:pt x="62" y="97"/>
                    </a:lnTo>
                    <a:lnTo>
                      <a:pt x="59" y="96"/>
                    </a:lnTo>
                    <a:lnTo>
                      <a:pt x="57" y="94"/>
                    </a:lnTo>
                    <a:lnTo>
                      <a:pt x="54" y="92"/>
                    </a:lnTo>
                    <a:lnTo>
                      <a:pt x="52" y="91"/>
                    </a:lnTo>
                    <a:lnTo>
                      <a:pt x="51" y="90"/>
                    </a:lnTo>
                    <a:lnTo>
                      <a:pt x="49" y="88"/>
                    </a:lnTo>
                    <a:lnTo>
                      <a:pt x="49" y="88"/>
                    </a:lnTo>
                    <a:lnTo>
                      <a:pt x="46" y="85"/>
                    </a:lnTo>
                    <a:lnTo>
                      <a:pt x="42" y="82"/>
                    </a:lnTo>
                    <a:lnTo>
                      <a:pt x="42" y="82"/>
                    </a:lnTo>
                    <a:lnTo>
                      <a:pt x="42" y="81"/>
                    </a:lnTo>
                    <a:lnTo>
                      <a:pt x="41" y="80"/>
                    </a:lnTo>
                    <a:lnTo>
                      <a:pt x="39" y="79"/>
                    </a:lnTo>
                    <a:lnTo>
                      <a:pt x="38" y="78"/>
                    </a:lnTo>
                    <a:lnTo>
                      <a:pt x="37" y="78"/>
                    </a:lnTo>
                    <a:lnTo>
                      <a:pt x="37" y="76"/>
                    </a:lnTo>
                    <a:lnTo>
                      <a:pt x="36" y="75"/>
                    </a:lnTo>
                    <a:lnTo>
                      <a:pt x="36" y="74"/>
                    </a:lnTo>
                    <a:lnTo>
                      <a:pt x="33" y="72"/>
                    </a:lnTo>
                    <a:lnTo>
                      <a:pt x="33" y="71"/>
                    </a:lnTo>
                    <a:lnTo>
                      <a:pt x="29" y="71"/>
                    </a:lnTo>
                    <a:lnTo>
                      <a:pt x="27" y="71"/>
                    </a:lnTo>
                    <a:lnTo>
                      <a:pt x="26" y="69"/>
                    </a:lnTo>
                    <a:lnTo>
                      <a:pt x="24" y="67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19" y="65"/>
                    </a:lnTo>
                    <a:lnTo>
                      <a:pt x="18" y="64"/>
                    </a:lnTo>
                    <a:lnTo>
                      <a:pt x="18" y="66"/>
                    </a:lnTo>
                    <a:lnTo>
                      <a:pt x="18" y="67"/>
                    </a:lnTo>
                    <a:lnTo>
                      <a:pt x="17" y="69"/>
                    </a:lnTo>
                    <a:lnTo>
                      <a:pt x="13" y="67"/>
                    </a:lnTo>
                    <a:lnTo>
                      <a:pt x="12" y="65"/>
                    </a:lnTo>
                    <a:lnTo>
                      <a:pt x="6" y="57"/>
                    </a:lnTo>
                    <a:lnTo>
                      <a:pt x="3" y="55"/>
                    </a:lnTo>
                    <a:lnTo>
                      <a:pt x="0" y="49"/>
                    </a:lnTo>
                    <a:lnTo>
                      <a:pt x="2" y="49"/>
                    </a:lnTo>
                    <a:lnTo>
                      <a:pt x="4" y="46"/>
                    </a:lnTo>
                    <a:lnTo>
                      <a:pt x="3" y="31"/>
                    </a:lnTo>
                    <a:lnTo>
                      <a:pt x="5" y="29"/>
                    </a:lnTo>
                    <a:lnTo>
                      <a:pt x="7" y="30"/>
                    </a:lnTo>
                    <a:lnTo>
                      <a:pt x="8" y="21"/>
                    </a:lnTo>
                    <a:lnTo>
                      <a:pt x="15" y="10"/>
                    </a:lnTo>
                    <a:lnTo>
                      <a:pt x="24" y="0"/>
                    </a:lnTo>
                    <a:lnTo>
                      <a:pt x="33" y="11"/>
                    </a:lnTo>
                    <a:lnTo>
                      <a:pt x="119" y="56"/>
                    </a:lnTo>
                    <a:lnTo>
                      <a:pt x="239" y="115"/>
                    </a:lnTo>
                    <a:lnTo>
                      <a:pt x="239" y="115"/>
                    </a:lnTo>
                    <a:lnTo>
                      <a:pt x="248" y="120"/>
                    </a:lnTo>
                    <a:lnTo>
                      <a:pt x="250" y="121"/>
                    </a:lnTo>
                    <a:lnTo>
                      <a:pt x="268" y="129"/>
                    </a:lnTo>
                    <a:lnTo>
                      <a:pt x="309" y="133"/>
                    </a:lnTo>
                    <a:lnTo>
                      <a:pt x="405" y="140"/>
                    </a:lnTo>
                    <a:lnTo>
                      <a:pt x="416" y="14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F6924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221" name="Picture 197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3" y="2475"/>
                <a:ext cx="327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22" name="Picture 198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3" y="2475"/>
                <a:ext cx="327" cy="5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3" name="Rectangle 199"/>
              <p:cNvSpPr>
                <a:spLocks noChangeArrowheads="1"/>
              </p:cNvSpPr>
              <p:nvPr/>
            </p:nvSpPr>
            <p:spPr bwMode="auto">
              <a:xfrm>
                <a:off x="3833" y="2486"/>
                <a:ext cx="286" cy="12"/>
              </a:xfrm>
              <a:prstGeom prst="rect">
                <a:avLst/>
              </a:pr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4" name="Rectangle 200"/>
              <p:cNvSpPr>
                <a:spLocks noChangeArrowheads="1"/>
              </p:cNvSpPr>
              <p:nvPr/>
            </p:nvSpPr>
            <p:spPr bwMode="auto">
              <a:xfrm>
                <a:off x="3833" y="2498"/>
                <a:ext cx="286" cy="14"/>
              </a:xfrm>
              <a:prstGeom prst="rect">
                <a:avLst/>
              </a:prstGeom>
              <a:solidFill>
                <a:srgbClr val="FF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5" name="Rectangle 201"/>
              <p:cNvSpPr>
                <a:spLocks noChangeArrowheads="1"/>
              </p:cNvSpPr>
              <p:nvPr/>
            </p:nvSpPr>
            <p:spPr bwMode="auto">
              <a:xfrm>
                <a:off x="3833" y="2512"/>
                <a:ext cx="286" cy="14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6" name="Rectangle 202"/>
              <p:cNvSpPr>
                <a:spLocks noChangeArrowheads="1"/>
              </p:cNvSpPr>
              <p:nvPr/>
            </p:nvSpPr>
            <p:spPr bwMode="auto">
              <a:xfrm>
                <a:off x="3833" y="2526"/>
                <a:ext cx="286" cy="15"/>
              </a:xfrm>
              <a:prstGeom prst="rect">
                <a:avLst/>
              </a:prstGeom>
              <a:solidFill>
                <a:srgbClr val="F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7" name="Rectangle 203"/>
              <p:cNvSpPr>
                <a:spLocks noChangeArrowheads="1"/>
              </p:cNvSpPr>
              <p:nvPr/>
            </p:nvSpPr>
            <p:spPr bwMode="auto">
              <a:xfrm>
                <a:off x="3833" y="2541"/>
                <a:ext cx="286" cy="14"/>
              </a:xfrm>
              <a:prstGeom prst="rect">
                <a:avLst/>
              </a:prstGeom>
              <a:solidFill>
                <a:srgbClr val="FF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68" name="Rectangle 204"/>
              <p:cNvSpPr>
                <a:spLocks noChangeArrowheads="1"/>
              </p:cNvSpPr>
              <p:nvPr/>
            </p:nvSpPr>
            <p:spPr bwMode="auto">
              <a:xfrm>
                <a:off x="3833" y="2555"/>
                <a:ext cx="286" cy="14"/>
              </a:xfrm>
              <a:prstGeom prst="rect">
                <a:avLst/>
              </a:prstGeom>
              <a:solidFill>
                <a:srgbClr val="FF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grpSp>
          <p:nvGrpSpPr>
            <p:cNvPr id="5" name="Group 406"/>
            <p:cNvGrpSpPr>
              <a:grpSpLocks/>
            </p:cNvGrpSpPr>
            <p:nvPr/>
          </p:nvGrpSpPr>
          <p:grpSpPr bwMode="auto">
            <a:xfrm>
              <a:off x="3454" y="2297"/>
              <a:ext cx="880" cy="1107"/>
              <a:chOff x="3454" y="2297"/>
              <a:chExt cx="880" cy="1107"/>
            </a:xfrm>
          </p:grpSpPr>
          <p:sp>
            <p:nvSpPr>
              <p:cNvPr id="1605" name="Rectangle 206"/>
              <p:cNvSpPr>
                <a:spLocks noChangeArrowheads="1"/>
              </p:cNvSpPr>
              <p:nvPr/>
            </p:nvSpPr>
            <p:spPr bwMode="auto">
              <a:xfrm>
                <a:off x="3833" y="2569"/>
                <a:ext cx="286" cy="9"/>
              </a:xfrm>
              <a:prstGeom prst="rect">
                <a:avLst/>
              </a:prstGeom>
              <a:solidFill>
                <a:srgbClr val="FF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6" name="Rectangle 207"/>
              <p:cNvSpPr>
                <a:spLocks noChangeArrowheads="1"/>
              </p:cNvSpPr>
              <p:nvPr/>
            </p:nvSpPr>
            <p:spPr bwMode="auto">
              <a:xfrm>
                <a:off x="3833" y="2578"/>
                <a:ext cx="286" cy="13"/>
              </a:xfrm>
              <a:prstGeom prst="rect">
                <a:avLst/>
              </a:prstGeom>
              <a:solidFill>
                <a:srgbClr val="FF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7" name="Rectangle 208"/>
              <p:cNvSpPr>
                <a:spLocks noChangeArrowheads="1"/>
              </p:cNvSpPr>
              <p:nvPr/>
            </p:nvSpPr>
            <p:spPr bwMode="auto">
              <a:xfrm>
                <a:off x="3833" y="2591"/>
                <a:ext cx="286" cy="15"/>
              </a:xfrm>
              <a:prstGeom prst="rect">
                <a:avLst/>
              </a:prstGeom>
              <a:solidFill>
                <a:srgbClr val="FF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8" name="Rectangle 209"/>
              <p:cNvSpPr>
                <a:spLocks noChangeArrowheads="1"/>
              </p:cNvSpPr>
              <p:nvPr/>
            </p:nvSpPr>
            <p:spPr bwMode="auto">
              <a:xfrm>
                <a:off x="3833" y="2606"/>
                <a:ext cx="286" cy="15"/>
              </a:xfrm>
              <a:prstGeom prst="rect">
                <a:avLst/>
              </a:prstGeom>
              <a:solidFill>
                <a:srgbClr val="FF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9" name="Rectangle 210"/>
              <p:cNvSpPr>
                <a:spLocks noChangeArrowheads="1"/>
              </p:cNvSpPr>
              <p:nvPr/>
            </p:nvSpPr>
            <p:spPr bwMode="auto">
              <a:xfrm>
                <a:off x="3833" y="2621"/>
                <a:ext cx="286" cy="14"/>
              </a:xfrm>
              <a:prstGeom prst="rect">
                <a:avLst/>
              </a:prstGeom>
              <a:solidFill>
                <a:srgbClr val="FF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0" name="Rectangle 211"/>
              <p:cNvSpPr>
                <a:spLocks noChangeArrowheads="1"/>
              </p:cNvSpPr>
              <p:nvPr/>
            </p:nvSpPr>
            <p:spPr bwMode="auto">
              <a:xfrm>
                <a:off x="3833" y="2635"/>
                <a:ext cx="286" cy="11"/>
              </a:xfrm>
              <a:prstGeom prst="rect">
                <a:avLst/>
              </a:prstGeom>
              <a:solidFill>
                <a:srgbClr val="FF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3" name="Rectangle 212"/>
              <p:cNvSpPr>
                <a:spLocks noChangeArrowheads="1"/>
              </p:cNvSpPr>
              <p:nvPr/>
            </p:nvSpPr>
            <p:spPr bwMode="auto">
              <a:xfrm>
                <a:off x="3833" y="2646"/>
                <a:ext cx="286" cy="11"/>
              </a:xfrm>
              <a:prstGeom prst="rect">
                <a:avLst/>
              </a:prstGeom>
              <a:solidFill>
                <a:srgbClr val="F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4" name="Rectangle 213"/>
              <p:cNvSpPr>
                <a:spLocks noChangeArrowheads="1"/>
              </p:cNvSpPr>
              <p:nvPr/>
            </p:nvSpPr>
            <p:spPr bwMode="auto">
              <a:xfrm>
                <a:off x="3833" y="2657"/>
                <a:ext cx="286" cy="14"/>
              </a:xfrm>
              <a:prstGeom prst="rect">
                <a:avLst/>
              </a:prstGeom>
              <a:solidFill>
                <a:srgbClr val="F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5" name="Rectangle 214"/>
              <p:cNvSpPr>
                <a:spLocks noChangeArrowheads="1"/>
              </p:cNvSpPr>
              <p:nvPr/>
            </p:nvSpPr>
            <p:spPr bwMode="auto">
              <a:xfrm>
                <a:off x="3833" y="2671"/>
                <a:ext cx="286" cy="15"/>
              </a:xfrm>
              <a:prstGeom prst="rect">
                <a:avLst/>
              </a:prstGeom>
              <a:solidFill>
                <a:srgbClr val="FF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6" name="Rectangle 215"/>
              <p:cNvSpPr>
                <a:spLocks noChangeArrowheads="1"/>
              </p:cNvSpPr>
              <p:nvPr/>
            </p:nvSpPr>
            <p:spPr bwMode="auto">
              <a:xfrm>
                <a:off x="3833" y="2686"/>
                <a:ext cx="286" cy="14"/>
              </a:xfrm>
              <a:prstGeom prst="rect">
                <a:avLst/>
              </a:prstGeom>
              <a:solidFill>
                <a:srgbClr val="FF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7" name="Rectangle 216"/>
              <p:cNvSpPr>
                <a:spLocks noChangeArrowheads="1"/>
              </p:cNvSpPr>
              <p:nvPr/>
            </p:nvSpPr>
            <p:spPr bwMode="auto">
              <a:xfrm>
                <a:off x="3833" y="2700"/>
                <a:ext cx="286" cy="14"/>
              </a:xfrm>
              <a:prstGeom prst="rect">
                <a:avLst/>
              </a:prstGeom>
              <a:solidFill>
                <a:srgbClr val="FFC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8" name="Rectangle 217"/>
              <p:cNvSpPr>
                <a:spLocks noChangeArrowheads="1"/>
              </p:cNvSpPr>
              <p:nvPr/>
            </p:nvSpPr>
            <p:spPr bwMode="auto">
              <a:xfrm>
                <a:off x="3833" y="2714"/>
                <a:ext cx="286" cy="15"/>
              </a:xfrm>
              <a:prstGeom prst="rect">
                <a:avLst/>
              </a:prstGeom>
              <a:solidFill>
                <a:srgbClr val="FF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19" name="Rectangle 218"/>
              <p:cNvSpPr>
                <a:spLocks noChangeArrowheads="1"/>
              </p:cNvSpPr>
              <p:nvPr/>
            </p:nvSpPr>
            <p:spPr bwMode="auto">
              <a:xfrm>
                <a:off x="3833" y="2729"/>
                <a:ext cx="286" cy="15"/>
              </a:xfrm>
              <a:prstGeom prst="rect">
                <a:avLst/>
              </a:prstGeom>
              <a:solidFill>
                <a:srgbClr val="FFC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0" name="Rectangle 219"/>
              <p:cNvSpPr>
                <a:spLocks noChangeArrowheads="1"/>
              </p:cNvSpPr>
              <p:nvPr/>
            </p:nvSpPr>
            <p:spPr bwMode="auto">
              <a:xfrm>
                <a:off x="3833" y="2744"/>
                <a:ext cx="286" cy="14"/>
              </a:xfrm>
              <a:prstGeom prst="rect">
                <a:avLst/>
              </a:prstGeom>
              <a:solidFill>
                <a:srgbClr val="FF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1" name="Rectangle 220"/>
              <p:cNvSpPr>
                <a:spLocks noChangeArrowheads="1"/>
              </p:cNvSpPr>
              <p:nvPr/>
            </p:nvSpPr>
            <p:spPr bwMode="auto">
              <a:xfrm>
                <a:off x="3833" y="2758"/>
                <a:ext cx="286" cy="13"/>
              </a:xfrm>
              <a:prstGeom prst="rect">
                <a:avLst/>
              </a:pr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2" name="Rectangle 221"/>
              <p:cNvSpPr>
                <a:spLocks noChangeArrowheads="1"/>
              </p:cNvSpPr>
              <p:nvPr/>
            </p:nvSpPr>
            <p:spPr bwMode="auto">
              <a:xfrm>
                <a:off x="3833" y="2771"/>
                <a:ext cx="286" cy="9"/>
              </a:xfrm>
              <a:prstGeom prst="rect">
                <a:avLst/>
              </a:prstGeom>
              <a:solidFill>
                <a:srgbClr val="FF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3" name="Rectangle 222"/>
              <p:cNvSpPr>
                <a:spLocks noChangeArrowheads="1"/>
              </p:cNvSpPr>
              <p:nvPr/>
            </p:nvSpPr>
            <p:spPr bwMode="auto">
              <a:xfrm>
                <a:off x="3833" y="2780"/>
                <a:ext cx="286" cy="10"/>
              </a:xfrm>
              <a:prstGeom prst="rect">
                <a:avLst/>
              </a:prstGeom>
              <a:solidFill>
                <a:srgbClr val="F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4" name="Rectangle 223"/>
              <p:cNvSpPr>
                <a:spLocks noChangeArrowheads="1"/>
              </p:cNvSpPr>
              <p:nvPr/>
            </p:nvSpPr>
            <p:spPr bwMode="auto">
              <a:xfrm>
                <a:off x="3833" y="2790"/>
                <a:ext cx="286" cy="11"/>
              </a:xfrm>
              <a:prstGeom prst="rect">
                <a:avLst/>
              </a:prstGeom>
              <a:solidFill>
                <a:srgbClr val="FF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5" name="Rectangle 224"/>
              <p:cNvSpPr>
                <a:spLocks noChangeArrowheads="1"/>
              </p:cNvSpPr>
              <p:nvPr/>
            </p:nvSpPr>
            <p:spPr bwMode="auto">
              <a:xfrm>
                <a:off x="3833" y="2801"/>
                <a:ext cx="286" cy="7"/>
              </a:xfrm>
              <a:prstGeom prst="rect">
                <a:avLst/>
              </a:prstGeom>
              <a:solidFill>
                <a:srgbClr val="FF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6" name="Rectangle 225"/>
              <p:cNvSpPr>
                <a:spLocks noChangeArrowheads="1"/>
              </p:cNvSpPr>
              <p:nvPr/>
            </p:nvSpPr>
            <p:spPr bwMode="auto">
              <a:xfrm>
                <a:off x="3833" y="2808"/>
                <a:ext cx="286" cy="12"/>
              </a:xfrm>
              <a:prstGeom prst="rect">
                <a:avLst/>
              </a:prstGeom>
              <a:solidFill>
                <a:srgbClr val="FFB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7" name="Rectangle 226"/>
              <p:cNvSpPr>
                <a:spLocks noChangeArrowheads="1"/>
              </p:cNvSpPr>
              <p:nvPr/>
            </p:nvSpPr>
            <p:spPr bwMode="auto">
              <a:xfrm>
                <a:off x="3833" y="2820"/>
                <a:ext cx="286" cy="11"/>
              </a:xfrm>
              <a:prstGeom prst="rect">
                <a:avLst/>
              </a:prstGeom>
              <a:solidFill>
                <a:srgbClr val="FF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8" name="Rectangle 227"/>
              <p:cNvSpPr>
                <a:spLocks noChangeArrowheads="1"/>
              </p:cNvSpPr>
              <p:nvPr/>
            </p:nvSpPr>
            <p:spPr bwMode="auto">
              <a:xfrm>
                <a:off x="3833" y="2831"/>
                <a:ext cx="286" cy="12"/>
              </a:xfrm>
              <a:prstGeom prst="rect">
                <a:avLst/>
              </a:prstGeom>
              <a:solidFill>
                <a:srgbClr val="FF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29" name="Rectangle 228"/>
              <p:cNvSpPr>
                <a:spLocks noChangeArrowheads="1"/>
              </p:cNvSpPr>
              <p:nvPr/>
            </p:nvSpPr>
            <p:spPr bwMode="auto">
              <a:xfrm>
                <a:off x="3833" y="2843"/>
                <a:ext cx="286" cy="12"/>
              </a:xfrm>
              <a:prstGeom prst="rect">
                <a:avLst/>
              </a:prstGeom>
              <a:solidFill>
                <a:srgbClr val="FF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0" name="Rectangle 229"/>
              <p:cNvSpPr>
                <a:spLocks noChangeArrowheads="1"/>
              </p:cNvSpPr>
              <p:nvPr/>
            </p:nvSpPr>
            <p:spPr bwMode="auto">
              <a:xfrm>
                <a:off x="3833" y="2855"/>
                <a:ext cx="286" cy="11"/>
              </a:xfrm>
              <a:prstGeom prst="rect">
                <a:avLst/>
              </a:prstGeom>
              <a:solidFill>
                <a:srgbClr val="FF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1" name="Rectangle 230"/>
              <p:cNvSpPr>
                <a:spLocks noChangeArrowheads="1"/>
              </p:cNvSpPr>
              <p:nvPr/>
            </p:nvSpPr>
            <p:spPr bwMode="auto">
              <a:xfrm>
                <a:off x="3833" y="2866"/>
                <a:ext cx="286" cy="12"/>
              </a:xfrm>
              <a:prstGeom prst="rect">
                <a:avLst/>
              </a:prstGeom>
              <a:solidFill>
                <a:srgbClr val="FFB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2" name="Rectangle 231"/>
              <p:cNvSpPr>
                <a:spLocks noChangeArrowheads="1"/>
              </p:cNvSpPr>
              <p:nvPr/>
            </p:nvSpPr>
            <p:spPr bwMode="auto">
              <a:xfrm>
                <a:off x="3833" y="2878"/>
                <a:ext cx="286" cy="11"/>
              </a:xfrm>
              <a:prstGeom prst="rect">
                <a:avLst/>
              </a:pr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3" name="Rectangle 232"/>
              <p:cNvSpPr>
                <a:spLocks noChangeArrowheads="1"/>
              </p:cNvSpPr>
              <p:nvPr/>
            </p:nvSpPr>
            <p:spPr bwMode="auto">
              <a:xfrm>
                <a:off x="3833" y="2889"/>
                <a:ext cx="286" cy="11"/>
              </a:xfrm>
              <a:prstGeom prst="rect">
                <a:avLst/>
              </a:prstGeom>
              <a:solidFill>
                <a:srgbClr val="FF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4" name="Rectangle 233"/>
              <p:cNvSpPr>
                <a:spLocks noChangeArrowheads="1"/>
              </p:cNvSpPr>
              <p:nvPr/>
            </p:nvSpPr>
            <p:spPr bwMode="auto">
              <a:xfrm>
                <a:off x="3833" y="2900"/>
                <a:ext cx="286" cy="12"/>
              </a:xfrm>
              <a:prstGeom prst="rect">
                <a:avLst/>
              </a:prstGeom>
              <a:solidFill>
                <a:srgbClr val="FF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5" name="Rectangle 234"/>
              <p:cNvSpPr>
                <a:spLocks noChangeArrowheads="1"/>
              </p:cNvSpPr>
              <p:nvPr/>
            </p:nvSpPr>
            <p:spPr bwMode="auto">
              <a:xfrm>
                <a:off x="3833" y="2912"/>
                <a:ext cx="286" cy="12"/>
              </a:xfrm>
              <a:prstGeom prst="rect">
                <a:avLst/>
              </a:prstGeom>
              <a:solidFill>
                <a:srgbClr val="FF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6" name="Rectangle 235"/>
              <p:cNvSpPr>
                <a:spLocks noChangeArrowheads="1"/>
              </p:cNvSpPr>
              <p:nvPr/>
            </p:nvSpPr>
            <p:spPr bwMode="auto">
              <a:xfrm>
                <a:off x="3833" y="2924"/>
                <a:ext cx="286" cy="11"/>
              </a:xfrm>
              <a:prstGeom prst="rect">
                <a:avLst/>
              </a:prstGeom>
              <a:solidFill>
                <a:srgbClr val="FFA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7" name="Rectangle 236"/>
              <p:cNvSpPr>
                <a:spLocks noChangeArrowheads="1"/>
              </p:cNvSpPr>
              <p:nvPr/>
            </p:nvSpPr>
            <p:spPr bwMode="auto">
              <a:xfrm>
                <a:off x="3833" y="2935"/>
                <a:ext cx="286" cy="12"/>
              </a:xfrm>
              <a:prstGeom prst="rect">
                <a:avLst/>
              </a:prstGeom>
              <a:solidFill>
                <a:srgbClr val="FF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8" name="Rectangle 237"/>
              <p:cNvSpPr>
                <a:spLocks noChangeArrowheads="1"/>
              </p:cNvSpPr>
              <p:nvPr/>
            </p:nvSpPr>
            <p:spPr bwMode="auto">
              <a:xfrm>
                <a:off x="3833" y="2947"/>
                <a:ext cx="286" cy="3"/>
              </a:xfrm>
              <a:prstGeom prst="rect">
                <a:avLst/>
              </a:prstGeom>
              <a:solidFill>
                <a:srgbClr val="FF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9" name="Freeform 238"/>
              <p:cNvSpPr>
                <a:spLocks/>
              </p:cNvSpPr>
              <p:nvPr/>
            </p:nvSpPr>
            <p:spPr bwMode="auto">
              <a:xfrm>
                <a:off x="3834" y="2486"/>
                <a:ext cx="285" cy="464"/>
              </a:xfrm>
              <a:custGeom>
                <a:avLst/>
                <a:gdLst>
                  <a:gd name="T0" fmla="*/ 269 w 285"/>
                  <a:gd name="T1" fmla="*/ 187 h 464"/>
                  <a:gd name="T2" fmla="*/ 247 w 285"/>
                  <a:gd name="T3" fmla="*/ 213 h 464"/>
                  <a:gd name="T4" fmla="*/ 221 w 285"/>
                  <a:gd name="T5" fmla="*/ 227 h 464"/>
                  <a:gd name="T6" fmla="*/ 219 w 285"/>
                  <a:gd name="T7" fmla="*/ 245 h 464"/>
                  <a:gd name="T8" fmla="*/ 225 w 285"/>
                  <a:gd name="T9" fmla="*/ 238 h 464"/>
                  <a:gd name="T10" fmla="*/ 237 w 285"/>
                  <a:gd name="T11" fmla="*/ 268 h 464"/>
                  <a:gd name="T12" fmla="*/ 221 w 285"/>
                  <a:gd name="T13" fmla="*/ 278 h 464"/>
                  <a:gd name="T14" fmla="*/ 208 w 285"/>
                  <a:gd name="T15" fmla="*/ 286 h 464"/>
                  <a:gd name="T16" fmla="*/ 198 w 285"/>
                  <a:gd name="T17" fmla="*/ 318 h 464"/>
                  <a:gd name="T18" fmla="*/ 210 w 285"/>
                  <a:gd name="T19" fmla="*/ 341 h 464"/>
                  <a:gd name="T20" fmla="*/ 216 w 285"/>
                  <a:gd name="T21" fmla="*/ 358 h 464"/>
                  <a:gd name="T22" fmla="*/ 232 w 285"/>
                  <a:gd name="T23" fmla="*/ 373 h 464"/>
                  <a:gd name="T24" fmla="*/ 232 w 285"/>
                  <a:gd name="T25" fmla="*/ 379 h 464"/>
                  <a:gd name="T26" fmla="*/ 243 w 285"/>
                  <a:gd name="T27" fmla="*/ 394 h 464"/>
                  <a:gd name="T28" fmla="*/ 260 w 285"/>
                  <a:gd name="T29" fmla="*/ 401 h 464"/>
                  <a:gd name="T30" fmla="*/ 247 w 285"/>
                  <a:gd name="T31" fmla="*/ 407 h 464"/>
                  <a:gd name="T32" fmla="*/ 218 w 285"/>
                  <a:gd name="T33" fmla="*/ 410 h 464"/>
                  <a:gd name="T34" fmla="*/ 221 w 285"/>
                  <a:gd name="T35" fmla="*/ 432 h 464"/>
                  <a:gd name="T36" fmla="*/ 221 w 285"/>
                  <a:gd name="T37" fmla="*/ 448 h 464"/>
                  <a:gd name="T38" fmla="*/ 220 w 285"/>
                  <a:gd name="T39" fmla="*/ 462 h 464"/>
                  <a:gd name="T40" fmla="*/ 215 w 285"/>
                  <a:gd name="T41" fmla="*/ 460 h 464"/>
                  <a:gd name="T42" fmla="*/ 204 w 285"/>
                  <a:gd name="T43" fmla="*/ 462 h 464"/>
                  <a:gd name="T44" fmla="*/ 184 w 285"/>
                  <a:gd name="T45" fmla="*/ 439 h 464"/>
                  <a:gd name="T46" fmla="*/ 170 w 285"/>
                  <a:gd name="T47" fmla="*/ 444 h 464"/>
                  <a:gd name="T48" fmla="*/ 164 w 285"/>
                  <a:gd name="T49" fmla="*/ 438 h 464"/>
                  <a:gd name="T50" fmla="*/ 162 w 285"/>
                  <a:gd name="T51" fmla="*/ 431 h 464"/>
                  <a:gd name="T52" fmla="*/ 155 w 285"/>
                  <a:gd name="T53" fmla="*/ 432 h 464"/>
                  <a:gd name="T54" fmla="*/ 145 w 285"/>
                  <a:gd name="T55" fmla="*/ 424 h 464"/>
                  <a:gd name="T56" fmla="*/ 127 w 285"/>
                  <a:gd name="T57" fmla="*/ 418 h 464"/>
                  <a:gd name="T58" fmla="*/ 88 w 285"/>
                  <a:gd name="T59" fmla="*/ 418 h 464"/>
                  <a:gd name="T60" fmla="*/ 79 w 285"/>
                  <a:gd name="T61" fmla="*/ 436 h 464"/>
                  <a:gd name="T62" fmla="*/ 67 w 285"/>
                  <a:gd name="T63" fmla="*/ 446 h 464"/>
                  <a:gd name="T64" fmla="*/ 46 w 285"/>
                  <a:gd name="T65" fmla="*/ 445 h 464"/>
                  <a:gd name="T66" fmla="*/ 36 w 285"/>
                  <a:gd name="T67" fmla="*/ 425 h 464"/>
                  <a:gd name="T68" fmla="*/ 25 w 285"/>
                  <a:gd name="T69" fmla="*/ 410 h 464"/>
                  <a:gd name="T70" fmla="*/ 27 w 285"/>
                  <a:gd name="T71" fmla="*/ 399 h 464"/>
                  <a:gd name="T72" fmla="*/ 28 w 285"/>
                  <a:gd name="T73" fmla="*/ 387 h 464"/>
                  <a:gd name="T74" fmla="*/ 32 w 285"/>
                  <a:gd name="T75" fmla="*/ 369 h 464"/>
                  <a:gd name="T76" fmla="*/ 36 w 285"/>
                  <a:gd name="T77" fmla="*/ 347 h 464"/>
                  <a:gd name="T78" fmla="*/ 30 w 285"/>
                  <a:gd name="T79" fmla="*/ 297 h 464"/>
                  <a:gd name="T80" fmla="*/ 2 w 285"/>
                  <a:gd name="T81" fmla="*/ 204 h 464"/>
                  <a:gd name="T82" fmla="*/ 77 w 285"/>
                  <a:gd name="T83" fmla="*/ 54 h 464"/>
                  <a:gd name="T84" fmla="*/ 117 w 285"/>
                  <a:gd name="T85" fmla="*/ 0 h 464"/>
                  <a:gd name="T86" fmla="*/ 140 w 285"/>
                  <a:gd name="T87" fmla="*/ 7 h 464"/>
                  <a:gd name="T88" fmla="*/ 177 w 285"/>
                  <a:gd name="T89" fmla="*/ 13 h 464"/>
                  <a:gd name="T90" fmla="*/ 195 w 285"/>
                  <a:gd name="T91" fmla="*/ 33 h 464"/>
                  <a:gd name="T92" fmla="*/ 221 w 285"/>
                  <a:gd name="T93" fmla="*/ 57 h 464"/>
                  <a:gd name="T94" fmla="*/ 253 w 285"/>
                  <a:gd name="T95" fmla="*/ 121 h 464"/>
                  <a:gd name="T96" fmla="*/ 276 w 285"/>
                  <a:gd name="T97" fmla="*/ 164 h 4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5" h="464">
                    <a:moveTo>
                      <a:pt x="285" y="178"/>
                    </a:moveTo>
                    <a:lnTo>
                      <a:pt x="279" y="185"/>
                    </a:lnTo>
                    <a:lnTo>
                      <a:pt x="276" y="191"/>
                    </a:lnTo>
                    <a:lnTo>
                      <a:pt x="269" y="187"/>
                    </a:lnTo>
                    <a:lnTo>
                      <a:pt x="264" y="181"/>
                    </a:lnTo>
                    <a:lnTo>
                      <a:pt x="253" y="186"/>
                    </a:lnTo>
                    <a:lnTo>
                      <a:pt x="249" y="204"/>
                    </a:lnTo>
                    <a:lnTo>
                      <a:pt x="247" y="213"/>
                    </a:lnTo>
                    <a:lnTo>
                      <a:pt x="236" y="217"/>
                    </a:lnTo>
                    <a:lnTo>
                      <a:pt x="228" y="218"/>
                    </a:lnTo>
                    <a:lnTo>
                      <a:pt x="225" y="219"/>
                    </a:lnTo>
                    <a:lnTo>
                      <a:pt x="221" y="227"/>
                    </a:lnTo>
                    <a:lnTo>
                      <a:pt x="215" y="230"/>
                    </a:lnTo>
                    <a:lnTo>
                      <a:pt x="215" y="232"/>
                    </a:lnTo>
                    <a:lnTo>
                      <a:pt x="216" y="245"/>
                    </a:lnTo>
                    <a:lnTo>
                      <a:pt x="219" y="245"/>
                    </a:lnTo>
                    <a:lnTo>
                      <a:pt x="221" y="246"/>
                    </a:lnTo>
                    <a:lnTo>
                      <a:pt x="224" y="244"/>
                    </a:lnTo>
                    <a:lnTo>
                      <a:pt x="224" y="239"/>
                    </a:lnTo>
                    <a:lnTo>
                      <a:pt x="225" y="238"/>
                    </a:lnTo>
                    <a:lnTo>
                      <a:pt x="231" y="242"/>
                    </a:lnTo>
                    <a:lnTo>
                      <a:pt x="233" y="242"/>
                    </a:lnTo>
                    <a:lnTo>
                      <a:pt x="236" y="244"/>
                    </a:lnTo>
                    <a:lnTo>
                      <a:pt x="237" y="268"/>
                    </a:lnTo>
                    <a:lnTo>
                      <a:pt x="234" y="270"/>
                    </a:lnTo>
                    <a:lnTo>
                      <a:pt x="231" y="281"/>
                    </a:lnTo>
                    <a:lnTo>
                      <a:pt x="228" y="282"/>
                    </a:lnTo>
                    <a:lnTo>
                      <a:pt x="221" y="278"/>
                    </a:lnTo>
                    <a:lnTo>
                      <a:pt x="218" y="278"/>
                    </a:lnTo>
                    <a:lnTo>
                      <a:pt x="216" y="281"/>
                    </a:lnTo>
                    <a:lnTo>
                      <a:pt x="213" y="283"/>
                    </a:lnTo>
                    <a:lnTo>
                      <a:pt x="208" y="286"/>
                    </a:lnTo>
                    <a:lnTo>
                      <a:pt x="197" y="301"/>
                    </a:lnTo>
                    <a:lnTo>
                      <a:pt x="191" y="304"/>
                    </a:lnTo>
                    <a:lnTo>
                      <a:pt x="194" y="313"/>
                    </a:lnTo>
                    <a:lnTo>
                      <a:pt x="198" y="318"/>
                    </a:lnTo>
                    <a:lnTo>
                      <a:pt x="199" y="323"/>
                    </a:lnTo>
                    <a:lnTo>
                      <a:pt x="208" y="326"/>
                    </a:lnTo>
                    <a:lnTo>
                      <a:pt x="211" y="336"/>
                    </a:lnTo>
                    <a:lnTo>
                      <a:pt x="210" y="341"/>
                    </a:lnTo>
                    <a:lnTo>
                      <a:pt x="215" y="343"/>
                    </a:lnTo>
                    <a:lnTo>
                      <a:pt x="211" y="355"/>
                    </a:lnTo>
                    <a:lnTo>
                      <a:pt x="212" y="356"/>
                    </a:lnTo>
                    <a:lnTo>
                      <a:pt x="216" y="358"/>
                    </a:lnTo>
                    <a:lnTo>
                      <a:pt x="216" y="360"/>
                    </a:lnTo>
                    <a:lnTo>
                      <a:pt x="224" y="369"/>
                    </a:lnTo>
                    <a:lnTo>
                      <a:pt x="230" y="373"/>
                    </a:lnTo>
                    <a:lnTo>
                      <a:pt x="232" y="373"/>
                    </a:lnTo>
                    <a:lnTo>
                      <a:pt x="234" y="373"/>
                    </a:lnTo>
                    <a:lnTo>
                      <a:pt x="237" y="378"/>
                    </a:lnTo>
                    <a:lnTo>
                      <a:pt x="237" y="379"/>
                    </a:lnTo>
                    <a:lnTo>
                      <a:pt x="232" y="379"/>
                    </a:lnTo>
                    <a:lnTo>
                      <a:pt x="231" y="382"/>
                    </a:lnTo>
                    <a:lnTo>
                      <a:pt x="233" y="385"/>
                    </a:lnTo>
                    <a:lnTo>
                      <a:pt x="244" y="390"/>
                    </a:lnTo>
                    <a:lnTo>
                      <a:pt x="243" y="394"/>
                    </a:lnTo>
                    <a:lnTo>
                      <a:pt x="254" y="397"/>
                    </a:lnTo>
                    <a:lnTo>
                      <a:pt x="255" y="396"/>
                    </a:lnTo>
                    <a:lnTo>
                      <a:pt x="260" y="399"/>
                    </a:lnTo>
                    <a:lnTo>
                      <a:pt x="260" y="401"/>
                    </a:lnTo>
                    <a:lnTo>
                      <a:pt x="257" y="405"/>
                    </a:lnTo>
                    <a:lnTo>
                      <a:pt x="251" y="406"/>
                    </a:lnTo>
                    <a:lnTo>
                      <a:pt x="248" y="406"/>
                    </a:lnTo>
                    <a:lnTo>
                      <a:pt x="247" y="407"/>
                    </a:lnTo>
                    <a:lnTo>
                      <a:pt x="236" y="405"/>
                    </a:lnTo>
                    <a:lnTo>
                      <a:pt x="231" y="402"/>
                    </a:lnTo>
                    <a:lnTo>
                      <a:pt x="221" y="407"/>
                    </a:lnTo>
                    <a:lnTo>
                      <a:pt x="218" y="410"/>
                    </a:lnTo>
                    <a:lnTo>
                      <a:pt x="216" y="417"/>
                    </a:lnTo>
                    <a:lnTo>
                      <a:pt x="217" y="424"/>
                    </a:lnTo>
                    <a:lnTo>
                      <a:pt x="222" y="426"/>
                    </a:lnTo>
                    <a:lnTo>
                      <a:pt x="221" y="432"/>
                    </a:lnTo>
                    <a:lnTo>
                      <a:pt x="219" y="435"/>
                    </a:lnTo>
                    <a:lnTo>
                      <a:pt x="218" y="437"/>
                    </a:lnTo>
                    <a:lnTo>
                      <a:pt x="218" y="440"/>
                    </a:lnTo>
                    <a:lnTo>
                      <a:pt x="221" y="448"/>
                    </a:lnTo>
                    <a:lnTo>
                      <a:pt x="220" y="452"/>
                    </a:lnTo>
                    <a:lnTo>
                      <a:pt x="221" y="454"/>
                    </a:lnTo>
                    <a:lnTo>
                      <a:pt x="221" y="456"/>
                    </a:lnTo>
                    <a:lnTo>
                      <a:pt x="220" y="462"/>
                    </a:lnTo>
                    <a:lnTo>
                      <a:pt x="218" y="464"/>
                    </a:lnTo>
                    <a:lnTo>
                      <a:pt x="217" y="463"/>
                    </a:lnTo>
                    <a:lnTo>
                      <a:pt x="216" y="462"/>
                    </a:lnTo>
                    <a:lnTo>
                      <a:pt x="215" y="460"/>
                    </a:lnTo>
                    <a:lnTo>
                      <a:pt x="213" y="458"/>
                    </a:lnTo>
                    <a:lnTo>
                      <a:pt x="211" y="460"/>
                    </a:lnTo>
                    <a:lnTo>
                      <a:pt x="209" y="462"/>
                    </a:lnTo>
                    <a:lnTo>
                      <a:pt x="204" y="462"/>
                    </a:lnTo>
                    <a:lnTo>
                      <a:pt x="198" y="457"/>
                    </a:lnTo>
                    <a:lnTo>
                      <a:pt x="191" y="446"/>
                    </a:lnTo>
                    <a:lnTo>
                      <a:pt x="186" y="439"/>
                    </a:lnTo>
                    <a:lnTo>
                      <a:pt x="184" y="439"/>
                    </a:lnTo>
                    <a:lnTo>
                      <a:pt x="183" y="439"/>
                    </a:lnTo>
                    <a:lnTo>
                      <a:pt x="175" y="440"/>
                    </a:lnTo>
                    <a:lnTo>
                      <a:pt x="173" y="442"/>
                    </a:lnTo>
                    <a:lnTo>
                      <a:pt x="170" y="444"/>
                    </a:lnTo>
                    <a:lnTo>
                      <a:pt x="167" y="443"/>
                    </a:lnTo>
                    <a:lnTo>
                      <a:pt x="166" y="442"/>
                    </a:lnTo>
                    <a:lnTo>
                      <a:pt x="164" y="440"/>
                    </a:lnTo>
                    <a:lnTo>
                      <a:pt x="164" y="438"/>
                    </a:lnTo>
                    <a:lnTo>
                      <a:pt x="164" y="435"/>
                    </a:lnTo>
                    <a:lnTo>
                      <a:pt x="163" y="433"/>
                    </a:lnTo>
                    <a:lnTo>
                      <a:pt x="163" y="431"/>
                    </a:lnTo>
                    <a:lnTo>
                      <a:pt x="162" y="431"/>
                    </a:lnTo>
                    <a:lnTo>
                      <a:pt x="159" y="432"/>
                    </a:lnTo>
                    <a:lnTo>
                      <a:pt x="157" y="432"/>
                    </a:lnTo>
                    <a:lnTo>
                      <a:pt x="156" y="432"/>
                    </a:lnTo>
                    <a:lnTo>
                      <a:pt x="155" y="432"/>
                    </a:lnTo>
                    <a:lnTo>
                      <a:pt x="154" y="428"/>
                    </a:lnTo>
                    <a:lnTo>
                      <a:pt x="153" y="426"/>
                    </a:lnTo>
                    <a:lnTo>
                      <a:pt x="149" y="424"/>
                    </a:lnTo>
                    <a:lnTo>
                      <a:pt x="145" y="424"/>
                    </a:lnTo>
                    <a:lnTo>
                      <a:pt x="138" y="420"/>
                    </a:lnTo>
                    <a:lnTo>
                      <a:pt x="133" y="420"/>
                    </a:lnTo>
                    <a:lnTo>
                      <a:pt x="131" y="419"/>
                    </a:lnTo>
                    <a:lnTo>
                      <a:pt x="127" y="418"/>
                    </a:lnTo>
                    <a:lnTo>
                      <a:pt x="122" y="416"/>
                    </a:lnTo>
                    <a:lnTo>
                      <a:pt x="111" y="414"/>
                    </a:lnTo>
                    <a:lnTo>
                      <a:pt x="92" y="417"/>
                    </a:lnTo>
                    <a:lnTo>
                      <a:pt x="88" y="418"/>
                    </a:lnTo>
                    <a:lnTo>
                      <a:pt x="85" y="420"/>
                    </a:lnTo>
                    <a:lnTo>
                      <a:pt x="82" y="426"/>
                    </a:lnTo>
                    <a:lnTo>
                      <a:pt x="81" y="430"/>
                    </a:lnTo>
                    <a:lnTo>
                      <a:pt x="79" y="436"/>
                    </a:lnTo>
                    <a:lnTo>
                      <a:pt x="76" y="444"/>
                    </a:lnTo>
                    <a:lnTo>
                      <a:pt x="73" y="450"/>
                    </a:lnTo>
                    <a:lnTo>
                      <a:pt x="70" y="446"/>
                    </a:lnTo>
                    <a:lnTo>
                      <a:pt x="67" y="446"/>
                    </a:lnTo>
                    <a:lnTo>
                      <a:pt x="62" y="443"/>
                    </a:lnTo>
                    <a:lnTo>
                      <a:pt x="57" y="444"/>
                    </a:lnTo>
                    <a:lnTo>
                      <a:pt x="48" y="445"/>
                    </a:lnTo>
                    <a:lnTo>
                      <a:pt x="46" y="445"/>
                    </a:lnTo>
                    <a:lnTo>
                      <a:pt x="46" y="443"/>
                    </a:lnTo>
                    <a:lnTo>
                      <a:pt x="41" y="438"/>
                    </a:lnTo>
                    <a:lnTo>
                      <a:pt x="38" y="428"/>
                    </a:lnTo>
                    <a:lnTo>
                      <a:pt x="36" y="425"/>
                    </a:lnTo>
                    <a:lnTo>
                      <a:pt x="34" y="420"/>
                    </a:lnTo>
                    <a:lnTo>
                      <a:pt x="30" y="417"/>
                    </a:lnTo>
                    <a:lnTo>
                      <a:pt x="27" y="412"/>
                    </a:lnTo>
                    <a:lnTo>
                      <a:pt x="25" y="410"/>
                    </a:lnTo>
                    <a:lnTo>
                      <a:pt x="24" y="407"/>
                    </a:lnTo>
                    <a:lnTo>
                      <a:pt x="23" y="405"/>
                    </a:lnTo>
                    <a:lnTo>
                      <a:pt x="25" y="401"/>
                    </a:lnTo>
                    <a:lnTo>
                      <a:pt x="27" y="399"/>
                    </a:lnTo>
                    <a:lnTo>
                      <a:pt x="31" y="399"/>
                    </a:lnTo>
                    <a:lnTo>
                      <a:pt x="32" y="398"/>
                    </a:lnTo>
                    <a:lnTo>
                      <a:pt x="32" y="395"/>
                    </a:lnTo>
                    <a:lnTo>
                      <a:pt x="28" y="387"/>
                    </a:lnTo>
                    <a:lnTo>
                      <a:pt x="28" y="386"/>
                    </a:lnTo>
                    <a:lnTo>
                      <a:pt x="27" y="384"/>
                    </a:lnTo>
                    <a:lnTo>
                      <a:pt x="26" y="382"/>
                    </a:lnTo>
                    <a:lnTo>
                      <a:pt x="32" y="369"/>
                    </a:lnTo>
                    <a:lnTo>
                      <a:pt x="35" y="365"/>
                    </a:lnTo>
                    <a:lnTo>
                      <a:pt x="37" y="358"/>
                    </a:lnTo>
                    <a:lnTo>
                      <a:pt x="36" y="353"/>
                    </a:lnTo>
                    <a:lnTo>
                      <a:pt x="36" y="347"/>
                    </a:lnTo>
                    <a:lnTo>
                      <a:pt x="35" y="335"/>
                    </a:lnTo>
                    <a:lnTo>
                      <a:pt x="41" y="321"/>
                    </a:lnTo>
                    <a:lnTo>
                      <a:pt x="41" y="314"/>
                    </a:lnTo>
                    <a:lnTo>
                      <a:pt x="30" y="297"/>
                    </a:lnTo>
                    <a:lnTo>
                      <a:pt x="26" y="291"/>
                    </a:lnTo>
                    <a:lnTo>
                      <a:pt x="20" y="284"/>
                    </a:lnTo>
                    <a:lnTo>
                      <a:pt x="18" y="273"/>
                    </a:lnTo>
                    <a:lnTo>
                      <a:pt x="2" y="204"/>
                    </a:lnTo>
                    <a:lnTo>
                      <a:pt x="0" y="184"/>
                    </a:lnTo>
                    <a:lnTo>
                      <a:pt x="58" y="78"/>
                    </a:lnTo>
                    <a:lnTo>
                      <a:pt x="62" y="70"/>
                    </a:lnTo>
                    <a:lnTo>
                      <a:pt x="77" y="54"/>
                    </a:lnTo>
                    <a:lnTo>
                      <a:pt x="86" y="24"/>
                    </a:lnTo>
                    <a:lnTo>
                      <a:pt x="97" y="11"/>
                    </a:lnTo>
                    <a:lnTo>
                      <a:pt x="101" y="11"/>
                    </a:lnTo>
                    <a:lnTo>
                      <a:pt x="117" y="0"/>
                    </a:lnTo>
                    <a:lnTo>
                      <a:pt x="135" y="9"/>
                    </a:lnTo>
                    <a:lnTo>
                      <a:pt x="136" y="7"/>
                    </a:lnTo>
                    <a:lnTo>
                      <a:pt x="140" y="8"/>
                    </a:lnTo>
                    <a:lnTo>
                      <a:pt x="140" y="7"/>
                    </a:lnTo>
                    <a:lnTo>
                      <a:pt x="155" y="10"/>
                    </a:lnTo>
                    <a:lnTo>
                      <a:pt x="170" y="10"/>
                    </a:lnTo>
                    <a:lnTo>
                      <a:pt x="170" y="11"/>
                    </a:lnTo>
                    <a:lnTo>
                      <a:pt x="177" y="13"/>
                    </a:lnTo>
                    <a:lnTo>
                      <a:pt x="186" y="24"/>
                    </a:lnTo>
                    <a:lnTo>
                      <a:pt x="188" y="24"/>
                    </a:lnTo>
                    <a:lnTo>
                      <a:pt x="190" y="33"/>
                    </a:lnTo>
                    <a:lnTo>
                      <a:pt x="195" y="33"/>
                    </a:lnTo>
                    <a:lnTo>
                      <a:pt x="198" y="37"/>
                    </a:lnTo>
                    <a:lnTo>
                      <a:pt x="203" y="38"/>
                    </a:lnTo>
                    <a:lnTo>
                      <a:pt x="207" y="45"/>
                    </a:lnTo>
                    <a:lnTo>
                      <a:pt x="221" y="57"/>
                    </a:lnTo>
                    <a:lnTo>
                      <a:pt x="223" y="63"/>
                    </a:lnTo>
                    <a:lnTo>
                      <a:pt x="230" y="71"/>
                    </a:lnTo>
                    <a:lnTo>
                      <a:pt x="234" y="87"/>
                    </a:lnTo>
                    <a:lnTo>
                      <a:pt x="253" y="121"/>
                    </a:lnTo>
                    <a:lnTo>
                      <a:pt x="251" y="123"/>
                    </a:lnTo>
                    <a:lnTo>
                      <a:pt x="258" y="143"/>
                    </a:lnTo>
                    <a:lnTo>
                      <a:pt x="261" y="148"/>
                    </a:lnTo>
                    <a:lnTo>
                      <a:pt x="276" y="164"/>
                    </a:lnTo>
                    <a:lnTo>
                      <a:pt x="285" y="17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263" name="Picture 239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4" y="2650"/>
                <a:ext cx="24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64" name="Picture 240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04" y="2650"/>
                <a:ext cx="240" cy="4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60" name="Rectangle 241"/>
              <p:cNvSpPr>
                <a:spLocks noChangeArrowheads="1"/>
              </p:cNvSpPr>
              <p:nvPr/>
            </p:nvSpPr>
            <p:spPr bwMode="auto">
              <a:xfrm>
                <a:off x="4025" y="2662"/>
                <a:ext cx="198" cy="10"/>
              </a:xfrm>
              <a:prstGeom prst="rect">
                <a:avLst/>
              </a:pr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1" name="Rectangle 242"/>
              <p:cNvSpPr>
                <a:spLocks noChangeArrowheads="1"/>
              </p:cNvSpPr>
              <p:nvPr/>
            </p:nvSpPr>
            <p:spPr bwMode="auto">
              <a:xfrm>
                <a:off x="4025" y="2672"/>
                <a:ext cx="198" cy="12"/>
              </a:xfrm>
              <a:prstGeom prst="rect">
                <a:avLst/>
              </a:prstGeom>
              <a:solidFill>
                <a:srgbClr val="FF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2" name="Rectangle 243"/>
              <p:cNvSpPr>
                <a:spLocks noChangeArrowheads="1"/>
              </p:cNvSpPr>
              <p:nvPr/>
            </p:nvSpPr>
            <p:spPr bwMode="auto">
              <a:xfrm>
                <a:off x="4025" y="2684"/>
                <a:ext cx="198" cy="13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3" name="Rectangle 244"/>
              <p:cNvSpPr>
                <a:spLocks noChangeArrowheads="1"/>
              </p:cNvSpPr>
              <p:nvPr/>
            </p:nvSpPr>
            <p:spPr bwMode="auto">
              <a:xfrm>
                <a:off x="4025" y="2697"/>
                <a:ext cx="198" cy="13"/>
              </a:xfrm>
              <a:prstGeom prst="rect">
                <a:avLst/>
              </a:prstGeom>
              <a:solidFill>
                <a:srgbClr val="F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4" name="Rectangle 245"/>
              <p:cNvSpPr>
                <a:spLocks noChangeArrowheads="1"/>
              </p:cNvSpPr>
              <p:nvPr/>
            </p:nvSpPr>
            <p:spPr bwMode="auto">
              <a:xfrm>
                <a:off x="4025" y="2710"/>
                <a:ext cx="198" cy="13"/>
              </a:xfrm>
              <a:prstGeom prst="rect">
                <a:avLst/>
              </a:prstGeom>
              <a:solidFill>
                <a:srgbClr val="FF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5" name="Rectangle 246"/>
              <p:cNvSpPr>
                <a:spLocks noChangeArrowheads="1"/>
              </p:cNvSpPr>
              <p:nvPr/>
            </p:nvSpPr>
            <p:spPr bwMode="auto">
              <a:xfrm>
                <a:off x="4025" y="2723"/>
                <a:ext cx="198" cy="11"/>
              </a:xfrm>
              <a:prstGeom prst="rect">
                <a:avLst/>
              </a:prstGeom>
              <a:solidFill>
                <a:srgbClr val="FF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6" name="Rectangle 247"/>
              <p:cNvSpPr>
                <a:spLocks noChangeArrowheads="1"/>
              </p:cNvSpPr>
              <p:nvPr/>
            </p:nvSpPr>
            <p:spPr bwMode="auto">
              <a:xfrm>
                <a:off x="4025" y="2734"/>
                <a:ext cx="198" cy="9"/>
              </a:xfrm>
              <a:prstGeom prst="rect">
                <a:avLst/>
              </a:prstGeom>
              <a:solidFill>
                <a:srgbClr val="FF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7" name="Rectangle 248"/>
              <p:cNvSpPr>
                <a:spLocks noChangeArrowheads="1"/>
              </p:cNvSpPr>
              <p:nvPr/>
            </p:nvSpPr>
            <p:spPr bwMode="auto">
              <a:xfrm>
                <a:off x="4025" y="2743"/>
                <a:ext cx="198" cy="11"/>
              </a:xfrm>
              <a:prstGeom prst="rect">
                <a:avLst/>
              </a:prstGeom>
              <a:solidFill>
                <a:srgbClr val="FF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8" name="Rectangle 249"/>
              <p:cNvSpPr>
                <a:spLocks noChangeArrowheads="1"/>
              </p:cNvSpPr>
              <p:nvPr/>
            </p:nvSpPr>
            <p:spPr bwMode="auto">
              <a:xfrm>
                <a:off x="4025" y="2754"/>
                <a:ext cx="198" cy="13"/>
              </a:xfrm>
              <a:prstGeom prst="rect">
                <a:avLst/>
              </a:prstGeom>
              <a:solidFill>
                <a:srgbClr val="FF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69" name="Rectangle 250"/>
              <p:cNvSpPr>
                <a:spLocks noChangeArrowheads="1"/>
              </p:cNvSpPr>
              <p:nvPr/>
            </p:nvSpPr>
            <p:spPr bwMode="auto">
              <a:xfrm>
                <a:off x="4025" y="2767"/>
                <a:ext cx="198" cy="12"/>
              </a:xfrm>
              <a:prstGeom prst="rect">
                <a:avLst/>
              </a:prstGeom>
              <a:solidFill>
                <a:srgbClr val="FF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0" name="Rectangle 251"/>
              <p:cNvSpPr>
                <a:spLocks noChangeArrowheads="1"/>
              </p:cNvSpPr>
              <p:nvPr/>
            </p:nvSpPr>
            <p:spPr bwMode="auto">
              <a:xfrm>
                <a:off x="4025" y="2779"/>
                <a:ext cx="198" cy="13"/>
              </a:xfrm>
              <a:prstGeom prst="rect">
                <a:avLst/>
              </a:prstGeom>
              <a:solidFill>
                <a:srgbClr val="FF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1" name="Rectangle 252"/>
              <p:cNvSpPr>
                <a:spLocks noChangeArrowheads="1"/>
              </p:cNvSpPr>
              <p:nvPr/>
            </p:nvSpPr>
            <p:spPr bwMode="auto">
              <a:xfrm>
                <a:off x="4025" y="2792"/>
                <a:ext cx="198" cy="10"/>
              </a:xfrm>
              <a:prstGeom prst="rect">
                <a:avLst/>
              </a:prstGeom>
              <a:solidFill>
                <a:srgbClr val="FF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2" name="Rectangle 253"/>
              <p:cNvSpPr>
                <a:spLocks noChangeArrowheads="1"/>
              </p:cNvSpPr>
              <p:nvPr/>
            </p:nvSpPr>
            <p:spPr bwMode="auto">
              <a:xfrm>
                <a:off x="4025" y="2802"/>
                <a:ext cx="198" cy="10"/>
              </a:xfrm>
              <a:prstGeom prst="rect">
                <a:avLst/>
              </a:prstGeom>
              <a:solidFill>
                <a:srgbClr val="F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3" name="Rectangle 254"/>
              <p:cNvSpPr>
                <a:spLocks noChangeArrowheads="1"/>
              </p:cNvSpPr>
              <p:nvPr/>
            </p:nvSpPr>
            <p:spPr bwMode="auto">
              <a:xfrm>
                <a:off x="4025" y="2812"/>
                <a:ext cx="198" cy="12"/>
              </a:xfrm>
              <a:prstGeom prst="rect">
                <a:avLst/>
              </a:prstGeom>
              <a:solidFill>
                <a:srgbClr val="F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4" name="Rectangle 255"/>
              <p:cNvSpPr>
                <a:spLocks noChangeArrowheads="1"/>
              </p:cNvSpPr>
              <p:nvPr/>
            </p:nvSpPr>
            <p:spPr bwMode="auto">
              <a:xfrm>
                <a:off x="4025" y="2824"/>
                <a:ext cx="198" cy="13"/>
              </a:xfrm>
              <a:prstGeom prst="rect">
                <a:avLst/>
              </a:prstGeom>
              <a:solidFill>
                <a:srgbClr val="FF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5" name="Rectangle 256"/>
              <p:cNvSpPr>
                <a:spLocks noChangeArrowheads="1"/>
              </p:cNvSpPr>
              <p:nvPr/>
            </p:nvSpPr>
            <p:spPr bwMode="auto">
              <a:xfrm>
                <a:off x="4025" y="2837"/>
                <a:ext cx="198" cy="12"/>
              </a:xfrm>
              <a:prstGeom prst="rect">
                <a:avLst/>
              </a:prstGeom>
              <a:solidFill>
                <a:srgbClr val="FF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6" name="Rectangle 257"/>
              <p:cNvSpPr>
                <a:spLocks noChangeArrowheads="1"/>
              </p:cNvSpPr>
              <p:nvPr/>
            </p:nvSpPr>
            <p:spPr bwMode="auto">
              <a:xfrm>
                <a:off x="4025" y="2849"/>
                <a:ext cx="198" cy="13"/>
              </a:xfrm>
              <a:prstGeom prst="rect">
                <a:avLst/>
              </a:prstGeom>
              <a:solidFill>
                <a:srgbClr val="FFC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7" name="Rectangle 258"/>
              <p:cNvSpPr>
                <a:spLocks noChangeArrowheads="1"/>
              </p:cNvSpPr>
              <p:nvPr/>
            </p:nvSpPr>
            <p:spPr bwMode="auto">
              <a:xfrm>
                <a:off x="4025" y="2862"/>
                <a:ext cx="198" cy="13"/>
              </a:xfrm>
              <a:prstGeom prst="rect">
                <a:avLst/>
              </a:prstGeom>
              <a:solidFill>
                <a:srgbClr val="FF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8" name="Rectangle 259"/>
              <p:cNvSpPr>
                <a:spLocks noChangeArrowheads="1"/>
              </p:cNvSpPr>
              <p:nvPr/>
            </p:nvSpPr>
            <p:spPr bwMode="auto">
              <a:xfrm>
                <a:off x="4025" y="2875"/>
                <a:ext cx="198" cy="12"/>
              </a:xfrm>
              <a:prstGeom prst="rect">
                <a:avLst/>
              </a:prstGeom>
              <a:solidFill>
                <a:srgbClr val="FFC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79" name="Rectangle 260"/>
              <p:cNvSpPr>
                <a:spLocks noChangeArrowheads="1"/>
              </p:cNvSpPr>
              <p:nvPr/>
            </p:nvSpPr>
            <p:spPr bwMode="auto">
              <a:xfrm>
                <a:off x="4025" y="2887"/>
                <a:ext cx="198" cy="13"/>
              </a:xfrm>
              <a:prstGeom prst="rect">
                <a:avLst/>
              </a:prstGeom>
              <a:solidFill>
                <a:srgbClr val="FF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0" name="Rectangle 261"/>
              <p:cNvSpPr>
                <a:spLocks noChangeArrowheads="1"/>
              </p:cNvSpPr>
              <p:nvPr/>
            </p:nvSpPr>
            <p:spPr bwMode="auto">
              <a:xfrm>
                <a:off x="4025" y="2900"/>
                <a:ext cx="198" cy="12"/>
              </a:xfrm>
              <a:prstGeom prst="rect">
                <a:avLst/>
              </a:pr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1" name="Rectangle 262"/>
              <p:cNvSpPr>
                <a:spLocks noChangeArrowheads="1"/>
              </p:cNvSpPr>
              <p:nvPr/>
            </p:nvSpPr>
            <p:spPr bwMode="auto">
              <a:xfrm>
                <a:off x="4025" y="2912"/>
                <a:ext cx="198" cy="8"/>
              </a:xfrm>
              <a:prstGeom prst="rect">
                <a:avLst/>
              </a:prstGeom>
              <a:solidFill>
                <a:srgbClr val="FF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2" name="Rectangle 263"/>
              <p:cNvSpPr>
                <a:spLocks noChangeArrowheads="1"/>
              </p:cNvSpPr>
              <p:nvPr/>
            </p:nvSpPr>
            <p:spPr bwMode="auto">
              <a:xfrm>
                <a:off x="4025" y="2920"/>
                <a:ext cx="198" cy="9"/>
              </a:xfrm>
              <a:prstGeom prst="rect">
                <a:avLst/>
              </a:prstGeom>
              <a:solidFill>
                <a:srgbClr val="F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3" name="Rectangle 264"/>
              <p:cNvSpPr>
                <a:spLocks noChangeArrowheads="1"/>
              </p:cNvSpPr>
              <p:nvPr/>
            </p:nvSpPr>
            <p:spPr bwMode="auto">
              <a:xfrm>
                <a:off x="4025" y="2929"/>
                <a:ext cx="198" cy="9"/>
              </a:xfrm>
              <a:prstGeom prst="rect">
                <a:avLst/>
              </a:prstGeom>
              <a:solidFill>
                <a:srgbClr val="FF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8" name="Rectangle 265"/>
              <p:cNvSpPr>
                <a:spLocks noChangeArrowheads="1"/>
              </p:cNvSpPr>
              <p:nvPr/>
            </p:nvSpPr>
            <p:spPr bwMode="auto">
              <a:xfrm>
                <a:off x="4025" y="2938"/>
                <a:ext cx="198" cy="6"/>
              </a:xfrm>
              <a:prstGeom prst="rect">
                <a:avLst/>
              </a:prstGeom>
              <a:solidFill>
                <a:srgbClr val="FF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49" name="Rectangle 266"/>
              <p:cNvSpPr>
                <a:spLocks noChangeArrowheads="1"/>
              </p:cNvSpPr>
              <p:nvPr/>
            </p:nvSpPr>
            <p:spPr bwMode="auto">
              <a:xfrm>
                <a:off x="4025" y="2944"/>
                <a:ext cx="198" cy="10"/>
              </a:xfrm>
              <a:prstGeom prst="rect">
                <a:avLst/>
              </a:prstGeom>
              <a:solidFill>
                <a:srgbClr val="FFB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0" name="Rectangle 267"/>
              <p:cNvSpPr>
                <a:spLocks noChangeArrowheads="1"/>
              </p:cNvSpPr>
              <p:nvPr/>
            </p:nvSpPr>
            <p:spPr bwMode="auto">
              <a:xfrm>
                <a:off x="4025" y="2954"/>
                <a:ext cx="198" cy="10"/>
              </a:xfrm>
              <a:prstGeom prst="rect">
                <a:avLst/>
              </a:prstGeom>
              <a:solidFill>
                <a:srgbClr val="FF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1" name="Rectangle 268"/>
              <p:cNvSpPr>
                <a:spLocks noChangeArrowheads="1"/>
              </p:cNvSpPr>
              <p:nvPr/>
            </p:nvSpPr>
            <p:spPr bwMode="auto">
              <a:xfrm>
                <a:off x="4025" y="2964"/>
                <a:ext cx="198" cy="10"/>
              </a:xfrm>
              <a:prstGeom prst="rect">
                <a:avLst/>
              </a:prstGeom>
              <a:solidFill>
                <a:srgbClr val="FF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2" name="Rectangle 269"/>
              <p:cNvSpPr>
                <a:spLocks noChangeArrowheads="1"/>
              </p:cNvSpPr>
              <p:nvPr/>
            </p:nvSpPr>
            <p:spPr bwMode="auto">
              <a:xfrm>
                <a:off x="4025" y="2974"/>
                <a:ext cx="198" cy="11"/>
              </a:xfrm>
              <a:prstGeom prst="rect">
                <a:avLst/>
              </a:prstGeom>
              <a:solidFill>
                <a:srgbClr val="FF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3" name="Rectangle 270"/>
              <p:cNvSpPr>
                <a:spLocks noChangeArrowheads="1"/>
              </p:cNvSpPr>
              <p:nvPr/>
            </p:nvSpPr>
            <p:spPr bwMode="auto">
              <a:xfrm>
                <a:off x="4025" y="2985"/>
                <a:ext cx="198" cy="10"/>
              </a:xfrm>
              <a:prstGeom prst="rect">
                <a:avLst/>
              </a:prstGeom>
              <a:solidFill>
                <a:srgbClr val="FF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4" name="Rectangle 271"/>
              <p:cNvSpPr>
                <a:spLocks noChangeArrowheads="1"/>
              </p:cNvSpPr>
              <p:nvPr/>
            </p:nvSpPr>
            <p:spPr bwMode="auto">
              <a:xfrm>
                <a:off x="4025" y="2995"/>
                <a:ext cx="198" cy="10"/>
              </a:xfrm>
              <a:prstGeom prst="rect">
                <a:avLst/>
              </a:prstGeom>
              <a:solidFill>
                <a:srgbClr val="FFB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5" name="Rectangle 272"/>
              <p:cNvSpPr>
                <a:spLocks noChangeArrowheads="1"/>
              </p:cNvSpPr>
              <p:nvPr/>
            </p:nvSpPr>
            <p:spPr bwMode="auto">
              <a:xfrm>
                <a:off x="4025" y="3005"/>
                <a:ext cx="198" cy="10"/>
              </a:xfrm>
              <a:prstGeom prst="rect">
                <a:avLst/>
              </a:pr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6" name="Rectangle 273"/>
              <p:cNvSpPr>
                <a:spLocks noChangeArrowheads="1"/>
              </p:cNvSpPr>
              <p:nvPr/>
            </p:nvSpPr>
            <p:spPr bwMode="auto">
              <a:xfrm>
                <a:off x="4025" y="3015"/>
                <a:ext cx="198" cy="11"/>
              </a:xfrm>
              <a:prstGeom prst="rect">
                <a:avLst/>
              </a:prstGeom>
              <a:solidFill>
                <a:srgbClr val="FF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7" name="Rectangle 274"/>
              <p:cNvSpPr>
                <a:spLocks noChangeArrowheads="1"/>
              </p:cNvSpPr>
              <p:nvPr/>
            </p:nvSpPr>
            <p:spPr bwMode="auto">
              <a:xfrm>
                <a:off x="4025" y="3026"/>
                <a:ext cx="198" cy="9"/>
              </a:xfrm>
              <a:prstGeom prst="rect">
                <a:avLst/>
              </a:prstGeom>
              <a:solidFill>
                <a:srgbClr val="FF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8" name="Rectangle 275"/>
              <p:cNvSpPr>
                <a:spLocks noChangeArrowheads="1"/>
              </p:cNvSpPr>
              <p:nvPr/>
            </p:nvSpPr>
            <p:spPr bwMode="auto">
              <a:xfrm>
                <a:off x="4025" y="3035"/>
                <a:ext cx="198" cy="10"/>
              </a:xfrm>
              <a:prstGeom prst="rect">
                <a:avLst/>
              </a:prstGeom>
              <a:solidFill>
                <a:srgbClr val="FF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59" name="Rectangle 276"/>
              <p:cNvSpPr>
                <a:spLocks noChangeArrowheads="1"/>
              </p:cNvSpPr>
              <p:nvPr/>
            </p:nvSpPr>
            <p:spPr bwMode="auto">
              <a:xfrm>
                <a:off x="4025" y="3045"/>
                <a:ext cx="198" cy="11"/>
              </a:xfrm>
              <a:prstGeom prst="rect">
                <a:avLst/>
              </a:prstGeom>
              <a:solidFill>
                <a:srgbClr val="FFA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0" name="Rectangle 277"/>
              <p:cNvSpPr>
                <a:spLocks noChangeArrowheads="1"/>
              </p:cNvSpPr>
              <p:nvPr/>
            </p:nvSpPr>
            <p:spPr bwMode="auto">
              <a:xfrm>
                <a:off x="4025" y="3056"/>
                <a:ext cx="198" cy="10"/>
              </a:xfrm>
              <a:prstGeom prst="rect">
                <a:avLst/>
              </a:prstGeom>
              <a:solidFill>
                <a:srgbClr val="FF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1" name="Rectangle 278"/>
              <p:cNvSpPr>
                <a:spLocks noChangeArrowheads="1"/>
              </p:cNvSpPr>
              <p:nvPr/>
            </p:nvSpPr>
            <p:spPr bwMode="auto">
              <a:xfrm>
                <a:off x="4025" y="3066"/>
                <a:ext cx="198" cy="3"/>
              </a:xfrm>
              <a:prstGeom prst="rect">
                <a:avLst/>
              </a:prstGeom>
              <a:solidFill>
                <a:srgbClr val="FF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2" name="Freeform 279"/>
              <p:cNvSpPr>
                <a:spLocks/>
              </p:cNvSpPr>
              <p:nvPr/>
            </p:nvSpPr>
            <p:spPr bwMode="auto">
              <a:xfrm>
                <a:off x="4025" y="2662"/>
                <a:ext cx="198" cy="406"/>
              </a:xfrm>
              <a:custGeom>
                <a:avLst/>
                <a:gdLst>
                  <a:gd name="T0" fmla="*/ 22 w 198"/>
                  <a:gd name="T1" fmla="*/ 106 h 406"/>
                  <a:gd name="T2" fmla="*/ 37 w 198"/>
                  <a:gd name="T3" fmla="*/ 105 h 406"/>
                  <a:gd name="T4" fmla="*/ 46 w 198"/>
                  <a:gd name="T5" fmla="*/ 67 h 406"/>
                  <a:gd name="T6" fmla="*/ 33 w 198"/>
                  <a:gd name="T7" fmla="*/ 62 h 406"/>
                  <a:gd name="T8" fmla="*/ 25 w 198"/>
                  <a:gd name="T9" fmla="*/ 68 h 406"/>
                  <a:gd name="T10" fmla="*/ 34 w 198"/>
                  <a:gd name="T11" fmla="*/ 42 h 406"/>
                  <a:gd name="T12" fmla="*/ 59 w 198"/>
                  <a:gd name="T13" fmla="*/ 26 h 406"/>
                  <a:gd name="T14" fmla="*/ 86 w 198"/>
                  <a:gd name="T15" fmla="*/ 14 h 406"/>
                  <a:gd name="T16" fmla="*/ 92 w 198"/>
                  <a:gd name="T17" fmla="*/ 24 h 406"/>
                  <a:gd name="T18" fmla="*/ 107 w 198"/>
                  <a:gd name="T19" fmla="*/ 61 h 406"/>
                  <a:gd name="T20" fmla="*/ 109 w 198"/>
                  <a:gd name="T21" fmla="*/ 70 h 406"/>
                  <a:gd name="T22" fmla="*/ 112 w 198"/>
                  <a:gd name="T23" fmla="*/ 83 h 406"/>
                  <a:gd name="T24" fmla="*/ 109 w 198"/>
                  <a:gd name="T25" fmla="*/ 101 h 406"/>
                  <a:gd name="T26" fmla="*/ 125 w 198"/>
                  <a:gd name="T27" fmla="*/ 112 h 406"/>
                  <a:gd name="T28" fmla="*/ 133 w 198"/>
                  <a:gd name="T29" fmla="*/ 132 h 406"/>
                  <a:gd name="T30" fmla="*/ 143 w 198"/>
                  <a:gd name="T31" fmla="*/ 142 h 406"/>
                  <a:gd name="T32" fmla="*/ 162 w 198"/>
                  <a:gd name="T33" fmla="*/ 160 h 406"/>
                  <a:gd name="T34" fmla="*/ 171 w 198"/>
                  <a:gd name="T35" fmla="*/ 156 h 406"/>
                  <a:gd name="T36" fmla="*/ 186 w 198"/>
                  <a:gd name="T37" fmla="*/ 164 h 406"/>
                  <a:gd name="T38" fmla="*/ 198 w 198"/>
                  <a:gd name="T39" fmla="*/ 205 h 406"/>
                  <a:gd name="T40" fmla="*/ 161 w 198"/>
                  <a:gd name="T41" fmla="*/ 240 h 406"/>
                  <a:gd name="T42" fmla="*/ 149 w 198"/>
                  <a:gd name="T43" fmla="*/ 243 h 406"/>
                  <a:gd name="T44" fmla="*/ 145 w 198"/>
                  <a:gd name="T45" fmla="*/ 255 h 406"/>
                  <a:gd name="T46" fmla="*/ 144 w 198"/>
                  <a:gd name="T47" fmla="*/ 266 h 406"/>
                  <a:gd name="T48" fmla="*/ 128 w 198"/>
                  <a:gd name="T49" fmla="*/ 273 h 406"/>
                  <a:gd name="T50" fmla="*/ 119 w 198"/>
                  <a:gd name="T51" fmla="*/ 280 h 406"/>
                  <a:gd name="T52" fmla="*/ 107 w 198"/>
                  <a:gd name="T53" fmla="*/ 284 h 406"/>
                  <a:gd name="T54" fmla="*/ 115 w 198"/>
                  <a:gd name="T55" fmla="*/ 298 h 406"/>
                  <a:gd name="T56" fmla="*/ 113 w 198"/>
                  <a:gd name="T57" fmla="*/ 323 h 406"/>
                  <a:gd name="T58" fmla="*/ 122 w 198"/>
                  <a:gd name="T59" fmla="*/ 336 h 406"/>
                  <a:gd name="T60" fmla="*/ 125 w 198"/>
                  <a:gd name="T61" fmla="*/ 343 h 406"/>
                  <a:gd name="T62" fmla="*/ 110 w 198"/>
                  <a:gd name="T63" fmla="*/ 358 h 406"/>
                  <a:gd name="T64" fmla="*/ 98 w 198"/>
                  <a:gd name="T65" fmla="*/ 357 h 406"/>
                  <a:gd name="T66" fmla="*/ 91 w 198"/>
                  <a:gd name="T67" fmla="*/ 368 h 406"/>
                  <a:gd name="T68" fmla="*/ 82 w 198"/>
                  <a:gd name="T69" fmla="*/ 389 h 406"/>
                  <a:gd name="T70" fmla="*/ 80 w 198"/>
                  <a:gd name="T71" fmla="*/ 400 h 406"/>
                  <a:gd name="T72" fmla="*/ 64 w 198"/>
                  <a:gd name="T73" fmla="*/ 406 h 406"/>
                  <a:gd name="T74" fmla="*/ 49 w 198"/>
                  <a:gd name="T75" fmla="*/ 353 h 406"/>
                  <a:gd name="T76" fmla="*/ 39 w 198"/>
                  <a:gd name="T77" fmla="*/ 322 h 406"/>
                  <a:gd name="T78" fmla="*/ 31 w 198"/>
                  <a:gd name="T79" fmla="*/ 292 h 406"/>
                  <a:gd name="T80" fmla="*/ 30 w 198"/>
                  <a:gd name="T81" fmla="*/ 276 h 406"/>
                  <a:gd name="T82" fmla="*/ 27 w 198"/>
                  <a:gd name="T83" fmla="*/ 260 h 406"/>
                  <a:gd name="T84" fmla="*/ 27 w 198"/>
                  <a:gd name="T85" fmla="*/ 247 h 406"/>
                  <a:gd name="T86" fmla="*/ 40 w 198"/>
                  <a:gd name="T87" fmla="*/ 224 h 406"/>
                  <a:gd name="T88" fmla="*/ 60 w 198"/>
                  <a:gd name="T89" fmla="*/ 229 h 406"/>
                  <a:gd name="T90" fmla="*/ 65 w 198"/>
                  <a:gd name="T91" fmla="*/ 218 h 406"/>
                  <a:gd name="T92" fmla="*/ 43 w 198"/>
                  <a:gd name="T93" fmla="*/ 208 h 406"/>
                  <a:gd name="T94" fmla="*/ 46 w 198"/>
                  <a:gd name="T95" fmla="*/ 200 h 406"/>
                  <a:gd name="T96" fmla="*/ 33 w 198"/>
                  <a:gd name="T97" fmla="*/ 192 h 406"/>
                  <a:gd name="T98" fmla="*/ 21 w 198"/>
                  <a:gd name="T99" fmla="*/ 178 h 406"/>
                  <a:gd name="T100" fmla="*/ 17 w 198"/>
                  <a:gd name="T101" fmla="*/ 149 h 406"/>
                  <a:gd name="T102" fmla="*/ 0 w 198"/>
                  <a:gd name="T103" fmla="*/ 127 h 4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98" h="406">
                    <a:moveTo>
                      <a:pt x="0" y="127"/>
                    </a:moveTo>
                    <a:lnTo>
                      <a:pt x="6" y="124"/>
                    </a:lnTo>
                    <a:lnTo>
                      <a:pt x="17" y="109"/>
                    </a:lnTo>
                    <a:lnTo>
                      <a:pt x="22" y="106"/>
                    </a:lnTo>
                    <a:lnTo>
                      <a:pt x="25" y="103"/>
                    </a:lnTo>
                    <a:lnTo>
                      <a:pt x="27" y="101"/>
                    </a:lnTo>
                    <a:lnTo>
                      <a:pt x="31" y="101"/>
                    </a:lnTo>
                    <a:lnTo>
                      <a:pt x="37" y="105"/>
                    </a:lnTo>
                    <a:lnTo>
                      <a:pt x="41" y="103"/>
                    </a:lnTo>
                    <a:lnTo>
                      <a:pt x="43" y="93"/>
                    </a:lnTo>
                    <a:lnTo>
                      <a:pt x="47" y="91"/>
                    </a:lnTo>
                    <a:lnTo>
                      <a:pt x="46" y="67"/>
                    </a:lnTo>
                    <a:lnTo>
                      <a:pt x="43" y="65"/>
                    </a:lnTo>
                    <a:lnTo>
                      <a:pt x="40" y="65"/>
                    </a:lnTo>
                    <a:lnTo>
                      <a:pt x="34" y="61"/>
                    </a:lnTo>
                    <a:lnTo>
                      <a:pt x="33" y="62"/>
                    </a:lnTo>
                    <a:lnTo>
                      <a:pt x="33" y="67"/>
                    </a:lnTo>
                    <a:lnTo>
                      <a:pt x="31" y="69"/>
                    </a:lnTo>
                    <a:lnTo>
                      <a:pt x="29" y="68"/>
                    </a:lnTo>
                    <a:lnTo>
                      <a:pt x="25" y="68"/>
                    </a:lnTo>
                    <a:lnTo>
                      <a:pt x="24" y="55"/>
                    </a:lnTo>
                    <a:lnTo>
                      <a:pt x="24" y="52"/>
                    </a:lnTo>
                    <a:lnTo>
                      <a:pt x="30" y="49"/>
                    </a:lnTo>
                    <a:lnTo>
                      <a:pt x="34" y="42"/>
                    </a:lnTo>
                    <a:lnTo>
                      <a:pt x="37" y="41"/>
                    </a:lnTo>
                    <a:lnTo>
                      <a:pt x="46" y="40"/>
                    </a:lnTo>
                    <a:lnTo>
                      <a:pt x="57" y="36"/>
                    </a:lnTo>
                    <a:lnTo>
                      <a:pt x="59" y="26"/>
                    </a:lnTo>
                    <a:lnTo>
                      <a:pt x="63" y="9"/>
                    </a:lnTo>
                    <a:lnTo>
                      <a:pt x="74" y="4"/>
                    </a:lnTo>
                    <a:lnTo>
                      <a:pt x="79" y="10"/>
                    </a:lnTo>
                    <a:lnTo>
                      <a:pt x="86" y="14"/>
                    </a:lnTo>
                    <a:lnTo>
                      <a:pt x="89" y="8"/>
                    </a:lnTo>
                    <a:lnTo>
                      <a:pt x="95" y="0"/>
                    </a:lnTo>
                    <a:lnTo>
                      <a:pt x="102" y="11"/>
                    </a:lnTo>
                    <a:lnTo>
                      <a:pt x="92" y="24"/>
                    </a:lnTo>
                    <a:lnTo>
                      <a:pt x="95" y="31"/>
                    </a:lnTo>
                    <a:lnTo>
                      <a:pt x="101" y="35"/>
                    </a:lnTo>
                    <a:lnTo>
                      <a:pt x="103" y="49"/>
                    </a:lnTo>
                    <a:lnTo>
                      <a:pt x="107" y="61"/>
                    </a:lnTo>
                    <a:lnTo>
                      <a:pt x="109" y="62"/>
                    </a:lnTo>
                    <a:lnTo>
                      <a:pt x="109" y="63"/>
                    </a:lnTo>
                    <a:lnTo>
                      <a:pt x="109" y="64"/>
                    </a:lnTo>
                    <a:lnTo>
                      <a:pt x="109" y="70"/>
                    </a:lnTo>
                    <a:lnTo>
                      <a:pt x="105" y="74"/>
                    </a:lnTo>
                    <a:lnTo>
                      <a:pt x="104" y="78"/>
                    </a:lnTo>
                    <a:lnTo>
                      <a:pt x="110" y="81"/>
                    </a:lnTo>
                    <a:lnTo>
                      <a:pt x="112" y="83"/>
                    </a:lnTo>
                    <a:lnTo>
                      <a:pt x="113" y="84"/>
                    </a:lnTo>
                    <a:lnTo>
                      <a:pt x="113" y="86"/>
                    </a:lnTo>
                    <a:lnTo>
                      <a:pt x="110" y="91"/>
                    </a:lnTo>
                    <a:lnTo>
                      <a:pt x="109" y="101"/>
                    </a:lnTo>
                    <a:lnTo>
                      <a:pt x="111" y="101"/>
                    </a:lnTo>
                    <a:lnTo>
                      <a:pt x="116" y="101"/>
                    </a:lnTo>
                    <a:lnTo>
                      <a:pt x="127" y="105"/>
                    </a:lnTo>
                    <a:lnTo>
                      <a:pt x="125" y="112"/>
                    </a:lnTo>
                    <a:lnTo>
                      <a:pt x="128" y="115"/>
                    </a:lnTo>
                    <a:lnTo>
                      <a:pt x="128" y="124"/>
                    </a:lnTo>
                    <a:lnTo>
                      <a:pt x="129" y="131"/>
                    </a:lnTo>
                    <a:lnTo>
                      <a:pt x="133" y="132"/>
                    </a:lnTo>
                    <a:lnTo>
                      <a:pt x="135" y="134"/>
                    </a:lnTo>
                    <a:lnTo>
                      <a:pt x="136" y="135"/>
                    </a:lnTo>
                    <a:lnTo>
                      <a:pt x="141" y="141"/>
                    </a:lnTo>
                    <a:lnTo>
                      <a:pt x="143" y="142"/>
                    </a:lnTo>
                    <a:lnTo>
                      <a:pt x="146" y="153"/>
                    </a:lnTo>
                    <a:lnTo>
                      <a:pt x="152" y="152"/>
                    </a:lnTo>
                    <a:lnTo>
                      <a:pt x="158" y="152"/>
                    </a:lnTo>
                    <a:lnTo>
                      <a:pt x="162" y="160"/>
                    </a:lnTo>
                    <a:lnTo>
                      <a:pt x="164" y="161"/>
                    </a:lnTo>
                    <a:lnTo>
                      <a:pt x="166" y="159"/>
                    </a:lnTo>
                    <a:lnTo>
                      <a:pt x="168" y="157"/>
                    </a:lnTo>
                    <a:lnTo>
                      <a:pt x="171" y="156"/>
                    </a:lnTo>
                    <a:lnTo>
                      <a:pt x="173" y="156"/>
                    </a:lnTo>
                    <a:lnTo>
                      <a:pt x="180" y="156"/>
                    </a:lnTo>
                    <a:lnTo>
                      <a:pt x="185" y="158"/>
                    </a:lnTo>
                    <a:lnTo>
                      <a:pt x="186" y="164"/>
                    </a:lnTo>
                    <a:lnTo>
                      <a:pt x="186" y="191"/>
                    </a:lnTo>
                    <a:lnTo>
                      <a:pt x="186" y="196"/>
                    </a:lnTo>
                    <a:lnTo>
                      <a:pt x="187" y="203"/>
                    </a:lnTo>
                    <a:lnTo>
                      <a:pt x="198" y="205"/>
                    </a:lnTo>
                    <a:lnTo>
                      <a:pt x="198" y="209"/>
                    </a:lnTo>
                    <a:lnTo>
                      <a:pt x="181" y="224"/>
                    </a:lnTo>
                    <a:lnTo>
                      <a:pt x="162" y="240"/>
                    </a:lnTo>
                    <a:lnTo>
                      <a:pt x="161" y="240"/>
                    </a:lnTo>
                    <a:lnTo>
                      <a:pt x="156" y="243"/>
                    </a:lnTo>
                    <a:lnTo>
                      <a:pt x="154" y="242"/>
                    </a:lnTo>
                    <a:lnTo>
                      <a:pt x="150" y="242"/>
                    </a:lnTo>
                    <a:lnTo>
                      <a:pt x="149" y="243"/>
                    </a:lnTo>
                    <a:lnTo>
                      <a:pt x="148" y="246"/>
                    </a:lnTo>
                    <a:lnTo>
                      <a:pt x="145" y="248"/>
                    </a:lnTo>
                    <a:lnTo>
                      <a:pt x="144" y="252"/>
                    </a:lnTo>
                    <a:lnTo>
                      <a:pt x="145" y="255"/>
                    </a:lnTo>
                    <a:lnTo>
                      <a:pt x="144" y="258"/>
                    </a:lnTo>
                    <a:lnTo>
                      <a:pt x="144" y="263"/>
                    </a:lnTo>
                    <a:lnTo>
                      <a:pt x="145" y="264"/>
                    </a:lnTo>
                    <a:lnTo>
                      <a:pt x="144" y="266"/>
                    </a:lnTo>
                    <a:lnTo>
                      <a:pt x="139" y="266"/>
                    </a:lnTo>
                    <a:lnTo>
                      <a:pt x="134" y="266"/>
                    </a:lnTo>
                    <a:lnTo>
                      <a:pt x="131" y="269"/>
                    </a:lnTo>
                    <a:lnTo>
                      <a:pt x="128" y="273"/>
                    </a:lnTo>
                    <a:lnTo>
                      <a:pt x="123" y="274"/>
                    </a:lnTo>
                    <a:lnTo>
                      <a:pt x="122" y="276"/>
                    </a:lnTo>
                    <a:lnTo>
                      <a:pt x="122" y="279"/>
                    </a:lnTo>
                    <a:lnTo>
                      <a:pt x="119" y="280"/>
                    </a:lnTo>
                    <a:lnTo>
                      <a:pt x="118" y="281"/>
                    </a:lnTo>
                    <a:lnTo>
                      <a:pt x="116" y="280"/>
                    </a:lnTo>
                    <a:lnTo>
                      <a:pt x="113" y="281"/>
                    </a:lnTo>
                    <a:lnTo>
                      <a:pt x="107" y="284"/>
                    </a:lnTo>
                    <a:lnTo>
                      <a:pt x="106" y="289"/>
                    </a:lnTo>
                    <a:lnTo>
                      <a:pt x="107" y="289"/>
                    </a:lnTo>
                    <a:lnTo>
                      <a:pt x="113" y="291"/>
                    </a:lnTo>
                    <a:lnTo>
                      <a:pt x="115" y="298"/>
                    </a:lnTo>
                    <a:lnTo>
                      <a:pt x="118" y="303"/>
                    </a:lnTo>
                    <a:lnTo>
                      <a:pt x="115" y="307"/>
                    </a:lnTo>
                    <a:lnTo>
                      <a:pt x="113" y="315"/>
                    </a:lnTo>
                    <a:lnTo>
                      <a:pt x="113" y="323"/>
                    </a:lnTo>
                    <a:lnTo>
                      <a:pt x="114" y="330"/>
                    </a:lnTo>
                    <a:lnTo>
                      <a:pt x="116" y="331"/>
                    </a:lnTo>
                    <a:lnTo>
                      <a:pt x="118" y="332"/>
                    </a:lnTo>
                    <a:lnTo>
                      <a:pt x="122" y="336"/>
                    </a:lnTo>
                    <a:lnTo>
                      <a:pt x="124" y="339"/>
                    </a:lnTo>
                    <a:lnTo>
                      <a:pt x="125" y="340"/>
                    </a:lnTo>
                    <a:lnTo>
                      <a:pt x="126" y="342"/>
                    </a:lnTo>
                    <a:lnTo>
                      <a:pt x="125" y="343"/>
                    </a:lnTo>
                    <a:lnTo>
                      <a:pt x="123" y="352"/>
                    </a:lnTo>
                    <a:lnTo>
                      <a:pt x="115" y="353"/>
                    </a:lnTo>
                    <a:lnTo>
                      <a:pt x="112" y="358"/>
                    </a:lnTo>
                    <a:lnTo>
                      <a:pt x="110" y="358"/>
                    </a:lnTo>
                    <a:lnTo>
                      <a:pt x="105" y="356"/>
                    </a:lnTo>
                    <a:lnTo>
                      <a:pt x="103" y="356"/>
                    </a:lnTo>
                    <a:lnTo>
                      <a:pt x="102" y="357"/>
                    </a:lnTo>
                    <a:lnTo>
                      <a:pt x="98" y="357"/>
                    </a:lnTo>
                    <a:lnTo>
                      <a:pt x="98" y="356"/>
                    </a:lnTo>
                    <a:lnTo>
                      <a:pt x="96" y="358"/>
                    </a:lnTo>
                    <a:lnTo>
                      <a:pt x="95" y="359"/>
                    </a:lnTo>
                    <a:lnTo>
                      <a:pt x="91" y="368"/>
                    </a:lnTo>
                    <a:lnTo>
                      <a:pt x="91" y="389"/>
                    </a:lnTo>
                    <a:lnTo>
                      <a:pt x="89" y="391"/>
                    </a:lnTo>
                    <a:lnTo>
                      <a:pt x="87" y="391"/>
                    </a:lnTo>
                    <a:lnTo>
                      <a:pt x="82" y="389"/>
                    </a:lnTo>
                    <a:lnTo>
                      <a:pt x="79" y="390"/>
                    </a:lnTo>
                    <a:lnTo>
                      <a:pt x="77" y="393"/>
                    </a:lnTo>
                    <a:lnTo>
                      <a:pt x="79" y="394"/>
                    </a:lnTo>
                    <a:lnTo>
                      <a:pt x="80" y="400"/>
                    </a:lnTo>
                    <a:lnTo>
                      <a:pt x="77" y="404"/>
                    </a:lnTo>
                    <a:lnTo>
                      <a:pt x="77" y="403"/>
                    </a:lnTo>
                    <a:lnTo>
                      <a:pt x="64" y="402"/>
                    </a:lnTo>
                    <a:lnTo>
                      <a:pt x="64" y="406"/>
                    </a:lnTo>
                    <a:lnTo>
                      <a:pt x="51" y="406"/>
                    </a:lnTo>
                    <a:lnTo>
                      <a:pt x="49" y="400"/>
                    </a:lnTo>
                    <a:lnTo>
                      <a:pt x="50" y="358"/>
                    </a:lnTo>
                    <a:lnTo>
                      <a:pt x="49" y="353"/>
                    </a:lnTo>
                    <a:lnTo>
                      <a:pt x="45" y="345"/>
                    </a:lnTo>
                    <a:lnTo>
                      <a:pt x="41" y="338"/>
                    </a:lnTo>
                    <a:lnTo>
                      <a:pt x="39" y="333"/>
                    </a:lnTo>
                    <a:lnTo>
                      <a:pt x="39" y="322"/>
                    </a:lnTo>
                    <a:lnTo>
                      <a:pt x="40" y="317"/>
                    </a:lnTo>
                    <a:lnTo>
                      <a:pt x="39" y="308"/>
                    </a:lnTo>
                    <a:lnTo>
                      <a:pt x="38" y="304"/>
                    </a:lnTo>
                    <a:lnTo>
                      <a:pt x="31" y="292"/>
                    </a:lnTo>
                    <a:lnTo>
                      <a:pt x="27" y="287"/>
                    </a:lnTo>
                    <a:lnTo>
                      <a:pt x="30" y="285"/>
                    </a:lnTo>
                    <a:lnTo>
                      <a:pt x="31" y="279"/>
                    </a:lnTo>
                    <a:lnTo>
                      <a:pt x="30" y="276"/>
                    </a:lnTo>
                    <a:lnTo>
                      <a:pt x="30" y="274"/>
                    </a:lnTo>
                    <a:lnTo>
                      <a:pt x="30" y="271"/>
                    </a:lnTo>
                    <a:lnTo>
                      <a:pt x="27" y="263"/>
                    </a:lnTo>
                    <a:lnTo>
                      <a:pt x="27" y="260"/>
                    </a:lnTo>
                    <a:lnTo>
                      <a:pt x="29" y="258"/>
                    </a:lnTo>
                    <a:lnTo>
                      <a:pt x="31" y="255"/>
                    </a:lnTo>
                    <a:lnTo>
                      <a:pt x="31" y="249"/>
                    </a:lnTo>
                    <a:lnTo>
                      <a:pt x="27" y="247"/>
                    </a:lnTo>
                    <a:lnTo>
                      <a:pt x="26" y="239"/>
                    </a:lnTo>
                    <a:lnTo>
                      <a:pt x="27" y="233"/>
                    </a:lnTo>
                    <a:lnTo>
                      <a:pt x="30" y="230"/>
                    </a:lnTo>
                    <a:lnTo>
                      <a:pt x="40" y="224"/>
                    </a:lnTo>
                    <a:lnTo>
                      <a:pt x="46" y="228"/>
                    </a:lnTo>
                    <a:lnTo>
                      <a:pt x="56" y="230"/>
                    </a:lnTo>
                    <a:lnTo>
                      <a:pt x="58" y="229"/>
                    </a:lnTo>
                    <a:lnTo>
                      <a:pt x="60" y="229"/>
                    </a:lnTo>
                    <a:lnTo>
                      <a:pt x="67" y="228"/>
                    </a:lnTo>
                    <a:lnTo>
                      <a:pt x="69" y="224"/>
                    </a:lnTo>
                    <a:lnTo>
                      <a:pt x="69" y="221"/>
                    </a:lnTo>
                    <a:lnTo>
                      <a:pt x="65" y="218"/>
                    </a:lnTo>
                    <a:lnTo>
                      <a:pt x="63" y="219"/>
                    </a:lnTo>
                    <a:lnTo>
                      <a:pt x="52" y="216"/>
                    </a:lnTo>
                    <a:lnTo>
                      <a:pt x="53" y="212"/>
                    </a:lnTo>
                    <a:lnTo>
                      <a:pt x="43" y="208"/>
                    </a:lnTo>
                    <a:lnTo>
                      <a:pt x="41" y="205"/>
                    </a:lnTo>
                    <a:lnTo>
                      <a:pt x="42" y="202"/>
                    </a:lnTo>
                    <a:lnTo>
                      <a:pt x="47" y="202"/>
                    </a:lnTo>
                    <a:lnTo>
                      <a:pt x="46" y="200"/>
                    </a:lnTo>
                    <a:lnTo>
                      <a:pt x="44" y="196"/>
                    </a:lnTo>
                    <a:lnTo>
                      <a:pt x="41" y="195"/>
                    </a:lnTo>
                    <a:lnTo>
                      <a:pt x="40" y="196"/>
                    </a:lnTo>
                    <a:lnTo>
                      <a:pt x="33" y="192"/>
                    </a:lnTo>
                    <a:lnTo>
                      <a:pt x="26" y="183"/>
                    </a:lnTo>
                    <a:lnTo>
                      <a:pt x="25" y="181"/>
                    </a:lnTo>
                    <a:lnTo>
                      <a:pt x="21" y="179"/>
                    </a:lnTo>
                    <a:lnTo>
                      <a:pt x="21" y="178"/>
                    </a:lnTo>
                    <a:lnTo>
                      <a:pt x="24" y="165"/>
                    </a:lnTo>
                    <a:lnTo>
                      <a:pt x="19" y="163"/>
                    </a:lnTo>
                    <a:lnTo>
                      <a:pt x="20" y="159"/>
                    </a:lnTo>
                    <a:lnTo>
                      <a:pt x="17" y="149"/>
                    </a:lnTo>
                    <a:lnTo>
                      <a:pt x="9" y="146"/>
                    </a:lnTo>
                    <a:lnTo>
                      <a:pt x="7" y="141"/>
                    </a:lnTo>
                    <a:lnTo>
                      <a:pt x="4" y="136"/>
                    </a:lnTo>
                    <a:lnTo>
                      <a:pt x="0" y="12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304" name="Picture 280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663"/>
                <a:ext cx="25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05" name="Picture 281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0" y="2663"/>
                <a:ext cx="25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65" name="Rectangle 282"/>
              <p:cNvSpPr>
                <a:spLocks noChangeArrowheads="1"/>
              </p:cNvSpPr>
              <p:nvPr/>
            </p:nvSpPr>
            <p:spPr bwMode="auto">
              <a:xfrm>
                <a:off x="4101" y="2675"/>
                <a:ext cx="212" cy="11"/>
              </a:xfrm>
              <a:prstGeom prst="rect">
                <a:avLst/>
              </a:pr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6" name="Rectangle 283"/>
              <p:cNvSpPr>
                <a:spLocks noChangeArrowheads="1"/>
              </p:cNvSpPr>
              <p:nvPr/>
            </p:nvSpPr>
            <p:spPr bwMode="auto">
              <a:xfrm>
                <a:off x="4101" y="2686"/>
                <a:ext cx="212" cy="15"/>
              </a:xfrm>
              <a:prstGeom prst="rect">
                <a:avLst/>
              </a:prstGeom>
              <a:solidFill>
                <a:srgbClr val="FF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7" name="Rectangle 284"/>
              <p:cNvSpPr>
                <a:spLocks noChangeArrowheads="1"/>
              </p:cNvSpPr>
              <p:nvPr/>
            </p:nvSpPr>
            <p:spPr bwMode="auto">
              <a:xfrm>
                <a:off x="4101" y="2701"/>
                <a:ext cx="212" cy="16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8" name="Rectangle 285"/>
              <p:cNvSpPr>
                <a:spLocks noChangeArrowheads="1"/>
              </p:cNvSpPr>
              <p:nvPr/>
            </p:nvSpPr>
            <p:spPr bwMode="auto">
              <a:xfrm>
                <a:off x="4101" y="2717"/>
                <a:ext cx="212" cy="15"/>
              </a:xfrm>
              <a:prstGeom prst="rect">
                <a:avLst/>
              </a:prstGeom>
              <a:solidFill>
                <a:srgbClr val="F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69" name="Rectangle 286"/>
              <p:cNvSpPr>
                <a:spLocks noChangeArrowheads="1"/>
              </p:cNvSpPr>
              <p:nvPr/>
            </p:nvSpPr>
            <p:spPr bwMode="auto">
              <a:xfrm>
                <a:off x="4101" y="2732"/>
                <a:ext cx="212" cy="15"/>
              </a:xfrm>
              <a:prstGeom prst="rect">
                <a:avLst/>
              </a:prstGeom>
              <a:solidFill>
                <a:srgbClr val="FF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0" name="Rectangle 287"/>
              <p:cNvSpPr>
                <a:spLocks noChangeArrowheads="1"/>
              </p:cNvSpPr>
              <p:nvPr/>
            </p:nvSpPr>
            <p:spPr bwMode="auto">
              <a:xfrm>
                <a:off x="4101" y="2747"/>
                <a:ext cx="212" cy="13"/>
              </a:xfrm>
              <a:prstGeom prst="rect">
                <a:avLst/>
              </a:prstGeom>
              <a:solidFill>
                <a:srgbClr val="FF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1" name="Rectangle 288"/>
              <p:cNvSpPr>
                <a:spLocks noChangeArrowheads="1"/>
              </p:cNvSpPr>
              <p:nvPr/>
            </p:nvSpPr>
            <p:spPr bwMode="auto">
              <a:xfrm>
                <a:off x="4101" y="2760"/>
                <a:ext cx="212" cy="11"/>
              </a:xfrm>
              <a:prstGeom prst="rect">
                <a:avLst/>
              </a:prstGeom>
              <a:solidFill>
                <a:srgbClr val="FF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2" name="Rectangle 289"/>
              <p:cNvSpPr>
                <a:spLocks noChangeArrowheads="1"/>
              </p:cNvSpPr>
              <p:nvPr/>
            </p:nvSpPr>
            <p:spPr bwMode="auto">
              <a:xfrm>
                <a:off x="4101" y="2771"/>
                <a:ext cx="212" cy="13"/>
              </a:xfrm>
              <a:prstGeom prst="rect">
                <a:avLst/>
              </a:prstGeom>
              <a:solidFill>
                <a:srgbClr val="FF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3" name="Rectangle 290"/>
              <p:cNvSpPr>
                <a:spLocks noChangeArrowheads="1"/>
              </p:cNvSpPr>
              <p:nvPr/>
            </p:nvSpPr>
            <p:spPr bwMode="auto">
              <a:xfrm>
                <a:off x="4101" y="2784"/>
                <a:ext cx="212" cy="15"/>
              </a:xfrm>
              <a:prstGeom prst="rect">
                <a:avLst/>
              </a:prstGeom>
              <a:solidFill>
                <a:srgbClr val="FF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4" name="Rectangle 291"/>
              <p:cNvSpPr>
                <a:spLocks noChangeArrowheads="1"/>
              </p:cNvSpPr>
              <p:nvPr/>
            </p:nvSpPr>
            <p:spPr bwMode="auto">
              <a:xfrm>
                <a:off x="4101" y="2799"/>
                <a:ext cx="212" cy="15"/>
              </a:xfrm>
              <a:prstGeom prst="rect">
                <a:avLst/>
              </a:prstGeom>
              <a:solidFill>
                <a:srgbClr val="FF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5" name="Rectangle 292"/>
              <p:cNvSpPr>
                <a:spLocks noChangeArrowheads="1"/>
              </p:cNvSpPr>
              <p:nvPr/>
            </p:nvSpPr>
            <p:spPr bwMode="auto">
              <a:xfrm>
                <a:off x="4101" y="2814"/>
                <a:ext cx="212" cy="15"/>
              </a:xfrm>
              <a:prstGeom prst="rect">
                <a:avLst/>
              </a:prstGeom>
              <a:solidFill>
                <a:srgbClr val="FF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6" name="Rectangle 293"/>
              <p:cNvSpPr>
                <a:spLocks noChangeArrowheads="1"/>
              </p:cNvSpPr>
              <p:nvPr/>
            </p:nvSpPr>
            <p:spPr bwMode="auto">
              <a:xfrm>
                <a:off x="4101" y="2829"/>
                <a:ext cx="212" cy="11"/>
              </a:xfrm>
              <a:prstGeom prst="rect">
                <a:avLst/>
              </a:prstGeom>
              <a:solidFill>
                <a:srgbClr val="FF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7" name="Rectangle 294"/>
              <p:cNvSpPr>
                <a:spLocks noChangeArrowheads="1"/>
              </p:cNvSpPr>
              <p:nvPr/>
            </p:nvSpPr>
            <p:spPr bwMode="auto">
              <a:xfrm>
                <a:off x="4101" y="2840"/>
                <a:ext cx="212" cy="12"/>
              </a:xfrm>
              <a:prstGeom prst="rect">
                <a:avLst/>
              </a:prstGeom>
              <a:solidFill>
                <a:srgbClr val="F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8" name="Rectangle 295"/>
              <p:cNvSpPr>
                <a:spLocks noChangeArrowheads="1"/>
              </p:cNvSpPr>
              <p:nvPr/>
            </p:nvSpPr>
            <p:spPr bwMode="auto">
              <a:xfrm>
                <a:off x="4101" y="2852"/>
                <a:ext cx="212" cy="15"/>
              </a:xfrm>
              <a:prstGeom prst="rect">
                <a:avLst/>
              </a:prstGeom>
              <a:solidFill>
                <a:srgbClr val="F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79" name="Rectangle 296"/>
              <p:cNvSpPr>
                <a:spLocks noChangeArrowheads="1"/>
              </p:cNvSpPr>
              <p:nvPr/>
            </p:nvSpPr>
            <p:spPr bwMode="auto">
              <a:xfrm>
                <a:off x="4101" y="2867"/>
                <a:ext cx="212" cy="15"/>
              </a:xfrm>
              <a:prstGeom prst="rect">
                <a:avLst/>
              </a:prstGeom>
              <a:solidFill>
                <a:srgbClr val="FF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0" name="Rectangle 297"/>
              <p:cNvSpPr>
                <a:spLocks noChangeArrowheads="1"/>
              </p:cNvSpPr>
              <p:nvPr/>
            </p:nvSpPr>
            <p:spPr bwMode="auto">
              <a:xfrm>
                <a:off x="4101" y="2882"/>
                <a:ext cx="212" cy="15"/>
              </a:xfrm>
              <a:prstGeom prst="rect">
                <a:avLst/>
              </a:prstGeom>
              <a:solidFill>
                <a:srgbClr val="FF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1" name="Rectangle 298"/>
              <p:cNvSpPr>
                <a:spLocks noChangeArrowheads="1"/>
              </p:cNvSpPr>
              <p:nvPr/>
            </p:nvSpPr>
            <p:spPr bwMode="auto">
              <a:xfrm>
                <a:off x="4101" y="2897"/>
                <a:ext cx="212" cy="15"/>
              </a:xfrm>
              <a:prstGeom prst="rect">
                <a:avLst/>
              </a:prstGeom>
              <a:solidFill>
                <a:srgbClr val="FFC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2" name="Rectangle 299"/>
              <p:cNvSpPr>
                <a:spLocks noChangeArrowheads="1"/>
              </p:cNvSpPr>
              <p:nvPr/>
            </p:nvSpPr>
            <p:spPr bwMode="auto">
              <a:xfrm>
                <a:off x="4101" y="2912"/>
                <a:ext cx="212" cy="15"/>
              </a:xfrm>
              <a:prstGeom prst="rect">
                <a:avLst/>
              </a:prstGeom>
              <a:solidFill>
                <a:srgbClr val="FF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3" name="Rectangle 300"/>
              <p:cNvSpPr>
                <a:spLocks noChangeArrowheads="1"/>
              </p:cNvSpPr>
              <p:nvPr/>
            </p:nvSpPr>
            <p:spPr bwMode="auto">
              <a:xfrm>
                <a:off x="4101" y="2927"/>
                <a:ext cx="212" cy="15"/>
              </a:xfrm>
              <a:prstGeom prst="rect">
                <a:avLst/>
              </a:prstGeom>
              <a:solidFill>
                <a:srgbClr val="FFC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4" name="Rectangle 301"/>
              <p:cNvSpPr>
                <a:spLocks noChangeArrowheads="1"/>
              </p:cNvSpPr>
              <p:nvPr/>
            </p:nvSpPr>
            <p:spPr bwMode="auto">
              <a:xfrm>
                <a:off x="4101" y="2942"/>
                <a:ext cx="212" cy="15"/>
              </a:xfrm>
              <a:prstGeom prst="rect">
                <a:avLst/>
              </a:prstGeom>
              <a:solidFill>
                <a:srgbClr val="FF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5" name="Rectangle 302"/>
              <p:cNvSpPr>
                <a:spLocks noChangeArrowheads="1"/>
              </p:cNvSpPr>
              <p:nvPr/>
            </p:nvSpPr>
            <p:spPr bwMode="auto">
              <a:xfrm>
                <a:off x="4101" y="2957"/>
                <a:ext cx="212" cy="14"/>
              </a:xfrm>
              <a:prstGeom prst="rect">
                <a:avLst/>
              </a:pr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6" name="Rectangle 303"/>
              <p:cNvSpPr>
                <a:spLocks noChangeArrowheads="1"/>
              </p:cNvSpPr>
              <p:nvPr/>
            </p:nvSpPr>
            <p:spPr bwMode="auto">
              <a:xfrm>
                <a:off x="4101" y="2971"/>
                <a:ext cx="212" cy="8"/>
              </a:xfrm>
              <a:prstGeom prst="rect">
                <a:avLst/>
              </a:prstGeom>
              <a:solidFill>
                <a:srgbClr val="FF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7" name="Rectangle 304"/>
              <p:cNvSpPr>
                <a:spLocks noChangeArrowheads="1"/>
              </p:cNvSpPr>
              <p:nvPr/>
            </p:nvSpPr>
            <p:spPr bwMode="auto">
              <a:xfrm>
                <a:off x="4101" y="2979"/>
                <a:ext cx="212" cy="12"/>
              </a:xfrm>
              <a:prstGeom prst="rect">
                <a:avLst/>
              </a:prstGeom>
              <a:solidFill>
                <a:srgbClr val="F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8" name="Rectangle 305"/>
              <p:cNvSpPr>
                <a:spLocks noChangeArrowheads="1"/>
              </p:cNvSpPr>
              <p:nvPr/>
            </p:nvSpPr>
            <p:spPr bwMode="auto">
              <a:xfrm>
                <a:off x="4101" y="2991"/>
                <a:ext cx="212" cy="11"/>
              </a:xfrm>
              <a:prstGeom prst="rect">
                <a:avLst/>
              </a:prstGeom>
              <a:solidFill>
                <a:srgbClr val="FF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89" name="Rectangle 306"/>
              <p:cNvSpPr>
                <a:spLocks noChangeArrowheads="1"/>
              </p:cNvSpPr>
              <p:nvPr/>
            </p:nvSpPr>
            <p:spPr bwMode="auto">
              <a:xfrm>
                <a:off x="4101" y="3002"/>
                <a:ext cx="212" cy="6"/>
              </a:xfrm>
              <a:prstGeom prst="rect">
                <a:avLst/>
              </a:prstGeom>
              <a:solidFill>
                <a:srgbClr val="FF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0" name="Rectangle 307"/>
              <p:cNvSpPr>
                <a:spLocks noChangeArrowheads="1"/>
              </p:cNvSpPr>
              <p:nvPr/>
            </p:nvSpPr>
            <p:spPr bwMode="auto">
              <a:xfrm>
                <a:off x="4101" y="3008"/>
                <a:ext cx="212" cy="13"/>
              </a:xfrm>
              <a:prstGeom prst="rect">
                <a:avLst/>
              </a:prstGeom>
              <a:solidFill>
                <a:srgbClr val="FFB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1" name="Rectangle 308"/>
              <p:cNvSpPr>
                <a:spLocks noChangeArrowheads="1"/>
              </p:cNvSpPr>
              <p:nvPr/>
            </p:nvSpPr>
            <p:spPr bwMode="auto">
              <a:xfrm>
                <a:off x="4101" y="3021"/>
                <a:ext cx="212" cy="11"/>
              </a:xfrm>
              <a:prstGeom prst="rect">
                <a:avLst/>
              </a:prstGeom>
              <a:solidFill>
                <a:srgbClr val="FF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2" name="Rectangle 309"/>
              <p:cNvSpPr>
                <a:spLocks noChangeArrowheads="1"/>
              </p:cNvSpPr>
              <p:nvPr/>
            </p:nvSpPr>
            <p:spPr bwMode="auto">
              <a:xfrm>
                <a:off x="4101" y="3032"/>
                <a:ext cx="212" cy="13"/>
              </a:xfrm>
              <a:prstGeom prst="rect">
                <a:avLst/>
              </a:prstGeom>
              <a:solidFill>
                <a:srgbClr val="FF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3" name="Rectangle 310"/>
              <p:cNvSpPr>
                <a:spLocks noChangeArrowheads="1"/>
              </p:cNvSpPr>
              <p:nvPr/>
            </p:nvSpPr>
            <p:spPr bwMode="auto">
              <a:xfrm>
                <a:off x="4101" y="3045"/>
                <a:ext cx="212" cy="11"/>
              </a:xfrm>
              <a:prstGeom prst="rect">
                <a:avLst/>
              </a:prstGeom>
              <a:solidFill>
                <a:srgbClr val="FF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4" name="Rectangle 311"/>
              <p:cNvSpPr>
                <a:spLocks noChangeArrowheads="1"/>
              </p:cNvSpPr>
              <p:nvPr/>
            </p:nvSpPr>
            <p:spPr bwMode="auto">
              <a:xfrm>
                <a:off x="4101" y="3056"/>
                <a:ext cx="212" cy="13"/>
              </a:xfrm>
              <a:prstGeom prst="rect">
                <a:avLst/>
              </a:prstGeom>
              <a:solidFill>
                <a:srgbClr val="FF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5" name="Rectangle 312"/>
              <p:cNvSpPr>
                <a:spLocks noChangeArrowheads="1"/>
              </p:cNvSpPr>
              <p:nvPr/>
            </p:nvSpPr>
            <p:spPr bwMode="auto">
              <a:xfrm>
                <a:off x="4101" y="3069"/>
                <a:ext cx="212" cy="12"/>
              </a:xfrm>
              <a:prstGeom prst="rect">
                <a:avLst/>
              </a:prstGeom>
              <a:solidFill>
                <a:srgbClr val="FFB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6" name="Rectangle 313"/>
              <p:cNvSpPr>
                <a:spLocks noChangeArrowheads="1"/>
              </p:cNvSpPr>
              <p:nvPr/>
            </p:nvSpPr>
            <p:spPr bwMode="auto">
              <a:xfrm>
                <a:off x="4101" y="3081"/>
                <a:ext cx="212" cy="12"/>
              </a:xfrm>
              <a:prstGeom prst="rect">
                <a:avLst/>
              </a:pr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7" name="Rectangle 314"/>
              <p:cNvSpPr>
                <a:spLocks noChangeArrowheads="1"/>
              </p:cNvSpPr>
              <p:nvPr/>
            </p:nvSpPr>
            <p:spPr bwMode="auto">
              <a:xfrm>
                <a:off x="4101" y="3093"/>
                <a:ext cx="212" cy="12"/>
              </a:xfrm>
              <a:prstGeom prst="rect">
                <a:avLst/>
              </a:prstGeom>
              <a:solidFill>
                <a:srgbClr val="FF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8" name="Rectangle 315"/>
              <p:cNvSpPr>
                <a:spLocks noChangeArrowheads="1"/>
              </p:cNvSpPr>
              <p:nvPr/>
            </p:nvSpPr>
            <p:spPr bwMode="auto">
              <a:xfrm>
                <a:off x="4101" y="3105"/>
                <a:ext cx="212" cy="12"/>
              </a:xfrm>
              <a:prstGeom prst="rect">
                <a:avLst/>
              </a:prstGeom>
              <a:solidFill>
                <a:srgbClr val="FF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299" name="Rectangle 316"/>
              <p:cNvSpPr>
                <a:spLocks noChangeArrowheads="1"/>
              </p:cNvSpPr>
              <p:nvPr/>
            </p:nvSpPr>
            <p:spPr bwMode="auto">
              <a:xfrm>
                <a:off x="4101" y="3117"/>
                <a:ext cx="212" cy="12"/>
              </a:xfrm>
              <a:prstGeom prst="rect">
                <a:avLst/>
              </a:prstGeom>
              <a:solidFill>
                <a:srgbClr val="FF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0" name="Rectangle 317"/>
              <p:cNvSpPr>
                <a:spLocks noChangeArrowheads="1"/>
              </p:cNvSpPr>
              <p:nvPr/>
            </p:nvSpPr>
            <p:spPr bwMode="auto">
              <a:xfrm>
                <a:off x="4101" y="3129"/>
                <a:ext cx="212" cy="12"/>
              </a:xfrm>
              <a:prstGeom prst="rect">
                <a:avLst/>
              </a:prstGeom>
              <a:solidFill>
                <a:srgbClr val="FFA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1" name="Rectangle 318"/>
              <p:cNvSpPr>
                <a:spLocks noChangeArrowheads="1"/>
              </p:cNvSpPr>
              <p:nvPr/>
            </p:nvSpPr>
            <p:spPr bwMode="auto">
              <a:xfrm>
                <a:off x="4101" y="3141"/>
                <a:ext cx="212" cy="12"/>
              </a:xfrm>
              <a:prstGeom prst="rect">
                <a:avLst/>
              </a:prstGeom>
              <a:solidFill>
                <a:srgbClr val="FF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2" name="Rectangle 319"/>
              <p:cNvSpPr>
                <a:spLocks noChangeArrowheads="1"/>
              </p:cNvSpPr>
              <p:nvPr/>
            </p:nvSpPr>
            <p:spPr bwMode="auto">
              <a:xfrm>
                <a:off x="4101" y="3153"/>
                <a:ext cx="212" cy="3"/>
              </a:xfrm>
              <a:prstGeom prst="rect">
                <a:avLst/>
              </a:prstGeom>
              <a:solidFill>
                <a:srgbClr val="FF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3" name="Freeform 320"/>
              <p:cNvSpPr>
                <a:spLocks/>
              </p:cNvSpPr>
              <p:nvPr/>
            </p:nvSpPr>
            <p:spPr bwMode="auto">
              <a:xfrm>
                <a:off x="4101" y="2675"/>
                <a:ext cx="212" cy="481"/>
              </a:xfrm>
              <a:custGeom>
                <a:avLst/>
                <a:gdLst>
                  <a:gd name="T0" fmla="*/ 210 w 212"/>
                  <a:gd name="T1" fmla="*/ 174 h 481"/>
                  <a:gd name="T2" fmla="*/ 189 w 212"/>
                  <a:gd name="T3" fmla="*/ 228 h 481"/>
                  <a:gd name="T4" fmla="*/ 179 w 212"/>
                  <a:gd name="T5" fmla="*/ 247 h 481"/>
                  <a:gd name="T6" fmla="*/ 173 w 212"/>
                  <a:gd name="T7" fmla="*/ 274 h 481"/>
                  <a:gd name="T8" fmla="*/ 174 w 212"/>
                  <a:gd name="T9" fmla="*/ 288 h 481"/>
                  <a:gd name="T10" fmla="*/ 172 w 212"/>
                  <a:gd name="T11" fmla="*/ 329 h 481"/>
                  <a:gd name="T12" fmla="*/ 178 w 212"/>
                  <a:gd name="T13" fmla="*/ 395 h 481"/>
                  <a:gd name="T14" fmla="*/ 179 w 212"/>
                  <a:gd name="T15" fmla="*/ 405 h 481"/>
                  <a:gd name="T16" fmla="*/ 181 w 212"/>
                  <a:gd name="T17" fmla="*/ 412 h 481"/>
                  <a:gd name="T18" fmla="*/ 178 w 212"/>
                  <a:gd name="T19" fmla="*/ 425 h 481"/>
                  <a:gd name="T20" fmla="*/ 177 w 212"/>
                  <a:gd name="T21" fmla="*/ 437 h 481"/>
                  <a:gd name="T22" fmla="*/ 172 w 212"/>
                  <a:gd name="T23" fmla="*/ 440 h 481"/>
                  <a:gd name="T24" fmla="*/ 169 w 212"/>
                  <a:gd name="T25" fmla="*/ 453 h 481"/>
                  <a:gd name="T26" fmla="*/ 175 w 212"/>
                  <a:gd name="T27" fmla="*/ 457 h 481"/>
                  <a:gd name="T28" fmla="*/ 178 w 212"/>
                  <a:gd name="T29" fmla="*/ 475 h 481"/>
                  <a:gd name="T30" fmla="*/ 172 w 212"/>
                  <a:gd name="T31" fmla="*/ 478 h 481"/>
                  <a:gd name="T32" fmla="*/ 160 w 212"/>
                  <a:gd name="T33" fmla="*/ 464 h 481"/>
                  <a:gd name="T34" fmla="*/ 153 w 212"/>
                  <a:gd name="T35" fmla="*/ 461 h 481"/>
                  <a:gd name="T36" fmla="*/ 144 w 212"/>
                  <a:gd name="T37" fmla="*/ 465 h 481"/>
                  <a:gd name="T38" fmla="*/ 136 w 212"/>
                  <a:gd name="T39" fmla="*/ 466 h 481"/>
                  <a:gd name="T40" fmla="*/ 130 w 212"/>
                  <a:gd name="T41" fmla="*/ 466 h 481"/>
                  <a:gd name="T42" fmla="*/ 83 w 212"/>
                  <a:gd name="T43" fmla="*/ 466 h 481"/>
                  <a:gd name="T44" fmla="*/ 64 w 212"/>
                  <a:gd name="T45" fmla="*/ 464 h 481"/>
                  <a:gd name="T46" fmla="*/ 49 w 212"/>
                  <a:gd name="T47" fmla="*/ 439 h 481"/>
                  <a:gd name="T48" fmla="*/ 45 w 212"/>
                  <a:gd name="T49" fmla="*/ 447 h 481"/>
                  <a:gd name="T50" fmla="*/ 7 w 212"/>
                  <a:gd name="T51" fmla="*/ 428 h 481"/>
                  <a:gd name="T52" fmla="*/ 15 w 212"/>
                  <a:gd name="T53" fmla="*/ 408 h 481"/>
                  <a:gd name="T54" fmla="*/ 3 w 212"/>
                  <a:gd name="T55" fmla="*/ 398 h 481"/>
                  <a:gd name="T56" fmla="*/ 3 w 212"/>
                  <a:gd name="T57" fmla="*/ 388 h 481"/>
                  <a:gd name="T58" fmla="*/ 5 w 212"/>
                  <a:gd name="T59" fmla="*/ 378 h 481"/>
                  <a:gd name="T60" fmla="*/ 14 w 212"/>
                  <a:gd name="T61" fmla="*/ 357 h 481"/>
                  <a:gd name="T62" fmla="*/ 21 w 212"/>
                  <a:gd name="T63" fmla="*/ 345 h 481"/>
                  <a:gd name="T64" fmla="*/ 33 w 212"/>
                  <a:gd name="T65" fmla="*/ 347 h 481"/>
                  <a:gd name="T66" fmla="*/ 47 w 212"/>
                  <a:gd name="T67" fmla="*/ 332 h 481"/>
                  <a:gd name="T68" fmla="*/ 45 w 212"/>
                  <a:gd name="T69" fmla="*/ 325 h 481"/>
                  <a:gd name="T70" fmla="*/ 36 w 212"/>
                  <a:gd name="T71" fmla="*/ 312 h 481"/>
                  <a:gd name="T72" fmla="*/ 38 w 212"/>
                  <a:gd name="T73" fmla="*/ 287 h 481"/>
                  <a:gd name="T74" fmla="*/ 30 w 212"/>
                  <a:gd name="T75" fmla="*/ 273 h 481"/>
                  <a:gd name="T76" fmla="*/ 42 w 212"/>
                  <a:gd name="T77" fmla="*/ 270 h 481"/>
                  <a:gd name="T78" fmla="*/ 51 w 212"/>
                  <a:gd name="T79" fmla="*/ 263 h 481"/>
                  <a:gd name="T80" fmla="*/ 67 w 212"/>
                  <a:gd name="T81" fmla="*/ 254 h 481"/>
                  <a:gd name="T82" fmla="*/ 67 w 212"/>
                  <a:gd name="T83" fmla="*/ 245 h 481"/>
                  <a:gd name="T84" fmla="*/ 72 w 212"/>
                  <a:gd name="T85" fmla="*/ 231 h 481"/>
                  <a:gd name="T86" fmla="*/ 84 w 212"/>
                  <a:gd name="T87" fmla="*/ 229 h 481"/>
                  <a:gd name="T88" fmla="*/ 121 w 212"/>
                  <a:gd name="T89" fmla="*/ 193 h 481"/>
                  <a:gd name="T90" fmla="*/ 109 w 212"/>
                  <a:gd name="T91" fmla="*/ 154 h 481"/>
                  <a:gd name="T92" fmla="*/ 94 w 212"/>
                  <a:gd name="T93" fmla="*/ 145 h 481"/>
                  <a:gd name="T94" fmla="*/ 85 w 212"/>
                  <a:gd name="T95" fmla="*/ 150 h 481"/>
                  <a:gd name="T96" fmla="*/ 66 w 212"/>
                  <a:gd name="T97" fmla="*/ 132 h 481"/>
                  <a:gd name="T98" fmla="*/ 56 w 212"/>
                  <a:gd name="T99" fmla="*/ 121 h 481"/>
                  <a:gd name="T100" fmla="*/ 47 w 212"/>
                  <a:gd name="T101" fmla="*/ 102 h 481"/>
                  <a:gd name="T102" fmla="*/ 33 w 212"/>
                  <a:gd name="T103" fmla="*/ 90 h 481"/>
                  <a:gd name="T104" fmla="*/ 35 w 212"/>
                  <a:gd name="T105" fmla="*/ 73 h 481"/>
                  <a:gd name="T106" fmla="*/ 32 w 212"/>
                  <a:gd name="T107" fmla="*/ 60 h 481"/>
                  <a:gd name="T108" fmla="*/ 30 w 212"/>
                  <a:gd name="T109" fmla="*/ 50 h 481"/>
                  <a:gd name="T110" fmla="*/ 15 w 212"/>
                  <a:gd name="T111" fmla="*/ 14 h 481"/>
                  <a:gd name="T112" fmla="*/ 44 w 212"/>
                  <a:gd name="T113" fmla="*/ 20 h 481"/>
                  <a:gd name="T114" fmla="*/ 67 w 212"/>
                  <a:gd name="T115" fmla="*/ 101 h 481"/>
                  <a:gd name="T116" fmla="*/ 103 w 212"/>
                  <a:gd name="T117" fmla="*/ 128 h 481"/>
                  <a:gd name="T118" fmla="*/ 134 w 212"/>
                  <a:gd name="T119" fmla="*/ 143 h 481"/>
                  <a:gd name="T120" fmla="*/ 197 w 212"/>
                  <a:gd name="T121" fmla="*/ 160 h 4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12" h="481">
                    <a:moveTo>
                      <a:pt x="212" y="148"/>
                    </a:moveTo>
                    <a:lnTo>
                      <a:pt x="211" y="165"/>
                    </a:lnTo>
                    <a:lnTo>
                      <a:pt x="210" y="169"/>
                    </a:lnTo>
                    <a:lnTo>
                      <a:pt x="210" y="174"/>
                    </a:lnTo>
                    <a:lnTo>
                      <a:pt x="206" y="192"/>
                    </a:lnTo>
                    <a:lnTo>
                      <a:pt x="203" y="197"/>
                    </a:lnTo>
                    <a:lnTo>
                      <a:pt x="197" y="210"/>
                    </a:lnTo>
                    <a:lnTo>
                      <a:pt x="189" y="228"/>
                    </a:lnTo>
                    <a:lnTo>
                      <a:pt x="185" y="243"/>
                    </a:lnTo>
                    <a:lnTo>
                      <a:pt x="184" y="242"/>
                    </a:lnTo>
                    <a:lnTo>
                      <a:pt x="180" y="246"/>
                    </a:lnTo>
                    <a:lnTo>
                      <a:pt x="179" y="247"/>
                    </a:lnTo>
                    <a:lnTo>
                      <a:pt x="175" y="256"/>
                    </a:lnTo>
                    <a:lnTo>
                      <a:pt x="175" y="258"/>
                    </a:lnTo>
                    <a:lnTo>
                      <a:pt x="175" y="265"/>
                    </a:lnTo>
                    <a:lnTo>
                      <a:pt x="173" y="274"/>
                    </a:lnTo>
                    <a:lnTo>
                      <a:pt x="172" y="274"/>
                    </a:lnTo>
                    <a:lnTo>
                      <a:pt x="167" y="279"/>
                    </a:lnTo>
                    <a:lnTo>
                      <a:pt x="170" y="287"/>
                    </a:lnTo>
                    <a:lnTo>
                      <a:pt x="174" y="288"/>
                    </a:lnTo>
                    <a:lnTo>
                      <a:pt x="175" y="297"/>
                    </a:lnTo>
                    <a:lnTo>
                      <a:pt x="170" y="323"/>
                    </a:lnTo>
                    <a:lnTo>
                      <a:pt x="170" y="327"/>
                    </a:lnTo>
                    <a:lnTo>
                      <a:pt x="172" y="329"/>
                    </a:lnTo>
                    <a:lnTo>
                      <a:pt x="171" y="332"/>
                    </a:lnTo>
                    <a:lnTo>
                      <a:pt x="173" y="357"/>
                    </a:lnTo>
                    <a:lnTo>
                      <a:pt x="172" y="359"/>
                    </a:lnTo>
                    <a:lnTo>
                      <a:pt x="178" y="395"/>
                    </a:lnTo>
                    <a:lnTo>
                      <a:pt x="178" y="398"/>
                    </a:lnTo>
                    <a:lnTo>
                      <a:pt x="179" y="401"/>
                    </a:lnTo>
                    <a:lnTo>
                      <a:pt x="179" y="402"/>
                    </a:lnTo>
                    <a:lnTo>
                      <a:pt x="179" y="405"/>
                    </a:lnTo>
                    <a:lnTo>
                      <a:pt x="180" y="407"/>
                    </a:lnTo>
                    <a:lnTo>
                      <a:pt x="180" y="409"/>
                    </a:lnTo>
                    <a:lnTo>
                      <a:pt x="180" y="411"/>
                    </a:lnTo>
                    <a:lnTo>
                      <a:pt x="181" y="412"/>
                    </a:lnTo>
                    <a:lnTo>
                      <a:pt x="182" y="422"/>
                    </a:lnTo>
                    <a:lnTo>
                      <a:pt x="181" y="422"/>
                    </a:lnTo>
                    <a:lnTo>
                      <a:pt x="180" y="423"/>
                    </a:lnTo>
                    <a:lnTo>
                      <a:pt x="178" y="425"/>
                    </a:lnTo>
                    <a:lnTo>
                      <a:pt x="178" y="430"/>
                    </a:lnTo>
                    <a:lnTo>
                      <a:pt x="179" y="432"/>
                    </a:lnTo>
                    <a:lnTo>
                      <a:pt x="178" y="434"/>
                    </a:lnTo>
                    <a:lnTo>
                      <a:pt x="177" y="437"/>
                    </a:lnTo>
                    <a:lnTo>
                      <a:pt x="175" y="437"/>
                    </a:lnTo>
                    <a:lnTo>
                      <a:pt x="175" y="438"/>
                    </a:lnTo>
                    <a:lnTo>
                      <a:pt x="173" y="438"/>
                    </a:lnTo>
                    <a:lnTo>
                      <a:pt x="172" y="440"/>
                    </a:lnTo>
                    <a:lnTo>
                      <a:pt x="171" y="444"/>
                    </a:lnTo>
                    <a:lnTo>
                      <a:pt x="172" y="445"/>
                    </a:lnTo>
                    <a:lnTo>
                      <a:pt x="171" y="447"/>
                    </a:lnTo>
                    <a:lnTo>
                      <a:pt x="169" y="453"/>
                    </a:lnTo>
                    <a:lnTo>
                      <a:pt x="172" y="459"/>
                    </a:lnTo>
                    <a:lnTo>
                      <a:pt x="173" y="459"/>
                    </a:lnTo>
                    <a:lnTo>
                      <a:pt x="174" y="457"/>
                    </a:lnTo>
                    <a:lnTo>
                      <a:pt x="175" y="457"/>
                    </a:lnTo>
                    <a:lnTo>
                      <a:pt x="175" y="463"/>
                    </a:lnTo>
                    <a:lnTo>
                      <a:pt x="176" y="467"/>
                    </a:lnTo>
                    <a:lnTo>
                      <a:pt x="177" y="472"/>
                    </a:lnTo>
                    <a:lnTo>
                      <a:pt x="178" y="475"/>
                    </a:lnTo>
                    <a:lnTo>
                      <a:pt x="179" y="478"/>
                    </a:lnTo>
                    <a:lnTo>
                      <a:pt x="180" y="480"/>
                    </a:lnTo>
                    <a:lnTo>
                      <a:pt x="176" y="481"/>
                    </a:lnTo>
                    <a:lnTo>
                      <a:pt x="172" y="478"/>
                    </a:lnTo>
                    <a:lnTo>
                      <a:pt x="167" y="472"/>
                    </a:lnTo>
                    <a:lnTo>
                      <a:pt x="164" y="469"/>
                    </a:lnTo>
                    <a:lnTo>
                      <a:pt x="162" y="468"/>
                    </a:lnTo>
                    <a:lnTo>
                      <a:pt x="160" y="464"/>
                    </a:lnTo>
                    <a:lnTo>
                      <a:pt x="158" y="463"/>
                    </a:lnTo>
                    <a:lnTo>
                      <a:pt x="155" y="462"/>
                    </a:lnTo>
                    <a:lnTo>
                      <a:pt x="154" y="461"/>
                    </a:lnTo>
                    <a:lnTo>
                      <a:pt x="153" y="461"/>
                    </a:lnTo>
                    <a:lnTo>
                      <a:pt x="150" y="464"/>
                    </a:lnTo>
                    <a:lnTo>
                      <a:pt x="149" y="467"/>
                    </a:lnTo>
                    <a:lnTo>
                      <a:pt x="146" y="466"/>
                    </a:lnTo>
                    <a:lnTo>
                      <a:pt x="144" y="465"/>
                    </a:lnTo>
                    <a:lnTo>
                      <a:pt x="140" y="466"/>
                    </a:lnTo>
                    <a:lnTo>
                      <a:pt x="138" y="466"/>
                    </a:lnTo>
                    <a:lnTo>
                      <a:pt x="138" y="465"/>
                    </a:lnTo>
                    <a:lnTo>
                      <a:pt x="136" y="466"/>
                    </a:lnTo>
                    <a:lnTo>
                      <a:pt x="137" y="465"/>
                    </a:lnTo>
                    <a:lnTo>
                      <a:pt x="132" y="465"/>
                    </a:lnTo>
                    <a:lnTo>
                      <a:pt x="131" y="466"/>
                    </a:lnTo>
                    <a:lnTo>
                      <a:pt x="130" y="466"/>
                    </a:lnTo>
                    <a:lnTo>
                      <a:pt x="103" y="468"/>
                    </a:lnTo>
                    <a:lnTo>
                      <a:pt x="103" y="466"/>
                    </a:lnTo>
                    <a:lnTo>
                      <a:pt x="92" y="469"/>
                    </a:lnTo>
                    <a:lnTo>
                      <a:pt x="83" y="466"/>
                    </a:lnTo>
                    <a:lnTo>
                      <a:pt x="78" y="467"/>
                    </a:lnTo>
                    <a:lnTo>
                      <a:pt x="72" y="466"/>
                    </a:lnTo>
                    <a:lnTo>
                      <a:pt x="69" y="465"/>
                    </a:lnTo>
                    <a:lnTo>
                      <a:pt x="64" y="464"/>
                    </a:lnTo>
                    <a:lnTo>
                      <a:pt x="62" y="459"/>
                    </a:lnTo>
                    <a:lnTo>
                      <a:pt x="61" y="452"/>
                    </a:lnTo>
                    <a:lnTo>
                      <a:pt x="57" y="445"/>
                    </a:lnTo>
                    <a:lnTo>
                      <a:pt x="49" y="439"/>
                    </a:lnTo>
                    <a:lnTo>
                      <a:pt x="44" y="439"/>
                    </a:lnTo>
                    <a:lnTo>
                      <a:pt x="44" y="440"/>
                    </a:lnTo>
                    <a:lnTo>
                      <a:pt x="46" y="444"/>
                    </a:lnTo>
                    <a:lnTo>
                      <a:pt x="45" y="447"/>
                    </a:lnTo>
                    <a:lnTo>
                      <a:pt x="20" y="436"/>
                    </a:lnTo>
                    <a:lnTo>
                      <a:pt x="9" y="433"/>
                    </a:lnTo>
                    <a:lnTo>
                      <a:pt x="8" y="432"/>
                    </a:lnTo>
                    <a:lnTo>
                      <a:pt x="7" y="428"/>
                    </a:lnTo>
                    <a:lnTo>
                      <a:pt x="9" y="418"/>
                    </a:lnTo>
                    <a:lnTo>
                      <a:pt x="13" y="417"/>
                    </a:lnTo>
                    <a:lnTo>
                      <a:pt x="14" y="417"/>
                    </a:lnTo>
                    <a:lnTo>
                      <a:pt x="15" y="408"/>
                    </a:lnTo>
                    <a:lnTo>
                      <a:pt x="9" y="402"/>
                    </a:lnTo>
                    <a:lnTo>
                      <a:pt x="9" y="399"/>
                    </a:lnTo>
                    <a:lnTo>
                      <a:pt x="8" y="397"/>
                    </a:lnTo>
                    <a:lnTo>
                      <a:pt x="3" y="398"/>
                    </a:lnTo>
                    <a:lnTo>
                      <a:pt x="1" y="398"/>
                    </a:lnTo>
                    <a:lnTo>
                      <a:pt x="0" y="395"/>
                    </a:lnTo>
                    <a:lnTo>
                      <a:pt x="0" y="392"/>
                    </a:lnTo>
                    <a:lnTo>
                      <a:pt x="3" y="388"/>
                    </a:lnTo>
                    <a:lnTo>
                      <a:pt x="3" y="384"/>
                    </a:lnTo>
                    <a:lnTo>
                      <a:pt x="0" y="382"/>
                    </a:lnTo>
                    <a:lnTo>
                      <a:pt x="2" y="379"/>
                    </a:lnTo>
                    <a:lnTo>
                      <a:pt x="5" y="378"/>
                    </a:lnTo>
                    <a:lnTo>
                      <a:pt x="11" y="380"/>
                    </a:lnTo>
                    <a:lnTo>
                      <a:pt x="12" y="380"/>
                    </a:lnTo>
                    <a:lnTo>
                      <a:pt x="14" y="378"/>
                    </a:lnTo>
                    <a:lnTo>
                      <a:pt x="14" y="357"/>
                    </a:lnTo>
                    <a:lnTo>
                      <a:pt x="17" y="348"/>
                    </a:lnTo>
                    <a:lnTo>
                      <a:pt x="18" y="347"/>
                    </a:lnTo>
                    <a:lnTo>
                      <a:pt x="21" y="345"/>
                    </a:lnTo>
                    <a:lnTo>
                      <a:pt x="21" y="345"/>
                    </a:lnTo>
                    <a:lnTo>
                      <a:pt x="25" y="345"/>
                    </a:lnTo>
                    <a:lnTo>
                      <a:pt x="26" y="345"/>
                    </a:lnTo>
                    <a:lnTo>
                      <a:pt x="28" y="345"/>
                    </a:lnTo>
                    <a:lnTo>
                      <a:pt x="33" y="347"/>
                    </a:lnTo>
                    <a:lnTo>
                      <a:pt x="35" y="347"/>
                    </a:lnTo>
                    <a:lnTo>
                      <a:pt x="38" y="342"/>
                    </a:lnTo>
                    <a:lnTo>
                      <a:pt x="46" y="341"/>
                    </a:lnTo>
                    <a:lnTo>
                      <a:pt x="47" y="332"/>
                    </a:lnTo>
                    <a:lnTo>
                      <a:pt x="49" y="331"/>
                    </a:lnTo>
                    <a:lnTo>
                      <a:pt x="48" y="329"/>
                    </a:lnTo>
                    <a:lnTo>
                      <a:pt x="46" y="328"/>
                    </a:lnTo>
                    <a:lnTo>
                      <a:pt x="45" y="325"/>
                    </a:lnTo>
                    <a:lnTo>
                      <a:pt x="40" y="321"/>
                    </a:lnTo>
                    <a:lnTo>
                      <a:pt x="39" y="320"/>
                    </a:lnTo>
                    <a:lnTo>
                      <a:pt x="37" y="320"/>
                    </a:lnTo>
                    <a:lnTo>
                      <a:pt x="36" y="312"/>
                    </a:lnTo>
                    <a:lnTo>
                      <a:pt x="36" y="304"/>
                    </a:lnTo>
                    <a:lnTo>
                      <a:pt x="38" y="296"/>
                    </a:lnTo>
                    <a:lnTo>
                      <a:pt x="41" y="292"/>
                    </a:lnTo>
                    <a:lnTo>
                      <a:pt x="38" y="287"/>
                    </a:lnTo>
                    <a:lnTo>
                      <a:pt x="36" y="280"/>
                    </a:lnTo>
                    <a:lnTo>
                      <a:pt x="30" y="278"/>
                    </a:lnTo>
                    <a:lnTo>
                      <a:pt x="30" y="278"/>
                    </a:lnTo>
                    <a:lnTo>
                      <a:pt x="30" y="273"/>
                    </a:lnTo>
                    <a:lnTo>
                      <a:pt x="36" y="270"/>
                    </a:lnTo>
                    <a:lnTo>
                      <a:pt x="39" y="270"/>
                    </a:lnTo>
                    <a:lnTo>
                      <a:pt x="40" y="271"/>
                    </a:lnTo>
                    <a:lnTo>
                      <a:pt x="42" y="270"/>
                    </a:lnTo>
                    <a:lnTo>
                      <a:pt x="45" y="268"/>
                    </a:lnTo>
                    <a:lnTo>
                      <a:pt x="45" y="265"/>
                    </a:lnTo>
                    <a:lnTo>
                      <a:pt x="46" y="263"/>
                    </a:lnTo>
                    <a:lnTo>
                      <a:pt x="51" y="263"/>
                    </a:lnTo>
                    <a:lnTo>
                      <a:pt x="54" y="258"/>
                    </a:lnTo>
                    <a:lnTo>
                      <a:pt x="57" y="255"/>
                    </a:lnTo>
                    <a:lnTo>
                      <a:pt x="62" y="254"/>
                    </a:lnTo>
                    <a:lnTo>
                      <a:pt x="67" y="254"/>
                    </a:lnTo>
                    <a:lnTo>
                      <a:pt x="67" y="253"/>
                    </a:lnTo>
                    <a:lnTo>
                      <a:pt x="67" y="252"/>
                    </a:lnTo>
                    <a:lnTo>
                      <a:pt x="67" y="247"/>
                    </a:lnTo>
                    <a:lnTo>
                      <a:pt x="67" y="245"/>
                    </a:lnTo>
                    <a:lnTo>
                      <a:pt x="67" y="242"/>
                    </a:lnTo>
                    <a:lnTo>
                      <a:pt x="67" y="238"/>
                    </a:lnTo>
                    <a:lnTo>
                      <a:pt x="71" y="235"/>
                    </a:lnTo>
                    <a:lnTo>
                      <a:pt x="72" y="231"/>
                    </a:lnTo>
                    <a:lnTo>
                      <a:pt x="73" y="231"/>
                    </a:lnTo>
                    <a:lnTo>
                      <a:pt x="77" y="231"/>
                    </a:lnTo>
                    <a:lnTo>
                      <a:pt x="80" y="233"/>
                    </a:lnTo>
                    <a:lnTo>
                      <a:pt x="84" y="229"/>
                    </a:lnTo>
                    <a:lnTo>
                      <a:pt x="85" y="229"/>
                    </a:lnTo>
                    <a:lnTo>
                      <a:pt x="105" y="213"/>
                    </a:lnTo>
                    <a:lnTo>
                      <a:pt x="121" y="198"/>
                    </a:lnTo>
                    <a:lnTo>
                      <a:pt x="121" y="193"/>
                    </a:lnTo>
                    <a:lnTo>
                      <a:pt x="110" y="192"/>
                    </a:lnTo>
                    <a:lnTo>
                      <a:pt x="109" y="185"/>
                    </a:lnTo>
                    <a:lnTo>
                      <a:pt x="109" y="181"/>
                    </a:lnTo>
                    <a:lnTo>
                      <a:pt x="109" y="154"/>
                    </a:lnTo>
                    <a:lnTo>
                      <a:pt x="108" y="148"/>
                    </a:lnTo>
                    <a:lnTo>
                      <a:pt x="103" y="145"/>
                    </a:lnTo>
                    <a:lnTo>
                      <a:pt x="96" y="145"/>
                    </a:lnTo>
                    <a:lnTo>
                      <a:pt x="94" y="145"/>
                    </a:lnTo>
                    <a:lnTo>
                      <a:pt x="90" y="146"/>
                    </a:lnTo>
                    <a:lnTo>
                      <a:pt x="89" y="148"/>
                    </a:lnTo>
                    <a:lnTo>
                      <a:pt x="87" y="151"/>
                    </a:lnTo>
                    <a:lnTo>
                      <a:pt x="85" y="150"/>
                    </a:lnTo>
                    <a:lnTo>
                      <a:pt x="81" y="141"/>
                    </a:lnTo>
                    <a:lnTo>
                      <a:pt x="75" y="141"/>
                    </a:lnTo>
                    <a:lnTo>
                      <a:pt x="69" y="142"/>
                    </a:lnTo>
                    <a:lnTo>
                      <a:pt x="66" y="132"/>
                    </a:lnTo>
                    <a:lnTo>
                      <a:pt x="64" y="131"/>
                    </a:lnTo>
                    <a:lnTo>
                      <a:pt x="59" y="124"/>
                    </a:lnTo>
                    <a:lnTo>
                      <a:pt x="58" y="123"/>
                    </a:lnTo>
                    <a:lnTo>
                      <a:pt x="56" y="121"/>
                    </a:lnTo>
                    <a:lnTo>
                      <a:pt x="52" y="121"/>
                    </a:lnTo>
                    <a:lnTo>
                      <a:pt x="51" y="113"/>
                    </a:lnTo>
                    <a:lnTo>
                      <a:pt x="51" y="104"/>
                    </a:lnTo>
                    <a:lnTo>
                      <a:pt x="47" y="102"/>
                    </a:lnTo>
                    <a:lnTo>
                      <a:pt x="50" y="95"/>
                    </a:lnTo>
                    <a:lnTo>
                      <a:pt x="39" y="91"/>
                    </a:lnTo>
                    <a:lnTo>
                      <a:pt x="34" y="91"/>
                    </a:lnTo>
                    <a:lnTo>
                      <a:pt x="33" y="90"/>
                    </a:lnTo>
                    <a:lnTo>
                      <a:pt x="33" y="80"/>
                    </a:lnTo>
                    <a:lnTo>
                      <a:pt x="36" y="76"/>
                    </a:lnTo>
                    <a:lnTo>
                      <a:pt x="37" y="74"/>
                    </a:lnTo>
                    <a:lnTo>
                      <a:pt x="35" y="73"/>
                    </a:lnTo>
                    <a:lnTo>
                      <a:pt x="34" y="71"/>
                    </a:lnTo>
                    <a:lnTo>
                      <a:pt x="27" y="68"/>
                    </a:lnTo>
                    <a:lnTo>
                      <a:pt x="28" y="64"/>
                    </a:lnTo>
                    <a:lnTo>
                      <a:pt x="32" y="60"/>
                    </a:lnTo>
                    <a:lnTo>
                      <a:pt x="32" y="54"/>
                    </a:lnTo>
                    <a:lnTo>
                      <a:pt x="32" y="53"/>
                    </a:lnTo>
                    <a:lnTo>
                      <a:pt x="32" y="51"/>
                    </a:lnTo>
                    <a:lnTo>
                      <a:pt x="30" y="50"/>
                    </a:lnTo>
                    <a:lnTo>
                      <a:pt x="26" y="39"/>
                    </a:lnTo>
                    <a:lnTo>
                      <a:pt x="24" y="24"/>
                    </a:lnTo>
                    <a:lnTo>
                      <a:pt x="18" y="21"/>
                    </a:lnTo>
                    <a:lnTo>
                      <a:pt x="15" y="14"/>
                    </a:lnTo>
                    <a:lnTo>
                      <a:pt x="25" y="0"/>
                    </a:lnTo>
                    <a:lnTo>
                      <a:pt x="27" y="3"/>
                    </a:lnTo>
                    <a:lnTo>
                      <a:pt x="36" y="8"/>
                    </a:lnTo>
                    <a:lnTo>
                      <a:pt x="44" y="20"/>
                    </a:lnTo>
                    <a:lnTo>
                      <a:pt x="47" y="41"/>
                    </a:lnTo>
                    <a:lnTo>
                      <a:pt x="51" y="64"/>
                    </a:lnTo>
                    <a:lnTo>
                      <a:pt x="61" y="77"/>
                    </a:lnTo>
                    <a:lnTo>
                      <a:pt x="67" y="101"/>
                    </a:lnTo>
                    <a:lnTo>
                      <a:pt x="80" y="116"/>
                    </a:lnTo>
                    <a:lnTo>
                      <a:pt x="98" y="122"/>
                    </a:lnTo>
                    <a:lnTo>
                      <a:pt x="97" y="124"/>
                    </a:lnTo>
                    <a:lnTo>
                      <a:pt x="103" y="128"/>
                    </a:lnTo>
                    <a:lnTo>
                      <a:pt x="109" y="127"/>
                    </a:lnTo>
                    <a:lnTo>
                      <a:pt x="128" y="139"/>
                    </a:lnTo>
                    <a:lnTo>
                      <a:pt x="132" y="139"/>
                    </a:lnTo>
                    <a:lnTo>
                      <a:pt x="134" y="143"/>
                    </a:lnTo>
                    <a:lnTo>
                      <a:pt x="161" y="143"/>
                    </a:lnTo>
                    <a:lnTo>
                      <a:pt x="179" y="150"/>
                    </a:lnTo>
                    <a:lnTo>
                      <a:pt x="187" y="158"/>
                    </a:lnTo>
                    <a:lnTo>
                      <a:pt x="197" y="160"/>
                    </a:lnTo>
                    <a:lnTo>
                      <a:pt x="212" y="14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345" name="Picture 321"/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" y="2738"/>
                <a:ext cx="376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46" name="Picture 32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82" y="2738"/>
                <a:ext cx="376" cy="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06" name="Rectangle 323"/>
              <p:cNvSpPr>
                <a:spLocks noChangeArrowheads="1"/>
              </p:cNvSpPr>
              <p:nvPr/>
            </p:nvSpPr>
            <p:spPr bwMode="auto">
              <a:xfrm>
                <a:off x="3602" y="2749"/>
                <a:ext cx="334" cy="10"/>
              </a:xfrm>
              <a:prstGeom prst="rect">
                <a:avLst/>
              </a:pr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7" name="Rectangle 324"/>
              <p:cNvSpPr>
                <a:spLocks noChangeArrowheads="1"/>
              </p:cNvSpPr>
              <p:nvPr/>
            </p:nvSpPr>
            <p:spPr bwMode="auto">
              <a:xfrm>
                <a:off x="3602" y="2759"/>
                <a:ext cx="334" cy="13"/>
              </a:xfrm>
              <a:prstGeom prst="rect">
                <a:avLst/>
              </a:prstGeom>
              <a:solidFill>
                <a:srgbClr val="FF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8" name="Rectangle 325"/>
              <p:cNvSpPr>
                <a:spLocks noChangeArrowheads="1"/>
              </p:cNvSpPr>
              <p:nvPr/>
            </p:nvSpPr>
            <p:spPr bwMode="auto">
              <a:xfrm>
                <a:off x="3602" y="2772"/>
                <a:ext cx="334" cy="12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09" name="Rectangle 326"/>
              <p:cNvSpPr>
                <a:spLocks noChangeArrowheads="1"/>
              </p:cNvSpPr>
              <p:nvPr/>
            </p:nvSpPr>
            <p:spPr bwMode="auto">
              <a:xfrm>
                <a:off x="3602" y="2784"/>
                <a:ext cx="334" cy="13"/>
              </a:xfrm>
              <a:prstGeom prst="rect">
                <a:avLst/>
              </a:prstGeom>
              <a:solidFill>
                <a:srgbClr val="F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0" name="Rectangle 327"/>
              <p:cNvSpPr>
                <a:spLocks noChangeArrowheads="1"/>
              </p:cNvSpPr>
              <p:nvPr/>
            </p:nvSpPr>
            <p:spPr bwMode="auto">
              <a:xfrm>
                <a:off x="3602" y="2797"/>
                <a:ext cx="334" cy="13"/>
              </a:xfrm>
              <a:prstGeom prst="rect">
                <a:avLst/>
              </a:prstGeom>
              <a:solidFill>
                <a:srgbClr val="FF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11" name="Rectangle 328"/>
              <p:cNvSpPr>
                <a:spLocks noChangeArrowheads="1"/>
              </p:cNvSpPr>
              <p:nvPr/>
            </p:nvSpPr>
            <p:spPr bwMode="auto">
              <a:xfrm>
                <a:off x="3602" y="2810"/>
                <a:ext cx="334" cy="11"/>
              </a:xfrm>
              <a:prstGeom prst="rect">
                <a:avLst/>
              </a:prstGeom>
              <a:solidFill>
                <a:srgbClr val="FF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4" name="Rectangle 329"/>
              <p:cNvSpPr>
                <a:spLocks noChangeArrowheads="1"/>
              </p:cNvSpPr>
              <p:nvPr/>
            </p:nvSpPr>
            <p:spPr bwMode="auto">
              <a:xfrm>
                <a:off x="3602" y="2821"/>
                <a:ext cx="334" cy="8"/>
              </a:xfrm>
              <a:prstGeom prst="rect">
                <a:avLst/>
              </a:prstGeom>
              <a:solidFill>
                <a:srgbClr val="FF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7" name="Rectangle 330"/>
              <p:cNvSpPr>
                <a:spLocks noChangeArrowheads="1"/>
              </p:cNvSpPr>
              <p:nvPr/>
            </p:nvSpPr>
            <p:spPr bwMode="auto">
              <a:xfrm>
                <a:off x="3602" y="2829"/>
                <a:ext cx="334" cy="12"/>
              </a:xfrm>
              <a:prstGeom prst="rect">
                <a:avLst/>
              </a:prstGeom>
              <a:solidFill>
                <a:srgbClr val="FF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8" name="Rectangle 331"/>
              <p:cNvSpPr>
                <a:spLocks noChangeArrowheads="1"/>
              </p:cNvSpPr>
              <p:nvPr/>
            </p:nvSpPr>
            <p:spPr bwMode="auto">
              <a:xfrm>
                <a:off x="3602" y="2841"/>
                <a:ext cx="334" cy="12"/>
              </a:xfrm>
              <a:prstGeom prst="rect">
                <a:avLst/>
              </a:prstGeom>
              <a:solidFill>
                <a:srgbClr val="FF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49" name="Rectangle 332"/>
              <p:cNvSpPr>
                <a:spLocks noChangeArrowheads="1"/>
              </p:cNvSpPr>
              <p:nvPr/>
            </p:nvSpPr>
            <p:spPr bwMode="auto">
              <a:xfrm>
                <a:off x="3602" y="2853"/>
                <a:ext cx="334" cy="13"/>
              </a:xfrm>
              <a:prstGeom prst="rect">
                <a:avLst/>
              </a:prstGeom>
              <a:solidFill>
                <a:srgbClr val="FF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0" name="Rectangle 333"/>
              <p:cNvSpPr>
                <a:spLocks noChangeArrowheads="1"/>
              </p:cNvSpPr>
              <p:nvPr/>
            </p:nvSpPr>
            <p:spPr bwMode="auto">
              <a:xfrm>
                <a:off x="3602" y="2866"/>
                <a:ext cx="334" cy="13"/>
              </a:xfrm>
              <a:prstGeom prst="rect">
                <a:avLst/>
              </a:prstGeom>
              <a:solidFill>
                <a:srgbClr val="FF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1" name="Rectangle 334"/>
              <p:cNvSpPr>
                <a:spLocks noChangeArrowheads="1"/>
              </p:cNvSpPr>
              <p:nvPr/>
            </p:nvSpPr>
            <p:spPr bwMode="auto">
              <a:xfrm>
                <a:off x="3602" y="2879"/>
                <a:ext cx="334" cy="8"/>
              </a:xfrm>
              <a:prstGeom prst="rect">
                <a:avLst/>
              </a:prstGeom>
              <a:solidFill>
                <a:srgbClr val="FF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2" name="Rectangle 335"/>
              <p:cNvSpPr>
                <a:spLocks noChangeArrowheads="1"/>
              </p:cNvSpPr>
              <p:nvPr/>
            </p:nvSpPr>
            <p:spPr bwMode="auto">
              <a:xfrm>
                <a:off x="3602" y="2887"/>
                <a:ext cx="334" cy="10"/>
              </a:xfrm>
              <a:prstGeom prst="rect">
                <a:avLst/>
              </a:prstGeom>
              <a:solidFill>
                <a:srgbClr val="F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3" name="Rectangle 336"/>
              <p:cNvSpPr>
                <a:spLocks noChangeArrowheads="1"/>
              </p:cNvSpPr>
              <p:nvPr/>
            </p:nvSpPr>
            <p:spPr bwMode="auto">
              <a:xfrm>
                <a:off x="3602" y="2897"/>
                <a:ext cx="334" cy="13"/>
              </a:xfrm>
              <a:prstGeom prst="rect">
                <a:avLst/>
              </a:prstGeom>
              <a:solidFill>
                <a:srgbClr val="F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4" name="Rectangle 337"/>
              <p:cNvSpPr>
                <a:spLocks noChangeArrowheads="1"/>
              </p:cNvSpPr>
              <p:nvPr/>
            </p:nvSpPr>
            <p:spPr bwMode="auto">
              <a:xfrm>
                <a:off x="3602" y="2910"/>
                <a:ext cx="334" cy="12"/>
              </a:xfrm>
              <a:prstGeom prst="rect">
                <a:avLst/>
              </a:prstGeom>
              <a:solidFill>
                <a:srgbClr val="FF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5" name="Rectangle 338"/>
              <p:cNvSpPr>
                <a:spLocks noChangeArrowheads="1"/>
              </p:cNvSpPr>
              <p:nvPr/>
            </p:nvSpPr>
            <p:spPr bwMode="auto">
              <a:xfrm>
                <a:off x="3602" y="2922"/>
                <a:ext cx="334" cy="13"/>
              </a:xfrm>
              <a:prstGeom prst="rect">
                <a:avLst/>
              </a:prstGeom>
              <a:solidFill>
                <a:srgbClr val="FF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6" name="Rectangle 339"/>
              <p:cNvSpPr>
                <a:spLocks noChangeArrowheads="1"/>
              </p:cNvSpPr>
              <p:nvPr/>
            </p:nvSpPr>
            <p:spPr bwMode="auto">
              <a:xfrm>
                <a:off x="3602" y="2935"/>
                <a:ext cx="334" cy="13"/>
              </a:xfrm>
              <a:prstGeom prst="rect">
                <a:avLst/>
              </a:prstGeom>
              <a:solidFill>
                <a:srgbClr val="FFC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7" name="Rectangle 340"/>
              <p:cNvSpPr>
                <a:spLocks noChangeArrowheads="1"/>
              </p:cNvSpPr>
              <p:nvPr/>
            </p:nvSpPr>
            <p:spPr bwMode="auto">
              <a:xfrm>
                <a:off x="3602" y="2948"/>
                <a:ext cx="334" cy="12"/>
              </a:xfrm>
              <a:prstGeom prst="rect">
                <a:avLst/>
              </a:prstGeom>
              <a:solidFill>
                <a:srgbClr val="FF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8" name="Rectangle 341"/>
              <p:cNvSpPr>
                <a:spLocks noChangeArrowheads="1"/>
              </p:cNvSpPr>
              <p:nvPr/>
            </p:nvSpPr>
            <p:spPr bwMode="auto">
              <a:xfrm>
                <a:off x="3602" y="2960"/>
                <a:ext cx="334" cy="12"/>
              </a:xfrm>
              <a:prstGeom prst="rect">
                <a:avLst/>
              </a:prstGeom>
              <a:solidFill>
                <a:srgbClr val="FFC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59" name="Rectangle 342"/>
              <p:cNvSpPr>
                <a:spLocks noChangeArrowheads="1"/>
              </p:cNvSpPr>
              <p:nvPr/>
            </p:nvSpPr>
            <p:spPr bwMode="auto">
              <a:xfrm>
                <a:off x="3602" y="2972"/>
                <a:ext cx="334" cy="13"/>
              </a:xfrm>
              <a:prstGeom prst="rect">
                <a:avLst/>
              </a:prstGeom>
              <a:solidFill>
                <a:srgbClr val="FF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0" name="Rectangle 343"/>
              <p:cNvSpPr>
                <a:spLocks noChangeArrowheads="1"/>
              </p:cNvSpPr>
              <p:nvPr/>
            </p:nvSpPr>
            <p:spPr bwMode="auto">
              <a:xfrm>
                <a:off x="3602" y="2985"/>
                <a:ext cx="334" cy="11"/>
              </a:xfrm>
              <a:prstGeom prst="rect">
                <a:avLst/>
              </a:pr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1" name="Rectangle 344"/>
              <p:cNvSpPr>
                <a:spLocks noChangeArrowheads="1"/>
              </p:cNvSpPr>
              <p:nvPr/>
            </p:nvSpPr>
            <p:spPr bwMode="auto">
              <a:xfrm>
                <a:off x="3602" y="2996"/>
                <a:ext cx="334" cy="8"/>
              </a:xfrm>
              <a:prstGeom prst="rect">
                <a:avLst/>
              </a:prstGeom>
              <a:solidFill>
                <a:srgbClr val="FF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2" name="Rectangle 345"/>
              <p:cNvSpPr>
                <a:spLocks noChangeArrowheads="1"/>
              </p:cNvSpPr>
              <p:nvPr/>
            </p:nvSpPr>
            <p:spPr bwMode="auto">
              <a:xfrm>
                <a:off x="3602" y="3004"/>
                <a:ext cx="334" cy="9"/>
              </a:xfrm>
              <a:prstGeom prst="rect">
                <a:avLst/>
              </a:prstGeom>
              <a:solidFill>
                <a:srgbClr val="F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3" name="Rectangle 346"/>
              <p:cNvSpPr>
                <a:spLocks noChangeArrowheads="1"/>
              </p:cNvSpPr>
              <p:nvPr/>
            </p:nvSpPr>
            <p:spPr bwMode="auto">
              <a:xfrm>
                <a:off x="3602" y="3013"/>
                <a:ext cx="334" cy="10"/>
              </a:xfrm>
              <a:prstGeom prst="rect">
                <a:avLst/>
              </a:prstGeom>
              <a:solidFill>
                <a:srgbClr val="FF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4" name="Rectangle 347"/>
              <p:cNvSpPr>
                <a:spLocks noChangeArrowheads="1"/>
              </p:cNvSpPr>
              <p:nvPr/>
            </p:nvSpPr>
            <p:spPr bwMode="auto">
              <a:xfrm>
                <a:off x="3602" y="3023"/>
                <a:ext cx="334" cy="5"/>
              </a:xfrm>
              <a:prstGeom prst="rect">
                <a:avLst/>
              </a:prstGeom>
              <a:solidFill>
                <a:srgbClr val="FF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5" name="Rectangle 348"/>
              <p:cNvSpPr>
                <a:spLocks noChangeArrowheads="1"/>
              </p:cNvSpPr>
              <p:nvPr/>
            </p:nvSpPr>
            <p:spPr bwMode="auto">
              <a:xfrm>
                <a:off x="3602" y="3028"/>
                <a:ext cx="334" cy="11"/>
              </a:xfrm>
              <a:prstGeom prst="rect">
                <a:avLst/>
              </a:prstGeom>
              <a:solidFill>
                <a:srgbClr val="FFB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6" name="Rectangle 349"/>
              <p:cNvSpPr>
                <a:spLocks noChangeArrowheads="1"/>
              </p:cNvSpPr>
              <p:nvPr/>
            </p:nvSpPr>
            <p:spPr bwMode="auto">
              <a:xfrm>
                <a:off x="3602" y="3039"/>
                <a:ext cx="334" cy="9"/>
              </a:xfrm>
              <a:prstGeom prst="rect">
                <a:avLst/>
              </a:prstGeom>
              <a:solidFill>
                <a:srgbClr val="FF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7" name="Rectangle 350"/>
              <p:cNvSpPr>
                <a:spLocks noChangeArrowheads="1"/>
              </p:cNvSpPr>
              <p:nvPr/>
            </p:nvSpPr>
            <p:spPr bwMode="auto">
              <a:xfrm>
                <a:off x="3602" y="3048"/>
                <a:ext cx="334" cy="10"/>
              </a:xfrm>
              <a:prstGeom prst="rect">
                <a:avLst/>
              </a:prstGeom>
              <a:solidFill>
                <a:srgbClr val="FF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8" name="Rectangle 351"/>
              <p:cNvSpPr>
                <a:spLocks noChangeArrowheads="1"/>
              </p:cNvSpPr>
              <p:nvPr/>
            </p:nvSpPr>
            <p:spPr bwMode="auto">
              <a:xfrm>
                <a:off x="3602" y="3058"/>
                <a:ext cx="334" cy="11"/>
              </a:xfrm>
              <a:prstGeom prst="rect">
                <a:avLst/>
              </a:prstGeom>
              <a:solidFill>
                <a:srgbClr val="FF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69" name="Rectangle 352"/>
              <p:cNvSpPr>
                <a:spLocks noChangeArrowheads="1"/>
              </p:cNvSpPr>
              <p:nvPr/>
            </p:nvSpPr>
            <p:spPr bwMode="auto">
              <a:xfrm>
                <a:off x="3602" y="3069"/>
                <a:ext cx="334" cy="9"/>
              </a:xfrm>
              <a:prstGeom prst="rect">
                <a:avLst/>
              </a:prstGeom>
              <a:solidFill>
                <a:srgbClr val="FF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0" name="Rectangle 353"/>
              <p:cNvSpPr>
                <a:spLocks noChangeArrowheads="1"/>
              </p:cNvSpPr>
              <p:nvPr/>
            </p:nvSpPr>
            <p:spPr bwMode="auto">
              <a:xfrm>
                <a:off x="3602" y="3078"/>
                <a:ext cx="334" cy="10"/>
              </a:xfrm>
              <a:prstGeom prst="rect">
                <a:avLst/>
              </a:prstGeom>
              <a:solidFill>
                <a:srgbClr val="FFB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1" name="Rectangle 354"/>
              <p:cNvSpPr>
                <a:spLocks noChangeArrowheads="1"/>
              </p:cNvSpPr>
              <p:nvPr/>
            </p:nvSpPr>
            <p:spPr bwMode="auto">
              <a:xfrm>
                <a:off x="3602" y="3088"/>
                <a:ext cx="334" cy="11"/>
              </a:xfrm>
              <a:prstGeom prst="rect">
                <a:avLst/>
              </a:pr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2" name="Rectangle 355"/>
              <p:cNvSpPr>
                <a:spLocks noChangeArrowheads="1"/>
              </p:cNvSpPr>
              <p:nvPr/>
            </p:nvSpPr>
            <p:spPr bwMode="auto">
              <a:xfrm>
                <a:off x="3602" y="3099"/>
                <a:ext cx="334" cy="9"/>
              </a:xfrm>
              <a:prstGeom prst="rect">
                <a:avLst/>
              </a:prstGeom>
              <a:solidFill>
                <a:srgbClr val="FF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3" name="Rectangle 356"/>
              <p:cNvSpPr>
                <a:spLocks noChangeArrowheads="1"/>
              </p:cNvSpPr>
              <p:nvPr/>
            </p:nvSpPr>
            <p:spPr bwMode="auto">
              <a:xfrm>
                <a:off x="3602" y="3108"/>
                <a:ext cx="334" cy="11"/>
              </a:xfrm>
              <a:prstGeom prst="rect">
                <a:avLst/>
              </a:prstGeom>
              <a:solidFill>
                <a:srgbClr val="FF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4" name="Rectangle 357"/>
              <p:cNvSpPr>
                <a:spLocks noChangeArrowheads="1"/>
              </p:cNvSpPr>
              <p:nvPr/>
            </p:nvSpPr>
            <p:spPr bwMode="auto">
              <a:xfrm>
                <a:off x="3602" y="3119"/>
                <a:ext cx="334" cy="10"/>
              </a:xfrm>
              <a:prstGeom prst="rect">
                <a:avLst/>
              </a:prstGeom>
              <a:solidFill>
                <a:srgbClr val="FF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5" name="Rectangle 358"/>
              <p:cNvSpPr>
                <a:spLocks noChangeArrowheads="1"/>
              </p:cNvSpPr>
              <p:nvPr/>
            </p:nvSpPr>
            <p:spPr bwMode="auto">
              <a:xfrm>
                <a:off x="3602" y="3129"/>
                <a:ext cx="334" cy="9"/>
              </a:xfrm>
              <a:prstGeom prst="rect">
                <a:avLst/>
              </a:prstGeom>
              <a:solidFill>
                <a:srgbClr val="FFA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4" name="Rectangle 359"/>
              <p:cNvSpPr>
                <a:spLocks noChangeArrowheads="1"/>
              </p:cNvSpPr>
              <p:nvPr/>
            </p:nvSpPr>
            <p:spPr bwMode="auto">
              <a:xfrm>
                <a:off x="3602" y="3138"/>
                <a:ext cx="334" cy="11"/>
              </a:xfrm>
              <a:prstGeom prst="rect">
                <a:avLst/>
              </a:prstGeom>
              <a:solidFill>
                <a:srgbClr val="FF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5" name="Rectangle 360"/>
              <p:cNvSpPr>
                <a:spLocks noChangeArrowheads="1"/>
              </p:cNvSpPr>
              <p:nvPr/>
            </p:nvSpPr>
            <p:spPr bwMode="auto">
              <a:xfrm>
                <a:off x="3602" y="3149"/>
                <a:ext cx="334" cy="2"/>
              </a:xfrm>
              <a:prstGeom prst="rect">
                <a:avLst/>
              </a:prstGeom>
              <a:solidFill>
                <a:srgbClr val="FF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6" name="Freeform 361"/>
              <p:cNvSpPr>
                <a:spLocks/>
              </p:cNvSpPr>
              <p:nvPr/>
            </p:nvSpPr>
            <p:spPr bwMode="auto">
              <a:xfrm>
                <a:off x="3602" y="2750"/>
                <a:ext cx="334" cy="401"/>
              </a:xfrm>
              <a:custGeom>
                <a:avLst/>
                <a:gdLst>
                  <a:gd name="T0" fmla="*/ 4 w 334"/>
                  <a:gd name="T1" fmla="*/ 152 h 401"/>
                  <a:gd name="T2" fmla="*/ 14 w 334"/>
                  <a:gd name="T3" fmla="*/ 166 h 401"/>
                  <a:gd name="T4" fmla="*/ 25 w 334"/>
                  <a:gd name="T5" fmla="*/ 181 h 401"/>
                  <a:gd name="T6" fmla="*/ 33 w 334"/>
                  <a:gd name="T7" fmla="*/ 202 h 401"/>
                  <a:gd name="T8" fmla="*/ 48 w 334"/>
                  <a:gd name="T9" fmla="*/ 210 h 401"/>
                  <a:gd name="T10" fmla="*/ 59 w 334"/>
                  <a:gd name="T11" fmla="*/ 206 h 401"/>
                  <a:gd name="T12" fmla="*/ 71 w 334"/>
                  <a:gd name="T13" fmla="*/ 221 h 401"/>
                  <a:gd name="T14" fmla="*/ 78 w 334"/>
                  <a:gd name="T15" fmla="*/ 252 h 401"/>
                  <a:gd name="T16" fmla="*/ 88 w 334"/>
                  <a:gd name="T17" fmla="*/ 285 h 401"/>
                  <a:gd name="T18" fmla="*/ 94 w 334"/>
                  <a:gd name="T19" fmla="*/ 295 h 401"/>
                  <a:gd name="T20" fmla="*/ 100 w 334"/>
                  <a:gd name="T21" fmla="*/ 312 h 401"/>
                  <a:gd name="T22" fmla="*/ 114 w 334"/>
                  <a:gd name="T23" fmla="*/ 318 h 401"/>
                  <a:gd name="T24" fmla="*/ 138 w 334"/>
                  <a:gd name="T25" fmla="*/ 338 h 401"/>
                  <a:gd name="T26" fmla="*/ 141 w 334"/>
                  <a:gd name="T27" fmla="*/ 360 h 401"/>
                  <a:gd name="T28" fmla="*/ 146 w 334"/>
                  <a:gd name="T29" fmla="*/ 368 h 401"/>
                  <a:gd name="T30" fmla="*/ 162 w 334"/>
                  <a:gd name="T31" fmla="*/ 360 h 401"/>
                  <a:gd name="T32" fmla="*/ 173 w 334"/>
                  <a:gd name="T33" fmla="*/ 378 h 401"/>
                  <a:gd name="T34" fmla="*/ 188 w 334"/>
                  <a:gd name="T35" fmla="*/ 381 h 401"/>
                  <a:gd name="T36" fmla="*/ 202 w 334"/>
                  <a:gd name="T37" fmla="*/ 385 h 401"/>
                  <a:gd name="T38" fmla="*/ 207 w 334"/>
                  <a:gd name="T39" fmla="*/ 318 h 401"/>
                  <a:gd name="T40" fmla="*/ 212 w 334"/>
                  <a:gd name="T41" fmla="*/ 291 h 401"/>
                  <a:gd name="T42" fmla="*/ 230 w 334"/>
                  <a:gd name="T43" fmla="*/ 280 h 401"/>
                  <a:gd name="T44" fmla="*/ 228 w 334"/>
                  <a:gd name="T45" fmla="*/ 261 h 401"/>
                  <a:gd name="T46" fmla="*/ 243 w 334"/>
                  <a:gd name="T47" fmla="*/ 241 h 401"/>
                  <a:gd name="T48" fmla="*/ 260 w 334"/>
                  <a:gd name="T49" fmla="*/ 223 h 401"/>
                  <a:gd name="T50" fmla="*/ 277 w 334"/>
                  <a:gd name="T51" fmla="*/ 214 h 401"/>
                  <a:gd name="T52" fmla="*/ 308 w 334"/>
                  <a:gd name="T53" fmla="*/ 221 h 401"/>
                  <a:gd name="T54" fmla="*/ 327 w 334"/>
                  <a:gd name="T55" fmla="*/ 216 h 401"/>
                  <a:gd name="T56" fmla="*/ 333 w 334"/>
                  <a:gd name="T57" fmla="*/ 188 h 401"/>
                  <a:gd name="T58" fmla="*/ 317 w 334"/>
                  <a:gd name="T59" fmla="*/ 155 h 401"/>
                  <a:gd name="T60" fmla="*/ 308 w 334"/>
                  <a:gd name="T61" fmla="*/ 179 h 401"/>
                  <a:gd name="T62" fmla="*/ 294 w 334"/>
                  <a:gd name="T63" fmla="*/ 179 h 401"/>
                  <a:gd name="T64" fmla="*/ 278 w 334"/>
                  <a:gd name="T65" fmla="*/ 179 h 401"/>
                  <a:gd name="T66" fmla="*/ 266 w 334"/>
                  <a:gd name="T67" fmla="*/ 156 h 401"/>
                  <a:gd name="T68" fmla="*/ 256 w 334"/>
                  <a:gd name="T69" fmla="*/ 143 h 401"/>
                  <a:gd name="T70" fmla="*/ 263 w 334"/>
                  <a:gd name="T71" fmla="*/ 135 h 401"/>
                  <a:gd name="T72" fmla="*/ 260 w 334"/>
                  <a:gd name="T73" fmla="*/ 122 h 401"/>
                  <a:gd name="T74" fmla="*/ 267 w 334"/>
                  <a:gd name="T75" fmla="*/ 100 h 401"/>
                  <a:gd name="T76" fmla="*/ 267 w 334"/>
                  <a:gd name="T77" fmla="*/ 71 h 401"/>
                  <a:gd name="T78" fmla="*/ 258 w 334"/>
                  <a:gd name="T79" fmla="*/ 27 h 401"/>
                  <a:gd name="T80" fmla="*/ 213 w 334"/>
                  <a:gd name="T81" fmla="*/ 15 h 401"/>
                  <a:gd name="T82" fmla="*/ 183 w 334"/>
                  <a:gd name="T83" fmla="*/ 45 h 401"/>
                  <a:gd name="T84" fmla="*/ 163 w 334"/>
                  <a:gd name="T85" fmla="*/ 32 h 401"/>
                  <a:gd name="T86" fmla="*/ 142 w 334"/>
                  <a:gd name="T87" fmla="*/ 32 h 401"/>
                  <a:gd name="T88" fmla="*/ 128 w 334"/>
                  <a:gd name="T89" fmla="*/ 34 h 401"/>
                  <a:gd name="T90" fmla="*/ 104 w 334"/>
                  <a:gd name="T91" fmla="*/ 15 h 401"/>
                  <a:gd name="T92" fmla="*/ 85 w 334"/>
                  <a:gd name="T93" fmla="*/ 0 h 401"/>
                  <a:gd name="T94" fmla="*/ 76 w 334"/>
                  <a:gd name="T95" fmla="*/ 7 h 401"/>
                  <a:gd name="T96" fmla="*/ 68 w 334"/>
                  <a:gd name="T97" fmla="*/ 28 h 401"/>
                  <a:gd name="T98" fmla="*/ 54 w 334"/>
                  <a:gd name="T99" fmla="*/ 36 h 401"/>
                  <a:gd name="T100" fmla="*/ 52 w 334"/>
                  <a:gd name="T101" fmla="*/ 51 h 401"/>
                  <a:gd name="T102" fmla="*/ 45 w 334"/>
                  <a:gd name="T103" fmla="*/ 65 h 401"/>
                  <a:gd name="T104" fmla="*/ 23 w 334"/>
                  <a:gd name="T105" fmla="*/ 96 h 401"/>
                  <a:gd name="T106" fmla="*/ 4 w 334"/>
                  <a:gd name="T107" fmla="*/ 98 h 401"/>
                  <a:gd name="T108" fmla="*/ 1 w 334"/>
                  <a:gd name="T109" fmla="*/ 121 h 4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34" h="401">
                    <a:moveTo>
                      <a:pt x="0" y="128"/>
                    </a:moveTo>
                    <a:lnTo>
                      <a:pt x="1" y="135"/>
                    </a:lnTo>
                    <a:lnTo>
                      <a:pt x="2" y="143"/>
                    </a:lnTo>
                    <a:lnTo>
                      <a:pt x="4" y="152"/>
                    </a:lnTo>
                    <a:lnTo>
                      <a:pt x="7" y="161"/>
                    </a:lnTo>
                    <a:lnTo>
                      <a:pt x="10" y="165"/>
                    </a:lnTo>
                    <a:lnTo>
                      <a:pt x="13" y="166"/>
                    </a:lnTo>
                    <a:lnTo>
                      <a:pt x="14" y="166"/>
                    </a:lnTo>
                    <a:lnTo>
                      <a:pt x="17" y="166"/>
                    </a:lnTo>
                    <a:lnTo>
                      <a:pt x="20" y="172"/>
                    </a:lnTo>
                    <a:lnTo>
                      <a:pt x="23" y="175"/>
                    </a:lnTo>
                    <a:lnTo>
                      <a:pt x="25" y="181"/>
                    </a:lnTo>
                    <a:lnTo>
                      <a:pt x="28" y="187"/>
                    </a:lnTo>
                    <a:lnTo>
                      <a:pt x="31" y="194"/>
                    </a:lnTo>
                    <a:lnTo>
                      <a:pt x="31" y="196"/>
                    </a:lnTo>
                    <a:lnTo>
                      <a:pt x="33" y="202"/>
                    </a:lnTo>
                    <a:lnTo>
                      <a:pt x="37" y="210"/>
                    </a:lnTo>
                    <a:lnTo>
                      <a:pt x="41" y="213"/>
                    </a:lnTo>
                    <a:lnTo>
                      <a:pt x="45" y="212"/>
                    </a:lnTo>
                    <a:lnTo>
                      <a:pt x="48" y="210"/>
                    </a:lnTo>
                    <a:lnTo>
                      <a:pt x="51" y="210"/>
                    </a:lnTo>
                    <a:lnTo>
                      <a:pt x="53" y="209"/>
                    </a:lnTo>
                    <a:lnTo>
                      <a:pt x="56" y="208"/>
                    </a:lnTo>
                    <a:lnTo>
                      <a:pt x="59" y="206"/>
                    </a:lnTo>
                    <a:lnTo>
                      <a:pt x="64" y="210"/>
                    </a:lnTo>
                    <a:lnTo>
                      <a:pt x="65" y="211"/>
                    </a:lnTo>
                    <a:lnTo>
                      <a:pt x="70" y="219"/>
                    </a:lnTo>
                    <a:lnTo>
                      <a:pt x="71" y="221"/>
                    </a:lnTo>
                    <a:lnTo>
                      <a:pt x="78" y="235"/>
                    </a:lnTo>
                    <a:lnTo>
                      <a:pt x="77" y="240"/>
                    </a:lnTo>
                    <a:lnTo>
                      <a:pt x="79" y="245"/>
                    </a:lnTo>
                    <a:lnTo>
                      <a:pt x="78" y="252"/>
                    </a:lnTo>
                    <a:lnTo>
                      <a:pt x="80" y="262"/>
                    </a:lnTo>
                    <a:lnTo>
                      <a:pt x="83" y="267"/>
                    </a:lnTo>
                    <a:lnTo>
                      <a:pt x="87" y="274"/>
                    </a:lnTo>
                    <a:lnTo>
                      <a:pt x="88" y="285"/>
                    </a:lnTo>
                    <a:lnTo>
                      <a:pt x="89" y="288"/>
                    </a:lnTo>
                    <a:lnTo>
                      <a:pt x="92" y="290"/>
                    </a:lnTo>
                    <a:lnTo>
                      <a:pt x="93" y="293"/>
                    </a:lnTo>
                    <a:lnTo>
                      <a:pt x="94" y="295"/>
                    </a:lnTo>
                    <a:lnTo>
                      <a:pt x="97" y="302"/>
                    </a:lnTo>
                    <a:lnTo>
                      <a:pt x="98" y="306"/>
                    </a:lnTo>
                    <a:lnTo>
                      <a:pt x="101" y="310"/>
                    </a:lnTo>
                    <a:lnTo>
                      <a:pt x="100" y="312"/>
                    </a:lnTo>
                    <a:lnTo>
                      <a:pt x="101" y="312"/>
                    </a:lnTo>
                    <a:lnTo>
                      <a:pt x="106" y="312"/>
                    </a:lnTo>
                    <a:lnTo>
                      <a:pt x="111" y="313"/>
                    </a:lnTo>
                    <a:lnTo>
                      <a:pt x="114" y="318"/>
                    </a:lnTo>
                    <a:lnTo>
                      <a:pt x="114" y="323"/>
                    </a:lnTo>
                    <a:lnTo>
                      <a:pt x="113" y="333"/>
                    </a:lnTo>
                    <a:lnTo>
                      <a:pt x="114" y="334"/>
                    </a:lnTo>
                    <a:lnTo>
                      <a:pt x="138" y="338"/>
                    </a:lnTo>
                    <a:lnTo>
                      <a:pt x="138" y="341"/>
                    </a:lnTo>
                    <a:lnTo>
                      <a:pt x="138" y="343"/>
                    </a:lnTo>
                    <a:lnTo>
                      <a:pt x="144" y="356"/>
                    </a:lnTo>
                    <a:lnTo>
                      <a:pt x="141" y="360"/>
                    </a:lnTo>
                    <a:lnTo>
                      <a:pt x="138" y="363"/>
                    </a:lnTo>
                    <a:lnTo>
                      <a:pt x="138" y="366"/>
                    </a:lnTo>
                    <a:lnTo>
                      <a:pt x="141" y="367"/>
                    </a:lnTo>
                    <a:lnTo>
                      <a:pt x="146" y="368"/>
                    </a:lnTo>
                    <a:lnTo>
                      <a:pt x="148" y="366"/>
                    </a:lnTo>
                    <a:lnTo>
                      <a:pt x="150" y="365"/>
                    </a:lnTo>
                    <a:lnTo>
                      <a:pt x="156" y="362"/>
                    </a:lnTo>
                    <a:lnTo>
                      <a:pt x="162" y="360"/>
                    </a:lnTo>
                    <a:lnTo>
                      <a:pt x="166" y="362"/>
                    </a:lnTo>
                    <a:lnTo>
                      <a:pt x="169" y="365"/>
                    </a:lnTo>
                    <a:lnTo>
                      <a:pt x="171" y="374"/>
                    </a:lnTo>
                    <a:lnTo>
                      <a:pt x="173" y="378"/>
                    </a:lnTo>
                    <a:lnTo>
                      <a:pt x="177" y="380"/>
                    </a:lnTo>
                    <a:lnTo>
                      <a:pt x="182" y="381"/>
                    </a:lnTo>
                    <a:lnTo>
                      <a:pt x="187" y="381"/>
                    </a:lnTo>
                    <a:lnTo>
                      <a:pt x="188" y="381"/>
                    </a:lnTo>
                    <a:lnTo>
                      <a:pt x="189" y="381"/>
                    </a:lnTo>
                    <a:lnTo>
                      <a:pt x="191" y="380"/>
                    </a:lnTo>
                    <a:lnTo>
                      <a:pt x="195" y="401"/>
                    </a:lnTo>
                    <a:lnTo>
                      <a:pt x="202" y="385"/>
                    </a:lnTo>
                    <a:lnTo>
                      <a:pt x="201" y="374"/>
                    </a:lnTo>
                    <a:lnTo>
                      <a:pt x="201" y="366"/>
                    </a:lnTo>
                    <a:lnTo>
                      <a:pt x="204" y="322"/>
                    </a:lnTo>
                    <a:lnTo>
                      <a:pt x="207" y="318"/>
                    </a:lnTo>
                    <a:lnTo>
                      <a:pt x="208" y="315"/>
                    </a:lnTo>
                    <a:lnTo>
                      <a:pt x="207" y="304"/>
                    </a:lnTo>
                    <a:lnTo>
                      <a:pt x="211" y="292"/>
                    </a:lnTo>
                    <a:lnTo>
                      <a:pt x="212" y="291"/>
                    </a:lnTo>
                    <a:lnTo>
                      <a:pt x="219" y="287"/>
                    </a:lnTo>
                    <a:lnTo>
                      <a:pt x="219" y="283"/>
                    </a:lnTo>
                    <a:lnTo>
                      <a:pt x="222" y="281"/>
                    </a:lnTo>
                    <a:lnTo>
                      <a:pt x="230" y="280"/>
                    </a:lnTo>
                    <a:lnTo>
                      <a:pt x="230" y="279"/>
                    </a:lnTo>
                    <a:lnTo>
                      <a:pt x="227" y="274"/>
                    </a:lnTo>
                    <a:lnTo>
                      <a:pt x="229" y="267"/>
                    </a:lnTo>
                    <a:lnTo>
                      <a:pt x="228" y="261"/>
                    </a:lnTo>
                    <a:lnTo>
                      <a:pt x="231" y="248"/>
                    </a:lnTo>
                    <a:lnTo>
                      <a:pt x="233" y="246"/>
                    </a:lnTo>
                    <a:lnTo>
                      <a:pt x="242" y="241"/>
                    </a:lnTo>
                    <a:lnTo>
                      <a:pt x="243" y="241"/>
                    </a:lnTo>
                    <a:lnTo>
                      <a:pt x="248" y="234"/>
                    </a:lnTo>
                    <a:lnTo>
                      <a:pt x="249" y="232"/>
                    </a:lnTo>
                    <a:lnTo>
                      <a:pt x="258" y="225"/>
                    </a:lnTo>
                    <a:lnTo>
                      <a:pt x="260" y="223"/>
                    </a:lnTo>
                    <a:lnTo>
                      <a:pt x="260" y="216"/>
                    </a:lnTo>
                    <a:lnTo>
                      <a:pt x="261" y="214"/>
                    </a:lnTo>
                    <a:lnTo>
                      <a:pt x="269" y="213"/>
                    </a:lnTo>
                    <a:lnTo>
                      <a:pt x="277" y="214"/>
                    </a:lnTo>
                    <a:lnTo>
                      <a:pt x="284" y="215"/>
                    </a:lnTo>
                    <a:lnTo>
                      <a:pt x="291" y="218"/>
                    </a:lnTo>
                    <a:lnTo>
                      <a:pt x="303" y="218"/>
                    </a:lnTo>
                    <a:lnTo>
                      <a:pt x="308" y="221"/>
                    </a:lnTo>
                    <a:lnTo>
                      <a:pt x="311" y="219"/>
                    </a:lnTo>
                    <a:lnTo>
                      <a:pt x="317" y="217"/>
                    </a:lnTo>
                    <a:lnTo>
                      <a:pt x="321" y="217"/>
                    </a:lnTo>
                    <a:lnTo>
                      <a:pt x="327" y="216"/>
                    </a:lnTo>
                    <a:lnTo>
                      <a:pt x="331" y="216"/>
                    </a:lnTo>
                    <a:lnTo>
                      <a:pt x="334" y="215"/>
                    </a:lnTo>
                    <a:lnTo>
                      <a:pt x="334" y="203"/>
                    </a:lnTo>
                    <a:lnTo>
                      <a:pt x="333" y="188"/>
                    </a:lnTo>
                    <a:lnTo>
                      <a:pt x="328" y="176"/>
                    </a:lnTo>
                    <a:lnTo>
                      <a:pt x="324" y="171"/>
                    </a:lnTo>
                    <a:lnTo>
                      <a:pt x="319" y="161"/>
                    </a:lnTo>
                    <a:lnTo>
                      <a:pt x="317" y="155"/>
                    </a:lnTo>
                    <a:lnTo>
                      <a:pt x="314" y="163"/>
                    </a:lnTo>
                    <a:lnTo>
                      <a:pt x="313" y="166"/>
                    </a:lnTo>
                    <a:lnTo>
                      <a:pt x="311" y="172"/>
                    </a:lnTo>
                    <a:lnTo>
                      <a:pt x="308" y="179"/>
                    </a:lnTo>
                    <a:lnTo>
                      <a:pt x="304" y="185"/>
                    </a:lnTo>
                    <a:lnTo>
                      <a:pt x="302" y="182"/>
                    </a:lnTo>
                    <a:lnTo>
                      <a:pt x="299" y="181"/>
                    </a:lnTo>
                    <a:lnTo>
                      <a:pt x="294" y="179"/>
                    </a:lnTo>
                    <a:lnTo>
                      <a:pt x="289" y="179"/>
                    </a:lnTo>
                    <a:lnTo>
                      <a:pt x="280" y="180"/>
                    </a:lnTo>
                    <a:lnTo>
                      <a:pt x="278" y="180"/>
                    </a:lnTo>
                    <a:lnTo>
                      <a:pt x="278" y="179"/>
                    </a:lnTo>
                    <a:lnTo>
                      <a:pt x="273" y="174"/>
                    </a:lnTo>
                    <a:lnTo>
                      <a:pt x="269" y="165"/>
                    </a:lnTo>
                    <a:lnTo>
                      <a:pt x="267" y="161"/>
                    </a:lnTo>
                    <a:lnTo>
                      <a:pt x="266" y="156"/>
                    </a:lnTo>
                    <a:lnTo>
                      <a:pt x="262" y="153"/>
                    </a:lnTo>
                    <a:lnTo>
                      <a:pt x="259" y="148"/>
                    </a:lnTo>
                    <a:lnTo>
                      <a:pt x="257" y="146"/>
                    </a:lnTo>
                    <a:lnTo>
                      <a:pt x="256" y="143"/>
                    </a:lnTo>
                    <a:lnTo>
                      <a:pt x="255" y="141"/>
                    </a:lnTo>
                    <a:lnTo>
                      <a:pt x="257" y="138"/>
                    </a:lnTo>
                    <a:lnTo>
                      <a:pt x="259" y="135"/>
                    </a:lnTo>
                    <a:lnTo>
                      <a:pt x="263" y="135"/>
                    </a:lnTo>
                    <a:lnTo>
                      <a:pt x="264" y="134"/>
                    </a:lnTo>
                    <a:lnTo>
                      <a:pt x="264" y="131"/>
                    </a:lnTo>
                    <a:lnTo>
                      <a:pt x="260" y="123"/>
                    </a:lnTo>
                    <a:lnTo>
                      <a:pt x="260" y="122"/>
                    </a:lnTo>
                    <a:lnTo>
                      <a:pt x="259" y="120"/>
                    </a:lnTo>
                    <a:lnTo>
                      <a:pt x="258" y="118"/>
                    </a:lnTo>
                    <a:lnTo>
                      <a:pt x="264" y="105"/>
                    </a:lnTo>
                    <a:lnTo>
                      <a:pt x="267" y="100"/>
                    </a:lnTo>
                    <a:lnTo>
                      <a:pt x="269" y="95"/>
                    </a:lnTo>
                    <a:lnTo>
                      <a:pt x="268" y="89"/>
                    </a:lnTo>
                    <a:lnTo>
                      <a:pt x="268" y="83"/>
                    </a:lnTo>
                    <a:lnTo>
                      <a:pt x="267" y="71"/>
                    </a:lnTo>
                    <a:lnTo>
                      <a:pt x="273" y="57"/>
                    </a:lnTo>
                    <a:lnTo>
                      <a:pt x="273" y="51"/>
                    </a:lnTo>
                    <a:lnTo>
                      <a:pt x="262" y="33"/>
                    </a:lnTo>
                    <a:lnTo>
                      <a:pt x="258" y="27"/>
                    </a:lnTo>
                    <a:lnTo>
                      <a:pt x="252" y="21"/>
                    </a:lnTo>
                    <a:lnTo>
                      <a:pt x="232" y="17"/>
                    </a:lnTo>
                    <a:lnTo>
                      <a:pt x="227" y="15"/>
                    </a:lnTo>
                    <a:lnTo>
                      <a:pt x="213" y="15"/>
                    </a:lnTo>
                    <a:lnTo>
                      <a:pt x="204" y="23"/>
                    </a:lnTo>
                    <a:lnTo>
                      <a:pt x="200" y="32"/>
                    </a:lnTo>
                    <a:lnTo>
                      <a:pt x="190" y="46"/>
                    </a:lnTo>
                    <a:lnTo>
                      <a:pt x="183" y="45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66" y="32"/>
                    </a:lnTo>
                    <a:lnTo>
                      <a:pt x="163" y="32"/>
                    </a:lnTo>
                    <a:lnTo>
                      <a:pt x="155" y="37"/>
                    </a:lnTo>
                    <a:lnTo>
                      <a:pt x="150" y="33"/>
                    </a:lnTo>
                    <a:lnTo>
                      <a:pt x="147" y="32"/>
                    </a:lnTo>
                    <a:lnTo>
                      <a:pt x="142" y="32"/>
                    </a:lnTo>
                    <a:lnTo>
                      <a:pt x="139" y="33"/>
                    </a:lnTo>
                    <a:lnTo>
                      <a:pt x="138" y="36"/>
                    </a:lnTo>
                    <a:lnTo>
                      <a:pt x="135" y="37"/>
                    </a:lnTo>
                    <a:lnTo>
                      <a:pt x="128" y="34"/>
                    </a:lnTo>
                    <a:lnTo>
                      <a:pt x="123" y="31"/>
                    </a:lnTo>
                    <a:lnTo>
                      <a:pt x="112" y="19"/>
                    </a:lnTo>
                    <a:lnTo>
                      <a:pt x="109" y="16"/>
                    </a:lnTo>
                    <a:lnTo>
                      <a:pt x="104" y="15"/>
                    </a:lnTo>
                    <a:lnTo>
                      <a:pt x="96" y="11"/>
                    </a:lnTo>
                    <a:lnTo>
                      <a:pt x="95" y="9"/>
                    </a:lnTo>
                    <a:lnTo>
                      <a:pt x="88" y="1"/>
                    </a:lnTo>
                    <a:lnTo>
                      <a:pt x="85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79" y="7"/>
                    </a:lnTo>
                    <a:lnTo>
                      <a:pt x="76" y="7"/>
                    </a:lnTo>
                    <a:lnTo>
                      <a:pt x="75" y="5"/>
                    </a:lnTo>
                    <a:lnTo>
                      <a:pt x="72" y="9"/>
                    </a:lnTo>
                    <a:lnTo>
                      <a:pt x="67" y="15"/>
                    </a:lnTo>
                    <a:lnTo>
                      <a:pt x="68" y="28"/>
                    </a:lnTo>
                    <a:lnTo>
                      <a:pt x="67" y="33"/>
                    </a:lnTo>
                    <a:lnTo>
                      <a:pt x="63" y="35"/>
                    </a:lnTo>
                    <a:lnTo>
                      <a:pt x="57" y="36"/>
                    </a:lnTo>
                    <a:lnTo>
                      <a:pt x="54" y="36"/>
                    </a:lnTo>
                    <a:lnTo>
                      <a:pt x="52" y="36"/>
                    </a:lnTo>
                    <a:lnTo>
                      <a:pt x="50" y="38"/>
                    </a:lnTo>
                    <a:lnTo>
                      <a:pt x="50" y="42"/>
                    </a:lnTo>
                    <a:lnTo>
                      <a:pt x="52" y="51"/>
                    </a:lnTo>
                    <a:lnTo>
                      <a:pt x="52" y="55"/>
                    </a:lnTo>
                    <a:lnTo>
                      <a:pt x="51" y="59"/>
                    </a:lnTo>
                    <a:lnTo>
                      <a:pt x="46" y="63"/>
                    </a:lnTo>
                    <a:lnTo>
                      <a:pt x="45" y="65"/>
                    </a:lnTo>
                    <a:lnTo>
                      <a:pt x="43" y="89"/>
                    </a:lnTo>
                    <a:lnTo>
                      <a:pt x="37" y="93"/>
                    </a:lnTo>
                    <a:lnTo>
                      <a:pt x="26" y="96"/>
                    </a:lnTo>
                    <a:lnTo>
                      <a:pt x="23" y="96"/>
                    </a:lnTo>
                    <a:lnTo>
                      <a:pt x="21" y="95"/>
                    </a:lnTo>
                    <a:lnTo>
                      <a:pt x="16" y="95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5"/>
                    </a:lnTo>
                    <a:lnTo>
                      <a:pt x="3" y="112"/>
                    </a:lnTo>
                    <a:lnTo>
                      <a:pt x="2" y="115"/>
                    </a:lnTo>
                    <a:lnTo>
                      <a:pt x="1" y="121"/>
                    </a:lnTo>
                    <a:lnTo>
                      <a:pt x="0" y="12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386" name="Picture 362"/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4" y="2297"/>
                <a:ext cx="460" cy="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7" name="Picture 363"/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4" y="2297"/>
                <a:ext cx="460" cy="5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87" name="Rectangle 364"/>
              <p:cNvSpPr>
                <a:spLocks noChangeArrowheads="1"/>
              </p:cNvSpPr>
              <p:nvPr/>
            </p:nvSpPr>
            <p:spPr bwMode="auto">
              <a:xfrm>
                <a:off x="3475" y="2309"/>
                <a:ext cx="418" cy="13"/>
              </a:xfrm>
              <a:prstGeom prst="rect">
                <a:avLst/>
              </a:prstGeom>
              <a:solidFill>
                <a:srgbClr val="FFE5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8" name="Rectangle 365"/>
              <p:cNvSpPr>
                <a:spLocks noChangeArrowheads="1"/>
              </p:cNvSpPr>
              <p:nvPr/>
            </p:nvSpPr>
            <p:spPr bwMode="auto">
              <a:xfrm>
                <a:off x="3475" y="2322"/>
                <a:ext cx="418" cy="17"/>
              </a:xfrm>
              <a:prstGeom prst="rect">
                <a:avLst/>
              </a:prstGeom>
              <a:solidFill>
                <a:srgbClr val="FFE3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89" name="Rectangle 366"/>
              <p:cNvSpPr>
                <a:spLocks noChangeArrowheads="1"/>
              </p:cNvSpPr>
              <p:nvPr/>
            </p:nvSpPr>
            <p:spPr bwMode="auto">
              <a:xfrm>
                <a:off x="3475" y="2339"/>
                <a:ext cx="418" cy="17"/>
              </a:xfrm>
              <a:prstGeom prst="rect">
                <a:avLst/>
              </a:prstGeom>
              <a:solidFill>
                <a:srgbClr val="FFE1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0" name="Rectangle 367"/>
              <p:cNvSpPr>
                <a:spLocks noChangeArrowheads="1"/>
              </p:cNvSpPr>
              <p:nvPr/>
            </p:nvSpPr>
            <p:spPr bwMode="auto">
              <a:xfrm>
                <a:off x="3475" y="2356"/>
                <a:ext cx="418" cy="17"/>
              </a:xfrm>
              <a:prstGeom prst="rect">
                <a:avLst/>
              </a:prstGeom>
              <a:solidFill>
                <a:srgbClr val="FFD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1" name="Rectangle 368"/>
              <p:cNvSpPr>
                <a:spLocks noChangeArrowheads="1"/>
              </p:cNvSpPr>
              <p:nvPr/>
            </p:nvSpPr>
            <p:spPr bwMode="auto">
              <a:xfrm>
                <a:off x="3475" y="2373"/>
                <a:ext cx="418" cy="16"/>
              </a:xfrm>
              <a:prstGeom prst="rect">
                <a:avLst/>
              </a:prstGeom>
              <a:solidFill>
                <a:srgbClr val="FF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2" name="Rectangle 369"/>
              <p:cNvSpPr>
                <a:spLocks noChangeArrowheads="1"/>
              </p:cNvSpPr>
              <p:nvPr/>
            </p:nvSpPr>
            <p:spPr bwMode="auto">
              <a:xfrm>
                <a:off x="3475" y="2389"/>
                <a:ext cx="418" cy="16"/>
              </a:xfrm>
              <a:prstGeom prst="rect">
                <a:avLst/>
              </a:prstGeom>
              <a:solidFill>
                <a:srgbClr val="FFDC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3" name="Rectangle 370"/>
              <p:cNvSpPr>
                <a:spLocks noChangeArrowheads="1"/>
              </p:cNvSpPr>
              <p:nvPr/>
            </p:nvSpPr>
            <p:spPr bwMode="auto">
              <a:xfrm>
                <a:off x="3475" y="2405"/>
                <a:ext cx="418" cy="11"/>
              </a:xfrm>
              <a:prstGeom prst="rect">
                <a:avLst/>
              </a:prstGeom>
              <a:solidFill>
                <a:srgbClr val="FFDA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4" name="Rectangle 371"/>
              <p:cNvSpPr>
                <a:spLocks noChangeArrowheads="1"/>
              </p:cNvSpPr>
              <p:nvPr/>
            </p:nvSpPr>
            <p:spPr bwMode="auto">
              <a:xfrm>
                <a:off x="3475" y="2416"/>
                <a:ext cx="418" cy="15"/>
              </a:xfrm>
              <a:prstGeom prst="rect">
                <a:avLst/>
              </a:prstGeom>
              <a:solidFill>
                <a:srgbClr val="FFD9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5" name="Rectangle 372"/>
              <p:cNvSpPr>
                <a:spLocks noChangeArrowheads="1"/>
              </p:cNvSpPr>
              <p:nvPr/>
            </p:nvSpPr>
            <p:spPr bwMode="auto">
              <a:xfrm>
                <a:off x="3475" y="2431"/>
                <a:ext cx="418" cy="17"/>
              </a:xfrm>
              <a:prstGeom prst="rect">
                <a:avLst/>
              </a:prstGeom>
              <a:solidFill>
                <a:srgbClr val="FFD7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6" name="Rectangle 373"/>
              <p:cNvSpPr>
                <a:spLocks noChangeArrowheads="1"/>
              </p:cNvSpPr>
              <p:nvPr/>
            </p:nvSpPr>
            <p:spPr bwMode="auto">
              <a:xfrm>
                <a:off x="3475" y="2448"/>
                <a:ext cx="418" cy="17"/>
              </a:xfrm>
              <a:prstGeom prst="rect">
                <a:avLst/>
              </a:prstGeom>
              <a:solidFill>
                <a:srgbClr val="FFD5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7" name="Rectangle 374"/>
              <p:cNvSpPr>
                <a:spLocks noChangeArrowheads="1"/>
              </p:cNvSpPr>
              <p:nvPr/>
            </p:nvSpPr>
            <p:spPr bwMode="auto">
              <a:xfrm>
                <a:off x="3475" y="2465"/>
                <a:ext cx="418" cy="16"/>
              </a:xfrm>
              <a:prstGeom prst="rect">
                <a:avLst/>
              </a:prstGeom>
              <a:solidFill>
                <a:srgbClr val="FFD3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8" name="Rectangle 375"/>
              <p:cNvSpPr>
                <a:spLocks noChangeArrowheads="1"/>
              </p:cNvSpPr>
              <p:nvPr/>
            </p:nvSpPr>
            <p:spPr bwMode="auto">
              <a:xfrm>
                <a:off x="3475" y="2481"/>
                <a:ext cx="418" cy="13"/>
              </a:xfrm>
              <a:prstGeom prst="rect">
                <a:avLst/>
              </a:prstGeom>
              <a:solidFill>
                <a:srgbClr val="FFD2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99" name="Rectangle 376"/>
              <p:cNvSpPr>
                <a:spLocks noChangeArrowheads="1"/>
              </p:cNvSpPr>
              <p:nvPr/>
            </p:nvSpPr>
            <p:spPr bwMode="auto">
              <a:xfrm>
                <a:off x="3475" y="2494"/>
                <a:ext cx="418" cy="13"/>
              </a:xfrm>
              <a:prstGeom prst="rect">
                <a:avLst/>
              </a:prstGeom>
              <a:solidFill>
                <a:srgbClr val="FFD0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0" name="Rectangle 377"/>
              <p:cNvSpPr>
                <a:spLocks noChangeArrowheads="1"/>
              </p:cNvSpPr>
              <p:nvPr/>
            </p:nvSpPr>
            <p:spPr bwMode="auto">
              <a:xfrm>
                <a:off x="3475" y="2507"/>
                <a:ext cx="418" cy="17"/>
              </a:xfrm>
              <a:prstGeom prst="rect">
                <a:avLst/>
              </a:prstGeom>
              <a:solidFill>
                <a:srgbClr val="FFCF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1" name="Rectangle 378"/>
              <p:cNvSpPr>
                <a:spLocks noChangeArrowheads="1"/>
              </p:cNvSpPr>
              <p:nvPr/>
            </p:nvSpPr>
            <p:spPr bwMode="auto">
              <a:xfrm>
                <a:off x="3475" y="2524"/>
                <a:ext cx="418" cy="16"/>
              </a:xfrm>
              <a:prstGeom prst="rect">
                <a:avLst/>
              </a:prstGeom>
              <a:solidFill>
                <a:srgbClr val="FFC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2" name="Rectangle 379"/>
              <p:cNvSpPr>
                <a:spLocks noChangeArrowheads="1"/>
              </p:cNvSpPr>
              <p:nvPr/>
            </p:nvSpPr>
            <p:spPr bwMode="auto">
              <a:xfrm>
                <a:off x="3475" y="2540"/>
                <a:ext cx="418" cy="17"/>
              </a:xfrm>
              <a:prstGeom prst="rect">
                <a:avLst/>
              </a:prstGeom>
              <a:solidFill>
                <a:srgbClr val="FFCB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3" name="Rectangle 380"/>
              <p:cNvSpPr>
                <a:spLocks noChangeArrowheads="1"/>
              </p:cNvSpPr>
              <p:nvPr/>
            </p:nvSpPr>
            <p:spPr bwMode="auto">
              <a:xfrm>
                <a:off x="3475" y="2557"/>
                <a:ext cx="418" cy="17"/>
              </a:xfrm>
              <a:prstGeom prst="rect">
                <a:avLst/>
              </a:prstGeom>
              <a:solidFill>
                <a:srgbClr val="FFC9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4" name="Rectangle 381"/>
              <p:cNvSpPr>
                <a:spLocks noChangeArrowheads="1"/>
              </p:cNvSpPr>
              <p:nvPr/>
            </p:nvSpPr>
            <p:spPr bwMode="auto">
              <a:xfrm>
                <a:off x="3475" y="2574"/>
                <a:ext cx="418" cy="17"/>
              </a:xfrm>
              <a:prstGeom prst="rect">
                <a:avLst/>
              </a:prstGeom>
              <a:solidFill>
                <a:srgbClr val="FFC7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5" name="Rectangle 382"/>
              <p:cNvSpPr>
                <a:spLocks noChangeArrowheads="1"/>
              </p:cNvSpPr>
              <p:nvPr/>
            </p:nvSpPr>
            <p:spPr bwMode="auto">
              <a:xfrm>
                <a:off x="3475" y="2591"/>
                <a:ext cx="418" cy="17"/>
              </a:xfrm>
              <a:prstGeom prst="rect">
                <a:avLst/>
              </a:prstGeom>
              <a:solidFill>
                <a:srgbClr val="FFC5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6" name="Rectangle 383"/>
              <p:cNvSpPr>
                <a:spLocks noChangeArrowheads="1"/>
              </p:cNvSpPr>
              <p:nvPr/>
            </p:nvSpPr>
            <p:spPr bwMode="auto">
              <a:xfrm>
                <a:off x="3475" y="2608"/>
                <a:ext cx="418" cy="16"/>
              </a:xfrm>
              <a:prstGeom prst="rect">
                <a:avLst/>
              </a:prstGeom>
              <a:solidFill>
                <a:srgbClr val="FFC3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7" name="Rectangle 384"/>
              <p:cNvSpPr>
                <a:spLocks noChangeArrowheads="1"/>
              </p:cNvSpPr>
              <p:nvPr/>
            </p:nvSpPr>
            <p:spPr bwMode="auto">
              <a:xfrm>
                <a:off x="3475" y="2624"/>
                <a:ext cx="418" cy="16"/>
              </a:xfrm>
              <a:prstGeom prst="rect">
                <a:avLst/>
              </a:prstGeom>
              <a:solidFill>
                <a:srgbClr val="FFC1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8" name="Rectangle 385"/>
              <p:cNvSpPr>
                <a:spLocks noChangeArrowheads="1"/>
              </p:cNvSpPr>
              <p:nvPr/>
            </p:nvSpPr>
            <p:spPr bwMode="auto">
              <a:xfrm>
                <a:off x="3475" y="2640"/>
                <a:ext cx="418" cy="10"/>
              </a:xfrm>
              <a:prstGeom prst="rect">
                <a:avLst/>
              </a:prstGeom>
              <a:solidFill>
                <a:srgbClr val="FFC0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09" name="Rectangle 386"/>
              <p:cNvSpPr>
                <a:spLocks noChangeArrowheads="1"/>
              </p:cNvSpPr>
              <p:nvPr/>
            </p:nvSpPr>
            <p:spPr bwMode="auto">
              <a:xfrm>
                <a:off x="3475" y="2650"/>
                <a:ext cx="418" cy="13"/>
              </a:xfrm>
              <a:prstGeom prst="rect">
                <a:avLst/>
              </a:prstGeom>
              <a:solidFill>
                <a:srgbClr val="FFBE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0" name="Rectangle 387"/>
              <p:cNvSpPr>
                <a:spLocks noChangeArrowheads="1"/>
              </p:cNvSpPr>
              <p:nvPr/>
            </p:nvSpPr>
            <p:spPr bwMode="auto">
              <a:xfrm>
                <a:off x="3475" y="2663"/>
                <a:ext cx="418" cy="12"/>
              </a:xfrm>
              <a:prstGeom prst="rect">
                <a:avLst/>
              </a:prstGeom>
              <a:solidFill>
                <a:srgbClr val="FFB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1" name="Rectangle 388"/>
              <p:cNvSpPr>
                <a:spLocks noChangeArrowheads="1"/>
              </p:cNvSpPr>
              <p:nvPr/>
            </p:nvSpPr>
            <p:spPr bwMode="auto">
              <a:xfrm>
                <a:off x="3475" y="2675"/>
                <a:ext cx="418" cy="7"/>
              </a:xfrm>
              <a:prstGeom prst="rect">
                <a:avLst/>
              </a:prstGeom>
              <a:solidFill>
                <a:srgbClr val="FFBB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2" name="Rectangle 389"/>
              <p:cNvSpPr>
                <a:spLocks noChangeArrowheads="1"/>
              </p:cNvSpPr>
              <p:nvPr/>
            </p:nvSpPr>
            <p:spPr bwMode="auto">
              <a:xfrm>
                <a:off x="3475" y="2682"/>
                <a:ext cx="418" cy="14"/>
              </a:xfrm>
              <a:prstGeom prst="rect">
                <a:avLst/>
              </a:prstGeom>
              <a:solidFill>
                <a:srgbClr val="FFBA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3" name="Rectangle 390"/>
              <p:cNvSpPr>
                <a:spLocks noChangeArrowheads="1"/>
              </p:cNvSpPr>
              <p:nvPr/>
            </p:nvSpPr>
            <p:spPr bwMode="auto">
              <a:xfrm>
                <a:off x="3475" y="2696"/>
                <a:ext cx="418" cy="13"/>
              </a:xfrm>
              <a:prstGeom prst="rect">
                <a:avLst/>
              </a:prstGeom>
              <a:solidFill>
                <a:srgbClr val="FFB8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4" name="Rectangle 391"/>
              <p:cNvSpPr>
                <a:spLocks noChangeArrowheads="1"/>
              </p:cNvSpPr>
              <p:nvPr/>
            </p:nvSpPr>
            <p:spPr bwMode="auto">
              <a:xfrm>
                <a:off x="3475" y="2709"/>
                <a:ext cx="418" cy="14"/>
              </a:xfrm>
              <a:prstGeom prst="rect">
                <a:avLst/>
              </a:prstGeom>
              <a:solidFill>
                <a:srgbClr val="FFB6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815" name="Rectangle 392"/>
              <p:cNvSpPr>
                <a:spLocks noChangeArrowheads="1"/>
              </p:cNvSpPr>
              <p:nvPr/>
            </p:nvSpPr>
            <p:spPr bwMode="auto">
              <a:xfrm>
                <a:off x="3475" y="2723"/>
                <a:ext cx="418" cy="13"/>
              </a:xfrm>
              <a:prstGeom prst="rect">
                <a:avLst/>
              </a:prstGeom>
              <a:solidFill>
                <a:srgbClr val="FFB4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6" name="Rectangle 393"/>
              <p:cNvSpPr>
                <a:spLocks noChangeArrowheads="1"/>
              </p:cNvSpPr>
              <p:nvPr/>
            </p:nvSpPr>
            <p:spPr bwMode="auto">
              <a:xfrm>
                <a:off x="3475" y="2736"/>
                <a:ext cx="418" cy="13"/>
              </a:xfrm>
              <a:prstGeom prst="rect">
                <a:avLst/>
              </a:prstGeom>
              <a:solidFill>
                <a:srgbClr val="FFB2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7" name="Rectangle 394"/>
              <p:cNvSpPr>
                <a:spLocks noChangeArrowheads="1"/>
              </p:cNvSpPr>
              <p:nvPr/>
            </p:nvSpPr>
            <p:spPr bwMode="auto">
              <a:xfrm>
                <a:off x="3475" y="2749"/>
                <a:ext cx="418" cy="14"/>
              </a:xfrm>
              <a:prstGeom prst="rect">
                <a:avLst/>
              </a:prstGeom>
              <a:solidFill>
                <a:srgbClr val="FFB0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8" name="Rectangle 395"/>
              <p:cNvSpPr>
                <a:spLocks noChangeArrowheads="1"/>
              </p:cNvSpPr>
              <p:nvPr/>
            </p:nvSpPr>
            <p:spPr bwMode="auto">
              <a:xfrm>
                <a:off x="3475" y="2763"/>
                <a:ext cx="418" cy="13"/>
              </a:xfrm>
              <a:prstGeom prst="rect">
                <a:avLst/>
              </a:prstGeom>
              <a:solidFill>
                <a:srgbClr val="FFAE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79" name="Rectangle 396"/>
              <p:cNvSpPr>
                <a:spLocks noChangeArrowheads="1"/>
              </p:cNvSpPr>
              <p:nvPr/>
            </p:nvSpPr>
            <p:spPr bwMode="auto">
              <a:xfrm>
                <a:off x="3475" y="2776"/>
                <a:ext cx="418" cy="14"/>
              </a:xfrm>
              <a:prstGeom prst="rect">
                <a:avLst/>
              </a:prstGeom>
              <a:solidFill>
                <a:srgbClr val="FFAC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0" name="Rectangle 397"/>
              <p:cNvSpPr>
                <a:spLocks noChangeArrowheads="1"/>
              </p:cNvSpPr>
              <p:nvPr/>
            </p:nvSpPr>
            <p:spPr bwMode="auto">
              <a:xfrm>
                <a:off x="3475" y="2790"/>
                <a:ext cx="418" cy="13"/>
              </a:xfrm>
              <a:prstGeom prst="rect">
                <a:avLst/>
              </a:prstGeom>
              <a:solidFill>
                <a:srgbClr val="FFAA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1" name="Rectangle 398"/>
              <p:cNvSpPr>
                <a:spLocks noChangeArrowheads="1"/>
              </p:cNvSpPr>
              <p:nvPr/>
            </p:nvSpPr>
            <p:spPr bwMode="auto">
              <a:xfrm>
                <a:off x="3475" y="2803"/>
                <a:ext cx="418" cy="13"/>
              </a:xfrm>
              <a:prstGeom prst="rect">
                <a:avLst/>
              </a:prstGeom>
              <a:solidFill>
                <a:srgbClr val="FFA8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2" name="Rectangle 399"/>
              <p:cNvSpPr>
                <a:spLocks noChangeArrowheads="1"/>
              </p:cNvSpPr>
              <p:nvPr/>
            </p:nvSpPr>
            <p:spPr bwMode="auto">
              <a:xfrm>
                <a:off x="3475" y="2816"/>
                <a:ext cx="418" cy="14"/>
              </a:xfrm>
              <a:prstGeom prst="rect">
                <a:avLst/>
              </a:prstGeom>
              <a:solidFill>
                <a:srgbClr val="FFA6A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3" name="Rectangle 400"/>
              <p:cNvSpPr>
                <a:spLocks noChangeArrowheads="1"/>
              </p:cNvSpPr>
              <p:nvPr/>
            </p:nvSpPr>
            <p:spPr bwMode="auto">
              <a:xfrm>
                <a:off x="3475" y="2830"/>
                <a:ext cx="418" cy="14"/>
              </a:xfrm>
              <a:prstGeom prst="rect">
                <a:avLst/>
              </a:prstGeom>
              <a:solidFill>
                <a:srgbClr val="FFA4A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4" name="Rectangle 401"/>
              <p:cNvSpPr>
                <a:spLocks noChangeArrowheads="1"/>
              </p:cNvSpPr>
              <p:nvPr/>
            </p:nvSpPr>
            <p:spPr bwMode="auto">
              <a:xfrm>
                <a:off x="3475" y="2844"/>
                <a:ext cx="418" cy="3"/>
              </a:xfrm>
              <a:prstGeom prst="rect">
                <a:avLst/>
              </a:prstGeom>
              <a:solidFill>
                <a:srgbClr val="FFA2A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385" name="Freeform 402"/>
              <p:cNvSpPr>
                <a:spLocks/>
              </p:cNvSpPr>
              <p:nvPr/>
            </p:nvSpPr>
            <p:spPr bwMode="auto">
              <a:xfrm>
                <a:off x="3475" y="2309"/>
                <a:ext cx="417" cy="538"/>
              </a:xfrm>
              <a:custGeom>
                <a:avLst/>
                <a:gdLst>
                  <a:gd name="T0" fmla="*/ 80 w 417"/>
                  <a:gd name="T1" fmla="*/ 0 h 538"/>
                  <a:gd name="T2" fmla="*/ 28 w 417"/>
                  <a:gd name="T3" fmla="*/ 45 h 538"/>
                  <a:gd name="T4" fmla="*/ 39 w 417"/>
                  <a:gd name="T5" fmla="*/ 95 h 538"/>
                  <a:gd name="T6" fmla="*/ 43 w 417"/>
                  <a:gd name="T7" fmla="*/ 203 h 538"/>
                  <a:gd name="T8" fmla="*/ 40 w 417"/>
                  <a:gd name="T9" fmla="*/ 233 h 538"/>
                  <a:gd name="T10" fmla="*/ 39 w 417"/>
                  <a:gd name="T11" fmla="*/ 268 h 538"/>
                  <a:gd name="T12" fmla="*/ 40 w 417"/>
                  <a:gd name="T13" fmla="*/ 289 h 538"/>
                  <a:gd name="T14" fmla="*/ 35 w 417"/>
                  <a:gd name="T15" fmla="*/ 303 h 538"/>
                  <a:gd name="T16" fmla="*/ 14 w 417"/>
                  <a:gd name="T17" fmla="*/ 299 h 538"/>
                  <a:gd name="T18" fmla="*/ 7 w 417"/>
                  <a:gd name="T19" fmla="*/ 295 h 538"/>
                  <a:gd name="T20" fmla="*/ 2 w 417"/>
                  <a:gd name="T21" fmla="*/ 300 h 538"/>
                  <a:gd name="T22" fmla="*/ 0 w 417"/>
                  <a:gd name="T23" fmla="*/ 309 h 538"/>
                  <a:gd name="T24" fmla="*/ 5 w 417"/>
                  <a:gd name="T25" fmla="*/ 322 h 538"/>
                  <a:gd name="T26" fmla="*/ 13 w 417"/>
                  <a:gd name="T27" fmla="*/ 329 h 538"/>
                  <a:gd name="T28" fmla="*/ 24 w 417"/>
                  <a:gd name="T29" fmla="*/ 356 h 538"/>
                  <a:gd name="T30" fmla="*/ 32 w 417"/>
                  <a:gd name="T31" fmla="*/ 370 h 538"/>
                  <a:gd name="T32" fmla="*/ 28 w 417"/>
                  <a:gd name="T33" fmla="*/ 388 h 538"/>
                  <a:gd name="T34" fmla="*/ 30 w 417"/>
                  <a:gd name="T35" fmla="*/ 402 h 538"/>
                  <a:gd name="T36" fmla="*/ 46 w 417"/>
                  <a:gd name="T37" fmla="*/ 404 h 538"/>
                  <a:gd name="T38" fmla="*/ 52 w 417"/>
                  <a:gd name="T39" fmla="*/ 405 h 538"/>
                  <a:gd name="T40" fmla="*/ 66 w 417"/>
                  <a:gd name="T41" fmla="*/ 414 h 538"/>
                  <a:gd name="T42" fmla="*/ 72 w 417"/>
                  <a:gd name="T43" fmla="*/ 431 h 538"/>
                  <a:gd name="T44" fmla="*/ 80 w 417"/>
                  <a:gd name="T45" fmla="*/ 464 h 538"/>
                  <a:gd name="T46" fmla="*/ 84 w 417"/>
                  <a:gd name="T47" fmla="*/ 484 h 538"/>
                  <a:gd name="T48" fmla="*/ 91 w 417"/>
                  <a:gd name="T49" fmla="*/ 489 h 538"/>
                  <a:gd name="T50" fmla="*/ 109 w 417"/>
                  <a:gd name="T51" fmla="*/ 493 h 538"/>
                  <a:gd name="T52" fmla="*/ 114 w 417"/>
                  <a:gd name="T53" fmla="*/ 508 h 538"/>
                  <a:gd name="T54" fmla="*/ 127 w 417"/>
                  <a:gd name="T55" fmla="*/ 523 h 538"/>
                  <a:gd name="T56" fmla="*/ 143 w 417"/>
                  <a:gd name="T57" fmla="*/ 537 h 538"/>
                  <a:gd name="T58" fmla="*/ 154 w 417"/>
                  <a:gd name="T59" fmla="*/ 538 h 538"/>
                  <a:gd name="T60" fmla="*/ 172 w 417"/>
                  <a:gd name="T61" fmla="*/ 507 h 538"/>
                  <a:gd name="T62" fmla="*/ 179 w 417"/>
                  <a:gd name="T63" fmla="*/ 497 h 538"/>
                  <a:gd name="T64" fmla="*/ 177 w 417"/>
                  <a:gd name="T65" fmla="*/ 479 h 538"/>
                  <a:gd name="T66" fmla="*/ 185 w 417"/>
                  <a:gd name="T67" fmla="*/ 478 h 538"/>
                  <a:gd name="T68" fmla="*/ 196 w 417"/>
                  <a:gd name="T69" fmla="*/ 470 h 538"/>
                  <a:gd name="T70" fmla="*/ 202 w 417"/>
                  <a:gd name="T71" fmla="*/ 447 h 538"/>
                  <a:gd name="T72" fmla="*/ 209 w 417"/>
                  <a:gd name="T73" fmla="*/ 443 h 538"/>
                  <a:gd name="T74" fmla="*/ 216 w 417"/>
                  <a:gd name="T75" fmla="*/ 442 h 538"/>
                  <a:gd name="T76" fmla="*/ 232 w 417"/>
                  <a:gd name="T77" fmla="*/ 457 h 538"/>
                  <a:gd name="T78" fmla="*/ 251 w 417"/>
                  <a:gd name="T79" fmla="*/ 473 h 538"/>
                  <a:gd name="T80" fmla="*/ 265 w 417"/>
                  <a:gd name="T81" fmla="*/ 478 h 538"/>
                  <a:gd name="T82" fmla="*/ 274 w 417"/>
                  <a:gd name="T83" fmla="*/ 473 h 538"/>
                  <a:gd name="T84" fmla="*/ 291 w 417"/>
                  <a:gd name="T85" fmla="*/ 474 h 538"/>
                  <a:gd name="T86" fmla="*/ 306 w 417"/>
                  <a:gd name="T87" fmla="*/ 479 h 538"/>
                  <a:gd name="T88" fmla="*/ 327 w 417"/>
                  <a:gd name="T89" fmla="*/ 473 h 538"/>
                  <a:gd name="T90" fmla="*/ 354 w 417"/>
                  <a:gd name="T91" fmla="*/ 456 h 538"/>
                  <a:gd name="T92" fmla="*/ 378 w 417"/>
                  <a:gd name="T93" fmla="*/ 452 h 538"/>
                  <a:gd name="T94" fmla="*/ 417 w 417"/>
                  <a:gd name="T95" fmla="*/ 256 h 538"/>
                  <a:gd name="T96" fmla="*/ 376 w 417"/>
                  <a:gd name="T97" fmla="*/ 234 h 538"/>
                  <a:gd name="T98" fmla="*/ 351 w 417"/>
                  <a:gd name="T99" fmla="*/ 219 h 538"/>
                  <a:gd name="T100" fmla="*/ 313 w 417"/>
                  <a:gd name="T101" fmla="*/ 165 h 538"/>
                  <a:gd name="T102" fmla="*/ 295 w 417"/>
                  <a:gd name="T103" fmla="*/ 110 h 538"/>
                  <a:gd name="T104" fmla="*/ 253 w 417"/>
                  <a:gd name="T105" fmla="*/ 67 h 538"/>
                  <a:gd name="T106" fmla="*/ 219 w 417"/>
                  <a:gd name="T107" fmla="*/ 38 h 538"/>
                  <a:gd name="T108" fmla="*/ 195 w 417"/>
                  <a:gd name="T109" fmla="*/ 9 h 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417" h="538">
                    <a:moveTo>
                      <a:pt x="194" y="6"/>
                    </a:moveTo>
                    <a:lnTo>
                      <a:pt x="141" y="4"/>
                    </a:lnTo>
                    <a:lnTo>
                      <a:pt x="80" y="0"/>
                    </a:lnTo>
                    <a:lnTo>
                      <a:pt x="78" y="38"/>
                    </a:lnTo>
                    <a:lnTo>
                      <a:pt x="33" y="36"/>
                    </a:lnTo>
                    <a:lnTo>
                      <a:pt x="28" y="45"/>
                    </a:lnTo>
                    <a:lnTo>
                      <a:pt x="32" y="44"/>
                    </a:lnTo>
                    <a:lnTo>
                      <a:pt x="33" y="58"/>
                    </a:lnTo>
                    <a:lnTo>
                      <a:pt x="39" y="95"/>
                    </a:lnTo>
                    <a:lnTo>
                      <a:pt x="45" y="116"/>
                    </a:lnTo>
                    <a:lnTo>
                      <a:pt x="48" y="142"/>
                    </a:lnTo>
                    <a:lnTo>
                      <a:pt x="43" y="203"/>
                    </a:lnTo>
                    <a:lnTo>
                      <a:pt x="36" y="202"/>
                    </a:lnTo>
                    <a:lnTo>
                      <a:pt x="39" y="214"/>
                    </a:lnTo>
                    <a:lnTo>
                      <a:pt x="40" y="233"/>
                    </a:lnTo>
                    <a:lnTo>
                      <a:pt x="43" y="250"/>
                    </a:lnTo>
                    <a:lnTo>
                      <a:pt x="41" y="259"/>
                    </a:lnTo>
                    <a:lnTo>
                      <a:pt x="39" y="268"/>
                    </a:lnTo>
                    <a:lnTo>
                      <a:pt x="41" y="277"/>
                    </a:lnTo>
                    <a:lnTo>
                      <a:pt x="40" y="283"/>
                    </a:lnTo>
                    <a:lnTo>
                      <a:pt x="40" y="289"/>
                    </a:lnTo>
                    <a:lnTo>
                      <a:pt x="42" y="295"/>
                    </a:lnTo>
                    <a:lnTo>
                      <a:pt x="42" y="297"/>
                    </a:lnTo>
                    <a:lnTo>
                      <a:pt x="35" y="303"/>
                    </a:lnTo>
                    <a:lnTo>
                      <a:pt x="27" y="299"/>
                    </a:lnTo>
                    <a:lnTo>
                      <a:pt x="23" y="297"/>
                    </a:lnTo>
                    <a:lnTo>
                      <a:pt x="14" y="299"/>
                    </a:lnTo>
                    <a:lnTo>
                      <a:pt x="11" y="297"/>
                    </a:lnTo>
                    <a:lnTo>
                      <a:pt x="9" y="296"/>
                    </a:lnTo>
                    <a:lnTo>
                      <a:pt x="7" y="295"/>
                    </a:lnTo>
                    <a:lnTo>
                      <a:pt x="6" y="296"/>
                    </a:lnTo>
                    <a:lnTo>
                      <a:pt x="5" y="297"/>
                    </a:lnTo>
                    <a:lnTo>
                      <a:pt x="2" y="300"/>
                    </a:lnTo>
                    <a:lnTo>
                      <a:pt x="0" y="302"/>
                    </a:lnTo>
                    <a:lnTo>
                      <a:pt x="0" y="305"/>
                    </a:lnTo>
                    <a:lnTo>
                      <a:pt x="0" y="309"/>
                    </a:lnTo>
                    <a:lnTo>
                      <a:pt x="3" y="317"/>
                    </a:lnTo>
                    <a:lnTo>
                      <a:pt x="5" y="320"/>
                    </a:lnTo>
                    <a:lnTo>
                      <a:pt x="5" y="322"/>
                    </a:lnTo>
                    <a:lnTo>
                      <a:pt x="8" y="323"/>
                    </a:lnTo>
                    <a:lnTo>
                      <a:pt x="10" y="324"/>
                    </a:lnTo>
                    <a:lnTo>
                      <a:pt x="13" y="329"/>
                    </a:lnTo>
                    <a:lnTo>
                      <a:pt x="17" y="341"/>
                    </a:lnTo>
                    <a:lnTo>
                      <a:pt x="24" y="350"/>
                    </a:lnTo>
                    <a:lnTo>
                      <a:pt x="24" y="356"/>
                    </a:lnTo>
                    <a:lnTo>
                      <a:pt x="25" y="359"/>
                    </a:lnTo>
                    <a:lnTo>
                      <a:pt x="30" y="363"/>
                    </a:lnTo>
                    <a:lnTo>
                      <a:pt x="32" y="370"/>
                    </a:lnTo>
                    <a:lnTo>
                      <a:pt x="35" y="380"/>
                    </a:lnTo>
                    <a:lnTo>
                      <a:pt x="30" y="385"/>
                    </a:lnTo>
                    <a:lnTo>
                      <a:pt x="28" y="388"/>
                    </a:lnTo>
                    <a:lnTo>
                      <a:pt x="27" y="391"/>
                    </a:lnTo>
                    <a:lnTo>
                      <a:pt x="27" y="397"/>
                    </a:lnTo>
                    <a:lnTo>
                      <a:pt x="30" y="402"/>
                    </a:lnTo>
                    <a:lnTo>
                      <a:pt x="35" y="405"/>
                    </a:lnTo>
                    <a:lnTo>
                      <a:pt x="39" y="410"/>
                    </a:lnTo>
                    <a:lnTo>
                      <a:pt x="46" y="404"/>
                    </a:lnTo>
                    <a:lnTo>
                      <a:pt x="48" y="405"/>
                    </a:lnTo>
                    <a:lnTo>
                      <a:pt x="50" y="405"/>
                    </a:lnTo>
                    <a:lnTo>
                      <a:pt x="52" y="405"/>
                    </a:lnTo>
                    <a:lnTo>
                      <a:pt x="55" y="406"/>
                    </a:lnTo>
                    <a:lnTo>
                      <a:pt x="60" y="411"/>
                    </a:lnTo>
                    <a:lnTo>
                      <a:pt x="66" y="414"/>
                    </a:lnTo>
                    <a:lnTo>
                      <a:pt x="69" y="420"/>
                    </a:lnTo>
                    <a:lnTo>
                      <a:pt x="70" y="424"/>
                    </a:lnTo>
                    <a:lnTo>
                      <a:pt x="72" y="431"/>
                    </a:lnTo>
                    <a:lnTo>
                      <a:pt x="74" y="442"/>
                    </a:lnTo>
                    <a:lnTo>
                      <a:pt x="77" y="449"/>
                    </a:lnTo>
                    <a:lnTo>
                      <a:pt x="80" y="464"/>
                    </a:lnTo>
                    <a:lnTo>
                      <a:pt x="80" y="472"/>
                    </a:lnTo>
                    <a:lnTo>
                      <a:pt x="82" y="483"/>
                    </a:lnTo>
                    <a:lnTo>
                      <a:pt x="84" y="484"/>
                    </a:lnTo>
                    <a:lnTo>
                      <a:pt x="85" y="487"/>
                    </a:lnTo>
                    <a:lnTo>
                      <a:pt x="89" y="489"/>
                    </a:lnTo>
                    <a:lnTo>
                      <a:pt x="91" y="489"/>
                    </a:lnTo>
                    <a:lnTo>
                      <a:pt x="99" y="492"/>
                    </a:lnTo>
                    <a:lnTo>
                      <a:pt x="105" y="493"/>
                    </a:lnTo>
                    <a:lnTo>
                      <a:pt x="109" y="493"/>
                    </a:lnTo>
                    <a:lnTo>
                      <a:pt x="113" y="494"/>
                    </a:lnTo>
                    <a:lnTo>
                      <a:pt x="114" y="499"/>
                    </a:lnTo>
                    <a:lnTo>
                      <a:pt x="114" y="508"/>
                    </a:lnTo>
                    <a:lnTo>
                      <a:pt x="116" y="512"/>
                    </a:lnTo>
                    <a:lnTo>
                      <a:pt x="120" y="514"/>
                    </a:lnTo>
                    <a:lnTo>
                      <a:pt x="127" y="523"/>
                    </a:lnTo>
                    <a:lnTo>
                      <a:pt x="130" y="529"/>
                    </a:lnTo>
                    <a:lnTo>
                      <a:pt x="131" y="537"/>
                    </a:lnTo>
                    <a:lnTo>
                      <a:pt x="143" y="537"/>
                    </a:lnTo>
                    <a:lnTo>
                      <a:pt x="148" y="537"/>
                    </a:lnTo>
                    <a:lnTo>
                      <a:pt x="151" y="538"/>
                    </a:lnTo>
                    <a:lnTo>
                      <a:pt x="154" y="538"/>
                    </a:lnTo>
                    <a:lnTo>
                      <a:pt x="164" y="535"/>
                    </a:lnTo>
                    <a:lnTo>
                      <a:pt x="170" y="531"/>
                    </a:lnTo>
                    <a:lnTo>
                      <a:pt x="172" y="507"/>
                    </a:lnTo>
                    <a:lnTo>
                      <a:pt x="173" y="504"/>
                    </a:lnTo>
                    <a:lnTo>
                      <a:pt x="178" y="500"/>
                    </a:lnTo>
                    <a:lnTo>
                      <a:pt x="179" y="497"/>
                    </a:lnTo>
                    <a:lnTo>
                      <a:pt x="179" y="493"/>
                    </a:lnTo>
                    <a:lnTo>
                      <a:pt x="177" y="483"/>
                    </a:lnTo>
                    <a:lnTo>
                      <a:pt x="177" y="479"/>
                    </a:lnTo>
                    <a:lnTo>
                      <a:pt x="179" y="478"/>
                    </a:lnTo>
                    <a:lnTo>
                      <a:pt x="181" y="478"/>
                    </a:lnTo>
                    <a:lnTo>
                      <a:pt x="185" y="478"/>
                    </a:lnTo>
                    <a:lnTo>
                      <a:pt x="191" y="477"/>
                    </a:lnTo>
                    <a:lnTo>
                      <a:pt x="194" y="475"/>
                    </a:lnTo>
                    <a:lnTo>
                      <a:pt x="196" y="470"/>
                    </a:lnTo>
                    <a:lnTo>
                      <a:pt x="194" y="457"/>
                    </a:lnTo>
                    <a:lnTo>
                      <a:pt x="199" y="451"/>
                    </a:lnTo>
                    <a:lnTo>
                      <a:pt x="202" y="447"/>
                    </a:lnTo>
                    <a:lnTo>
                      <a:pt x="203" y="449"/>
                    </a:lnTo>
                    <a:lnTo>
                      <a:pt x="207" y="449"/>
                    </a:lnTo>
                    <a:lnTo>
                      <a:pt x="209" y="443"/>
                    </a:lnTo>
                    <a:lnTo>
                      <a:pt x="211" y="442"/>
                    </a:lnTo>
                    <a:lnTo>
                      <a:pt x="213" y="442"/>
                    </a:lnTo>
                    <a:lnTo>
                      <a:pt x="216" y="442"/>
                    </a:lnTo>
                    <a:lnTo>
                      <a:pt x="222" y="451"/>
                    </a:lnTo>
                    <a:lnTo>
                      <a:pt x="224" y="453"/>
                    </a:lnTo>
                    <a:lnTo>
                      <a:pt x="232" y="457"/>
                    </a:lnTo>
                    <a:lnTo>
                      <a:pt x="237" y="457"/>
                    </a:lnTo>
                    <a:lnTo>
                      <a:pt x="240" y="460"/>
                    </a:lnTo>
                    <a:lnTo>
                      <a:pt x="251" y="473"/>
                    </a:lnTo>
                    <a:lnTo>
                      <a:pt x="256" y="476"/>
                    </a:lnTo>
                    <a:lnTo>
                      <a:pt x="263" y="479"/>
                    </a:lnTo>
                    <a:lnTo>
                      <a:pt x="265" y="478"/>
                    </a:lnTo>
                    <a:lnTo>
                      <a:pt x="267" y="474"/>
                    </a:lnTo>
                    <a:lnTo>
                      <a:pt x="270" y="473"/>
                    </a:lnTo>
                    <a:lnTo>
                      <a:pt x="274" y="473"/>
                    </a:lnTo>
                    <a:lnTo>
                      <a:pt x="277" y="474"/>
                    </a:lnTo>
                    <a:lnTo>
                      <a:pt x="282" y="479"/>
                    </a:lnTo>
                    <a:lnTo>
                      <a:pt x="291" y="474"/>
                    </a:lnTo>
                    <a:lnTo>
                      <a:pt x="294" y="474"/>
                    </a:lnTo>
                    <a:lnTo>
                      <a:pt x="306" y="478"/>
                    </a:lnTo>
                    <a:lnTo>
                      <a:pt x="306" y="479"/>
                    </a:lnTo>
                    <a:lnTo>
                      <a:pt x="310" y="487"/>
                    </a:lnTo>
                    <a:lnTo>
                      <a:pt x="317" y="488"/>
                    </a:lnTo>
                    <a:lnTo>
                      <a:pt x="327" y="473"/>
                    </a:lnTo>
                    <a:lnTo>
                      <a:pt x="331" y="465"/>
                    </a:lnTo>
                    <a:lnTo>
                      <a:pt x="340" y="457"/>
                    </a:lnTo>
                    <a:lnTo>
                      <a:pt x="354" y="456"/>
                    </a:lnTo>
                    <a:lnTo>
                      <a:pt x="359" y="459"/>
                    </a:lnTo>
                    <a:lnTo>
                      <a:pt x="379" y="463"/>
                    </a:lnTo>
                    <a:lnTo>
                      <a:pt x="378" y="452"/>
                    </a:lnTo>
                    <a:lnTo>
                      <a:pt x="362" y="382"/>
                    </a:lnTo>
                    <a:lnTo>
                      <a:pt x="359" y="363"/>
                    </a:lnTo>
                    <a:lnTo>
                      <a:pt x="417" y="256"/>
                    </a:lnTo>
                    <a:lnTo>
                      <a:pt x="402" y="252"/>
                    </a:lnTo>
                    <a:lnTo>
                      <a:pt x="392" y="242"/>
                    </a:lnTo>
                    <a:lnTo>
                      <a:pt x="376" y="234"/>
                    </a:lnTo>
                    <a:lnTo>
                      <a:pt x="373" y="230"/>
                    </a:lnTo>
                    <a:lnTo>
                      <a:pt x="359" y="226"/>
                    </a:lnTo>
                    <a:lnTo>
                      <a:pt x="351" y="219"/>
                    </a:lnTo>
                    <a:lnTo>
                      <a:pt x="343" y="208"/>
                    </a:lnTo>
                    <a:lnTo>
                      <a:pt x="325" y="196"/>
                    </a:lnTo>
                    <a:lnTo>
                      <a:pt x="313" y="165"/>
                    </a:lnTo>
                    <a:lnTo>
                      <a:pt x="312" y="143"/>
                    </a:lnTo>
                    <a:lnTo>
                      <a:pt x="302" y="119"/>
                    </a:lnTo>
                    <a:lnTo>
                      <a:pt x="295" y="110"/>
                    </a:lnTo>
                    <a:lnTo>
                      <a:pt x="294" y="106"/>
                    </a:lnTo>
                    <a:lnTo>
                      <a:pt x="269" y="90"/>
                    </a:lnTo>
                    <a:lnTo>
                      <a:pt x="253" y="67"/>
                    </a:lnTo>
                    <a:lnTo>
                      <a:pt x="244" y="62"/>
                    </a:lnTo>
                    <a:lnTo>
                      <a:pt x="228" y="42"/>
                    </a:lnTo>
                    <a:lnTo>
                      <a:pt x="219" y="38"/>
                    </a:lnTo>
                    <a:lnTo>
                      <a:pt x="214" y="31"/>
                    </a:lnTo>
                    <a:lnTo>
                      <a:pt x="201" y="9"/>
                    </a:lnTo>
                    <a:lnTo>
                      <a:pt x="195" y="9"/>
                    </a:lnTo>
                    <a:lnTo>
                      <a:pt x="194" y="6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BE4B48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427" name="Picture 403"/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6" y="3067"/>
                <a:ext cx="333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8" name="Picture 404"/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6" y="3067"/>
                <a:ext cx="333" cy="3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88" name="Rectangle 405"/>
              <p:cNvSpPr>
                <a:spLocks noChangeArrowheads="1"/>
              </p:cNvSpPr>
              <p:nvPr/>
            </p:nvSpPr>
            <p:spPr bwMode="auto">
              <a:xfrm>
                <a:off x="3947" y="3079"/>
                <a:ext cx="291" cy="9"/>
              </a:xfrm>
              <a:prstGeom prst="rect">
                <a:avLst/>
              </a:prstGeom>
              <a:solidFill>
                <a:srgbClr val="F5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grpSp>
          <p:nvGrpSpPr>
            <p:cNvPr id="6" name="Group 607"/>
            <p:cNvGrpSpPr>
              <a:grpSpLocks/>
            </p:cNvGrpSpPr>
            <p:nvPr/>
          </p:nvGrpSpPr>
          <p:grpSpPr bwMode="auto">
            <a:xfrm>
              <a:off x="3784" y="3021"/>
              <a:ext cx="454" cy="500"/>
              <a:chOff x="3784" y="3021"/>
              <a:chExt cx="454" cy="500"/>
            </a:xfrm>
          </p:grpSpPr>
          <p:sp>
            <p:nvSpPr>
              <p:cNvPr id="2685" name="Rectangle 407"/>
              <p:cNvSpPr>
                <a:spLocks noChangeArrowheads="1"/>
              </p:cNvSpPr>
              <p:nvPr/>
            </p:nvSpPr>
            <p:spPr bwMode="auto">
              <a:xfrm>
                <a:off x="3947" y="3088"/>
                <a:ext cx="291" cy="12"/>
              </a:xfrm>
              <a:prstGeom prst="rect">
                <a:avLst/>
              </a:prstGeom>
              <a:solidFill>
                <a:srgbClr val="F4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6" name="Rectangle 408"/>
              <p:cNvSpPr>
                <a:spLocks noChangeArrowheads="1"/>
              </p:cNvSpPr>
              <p:nvPr/>
            </p:nvSpPr>
            <p:spPr bwMode="auto">
              <a:xfrm>
                <a:off x="3947" y="3100"/>
                <a:ext cx="291" cy="9"/>
              </a:xfrm>
              <a:prstGeom prst="rect">
                <a:avLst/>
              </a:prstGeom>
              <a:solidFill>
                <a:srgbClr val="F3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7" name="Rectangle 409"/>
              <p:cNvSpPr>
                <a:spLocks noChangeArrowheads="1"/>
              </p:cNvSpPr>
              <p:nvPr/>
            </p:nvSpPr>
            <p:spPr bwMode="auto">
              <a:xfrm>
                <a:off x="3947" y="3109"/>
                <a:ext cx="291" cy="10"/>
              </a:xfrm>
              <a:prstGeom prst="rect">
                <a:avLst/>
              </a:prstGeom>
              <a:solidFill>
                <a:srgbClr val="F2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2" name="Rectangle 410"/>
              <p:cNvSpPr>
                <a:spLocks noChangeArrowheads="1"/>
              </p:cNvSpPr>
              <p:nvPr/>
            </p:nvSpPr>
            <p:spPr bwMode="auto">
              <a:xfrm>
                <a:off x="3947" y="3119"/>
                <a:ext cx="291" cy="11"/>
              </a:xfrm>
              <a:prstGeom prst="rect">
                <a:avLst/>
              </a:prstGeom>
              <a:solidFill>
                <a:srgbClr val="F2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3" name="Rectangle 411"/>
              <p:cNvSpPr>
                <a:spLocks noChangeArrowheads="1"/>
              </p:cNvSpPr>
              <p:nvPr/>
            </p:nvSpPr>
            <p:spPr bwMode="auto">
              <a:xfrm>
                <a:off x="3947" y="3130"/>
                <a:ext cx="291" cy="7"/>
              </a:xfrm>
              <a:prstGeom prst="rect">
                <a:avLst/>
              </a:prstGeom>
              <a:solidFill>
                <a:srgbClr val="F0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4" name="Rectangle 412"/>
              <p:cNvSpPr>
                <a:spLocks noChangeArrowheads="1"/>
              </p:cNvSpPr>
              <p:nvPr/>
            </p:nvSpPr>
            <p:spPr bwMode="auto">
              <a:xfrm>
                <a:off x="3947" y="3137"/>
                <a:ext cx="291" cy="9"/>
              </a:xfrm>
              <a:prstGeom prst="rect">
                <a:avLst/>
              </a:prstGeom>
              <a:solidFill>
                <a:srgbClr val="F0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5" name="Rectangle 413"/>
              <p:cNvSpPr>
                <a:spLocks noChangeArrowheads="1"/>
              </p:cNvSpPr>
              <p:nvPr/>
            </p:nvSpPr>
            <p:spPr bwMode="auto">
              <a:xfrm>
                <a:off x="3947" y="3146"/>
                <a:ext cx="291" cy="10"/>
              </a:xfrm>
              <a:prstGeom prst="rect">
                <a:avLst/>
              </a:prstGeom>
              <a:solidFill>
                <a:srgbClr val="EF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6" name="Rectangle 414"/>
              <p:cNvSpPr>
                <a:spLocks noChangeArrowheads="1"/>
              </p:cNvSpPr>
              <p:nvPr/>
            </p:nvSpPr>
            <p:spPr bwMode="auto">
              <a:xfrm>
                <a:off x="3947" y="3156"/>
                <a:ext cx="291" cy="12"/>
              </a:xfrm>
              <a:prstGeom prst="rect">
                <a:avLst/>
              </a:prstGeom>
              <a:solidFill>
                <a:srgbClr val="E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7" name="Rectangle 415"/>
              <p:cNvSpPr>
                <a:spLocks noChangeArrowheads="1"/>
              </p:cNvSpPr>
              <p:nvPr/>
            </p:nvSpPr>
            <p:spPr bwMode="auto">
              <a:xfrm>
                <a:off x="3947" y="3168"/>
                <a:ext cx="291" cy="10"/>
              </a:xfrm>
              <a:prstGeom prst="rect">
                <a:avLst/>
              </a:prstGeom>
              <a:solidFill>
                <a:srgbClr val="E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8" name="Rectangle 416"/>
              <p:cNvSpPr>
                <a:spLocks noChangeArrowheads="1"/>
              </p:cNvSpPr>
              <p:nvPr/>
            </p:nvSpPr>
            <p:spPr bwMode="auto">
              <a:xfrm>
                <a:off x="3947" y="3178"/>
                <a:ext cx="291" cy="10"/>
              </a:xfrm>
              <a:prstGeom prst="rect">
                <a:avLst/>
              </a:prstGeom>
              <a:solidFill>
                <a:srgbClr val="E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9" name="Rectangle 417"/>
              <p:cNvSpPr>
                <a:spLocks noChangeArrowheads="1"/>
              </p:cNvSpPr>
              <p:nvPr/>
            </p:nvSpPr>
            <p:spPr bwMode="auto">
              <a:xfrm>
                <a:off x="3947" y="3188"/>
                <a:ext cx="291" cy="11"/>
              </a:xfrm>
              <a:prstGeom prst="rect">
                <a:avLst/>
              </a:prstGeom>
              <a:solidFill>
                <a:srgbClr val="EB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00" name="Rectangle 418"/>
              <p:cNvSpPr>
                <a:spLocks noChangeArrowheads="1"/>
              </p:cNvSpPr>
              <p:nvPr/>
            </p:nvSpPr>
            <p:spPr bwMode="auto">
              <a:xfrm>
                <a:off x="3947" y="3199"/>
                <a:ext cx="291" cy="12"/>
              </a:xfrm>
              <a:prstGeom prst="rect">
                <a:avLst/>
              </a:prstGeom>
              <a:solidFill>
                <a:srgbClr val="EAF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01" name="Rectangle 419"/>
              <p:cNvSpPr>
                <a:spLocks noChangeArrowheads="1"/>
              </p:cNvSpPr>
              <p:nvPr/>
            </p:nvSpPr>
            <p:spPr bwMode="auto">
              <a:xfrm>
                <a:off x="3947" y="3211"/>
                <a:ext cx="291" cy="9"/>
              </a:xfrm>
              <a:prstGeom prst="rect">
                <a:avLst/>
              </a:prstGeom>
              <a:solidFill>
                <a:srgbClr val="EA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02" name="Rectangle 420"/>
              <p:cNvSpPr>
                <a:spLocks noChangeArrowheads="1"/>
              </p:cNvSpPr>
              <p:nvPr/>
            </p:nvSpPr>
            <p:spPr bwMode="auto">
              <a:xfrm>
                <a:off x="3947" y="3220"/>
                <a:ext cx="291" cy="10"/>
              </a:xfrm>
              <a:prstGeom prst="rect">
                <a:avLst/>
              </a:prstGeom>
              <a:solidFill>
                <a:srgbClr val="E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05" name="Rectangle 421"/>
              <p:cNvSpPr>
                <a:spLocks noChangeArrowheads="1"/>
              </p:cNvSpPr>
              <p:nvPr/>
            </p:nvSpPr>
            <p:spPr bwMode="auto">
              <a:xfrm>
                <a:off x="3947" y="3230"/>
                <a:ext cx="291" cy="10"/>
              </a:xfrm>
              <a:prstGeom prst="rect">
                <a:avLst/>
              </a:prstGeom>
              <a:solidFill>
                <a:srgbClr val="E8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06" name="Rectangle 422"/>
              <p:cNvSpPr>
                <a:spLocks noChangeArrowheads="1"/>
              </p:cNvSpPr>
              <p:nvPr/>
            </p:nvSpPr>
            <p:spPr bwMode="auto">
              <a:xfrm>
                <a:off x="3947" y="3240"/>
                <a:ext cx="291" cy="7"/>
              </a:xfrm>
              <a:prstGeom prst="rect">
                <a:avLst/>
              </a:prstGeom>
              <a:solidFill>
                <a:srgbClr val="E6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07" name="Rectangle 423"/>
              <p:cNvSpPr>
                <a:spLocks noChangeArrowheads="1"/>
              </p:cNvSpPr>
              <p:nvPr/>
            </p:nvSpPr>
            <p:spPr bwMode="auto">
              <a:xfrm>
                <a:off x="3947" y="3247"/>
                <a:ext cx="291" cy="10"/>
              </a:xfrm>
              <a:prstGeom prst="rect">
                <a:avLst/>
              </a:prstGeom>
              <a:solidFill>
                <a:srgbClr val="E6F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08" name="Rectangle 424"/>
              <p:cNvSpPr>
                <a:spLocks noChangeArrowheads="1"/>
              </p:cNvSpPr>
              <p:nvPr/>
            </p:nvSpPr>
            <p:spPr bwMode="auto">
              <a:xfrm>
                <a:off x="3947" y="3257"/>
                <a:ext cx="291" cy="9"/>
              </a:xfrm>
              <a:prstGeom prst="rect">
                <a:avLst/>
              </a:prstGeom>
              <a:solidFill>
                <a:srgbClr val="E5F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09" name="Rectangle 425"/>
              <p:cNvSpPr>
                <a:spLocks noChangeArrowheads="1"/>
              </p:cNvSpPr>
              <p:nvPr/>
            </p:nvSpPr>
            <p:spPr bwMode="auto">
              <a:xfrm>
                <a:off x="3947" y="3266"/>
                <a:ext cx="291" cy="9"/>
              </a:xfrm>
              <a:prstGeom prst="rect">
                <a:avLst/>
              </a:prstGeom>
              <a:solidFill>
                <a:srgbClr val="E5F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0" name="Rectangle 426"/>
              <p:cNvSpPr>
                <a:spLocks noChangeArrowheads="1"/>
              </p:cNvSpPr>
              <p:nvPr/>
            </p:nvSpPr>
            <p:spPr bwMode="auto">
              <a:xfrm>
                <a:off x="3947" y="3275"/>
                <a:ext cx="291" cy="9"/>
              </a:xfrm>
              <a:prstGeom prst="rect">
                <a:avLst/>
              </a:prstGeom>
              <a:solidFill>
                <a:srgbClr val="E4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1" name="Rectangle 427"/>
              <p:cNvSpPr>
                <a:spLocks noChangeArrowheads="1"/>
              </p:cNvSpPr>
              <p:nvPr/>
            </p:nvSpPr>
            <p:spPr bwMode="auto">
              <a:xfrm>
                <a:off x="3947" y="3284"/>
                <a:ext cx="291" cy="7"/>
              </a:xfrm>
              <a:prstGeom prst="rect">
                <a:avLst/>
              </a:prstGeom>
              <a:solidFill>
                <a:srgbClr val="E3F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2" name="Rectangle 428"/>
              <p:cNvSpPr>
                <a:spLocks noChangeArrowheads="1"/>
              </p:cNvSpPr>
              <p:nvPr/>
            </p:nvSpPr>
            <p:spPr bwMode="auto">
              <a:xfrm>
                <a:off x="3947" y="3291"/>
                <a:ext cx="291" cy="7"/>
              </a:xfrm>
              <a:prstGeom prst="rect">
                <a:avLst/>
              </a:prstGeom>
              <a:solidFill>
                <a:srgbClr val="E2F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3" name="Rectangle 429"/>
              <p:cNvSpPr>
                <a:spLocks noChangeArrowheads="1"/>
              </p:cNvSpPr>
              <p:nvPr/>
            </p:nvSpPr>
            <p:spPr bwMode="auto">
              <a:xfrm>
                <a:off x="3947" y="3298"/>
                <a:ext cx="291" cy="8"/>
              </a:xfrm>
              <a:prstGeom prst="rect">
                <a:avLst/>
              </a:prstGeom>
              <a:solidFill>
                <a:srgbClr val="E1F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4" name="Rectangle 430"/>
              <p:cNvSpPr>
                <a:spLocks noChangeArrowheads="1"/>
              </p:cNvSpPr>
              <p:nvPr/>
            </p:nvSpPr>
            <p:spPr bwMode="auto">
              <a:xfrm>
                <a:off x="3947" y="3306"/>
                <a:ext cx="291" cy="7"/>
              </a:xfrm>
              <a:prstGeom prst="rect">
                <a:avLst/>
              </a:prstGeom>
              <a:solidFill>
                <a:srgbClr val="E0F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5" name="Rectangle 431"/>
              <p:cNvSpPr>
                <a:spLocks noChangeArrowheads="1"/>
              </p:cNvSpPr>
              <p:nvPr/>
            </p:nvSpPr>
            <p:spPr bwMode="auto">
              <a:xfrm>
                <a:off x="3947" y="3313"/>
                <a:ext cx="291" cy="8"/>
              </a:xfrm>
              <a:prstGeom prst="rect">
                <a:avLst/>
              </a:prstGeom>
              <a:solidFill>
                <a:srgbClr val="E0F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6" name="Rectangle 432"/>
              <p:cNvSpPr>
                <a:spLocks noChangeArrowheads="1"/>
              </p:cNvSpPr>
              <p:nvPr/>
            </p:nvSpPr>
            <p:spPr bwMode="auto">
              <a:xfrm>
                <a:off x="3947" y="3321"/>
                <a:ext cx="291" cy="10"/>
              </a:xfrm>
              <a:prstGeom prst="rect">
                <a:avLst/>
              </a:prstGeom>
              <a:solidFill>
                <a:srgbClr val="DFF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7" name="Rectangle 433"/>
              <p:cNvSpPr>
                <a:spLocks noChangeArrowheads="1"/>
              </p:cNvSpPr>
              <p:nvPr/>
            </p:nvSpPr>
            <p:spPr bwMode="auto">
              <a:xfrm>
                <a:off x="3947" y="3331"/>
                <a:ext cx="291" cy="8"/>
              </a:xfrm>
              <a:prstGeom prst="rect">
                <a:avLst/>
              </a:prstGeom>
              <a:solidFill>
                <a:srgbClr val="DEF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8" name="Rectangle 434"/>
              <p:cNvSpPr>
                <a:spLocks noChangeArrowheads="1"/>
              </p:cNvSpPr>
              <p:nvPr/>
            </p:nvSpPr>
            <p:spPr bwMode="auto">
              <a:xfrm>
                <a:off x="3947" y="3339"/>
                <a:ext cx="291" cy="7"/>
              </a:xfrm>
              <a:prstGeom prst="rect">
                <a:avLst/>
              </a:prstGeom>
              <a:solidFill>
                <a:srgbClr val="DE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19" name="Rectangle 435"/>
              <p:cNvSpPr>
                <a:spLocks noChangeArrowheads="1"/>
              </p:cNvSpPr>
              <p:nvPr/>
            </p:nvSpPr>
            <p:spPr bwMode="auto">
              <a:xfrm>
                <a:off x="3947" y="3346"/>
                <a:ext cx="291" cy="8"/>
              </a:xfrm>
              <a:prstGeom prst="rect">
                <a:avLst/>
              </a:prstGeom>
              <a:solidFill>
                <a:srgbClr val="D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0" name="Rectangle 436"/>
              <p:cNvSpPr>
                <a:spLocks noChangeArrowheads="1"/>
              </p:cNvSpPr>
              <p:nvPr/>
            </p:nvSpPr>
            <p:spPr bwMode="auto">
              <a:xfrm>
                <a:off x="3947" y="3354"/>
                <a:ext cx="291" cy="7"/>
              </a:xfrm>
              <a:prstGeom prst="rect">
                <a:avLst/>
              </a:prstGeom>
              <a:solidFill>
                <a:srgbClr val="DC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1" name="Rectangle 437"/>
              <p:cNvSpPr>
                <a:spLocks noChangeArrowheads="1"/>
              </p:cNvSpPr>
              <p:nvPr/>
            </p:nvSpPr>
            <p:spPr bwMode="auto">
              <a:xfrm>
                <a:off x="3947" y="3361"/>
                <a:ext cx="291" cy="7"/>
              </a:xfrm>
              <a:prstGeom prst="rect">
                <a:avLst/>
              </a:prstGeom>
              <a:solidFill>
                <a:srgbClr val="DB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2" name="Rectangle 438"/>
              <p:cNvSpPr>
                <a:spLocks noChangeArrowheads="1"/>
              </p:cNvSpPr>
              <p:nvPr/>
            </p:nvSpPr>
            <p:spPr bwMode="auto">
              <a:xfrm>
                <a:off x="3947" y="3368"/>
                <a:ext cx="291" cy="6"/>
              </a:xfrm>
              <a:prstGeom prst="rect">
                <a:avLst/>
              </a:prstGeom>
              <a:solidFill>
                <a:srgbClr val="DAF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3" name="Freeform 439"/>
              <p:cNvSpPr>
                <a:spLocks/>
              </p:cNvSpPr>
              <p:nvPr/>
            </p:nvSpPr>
            <p:spPr bwMode="auto">
              <a:xfrm>
                <a:off x="3947" y="3079"/>
                <a:ext cx="291" cy="295"/>
              </a:xfrm>
              <a:custGeom>
                <a:avLst/>
                <a:gdLst>
                  <a:gd name="T0" fmla="*/ 7 w 291"/>
                  <a:gd name="T1" fmla="*/ 125 h 295"/>
                  <a:gd name="T2" fmla="*/ 10 w 291"/>
                  <a:gd name="T3" fmla="*/ 152 h 295"/>
                  <a:gd name="T4" fmla="*/ 22 w 291"/>
                  <a:gd name="T5" fmla="*/ 162 h 295"/>
                  <a:gd name="T6" fmla="*/ 40 w 291"/>
                  <a:gd name="T7" fmla="*/ 176 h 295"/>
                  <a:gd name="T8" fmla="*/ 46 w 291"/>
                  <a:gd name="T9" fmla="*/ 178 h 295"/>
                  <a:gd name="T10" fmla="*/ 58 w 291"/>
                  <a:gd name="T11" fmla="*/ 178 h 295"/>
                  <a:gd name="T12" fmla="*/ 71 w 291"/>
                  <a:gd name="T13" fmla="*/ 160 h 295"/>
                  <a:gd name="T14" fmla="*/ 79 w 291"/>
                  <a:gd name="T15" fmla="*/ 168 h 295"/>
                  <a:gd name="T16" fmla="*/ 76 w 291"/>
                  <a:gd name="T17" fmla="*/ 185 h 295"/>
                  <a:gd name="T18" fmla="*/ 79 w 291"/>
                  <a:gd name="T19" fmla="*/ 199 h 295"/>
                  <a:gd name="T20" fmla="*/ 80 w 291"/>
                  <a:gd name="T21" fmla="*/ 213 h 295"/>
                  <a:gd name="T22" fmla="*/ 71 w 291"/>
                  <a:gd name="T23" fmla="*/ 240 h 295"/>
                  <a:gd name="T24" fmla="*/ 77 w 291"/>
                  <a:gd name="T25" fmla="*/ 246 h 295"/>
                  <a:gd name="T26" fmla="*/ 96 w 291"/>
                  <a:gd name="T27" fmla="*/ 254 h 295"/>
                  <a:gd name="T28" fmla="*/ 112 w 291"/>
                  <a:gd name="T29" fmla="*/ 266 h 295"/>
                  <a:gd name="T30" fmla="*/ 126 w 291"/>
                  <a:gd name="T31" fmla="*/ 276 h 295"/>
                  <a:gd name="T32" fmla="*/ 135 w 291"/>
                  <a:gd name="T33" fmla="*/ 263 h 295"/>
                  <a:gd name="T34" fmla="*/ 152 w 291"/>
                  <a:gd name="T35" fmla="*/ 262 h 295"/>
                  <a:gd name="T36" fmla="*/ 171 w 291"/>
                  <a:gd name="T37" fmla="*/ 276 h 295"/>
                  <a:gd name="T38" fmla="*/ 184 w 291"/>
                  <a:gd name="T39" fmla="*/ 278 h 295"/>
                  <a:gd name="T40" fmla="*/ 189 w 291"/>
                  <a:gd name="T41" fmla="*/ 269 h 295"/>
                  <a:gd name="T42" fmla="*/ 206 w 291"/>
                  <a:gd name="T43" fmla="*/ 278 h 295"/>
                  <a:gd name="T44" fmla="*/ 211 w 291"/>
                  <a:gd name="T45" fmla="*/ 279 h 295"/>
                  <a:gd name="T46" fmla="*/ 215 w 291"/>
                  <a:gd name="T47" fmla="*/ 269 h 295"/>
                  <a:gd name="T48" fmla="*/ 224 w 291"/>
                  <a:gd name="T49" fmla="*/ 261 h 295"/>
                  <a:gd name="T50" fmla="*/ 230 w 291"/>
                  <a:gd name="T51" fmla="*/ 268 h 295"/>
                  <a:gd name="T52" fmla="*/ 245 w 291"/>
                  <a:gd name="T53" fmla="*/ 288 h 295"/>
                  <a:gd name="T54" fmla="*/ 253 w 291"/>
                  <a:gd name="T55" fmla="*/ 286 h 295"/>
                  <a:gd name="T56" fmla="*/ 261 w 291"/>
                  <a:gd name="T57" fmla="*/ 292 h 295"/>
                  <a:gd name="T58" fmla="*/ 269 w 291"/>
                  <a:gd name="T59" fmla="*/ 293 h 295"/>
                  <a:gd name="T60" fmla="*/ 277 w 291"/>
                  <a:gd name="T61" fmla="*/ 295 h 295"/>
                  <a:gd name="T62" fmla="*/ 278 w 291"/>
                  <a:gd name="T63" fmla="*/ 281 h 295"/>
                  <a:gd name="T64" fmla="*/ 286 w 291"/>
                  <a:gd name="T65" fmla="*/ 276 h 295"/>
                  <a:gd name="T66" fmla="*/ 282 w 291"/>
                  <a:gd name="T67" fmla="*/ 267 h 295"/>
                  <a:gd name="T68" fmla="*/ 287 w 291"/>
                  <a:gd name="T69" fmla="*/ 253 h 295"/>
                  <a:gd name="T70" fmla="*/ 289 w 291"/>
                  <a:gd name="T71" fmla="*/ 242 h 295"/>
                  <a:gd name="T72" fmla="*/ 289 w 291"/>
                  <a:gd name="T73" fmla="*/ 234 h 295"/>
                  <a:gd name="T74" fmla="*/ 283 w 291"/>
                  <a:gd name="T75" fmla="*/ 222 h 295"/>
                  <a:gd name="T76" fmla="*/ 280 w 291"/>
                  <a:gd name="T77" fmla="*/ 203 h 295"/>
                  <a:gd name="T78" fmla="*/ 248 w 291"/>
                  <a:gd name="T79" fmla="*/ 198 h 295"/>
                  <a:gd name="T80" fmla="*/ 224 w 291"/>
                  <a:gd name="T81" fmla="*/ 194 h 295"/>
                  <a:gd name="T82" fmla="*/ 213 w 291"/>
                  <a:gd name="T83" fmla="*/ 174 h 295"/>
                  <a:gd name="T84" fmla="*/ 202 w 291"/>
                  <a:gd name="T85" fmla="*/ 173 h 295"/>
                  <a:gd name="T86" fmla="*/ 165 w 291"/>
                  <a:gd name="T87" fmla="*/ 160 h 295"/>
                  <a:gd name="T88" fmla="*/ 171 w 291"/>
                  <a:gd name="T89" fmla="*/ 145 h 295"/>
                  <a:gd name="T90" fmla="*/ 164 w 291"/>
                  <a:gd name="T91" fmla="*/ 126 h 295"/>
                  <a:gd name="T92" fmla="*/ 156 w 291"/>
                  <a:gd name="T93" fmla="*/ 121 h 295"/>
                  <a:gd name="T94" fmla="*/ 131 w 291"/>
                  <a:gd name="T95" fmla="*/ 124 h 295"/>
                  <a:gd name="T96" fmla="*/ 129 w 291"/>
                  <a:gd name="T97" fmla="*/ 70 h 295"/>
                  <a:gd name="T98" fmla="*/ 119 w 291"/>
                  <a:gd name="T99" fmla="*/ 39 h 295"/>
                  <a:gd name="T100" fmla="*/ 111 w 291"/>
                  <a:gd name="T101" fmla="*/ 10 h 295"/>
                  <a:gd name="T102" fmla="*/ 104 w 291"/>
                  <a:gd name="T103" fmla="*/ 0 h 295"/>
                  <a:gd name="T104" fmla="*/ 106 w 291"/>
                  <a:gd name="T105" fmla="*/ 7 h 295"/>
                  <a:gd name="T106" fmla="*/ 94 w 291"/>
                  <a:gd name="T107" fmla="*/ 18 h 295"/>
                  <a:gd name="T108" fmla="*/ 80 w 291"/>
                  <a:gd name="T109" fmla="*/ 33 h 295"/>
                  <a:gd name="T110" fmla="*/ 81 w 291"/>
                  <a:gd name="T111" fmla="*/ 53 h 295"/>
                  <a:gd name="T112" fmla="*/ 46 w 291"/>
                  <a:gd name="T113" fmla="*/ 98 h 295"/>
                  <a:gd name="T114" fmla="*/ 19 w 291"/>
                  <a:gd name="T115" fmla="*/ 106 h 295"/>
                  <a:gd name="T116" fmla="*/ 5 w 291"/>
                  <a:gd name="T117" fmla="*/ 115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1" h="295">
                    <a:moveTo>
                      <a:pt x="0" y="120"/>
                    </a:moveTo>
                    <a:lnTo>
                      <a:pt x="1" y="122"/>
                    </a:lnTo>
                    <a:lnTo>
                      <a:pt x="4" y="124"/>
                    </a:lnTo>
                    <a:lnTo>
                      <a:pt x="7" y="125"/>
                    </a:lnTo>
                    <a:lnTo>
                      <a:pt x="8" y="128"/>
                    </a:lnTo>
                    <a:lnTo>
                      <a:pt x="8" y="146"/>
                    </a:lnTo>
                    <a:lnTo>
                      <a:pt x="10" y="148"/>
                    </a:lnTo>
                    <a:lnTo>
                      <a:pt x="10" y="152"/>
                    </a:lnTo>
                    <a:lnTo>
                      <a:pt x="17" y="159"/>
                    </a:lnTo>
                    <a:lnTo>
                      <a:pt x="18" y="159"/>
                    </a:lnTo>
                    <a:lnTo>
                      <a:pt x="19" y="161"/>
                    </a:lnTo>
                    <a:lnTo>
                      <a:pt x="22" y="162"/>
                    </a:lnTo>
                    <a:lnTo>
                      <a:pt x="25" y="162"/>
                    </a:lnTo>
                    <a:lnTo>
                      <a:pt x="27" y="166"/>
                    </a:lnTo>
                    <a:lnTo>
                      <a:pt x="32" y="168"/>
                    </a:lnTo>
                    <a:lnTo>
                      <a:pt x="40" y="176"/>
                    </a:lnTo>
                    <a:lnTo>
                      <a:pt x="42" y="181"/>
                    </a:lnTo>
                    <a:lnTo>
                      <a:pt x="44" y="184"/>
                    </a:lnTo>
                    <a:lnTo>
                      <a:pt x="46" y="183"/>
                    </a:lnTo>
                    <a:lnTo>
                      <a:pt x="46" y="178"/>
                    </a:lnTo>
                    <a:lnTo>
                      <a:pt x="48" y="177"/>
                    </a:lnTo>
                    <a:lnTo>
                      <a:pt x="53" y="180"/>
                    </a:lnTo>
                    <a:lnTo>
                      <a:pt x="56" y="180"/>
                    </a:lnTo>
                    <a:lnTo>
                      <a:pt x="58" y="178"/>
                    </a:lnTo>
                    <a:lnTo>
                      <a:pt x="64" y="172"/>
                    </a:lnTo>
                    <a:lnTo>
                      <a:pt x="67" y="167"/>
                    </a:lnTo>
                    <a:lnTo>
                      <a:pt x="68" y="159"/>
                    </a:lnTo>
                    <a:lnTo>
                      <a:pt x="71" y="160"/>
                    </a:lnTo>
                    <a:lnTo>
                      <a:pt x="74" y="164"/>
                    </a:lnTo>
                    <a:lnTo>
                      <a:pt x="77" y="166"/>
                    </a:lnTo>
                    <a:lnTo>
                      <a:pt x="79" y="166"/>
                    </a:lnTo>
                    <a:lnTo>
                      <a:pt x="79" y="168"/>
                    </a:lnTo>
                    <a:lnTo>
                      <a:pt x="79" y="172"/>
                    </a:lnTo>
                    <a:lnTo>
                      <a:pt x="81" y="176"/>
                    </a:lnTo>
                    <a:lnTo>
                      <a:pt x="80" y="182"/>
                    </a:lnTo>
                    <a:lnTo>
                      <a:pt x="76" y="185"/>
                    </a:lnTo>
                    <a:lnTo>
                      <a:pt x="74" y="187"/>
                    </a:lnTo>
                    <a:lnTo>
                      <a:pt x="75" y="191"/>
                    </a:lnTo>
                    <a:lnTo>
                      <a:pt x="78" y="196"/>
                    </a:lnTo>
                    <a:lnTo>
                      <a:pt x="79" y="199"/>
                    </a:lnTo>
                    <a:lnTo>
                      <a:pt x="81" y="199"/>
                    </a:lnTo>
                    <a:lnTo>
                      <a:pt x="81" y="201"/>
                    </a:lnTo>
                    <a:lnTo>
                      <a:pt x="81" y="209"/>
                    </a:lnTo>
                    <a:lnTo>
                      <a:pt x="80" y="213"/>
                    </a:lnTo>
                    <a:lnTo>
                      <a:pt x="79" y="223"/>
                    </a:lnTo>
                    <a:lnTo>
                      <a:pt x="75" y="234"/>
                    </a:lnTo>
                    <a:lnTo>
                      <a:pt x="73" y="236"/>
                    </a:lnTo>
                    <a:lnTo>
                      <a:pt x="71" y="240"/>
                    </a:lnTo>
                    <a:lnTo>
                      <a:pt x="71" y="243"/>
                    </a:lnTo>
                    <a:lnTo>
                      <a:pt x="72" y="245"/>
                    </a:lnTo>
                    <a:lnTo>
                      <a:pt x="75" y="245"/>
                    </a:lnTo>
                    <a:lnTo>
                      <a:pt x="77" y="246"/>
                    </a:lnTo>
                    <a:lnTo>
                      <a:pt x="80" y="248"/>
                    </a:lnTo>
                    <a:lnTo>
                      <a:pt x="82" y="252"/>
                    </a:lnTo>
                    <a:lnTo>
                      <a:pt x="90" y="253"/>
                    </a:lnTo>
                    <a:lnTo>
                      <a:pt x="96" y="254"/>
                    </a:lnTo>
                    <a:lnTo>
                      <a:pt x="100" y="253"/>
                    </a:lnTo>
                    <a:lnTo>
                      <a:pt x="105" y="262"/>
                    </a:lnTo>
                    <a:lnTo>
                      <a:pt x="110" y="266"/>
                    </a:lnTo>
                    <a:lnTo>
                      <a:pt x="112" y="266"/>
                    </a:lnTo>
                    <a:lnTo>
                      <a:pt x="117" y="269"/>
                    </a:lnTo>
                    <a:lnTo>
                      <a:pt x="119" y="272"/>
                    </a:lnTo>
                    <a:lnTo>
                      <a:pt x="122" y="273"/>
                    </a:lnTo>
                    <a:lnTo>
                      <a:pt x="126" y="276"/>
                    </a:lnTo>
                    <a:lnTo>
                      <a:pt x="130" y="273"/>
                    </a:lnTo>
                    <a:lnTo>
                      <a:pt x="132" y="272"/>
                    </a:lnTo>
                    <a:lnTo>
                      <a:pt x="132" y="266"/>
                    </a:lnTo>
                    <a:lnTo>
                      <a:pt x="135" y="263"/>
                    </a:lnTo>
                    <a:lnTo>
                      <a:pt x="143" y="261"/>
                    </a:lnTo>
                    <a:lnTo>
                      <a:pt x="146" y="262"/>
                    </a:lnTo>
                    <a:lnTo>
                      <a:pt x="149" y="263"/>
                    </a:lnTo>
                    <a:lnTo>
                      <a:pt x="152" y="262"/>
                    </a:lnTo>
                    <a:lnTo>
                      <a:pt x="154" y="263"/>
                    </a:lnTo>
                    <a:lnTo>
                      <a:pt x="156" y="265"/>
                    </a:lnTo>
                    <a:lnTo>
                      <a:pt x="159" y="267"/>
                    </a:lnTo>
                    <a:lnTo>
                      <a:pt x="171" y="276"/>
                    </a:lnTo>
                    <a:lnTo>
                      <a:pt x="173" y="276"/>
                    </a:lnTo>
                    <a:lnTo>
                      <a:pt x="178" y="277"/>
                    </a:lnTo>
                    <a:lnTo>
                      <a:pt x="181" y="277"/>
                    </a:lnTo>
                    <a:lnTo>
                      <a:pt x="184" y="278"/>
                    </a:lnTo>
                    <a:lnTo>
                      <a:pt x="185" y="276"/>
                    </a:lnTo>
                    <a:lnTo>
                      <a:pt x="186" y="273"/>
                    </a:lnTo>
                    <a:lnTo>
                      <a:pt x="188" y="269"/>
                    </a:lnTo>
                    <a:lnTo>
                      <a:pt x="189" y="269"/>
                    </a:lnTo>
                    <a:lnTo>
                      <a:pt x="194" y="271"/>
                    </a:lnTo>
                    <a:lnTo>
                      <a:pt x="198" y="275"/>
                    </a:lnTo>
                    <a:lnTo>
                      <a:pt x="203" y="278"/>
                    </a:lnTo>
                    <a:lnTo>
                      <a:pt x="206" y="278"/>
                    </a:lnTo>
                    <a:lnTo>
                      <a:pt x="207" y="276"/>
                    </a:lnTo>
                    <a:lnTo>
                      <a:pt x="208" y="276"/>
                    </a:lnTo>
                    <a:lnTo>
                      <a:pt x="210" y="278"/>
                    </a:lnTo>
                    <a:lnTo>
                      <a:pt x="211" y="279"/>
                    </a:lnTo>
                    <a:lnTo>
                      <a:pt x="213" y="279"/>
                    </a:lnTo>
                    <a:lnTo>
                      <a:pt x="215" y="278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5" y="267"/>
                    </a:lnTo>
                    <a:lnTo>
                      <a:pt x="219" y="263"/>
                    </a:lnTo>
                    <a:lnTo>
                      <a:pt x="221" y="261"/>
                    </a:lnTo>
                    <a:lnTo>
                      <a:pt x="224" y="261"/>
                    </a:lnTo>
                    <a:lnTo>
                      <a:pt x="224" y="263"/>
                    </a:lnTo>
                    <a:lnTo>
                      <a:pt x="226" y="263"/>
                    </a:lnTo>
                    <a:lnTo>
                      <a:pt x="229" y="261"/>
                    </a:lnTo>
                    <a:lnTo>
                      <a:pt x="230" y="268"/>
                    </a:lnTo>
                    <a:lnTo>
                      <a:pt x="231" y="269"/>
                    </a:lnTo>
                    <a:lnTo>
                      <a:pt x="235" y="280"/>
                    </a:lnTo>
                    <a:lnTo>
                      <a:pt x="244" y="295"/>
                    </a:lnTo>
                    <a:lnTo>
                      <a:pt x="245" y="288"/>
                    </a:lnTo>
                    <a:lnTo>
                      <a:pt x="245" y="286"/>
                    </a:lnTo>
                    <a:lnTo>
                      <a:pt x="248" y="286"/>
                    </a:lnTo>
                    <a:lnTo>
                      <a:pt x="250" y="285"/>
                    </a:lnTo>
                    <a:lnTo>
                      <a:pt x="253" y="286"/>
                    </a:lnTo>
                    <a:lnTo>
                      <a:pt x="255" y="290"/>
                    </a:lnTo>
                    <a:lnTo>
                      <a:pt x="256" y="291"/>
                    </a:lnTo>
                    <a:lnTo>
                      <a:pt x="259" y="292"/>
                    </a:lnTo>
                    <a:lnTo>
                      <a:pt x="261" y="292"/>
                    </a:lnTo>
                    <a:lnTo>
                      <a:pt x="264" y="292"/>
                    </a:lnTo>
                    <a:lnTo>
                      <a:pt x="266" y="293"/>
                    </a:lnTo>
                    <a:lnTo>
                      <a:pt x="267" y="292"/>
                    </a:lnTo>
                    <a:lnTo>
                      <a:pt x="269" y="293"/>
                    </a:lnTo>
                    <a:lnTo>
                      <a:pt x="271" y="293"/>
                    </a:lnTo>
                    <a:lnTo>
                      <a:pt x="273" y="293"/>
                    </a:lnTo>
                    <a:lnTo>
                      <a:pt x="276" y="295"/>
                    </a:lnTo>
                    <a:lnTo>
                      <a:pt x="277" y="295"/>
                    </a:lnTo>
                    <a:lnTo>
                      <a:pt x="279" y="293"/>
                    </a:lnTo>
                    <a:lnTo>
                      <a:pt x="280" y="291"/>
                    </a:lnTo>
                    <a:lnTo>
                      <a:pt x="279" y="285"/>
                    </a:lnTo>
                    <a:lnTo>
                      <a:pt x="278" y="281"/>
                    </a:lnTo>
                    <a:lnTo>
                      <a:pt x="278" y="279"/>
                    </a:lnTo>
                    <a:lnTo>
                      <a:pt x="283" y="278"/>
                    </a:lnTo>
                    <a:lnTo>
                      <a:pt x="285" y="277"/>
                    </a:lnTo>
                    <a:lnTo>
                      <a:pt x="286" y="276"/>
                    </a:lnTo>
                    <a:lnTo>
                      <a:pt x="287" y="273"/>
                    </a:lnTo>
                    <a:lnTo>
                      <a:pt x="286" y="272"/>
                    </a:lnTo>
                    <a:lnTo>
                      <a:pt x="283" y="269"/>
                    </a:lnTo>
                    <a:lnTo>
                      <a:pt x="282" y="267"/>
                    </a:lnTo>
                    <a:lnTo>
                      <a:pt x="282" y="264"/>
                    </a:lnTo>
                    <a:lnTo>
                      <a:pt x="280" y="263"/>
                    </a:lnTo>
                    <a:lnTo>
                      <a:pt x="283" y="257"/>
                    </a:lnTo>
                    <a:lnTo>
                      <a:pt x="287" y="253"/>
                    </a:lnTo>
                    <a:lnTo>
                      <a:pt x="290" y="251"/>
                    </a:lnTo>
                    <a:lnTo>
                      <a:pt x="291" y="248"/>
                    </a:lnTo>
                    <a:lnTo>
                      <a:pt x="291" y="244"/>
                    </a:lnTo>
                    <a:lnTo>
                      <a:pt x="289" y="242"/>
                    </a:lnTo>
                    <a:lnTo>
                      <a:pt x="288" y="241"/>
                    </a:lnTo>
                    <a:lnTo>
                      <a:pt x="288" y="236"/>
                    </a:lnTo>
                    <a:lnTo>
                      <a:pt x="289" y="235"/>
                    </a:lnTo>
                    <a:lnTo>
                      <a:pt x="289" y="234"/>
                    </a:lnTo>
                    <a:lnTo>
                      <a:pt x="286" y="232"/>
                    </a:lnTo>
                    <a:lnTo>
                      <a:pt x="276" y="230"/>
                    </a:lnTo>
                    <a:lnTo>
                      <a:pt x="280" y="229"/>
                    </a:lnTo>
                    <a:lnTo>
                      <a:pt x="283" y="222"/>
                    </a:lnTo>
                    <a:lnTo>
                      <a:pt x="282" y="216"/>
                    </a:lnTo>
                    <a:lnTo>
                      <a:pt x="288" y="211"/>
                    </a:lnTo>
                    <a:lnTo>
                      <a:pt x="287" y="208"/>
                    </a:lnTo>
                    <a:lnTo>
                      <a:pt x="280" y="203"/>
                    </a:lnTo>
                    <a:lnTo>
                      <a:pt x="285" y="195"/>
                    </a:lnTo>
                    <a:lnTo>
                      <a:pt x="258" y="197"/>
                    </a:lnTo>
                    <a:lnTo>
                      <a:pt x="259" y="195"/>
                    </a:lnTo>
                    <a:lnTo>
                      <a:pt x="248" y="198"/>
                    </a:lnTo>
                    <a:lnTo>
                      <a:pt x="238" y="195"/>
                    </a:lnTo>
                    <a:lnTo>
                      <a:pt x="234" y="195"/>
                    </a:lnTo>
                    <a:lnTo>
                      <a:pt x="228" y="195"/>
                    </a:lnTo>
                    <a:lnTo>
                      <a:pt x="224" y="194"/>
                    </a:lnTo>
                    <a:lnTo>
                      <a:pt x="220" y="193"/>
                    </a:lnTo>
                    <a:lnTo>
                      <a:pt x="218" y="188"/>
                    </a:lnTo>
                    <a:lnTo>
                      <a:pt x="217" y="181"/>
                    </a:lnTo>
                    <a:lnTo>
                      <a:pt x="213" y="174"/>
                    </a:lnTo>
                    <a:lnTo>
                      <a:pt x="205" y="168"/>
                    </a:lnTo>
                    <a:lnTo>
                      <a:pt x="201" y="168"/>
                    </a:lnTo>
                    <a:lnTo>
                      <a:pt x="201" y="169"/>
                    </a:lnTo>
                    <a:lnTo>
                      <a:pt x="202" y="173"/>
                    </a:lnTo>
                    <a:lnTo>
                      <a:pt x="201" y="176"/>
                    </a:lnTo>
                    <a:lnTo>
                      <a:pt x="175" y="165"/>
                    </a:lnTo>
                    <a:lnTo>
                      <a:pt x="166" y="161"/>
                    </a:lnTo>
                    <a:lnTo>
                      <a:pt x="165" y="160"/>
                    </a:lnTo>
                    <a:lnTo>
                      <a:pt x="163" y="157"/>
                    </a:lnTo>
                    <a:lnTo>
                      <a:pt x="165" y="147"/>
                    </a:lnTo>
                    <a:lnTo>
                      <a:pt x="169" y="146"/>
                    </a:lnTo>
                    <a:lnTo>
                      <a:pt x="171" y="145"/>
                    </a:lnTo>
                    <a:lnTo>
                      <a:pt x="171" y="137"/>
                    </a:lnTo>
                    <a:lnTo>
                      <a:pt x="166" y="131"/>
                    </a:lnTo>
                    <a:lnTo>
                      <a:pt x="165" y="128"/>
                    </a:lnTo>
                    <a:lnTo>
                      <a:pt x="164" y="126"/>
                    </a:lnTo>
                    <a:lnTo>
                      <a:pt x="159" y="127"/>
                    </a:lnTo>
                    <a:lnTo>
                      <a:pt x="157" y="127"/>
                    </a:lnTo>
                    <a:lnTo>
                      <a:pt x="156" y="124"/>
                    </a:lnTo>
                    <a:lnTo>
                      <a:pt x="156" y="121"/>
                    </a:lnTo>
                    <a:lnTo>
                      <a:pt x="156" y="120"/>
                    </a:lnTo>
                    <a:lnTo>
                      <a:pt x="144" y="119"/>
                    </a:lnTo>
                    <a:lnTo>
                      <a:pt x="144" y="124"/>
                    </a:lnTo>
                    <a:lnTo>
                      <a:pt x="131" y="124"/>
                    </a:lnTo>
                    <a:lnTo>
                      <a:pt x="129" y="118"/>
                    </a:lnTo>
                    <a:lnTo>
                      <a:pt x="129" y="102"/>
                    </a:lnTo>
                    <a:lnTo>
                      <a:pt x="129" y="75"/>
                    </a:lnTo>
                    <a:lnTo>
                      <a:pt x="129" y="70"/>
                    </a:lnTo>
                    <a:lnTo>
                      <a:pt x="125" y="62"/>
                    </a:lnTo>
                    <a:lnTo>
                      <a:pt x="121" y="56"/>
                    </a:lnTo>
                    <a:lnTo>
                      <a:pt x="119" y="51"/>
                    </a:lnTo>
                    <a:lnTo>
                      <a:pt x="119" y="39"/>
                    </a:lnTo>
                    <a:lnTo>
                      <a:pt x="120" y="34"/>
                    </a:lnTo>
                    <a:lnTo>
                      <a:pt x="119" y="25"/>
                    </a:lnTo>
                    <a:lnTo>
                      <a:pt x="118" y="21"/>
                    </a:lnTo>
                    <a:lnTo>
                      <a:pt x="111" y="10"/>
                    </a:lnTo>
                    <a:lnTo>
                      <a:pt x="106" y="4"/>
                    </a:lnTo>
                    <a:lnTo>
                      <a:pt x="106" y="3"/>
                    </a:lnTo>
                    <a:lnTo>
                      <a:pt x="105" y="2"/>
                    </a:lnTo>
                    <a:lnTo>
                      <a:pt x="104" y="0"/>
                    </a:lnTo>
                    <a:lnTo>
                      <a:pt x="103" y="1"/>
                    </a:lnTo>
                    <a:lnTo>
                      <a:pt x="104" y="5"/>
                    </a:lnTo>
                    <a:lnTo>
                      <a:pt x="105" y="5"/>
                    </a:lnTo>
                    <a:lnTo>
                      <a:pt x="106" y="7"/>
                    </a:lnTo>
                    <a:lnTo>
                      <a:pt x="105" y="10"/>
                    </a:lnTo>
                    <a:lnTo>
                      <a:pt x="102" y="11"/>
                    </a:lnTo>
                    <a:lnTo>
                      <a:pt x="96" y="15"/>
                    </a:lnTo>
                    <a:lnTo>
                      <a:pt x="94" y="18"/>
                    </a:lnTo>
                    <a:lnTo>
                      <a:pt x="92" y="25"/>
                    </a:lnTo>
                    <a:lnTo>
                      <a:pt x="92" y="30"/>
                    </a:lnTo>
                    <a:lnTo>
                      <a:pt x="89" y="34"/>
                    </a:lnTo>
                    <a:lnTo>
                      <a:pt x="80" y="33"/>
                    </a:lnTo>
                    <a:lnTo>
                      <a:pt x="79" y="34"/>
                    </a:lnTo>
                    <a:lnTo>
                      <a:pt x="78" y="37"/>
                    </a:lnTo>
                    <a:lnTo>
                      <a:pt x="79" y="41"/>
                    </a:lnTo>
                    <a:lnTo>
                      <a:pt x="81" y="53"/>
                    </a:lnTo>
                    <a:lnTo>
                      <a:pt x="81" y="54"/>
                    </a:lnTo>
                    <a:lnTo>
                      <a:pt x="67" y="70"/>
                    </a:lnTo>
                    <a:lnTo>
                      <a:pt x="63" y="75"/>
                    </a:lnTo>
                    <a:lnTo>
                      <a:pt x="46" y="98"/>
                    </a:lnTo>
                    <a:lnTo>
                      <a:pt x="43" y="99"/>
                    </a:lnTo>
                    <a:lnTo>
                      <a:pt x="34" y="102"/>
                    </a:lnTo>
                    <a:lnTo>
                      <a:pt x="27" y="105"/>
                    </a:lnTo>
                    <a:lnTo>
                      <a:pt x="19" y="106"/>
                    </a:lnTo>
                    <a:lnTo>
                      <a:pt x="13" y="108"/>
                    </a:lnTo>
                    <a:lnTo>
                      <a:pt x="9" y="111"/>
                    </a:lnTo>
                    <a:lnTo>
                      <a:pt x="8" y="113"/>
                    </a:lnTo>
                    <a:lnTo>
                      <a:pt x="5" y="115"/>
                    </a:lnTo>
                    <a:lnTo>
                      <a:pt x="0" y="118"/>
                    </a:lnTo>
                    <a:lnTo>
                      <a:pt x="0" y="12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98B9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464" name="Picture 440"/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" y="3021"/>
                <a:ext cx="291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65" name="Picture 441"/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4" y="3021"/>
                <a:ext cx="291" cy="3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0" name="Rectangle 442"/>
              <p:cNvSpPr>
                <a:spLocks noChangeArrowheads="1"/>
              </p:cNvSpPr>
              <p:nvPr/>
            </p:nvSpPr>
            <p:spPr bwMode="auto">
              <a:xfrm>
                <a:off x="3804" y="3032"/>
                <a:ext cx="250" cy="12"/>
              </a:xfrm>
              <a:prstGeom prst="rect">
                <a:avLst/>
              </a:prstGeom>
              <a:solidFill>
                <a:srgbClr val="F5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1" name="Rectangle 443"/>
              <p:cNvSpPr>
                <a:spLocks noChangeArrowheads="1"/>
              </p:cNvSpPr>
              <p:nvPr/>
            </p:nvSpPr>
            <p:spPr bwMode="auto">
              <a:xfrm>
                <a:off x="3804" y="3044"/>
                <a:ext cx="250" cy="14"/>
              </a:xfrm>
              <a:prstGeom prst="rect">
                <a:avLst/>
              </a:prstGeom>
              <a:solidFill>
                <a:srgbClr val="F4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2" name="Rectangle 444"/>
              <p:cNvSpPr>
                <a:spLocks noChangeArrowheads="1"/>
              </p:cNvSpPr>
              <p:nvPr/>
            </p:nvSpPr>
            <p:spPr bwMode="auto">
              <a:xfrm>
                <a:off x="3804" y="3058"/>
                <a:ext cx="250" cy="11"/>
              </a:xfrm>
              <a:prstGeom prst="rect">
                <a:avLst/>
              </a:prstGeom>
              <a:solidFill>
                <a:srgbClr val="F3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3" name="Rectangle 445"/>
              <p:cNvSpPr>
                <a:spLocks noChangeArrowheads="1"/>
              </p:cNvSpPr>
              <p:nvPr/>
            </p:nvSpPr>
            <p:spPr bwMode="auto">
              <a:xfrm>
                <a:off x="3804" y="3069"/>
                <a:ext cx="250" cy="12"/>
              </a:xfrm>
              <a:prstGeom prst="rect">
                <a:avLst/>
              </a:prstGeom>
              <a:solidFill>
                <a:srgbClr val="F2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4" name="Rectangle 446"/>
              <p:cNvSpPr>
                <a:spLocks noChangeArrowheads="1"/>
              </p:cNvSpPr>
              <p:nvPr/>
            </p:nvSpPr>
            <p:spPr bwMode="auto">
              <a:xfrm>
                <a:off x="3804" y="3081"/>
                <a:ext cx="250" cy="12"/>
              </a:xfrm>
              <a:prstGeom prst="rect">
                <a:avLst/>
              </a:prstGeom>
              <a:solidFill>
                <a:srgbClr val="F2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5" name="Rectangle 447"/>
              <p:cNvSpPr>
                <a:spLocks noChangeArrowheads="1"/>
              </p:cNvSpPr>
              <p:nvPr/>
            </p:nvSpPr>
            <p:spPr bwMode="auto">
              <a:xfrm>
                <a:off x="3804" y="3093"/>
                <a:ext cx="250" cy="9"/>
              </a:xfrm>
              <a:prstGeom prst="rect">
                <a:avLst/>
              </a:prstGeom>
              <a:solidFill>
                <a:srgbClr val="F0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6" name="Rectangle 448"/>
              <p:cNvSpPr>
                <a:spLocks noChangeArrowheads="1"/>
              </p:cNvSpPr>
              <p:nvPr/>
            </p:nvSpPr>
            <p:spPr bwMode="auto">
              <a:xfrm>
                <a:off x="3804" y="3102"/>
                <a:ext cx="250" cy="11"/>
              </a:xfrm>
              <a:prstGeom prst="rect">
                <a:avLst/>
              </a:prstGeom>
              <a:solidFill>
                <a:srgbClr val="F0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7" name="Rectangle 449"/>
              <p:cNvSpPr>
                <a:spLocks noChangeArrowheads="1"/>
              </p:cNvSpPr>
              <p:nvPr/>
            </p:nvSpPr>
            <p:spPr bwMode="auto">
              <a:xfrm>
                <a:off x="3804" y="3113"/>
                <a:ext cx="250" cy="12"/>
              </a:xfrm>
              <a:prstGeom prst="rect">
                <a:avLst/>
              </a:prstGeom>
              <a:solidFill>
                <a:srgbClr val="EF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8" name="Rectangle 450"/>
              <p:cNvSpPr>
                <a:spLocks noChangeArrowheads="1"/>
              </p:cNvSpPr>
              <p:nvPr/>
            </p:nvSpPr>
            <p:spPr bwMode="auto">
              <a:xfrm>
                <a:off x="3804" y="3125"/>
                <a:ext cx="250" cy="15"/>
              </a:xfrm>
              <a:prstGeom prst="rect">
                <a:avLst/>
              </a:prstGeom>
              <a:solidFill>
                <a:srgbClr val="E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49" name="Rectangle 451"/>
              <p:cNvSpPr>
                <a:spLocks noChangeArrowheads="1"/>
              </p:cNvSpPr>
              <p:nvPr/>
            </p:nvSpPr>
            <p:spPr bwMode="auto">
              <a:xfrm>
                <a:off x="3804" y="3140"/>
                <a:ext cx="250" cy="11"/>
              </a:xfrm>
              <a:prstGeom prst="rect">
                <a:avLst/>
              </a:prstGeom>
              <a:solidFill>
                <a:srgbClr val="E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0" name="Rectangle 452"/>
              <p:cNvSpPr>
                <a:spLocks noChangeArrowheads="1"/>
              </p:cNvSpPr>
              <p:nvPr/>
            </p:nvSpPr>
            <p:spPr bwMode="auto">
              <a:xfrm>
                <a:off x="3804" y="3151"/>
                <a:ext cx="250" cy="11"/>
              </a:xfrm>
              <a:prstGeom prst="rect">
                <a:avLst/>
              </a:prstGeom>
              <a:solidFill>
                <a:srgbClr val="E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1" name="Rectangle 453"/>
              <p:cNvSpPr>
                <a:spLocks noChangeArrowheads="1"/>
              </p:cNvSpPr>
              <p:nvPr/>
            </p:nvSpPr>
            <p:spPr bwMode="auto">
              <a:xfrm>
                <a:off x="3804" y="3162"/>
                <a:ext cx="250" cy="15"/>
              </a:xfrm>
              <a:prstGeom prst="rect">
                <a:avLst/>
              </a:prstGeom>
              <a:solidFill>
                <a:srgbClr val="EB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2" name="Rectangle 454"/>
              <p:cNvSpPr>
                <a:spLocks noChangeArrowheads="1"/>
              </p:cNvSpPr>
              <p:nvPr/>
            </p:nvSpPr>
            <p:spPr bwMode="auto">
              <a:xfrm>
                <a:off x="3804" y="3177"/>
                <a:ext cx="250" cy="13"/>
              </a:xfrm>
              <a:prstGeom prst="rect">
                <a:avLst/>
              </a:prstGeom>
              <a:solidFill>
                <a:srgbClr val="EAF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3" name="Rectangle 455"/>
              <p:cNvSpPr>
                <a:spLocks noChangeArrowheads="1"/>
              </p:cNvSpPr>
              <p:nvPr/>
            </p:nvSpPr>
            <p:spPr bwMode="auto">
              <a:xfrm>
                <a:off x="3804" y="3190"/>
                <a:ext cx="250" cy="11"/>
              </a:xfrm>
              <a:prstGeom prst="rect">
                <a:avLst/>
              </a:prstGeom>
              <a:solidFill>
                <a:srgbClr val="EA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4" name="Rectangle 456"/>
              <p:cNvSpPr>
                <a:spLocks noChangeArrowheads="1"/>
              </p:cNvSpPr>
              <p:nvPr/>
            </p:nvSpPr>
            <p:spPr bwMode="auto">
              <a:xfrm>
                <a:off x="3804" y="3201"/>
                <a:ext cx="250" cy="12"/>
              </a:xfrm>
              <a:prstGeom prst="rect">
                <a:avLst/>
              </a:prstGeom>
              <a:solidFill>
                <a:srgbClr val="E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5" name="Rectangle 457"/>
              <p:cNvSpPr>
                <a:spLocks noChangeArrowheads="1"/>
              </p:cNvSpPr>
              <p:nvPr/>
            </p:nvSpPr>
            <p:spPr bwMode="auto">
              <a:xfrm>
                <a:off x="3804" y="3213"/>
                <a:ext cx="250" cy="13"/>
              </a:xfrm>
              <a:prstGeom prst="rect">
                <a:avLst/>
              </a:prstGeom>
              <a:solidFill>
                <a:srgbClr val="E8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6" name="Rectangle 458"/>
              <p:cNvSpPr>
                <a:spLocks noChangeArrowheads="1"/>
              </p:cNvSpPr>
              <p:nvPr/>
            </p:nvSpPr>
            <p:spPr bwMode="auto">
              <a:xfrm>
                <a:off x="3804" y="3226"/>
                <a:ext cx="250" cy="9"/>
              </a:xfrm>
              <a:prstGeom prst="rect">
                <a:avLst/>
              </a:prstGeom>
              <a:solidFill>
                <a:srgbClr val="E6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7" name="Rectangle 459"/>
              <p:cNvSpPr>
                <a:spLocks noChangeArrowheads="1"/>
              </p:cNvSpPr>
              <p:nvPr/>
            </p:nvSpPr>
            <p:spPr bwMode="auto">
              <a:xfrm>
                <a:off x="3804" y="3235"/>
                <a:ext cx="250" cy="11"/>
              </a:xfrm>
              <a:prstGeom prst="rect">
                <a:avLst/>
              </a:prstGeom>
              <a:solidFill>
                <a:srgbClr val="E6F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8" name="Rectangle 460"/>
              <p:cNvSpPr>
                <a:spLocks noChangeArrowheads="1"/>
              </p:cNvSpPr>
              <p:nvPr/>
            </p:nvSpPr>
            <p:spPr bwMode="auto">
              <a:xfrm>
                <a:off x="3804" y="3246"/>
                <a:ext cx="250" cy="11"/>
              </a:xfrm>
              <a:prstGeom prst="rect">
                <a:avLst/>
              </a:prstGeom>
              <a:solidFill>
                <a:srgbClr val="E5F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59" name="Rectangle 461"/>
              <p:cNvSpPr>
                <a:spLocks noChangeArrowheads="1"/>
              </p:cNvSpPr>
              <p:nvPr/>
            </p:nvSpPr>
            <p:spPr bwMode="auto">
              <a:xfrm>
                <a:off x="3804" y="3257"/>
                <a:ext cx="250" cy="11"/>
              </a:xfrm>
              <a:prstGeom prst="rect">
                <a:avLst/>
              </a:prstGeom>
              <a:solidFill>
                <a:srgbClr val="E5F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0" name="Rectangle 462"/>
              <p:cNvSpPr>
                <a:spLocks noChangeArrowheads="1"/>
              </p:cNvSpPr>
              <p:nvPr/>
            </p:nvSpPr>
            <p:spPr bwMode="auto">
              <a:xfrm>
                <a:off x="3804" y="3268"/>
                <a:ext cx="250" cy="10"/>
              </a:xfrm>
              <a:prstGeom prst="rect">
                <a:avLst/>
              </a:prstGeom>
              <a:solidFill>
                <a:srgbClr val="E4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1" name="Rectangle 463"/>
              <p:cNvSpPr>
                <a:spLocks noChangeArrowheads="1"/>
              </p:cNvSpPr>
              <p:nvPr/>
            </p:nvSpPr>
            <p:spPr bwMode="auto">
              <a:xfrm>
                <a:off x="3804" y="3278"/>
                <a:ext cx="250" cy="9"/>
              </a:xfrm>
              <a:prstGeom prst="rect">
                <a:avLst/>
              </a:prstGeom>
              <a:solidFill>
                <a:srgbClr val="E3F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2" name="Rectangle 464"/>
              <p:cNvSpPr>
                <a:spLocks noChangeArrowheads="1"/>
              </p:cNvSpPr>
              <p:nvPr/>
            </p:nvSpPr>
            <p:spPr bwMode="auto">
              <a:xfrm>
                <a:off x="3804" y="3287"/>
                <a:ext cx="250" cy="9"/>
              </a:xfrm>
              <a:prstGeom prst="rect">
                <a:avLst/>
              </a:prstGeom>
              <a:solidFill>
                <a:srgbClr val="E2F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3" name="Rectangle 465"/>
              <p:cNvSpPr>
                <a:spLocks noChangeArrowheads="1"/>
              </p:cNvSpPr>
              <p:nvPr/>
            </p:nvSpPr>
            <p:spPr bwMode="auto">
              <a:xfrm>
                <a:off x="3804" y="3296"/>
                <a:ext cx="250" cy="9"/>
              </a:xfrm>
              <a:prstGeom prst="rect">
                <a:avLst/>
              </a:prstGeom>
              <a:solidFill>
                <a:srgbClr val="E1F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6" name="Rectangle 466"/>
              <p:cNvSpPr>
                <a:spLocks noChangeArrowheads="1"/>
              </p:cNvSpPr>
              <p:nvPr/>
            </p:nvSpPr>
            <p:spPr bwMode="auto">
              <a:xfrm>
                <a:off x="3804" y="3305"/>
                <a:ext cx="250" cy="8"/>
              </a:xfrm>
              <a:prstGeom prst="rect">
                <a:avLst/>
              </a:prstGeom>
              <a:solidFill>
                <a:srgbClr val="E0F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7" name="Rectangle 467"/>
              <p:cNvSpPr>
                <a:spLocks noChangeArrowheads="1"/>
              </p:cNvSpPr>
              <p:nvPr/>
            </p:nvSpPr>
            <p:spPr bwMode="auto">
              <a:xfrm>
                <a:off x="3804" y="3313"/>
                <a:ext cx="250" cy="10"/>
              </a:xfrm>
              <a:prstGeom prst="rect">
                <a:avLst/>
              </a:prstGeom>
              <a:solidFill>
                <a:srgbClr val="E0F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8" name="Rectangle 468"/>
              <p:cNvSpPr>
                <a:spLocks noChangeArrowheads="1"/>
              </p:cNvSpPr>
              <p:nvPr/>
            </p:nvSpPr>
            <p:spPr bwMode="auto">
              <a:xfrm>
                <a:off x="3804" y="3323"/>
                <a:ext cx="250" cy="11"/>
              </a:xfrm>
              <a:prstGeom prst="rect">
                <a:avLst/>
              </a:prstGeom>
              <a:solidFill>
                <a:srgbClr val="DFF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69" name="Rectangle 469"/>
              <p:cNvSpPr>
                <a:spLocks noChangeArrowheads="1"/>
              </p:cNvSpPr>
              <p:nvPr/>
            </p:nvSpPr>
            <p:spPr bwMode="auto">
              <a:xfrm>
                <a:off x="3804" y="3334"/>
                <a:ext cx="250" cy="10"/>
              </a:xfrm>
              <a:prstGeom prst="rect">
                <a:avLst/>
              </a:prstGeom>
              <a:solidFill>
                <a:srgbClr val="DEF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0" name="Rectangle 470"/>
              <p:cNvSpPr>
                <a:spLocks noChangeArrowheads="1"/>
              </p:cNvSpPr>
              <p:nvPr/>
            </p:nvSpPr>
            <p:spPr bwMode="auto">
              <a:xfrm>
                <a:off x="3804" y="3344"/>
                <a:ext cx="250" cy="9"/>
              </a:xfrm>
              <a:prstGeom prst="rect">
                <a:avLst/>
              </a:prstGeom>
              <a:solidFill>
                <a:srgbClr val="DE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1" name="Rectangle 471"/>
              <p:cNvSpPr>
                <a:spLocks noChangeArrowheads="1"/>
              </p:cNvSpPr>
              <p:nvPr/>
            </p:nvSpPr>
            <p:spPr bwMode="auto">
              <a:xfrm>
                <a:off x="3804" y="3353"/>
                <a:ext cx="250" cy="9"/>
              </a:xfrm>
              <a:prstGeom prst="rect">
                <a:avLst/>
              </a:prstGeom>
              <a:solidFill>
                <a:srgbClr val="D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8" name="Rectangle 472"/>
              <p:cNvSpPr>
                <a:spLocks noChangeArrowheads="1"/>
              </p:cNvSpPr>
              <p:nvPr/>
            </p:nvSpPr>
            <p:spPr bwMode="auto">
              <a:xfrm>
                <a:off x="3804" y="3362"/>
                <a:ext cx="250" cy="9"/>
              </a:xfrm>
              <a:prstGeom prst="rect">
                <a:avLst/>
              </a:prstGeom>
              <a:solidFill>
                <a:srgbClr val="DC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9" name="Rectangle 473"/>
              <p:cNvSpPr>
                <a:spLocks noChangeArrowheads="1"/>
              </p:cNvSpPr>
              <p:nvPr/>
            </p:nvSpPr>
            <p:spPr bwMode="auto">
              <a:xfrm>
                <a:off x="3804" y="3371"/>
                <a:ext cx="250" cy="9"/>
              </a:xfrm>
              <a:prstGeom prst="rect">
                <a:avLst/>
              </a:prstGeom>
              <a:solidFill>
                <a:srgbClr val="DB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0" name="Rectangle 474"/>
              <p:cNvSpPr>
                <a:spLocks noChangeArrowheads="1"/>
              </p:cNvSpPr>
              <p:nvPr/>
            </p:nvSpPr>
            <p:spPr bwMode="auto">
              <a:xfrm>
                <a:off x="3804" y="3380"/>
                <a:ext cx="250" cy="7"/>
              </a:xfrm>
              <a:prstGeom prst="rect">
                <a:avLst/>
              </a:prstGeom>
              <a:solidFill>
                <a:srgbClr val="DAF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1" name="Freeform 475"/>
              <p:cNvSpPr>
                <a:spLocks/>
              </p:cNvSpPr>
              <p:nvPr/>
            </p:nvSpPr>
            <p:spPr bwMode="auto">
              <a:xfrm>
                <a:off x="3805" y="3033"/>
                <a:ext cx="249" cy="353"/>
              </a:xfrm>
              <a:custGeom>
                <a:avLst/>
                <a:gdLst>
                  <a:gd name="T0" fmla="*/ 25 w 249"/>
                  <a:gd name="T1" fmla="*/ 236 h 353"/>
                  <a:gd name="T2" fmla="*/ 37 w 249"/>
                  <a:gd name="T3" fmla="*/ 211 h 353"/>
                  <a:gd name="T4" fmla="*/ 29 w 249"/>
                  <a:gd name="T5" fmla="*/ 234 h 353"/>
                  <a:gd name="T6" fmla="*/ 34 w 249"/>
                  <a:gd name="T7" fmla="*/ 243 h 353"/>
                  <a:gd name="T8" fmla="*/ 47 w 249"/>
                  <a:gd name="T9" fmla="*/ 226 h 353"/>
                  <a:gd name="T10" fmla="*/ 43 w 249"/>
                  <a:gd name="T11" fmla="*/ 263 h 353"/>
                  <a:gd name="T12" fmla="*/ 59 w 249"/>
                  <a:gd name="T13" fmla="*/ 256 h 353"/>
                  <a:gd name="T14" fmla="*/ 66 w 249"/>
                  <a:gd name="T15" fmla="*/ 237 h 353"/>
                  <a:gd name="T16" fmla="*/ 84 w 249"/>
                  <a:gd name="T17" fmla="*/ 247 h 353"/>
                  <a:gd name="T18" fmla="*/ 76 w 249"/>
                  <a:gd name="T19" fmla="*/ 275 h 353"/>
                  <a:gd name="T20" fmla="*/ 63 w 249"/>
                  <a:gd name="T21" fmla="*/ 282 h 353"/>
                  <a:gd name="T22" fmla="*/ 46 w 249"/>
                  <a:gd name="T23" fmla="*/ 291 h 353"/>
                  <a:gd name="T24" fmla="*/ 43 w 249"/>
                  <a:gd name="T25" fmla="*/ 300 h 353"/>
                  <a:gd name="T26" fmla="*/ 47 w 249"/>
                  <a:gd name="T27" fmla="*/ 311 h 353"/>
                  <a:gd name="T28" fmla="*/ 35 w 249"/>
                  <a:gd name="T29" fmla="*/ 319 h 353"/>
                  <a:gd name="T30" fmla="*/ 35 w 249"/>
                  <a:gd name="T31" fmla="*/ 341 h 353"/>
                  <a:gd name="T32" fmla="*/ 67 w 249"/>
                  <a:gd name="T33" fmla="*/ 353 h 353"/>
                  <a:gd name="T34" fmla="*/ 91 w 249"/>
                  <a:gd name="T35" fmla="*/ 348 h 353"/>
                  <a:gd name="T36" fmla="*/ 107 w 249"/>
                  <a:gd name="T37" fmla="*/ 337 h 353"/>
                  <a:gd name="T38" fmla="*/ 120 w 249"/>
                  <a:gd name="T39" fmla="*/ 327 h 353"/>
                  <a:gd name="T40" fmla="*/ 121 w 249"/>
                  <a:gd name="T41" fmla="*/ 317 h 353"/>
                  <a:gd name="T42" fmla="*/ 102 w 249"/>
                  <a:gd name="T43" fmla="*/ 300 h 353"/>
                  <a:gd name="T44" fmla="*/ 109 w 249"/>
                  <a:gd name="T45" fmla="*/ 267 h 353"/>
                  <a:gd name="T46" fmla="*/ 129 w 249"/>
                  <a:gd name="T47" fmla="*/ 252 h 353"/>
                  <a:gd name="T48" fmla="*/ 144 w 249"/>
                  <a:gd name="T49" fmla="*/ 245 h 353"/>
                  <a:gd name="T50" fmla="*/ 152 w 249"/>
                  <a:gd name="T51" fmla="*/ 235 h 353"/>
                  <a:gd name="T52" fmla="*/ 167 w 249"/>
                  <a:gd name="T53" fmla="*/ 254 h 353"/>
                  <a:gd name="T54" fmla="*/ 176 w 249"/>
                  <a:gd name="T55" fmla="*/ 270 h 353"/>
                  <a:gd name="T56" fmla="*/ 190 w 249"/>
                  <a:gd name="T57" fmla="*/ 272 h 353"/>
                  <a:gd name="T58" fmla="*/ 208 w 249"/>
                  <a:gd name="T59" fmla="*/ 285 h 353"/>
                  <a:gd name="T60" fmla="*/ 223 w 249"/>
                  <a:gd name="T61" fmla="*/ 258 h 353"/>
                  <a:gd name="T62" fmla="*/ 220 w 249"/>
                  <a:gd name="T63" fmla="*/ 241 h 353"/>
                  <a:gd name="T64" fmla="*/ 223 w 249"/>
                  <a:gd name="T65" fmla="*/ 221 h 353"/>
                  <a:gd name="T66" fmla="*/ 216 w 249"/>
                  <a:gd name="T67" fmla="*/ 209 h 353"/>
                  <a:gd name="T68" fmla="*/ 200 w 249"/>
                  <a:gd name="T69" fmla="*/ 223 h 353"/>
                  <a:gd name="T70" fmla="*/ 189 w 249"/>
                  <a:gd name="T71" fmla="*/ 228 h 353"/>
                  <a:gd name="T72" fmla="*/ 169 w 249"/>
                  <a:gd name="T73" fmla="*/ 211 h 353"/>
                  <a:gd name="T74" fmla="*/ 159 w 249"/>
                  <a:gd name="T75" fmla="*/ 205 h 353"/>
                  <a:gd name="T76" fmla="*/ 149 w 249"/>
                  <a:gd name="T77" fmla="*/ 171 h 353"/>
                  <a:gd name="T78" fmla="*/ 147 w 249"/>
                  <a:gd name="T79" fmla="*/ 160 h 353"/>
                  <a:gd name="T80" fmla="*/ 169 w 249"/>
                  <a:gd name="T81" fmla="*/ 151 h 353"/>
                  <a:gd name="T82" fmla="*/ 209 w 249"/>
                  <a:gd name="T83" fmla="*/ 116 h 353"/>
                  <a:gd name="T84" fmla="*/ 221 w 249"/>
                  <a:gd name="T85" fmla="*/ 80 h 353"/>
                  <a:gd name="T86" fmla="*/ 236 w 249"/>
                  <a:gd name="T87" fmla="*/ 64 h 353"/>
                  <a:gd name="T88" fmla="*/ 248 w 249"/>
                  <a:gd name="T89" fmla="*/ 51 h 353"/>
                  <a:gd name="T90" fmla="*/ 242 w 249"/>
                  <a:gd name="T91" fmla="*/ 46 h 353"/>
                  <a:gd name="T92" fmla="*/ 218 w 249"/>
                  <a:gd name="T93" fmla="*/ 24 h 353"/>
                  <a:gd name="T94" fmla="*/ 202 w 249"/>
                  <a:gd name="T95" fmla="*/ 30 h 353"/>
                  <a:gd name="T96" fmla="*/ 195 w 249"/>
                  <a:gd name="T97" fmla="*/ 20 h 353"/>
                  <a:gd name="T98" fmla="*/ 189 w 249"/>
                  <a:gd name="T99" fmla="*/ 18 h 353"/>
                  <a:gd name="T100" fmla="*/ 181 w 249"/>
                  <a:gd name="T101" fmla="*/ 10 h 353"/>
                  <a:gd name="T102" fmla="*/ 158 w 249"/>
                  <a:gd name="T103" fmla="*/ 3 h 353"/>
                  <a:gd name="T104" fmla="*/ 116 w 249"/>
                  <a:gd name="T105" fmla="*/ 5 h 353"/>
                  <a:gd name="T106" fmla="*/ 133 w 249"/>
                  <a:gd name="T107" fmla="*/ 53 h 353"/>
                  <a:gd name="T108" fmla="*/ 116 w 249"/>
                  <a:gd name="T109" fmla="*/ 67 h 353"/>
                  <a:gd name="T110" fmla="*/ 83 w 249"/>
                  <a:gd name="T111" fmla="*/ 65 h 353"/>
                  <a:gd name="T112" fmla="*/ 59 w 249"/>
                  <a:gd name="T113" fmla="*/ 73 h 353"/>
                  <a:gd name="T114" fmla="*/ 40 w 249"/>
                  <a:gd name="T115" fmla="*/ 91 h 353"/>
                  <a:gd name="T116" fmla="*/ 26 w 249"/>
                  <a:gd name="T117" fmla="*/ 124 h 353"/>
                  <a:gd name="T118" fmla="*/ 18 w 249"/>
                  <a:gd name="T119" fmla="*/ 138 h 353"/>
                  <a:gd name="T120" fmla="*/ 6 w 249"/>
                  <a:gd name="T121" fmla="*/ 168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9" h="353">
                    <a:moveTo>
                      <a:pt x="0" y="217"/>
                    </a:moveTo>
                    <a:lnTo>
                      <a:pt x="0" y="225"/>
                    </a:lnTo>
                    <a:lnTo>
                      <a:pt x="1" y="235"/>
                    </a:lnTo>
                    <a:lnTo>
                      <a:pt x="21" y="235"/>
                    </a:lnTo>
                    <a:lnTo>
                      <a:pt x="25" y="236"/>
                    </a:lnTo>
                    <a:lnTo>
                      <a:pt x="25" y="230"/>
                    </a:lnTo>
                    <a:lnTo>
                      <a:pt x="18" y="226"/>
                    </a:lnTo>
                    <a:lnTo>
                      <a:pt x="18" y="208"/>
                    </a:lnTo>
                    <a:lnTo>
                      <a:pt x="18" y="207"/>
                    </a:lnTo>
                    <a:lnTo>
                      <a:pt x="37" y="211"/>
                    </a:lnTo>
                    <a:lnTo>
                      <a:pt x="36" y="222"/>
                    </a:lnTo>
                    <a:lnTo>
                      <a:pt x="30" y="225"/>
                    </a:lnTo>
                    <a:lnTo>
                      <a:pt x="30" y="232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30" y="237"/>
                    </a:lnTo>
                    <a:lnTo>
                      <a:pt x="29" y="255"/>
                    </a:lnTo>
                    <a:lnTo>
                      <a:pt x="32" y="254"/>
                    </a:lnTo>
                    <a:lnTo>
                      <a:pt x="34" y="244"/>
                    </a:lnTo>
                    <a:lnTo>
                      <a:pt x="34" y="243"/>
                    </a:lnTo>
                    <a:lnTo>
                      <a:pt x="35" y="236"/>
                    </a:lnTo>
                    <a:lnTo>
                      <a:pt x="37" y="224"/>
                    </a:lnTo>
                    <a:lnTo>
                      <a:pt x="38" y="224"/>
                    </a:lnTo>
                    <a:lnTo>
                      <a:pt x="41" y="225"/>
                    </a:lnTo>
                    <a:lnTo>
                      <a:pt x="47" y="226"/>
                    </a:lnTo>
                    <a:lnTo>
                      <a:pt x="46" y="227"/>
                    </a:lnTo>
                    <a:lnTo>
                      <a:pt x="50" y="229"/>
                    </a:lnTo>
                    <a:lnTo>
                      <a:pt x="47" y="239"/>
                    </a:lnTo>
                    <a:lnTo>
                      <a:pt x="43" y="252"/>
                    </a:lnTo>
                    <a:lnTo>
                      <a:pt x="43" y="263"/>
                    </a:lnTo>
                    <a:lnTo>
                      <a:pt x="51" y="264"/>
                    </a:lnTo>
                    <a:lnTo>
                      <a:pt x="54" y="264"/>
                    </a:lnTo>
                    <a:lnTo>
                      <a:pt x="54" y="263"/>
                    </a:lnTo>
                    <a:lnTo>
                      <a:pt x="57" y="261"/>
                    </a:lnTo>
                    <a:lnTo>
                      <a:pt x="59" y="256"/>
                    </a:lnTo>
                    <a:lnTo>
                      <a:pt x="59" y="253"/>
                    </a:lnTo>
                    <a:lnTo>
                      <a:pt x="58" y="249"/>
                    </a:lnTo>
                    <a:lnTo>
                      <a:pt x="58" y="244"/>
                    </a:lnTo>
                    <a:lnTo>
                      <a:pt x="63" y="238"/>
                    </a:lnTo>
                    <a:lnTo>
                      <a:pt x="66" y="237"/>
                    </a:lnTo>
                    <a:lnTo>
                      <a:pt x="74" y="237"/>
                    </a:lnTo>
                    <a:lnTo>
                      <a:pt x="78" y="239"/>
                    </a:lnTo>
                    <a:lnTo>
                      <a:pt x="80" y="239"/>
                    </a:lnTo>
                    <a:lnTo>
                      <a:pt x="84" y="243"/>
                    </a:lnTo>
                    <a:lnTo>
                      <a:pt x="84" y="247"/>
                    </a:lnTo>
                    <a:lnTo>
                      <a:pt x="83" y="251"/>
                    </a:lnTo>
                    <a:lnTo>
                      <a:pt x="79" y="260"/>
                    </a:lnTo>
                    <a:lnTo>
                      <a:pt x="76" y="268"/>
                    </a:lnTo>
                    <a:lnTo>
                      <a:pt x="76" y="270"/>
                    </a:lnTo>
                    <a:lnTo>
                      <a:pt x="76" y="275"/>
                    </a:lnTo>
                    <a:lnTo>
                      <a:pt x="74" y="279"/>
                    </a:lnTo>
                    <a:lnTo>
                      <a:pt x="72" y="280"/>
                    </a:lnTo>
                    <a:lnTo>
                      <a:pt x="70" y="280"/>
                    </a:lnTo>
                    <a:lnTo>
                      <a:pt x="70" y="280"/>
                    </a:lnTo>
                    <a:lnTo>
                      <a:pt x="63" y="282"/>
                    </a:lnTo>
                    <a:lnTo>
                      <a:pt x="57" y="291"/>
                    </a:lnTo>
                    <a:lnTo>
                      <a:pt x="54" y="291"/>
                    </a:lnTo>
                    <a:lnTo>
                      <a:pt x="51" y="291"/>
                    </a:lnTo>
                    <a:lnTo>
                      <a:pt x="48" y="289"/>
                    </a:lnTo>
                    <a:lnTo>
                      <a:pt x="46" y="291"/>
                    </a:lnTo>
                    <a:lnTo>
                      <a:pt x="48" y="298"/>
                    </a:lnTo>
                    <a:lnTo>
                      <a:pt x="47" y="300"/>
                    </a:lnTo>
                    <a:lnTo>
                      <a:pt x="46" y="300"/>
                    </a:lnTo>
                    <a:lnTo>
                      <a:pt x="44" y="298"/>
                    </a:lnTo>
                    <a:lnTo>
                      <a:pt x="43" y="300"/>
                    </a:lnTo>
                    <a:lnTo>
                      <a:pt x="45" y="304"/>
                    </a:lnTo>
                    <a:lnTo>
                      <a:pt x="45" y="308"/>
                    </a:lnTo>
                    <a:lnTo>
                      <a:pt x="43" y="308"/>
                    </a:lnTo>
                    <a:lnTo>
                      <a:pt x="45" y="310"/>
                    </a:lnTo>
                    <a:lnTo>
                      <a:pt x="47" y="311"/>
                    </a:lnTo>
                    <a:lnTo>
                      <a:pt x="43" y="316"/>
                    </a:lnTo>
                    <a:lnTo>
                      <a:pt x="41" y="313"/>
                    </a:lnTo>
                    <a:lnTo>
                      <a:pt x="40" y="317"/>
                    </a:lnTo>
                    <a:lnTo>
                      <a:pt x="39" y="317"/>
                    </a:lnTo>
                    <a:lnTo>
                      <a:pt x="35" y="319"/>
                    </a:lnTo>
                    <a:lnTo>
                      <a:pt x="36" y="322"/>
                    </a:lnTo>
                    <a:lnTo>
                      <a:pt x="33" y="327"/>
                    </a:lnTo>
                    <a:lnTo>
                      <a:pt x="31" y="337"/>
                    </a:lnTo>
                    <a:lnTo>
                      <a:pt x="30" y="340"/>
                    </a:lnTo>
                    <a:lnTo>
                      <a:pt x="35" y="341"/>
                    </a:lnTo>
                    <a:lnTo>
                      <a:pt x="46" y="340"/>
                    </a:lnTo>
                    <a:lnTo>
                      <a:pt x="46" y="344"/>
                    </a:lnTo>
                    <a:lnTo>
                      <a:pt x="47" y="345"/>
                    </a:lnTo>
                    <a:lnTo>
                      <a:pt x="64" y="348"/>
                    </a:lnTo>
                    <a:lnTo>
                      <a:pt x="67" y="353"/>
                    </a:lnTo>
                    <a:lnTo>
                      <a:pt x="76" y="352"/>
                    </a:lnTo>
                    <a:lnTo>
                      <a:pt x="79" y="350"/>
                    </a:lnTo>
                    <a:lnTo>
                      <a:pt x="87" y="353"/>
                    </a:lnTo>
                    <a:lnTo>
                      <a:pt x="91" y="353"/>
                    </a:lnTo>
                    <a:lnTo>
                      <a:pt x="91" y="348"/>
                    </a:lnTo>
                    <a:lnTo>
                      <a:pt x="89" y="340"/>
                    </a:lnTo>
                    <a:lnTo>
                      <a:pt x="92" y="336"/>
                    </a:lnTo>
                    <a:lnTo>
                      <a:pt x="97" y="338"/>
                    </a:lnTo>
                    <a:lnTo>
                      <a:pt x="103" y="339"/>
                    </a:lnTo>
                    <a:lnTo>
                      <a:pt x="107" y="337"/>
                    </a:lnTo>
                    <a:lnTo>
                      <a:pt x="108" y="334"/>
                    </a:lnTo>
                    <a:lnTo>
                      <a:pt x="115" y="332"/>
                    </a:lnTo>
                    <a:lnTo>
                      <a:pt x="116" y="327"/>
                    </a:lnTo>
                    <a:lnTo>
                      <a:pt x="118" y="326"/>
                    </a:lnTo>
                    <a:lnTo>
                      <a:pt x="120" y="327"/>
                    </a:lnTo>
                    <a:lnTo>
                      <a:pt x="121" y="332"/>
                    </a:lnTo>
                    <a:lnTo>
                      <a:pt x="121" y="331"/>
                    </a:lnTo>
                    <a:lnTo>
                      <a:pt x="122" y="326"/>
                    </a:lnTo>
                    <a:lnTo>
                      <a:pt x="123" y="319"/>
                    </a:lnTo>
                    <a:lnTo>
                      <a:pt x="121" y="317"/>
                    </a:lnTo>
                    <a:lnTo>
                      <a:pt x="118" y="316"/>
                    </a:lnTo>
                    <a:lnTo>
                      <a:pt x="114" y="312"/>
                    </a:lnTo>
                    <a:lnTo>
                      <a:pt x="113" y="308"/>
                    </a:lnTo>
                    <a:lnTo>
                      <a:pt x="109" y="307"/>
                    </a:lnTo>
                    <a:lnTo>
                      <a:pt x="102" y="300"/>
                    </a:lnTo>
                    <a:lnTo>
                      <a:pt x="100" y="295"/>
                    </a:lnTo>
                    <a:lnTo>
                      <a:pt x="100" y="282"/>
                    </a:lnTo>
                    <a:lnTo>
                      <a:pt x="101" y="277"/>
                    </a:lnTo>
                    <a:lnTo>
                      <a:pt x="104" y="271"/>
                    </a:lnTo>
                    <a:lnTo>
                      <a:pt x="109" y="267"/>
                    </a:lnTo>
                    <a:lnTo>
                      <a:pt x="117" y="262"/>
                    </a:lnTo>
                    <a:lnTo>
                      <a:pt x="121" y="259"/>
                    </a:lnTo>
                    <a:lnTo>
                      <a:pt x="122" y="257"/>
                    </a:lnTo>
                    <a:lnTo>
                      <a:pt x="126" y="251"/>
                    </a:lnTo>
                    <a:lnTo>
                      <a:pt x="129" y="252"/>
                    </a:lnTo>
                    <a:lnTo>
                      <a:pt x="130" y="252"/>
                    </a:lnTo>
                    <a:lnTo>
                      <a:pt x="134" y="249"/>
                    </a:lnTo>
                    <a:lnTo>
                      <a:pt x="137" y="246"/>
                    </a:lnTo>
                    <a:lnTo>
                      <a:pt x="139" y="245"/>
                    </a:lnTo>
                    <a:lnTo>
                      <a:pt x="144" y="245"/>
                    </a:lnTo>
                    <a:lnTo>
                      <a:pt x="145" y="243"/>
                    </a:lnTo>
                    <a:lnTo>
                      <a:pt x="147" y="241"/>
                    </a:lnTo>
                    <a:lnTo>
                      <a:pt x="150" y="236"/>
                    </a:lnTo>
                    <a:lnTo>
                      <a:pt x="151" y="235"/>
                    </a:lnTo>
                    <a:lnTo>
                      <a:pt x="152" y="235"/>
                    </a:lnTo>
                    <a:lnTo>
                      <a:pt x="157" y="243"/>
                    </a:lnTo>
                    <a:lnTo>
                      <a:pt x="163" y="245"/>
                    </a:lnTo>
                    <a:lnTo>
                      <a:pt x="163" y="248"/>
                    </a:lnTo>
                    <a:lnTo>
                      <a:pt x="165" y="251"/>
                    </a:lnTo>
                    <a:lnTo>
                      <a:pt x="167" y="254"/>
                    </a:lnTo>
                    <a:lnTo>
                      <a:pt x="171" y="258"/>
                    </a:lnTo>
                    <a:lnTo>
                      <a:pt x="173" y="262"/>
                    </a:lnTo>
                    <a:lnTo>
                      <a:pt x="171" y="266"/>
                    </a:lnTo>
                    <a:lnTo>
                      <a:pt x="173" y="268"/>
                    </a:lnTo>
                    <a:lnTo>
                      <a:pt x="176" y="270"/>
                    </a:lnTo>
                    <a:lnTo>
                      <a:pt x="179" y="273"/>
                    </a:lnTo>
                    <a:lnTo>
                      <a:pt x="182" y="275"/>
                    </a:lnTo>
                    <a:lnTo>
                      <a:pt x="184" y="276"/>
                    </a:lnTo>
                    <a:lnTo>
                      <a:pt x="188" y="273"/>
                    </a:lnTo>
                    <a:lnTo>
                      <a:pt x="190" y="272"/>
                    </a:lnTo>
                    <a:lnTo>
                      <a:pt x="193" y="273"/>
                    </a:lnTo>
                    <a:lnTo>
                      <a:pt x="196" y="276"/>
                    </a:lnTo>
                    <a:lnTo>
                      <a:pt x="201" y="278"/>
                    </a:lnTo>
                    <a:lnTo>
                      <a:pt x="205" y="284"/>
                    </a:lnTo>
                    <a:lnTo>
                      <a:pt x="208" y="285"/>
                    </a:lnTo>
                    <a:lnTo>
                      <a:pt x="214" y="285"/>
                    </a:lnTo>
                    <a:lnTo>
                      <a:pt x="216" y="281"/>
                    </a:lnTo>
                    <a:lnTo>
                      <a:pt x="217" y="279"/>
                    </a:lnTo>
                    <a:lnTo>
                      <a:pt x="222" y="268"/>
                    </a:lnTo>
                    <a:lnTo>
                      <a:pt x="223" y="258"/>
                    </a:lnTo>
                    <a:lnTo>
                      <a:pt x="223" y="255"/>
                    </a:lnTo>
                    <a:lnTo>
                      <a:pt x="224" y="246"/>
                    </a:lnTo>
                    <a:lnTo>
                      <a:pt x="223" y="244"/>
                    </a:lnTo>
                    <a:lnTo>
                      <a:pt x="222" y="244"/>
                    </a:lnTo>
                    <a:lnTo>
                      <a:pt x="220" y="241"/>
                    </a:lnTo>
                    <a:lnTo>
                      <a:pt x="217" y="236"/>
                    </a:lnTo>
                    <a:lnTo>
                      <a:pt x="216" y="232"/>
                    </a:lnTo>
                    <a:lnTo>
                      <a:pt x="218" y="231"/>
                    </a:lnTo>
                    <a:lnTo>
                      <a:pt x="223" y="227"/>
                    </a:lnTo>
                    <a:lnTo>
                      <a:pt x="223" y="221"/>
                    </a:lnTo>
                    <a:lnTo>
                      <a:pt x="222" y="217"/>
                    </a:lnTo>
                    <a:lnTo>
                      <a:pt x="222" y="214"/>
                    </a:lnTo>
                    <a:lnTo>
                      <a:pt x="221" y="211"/>
                    </a:lnTo>
                    <a:lnTo>
                      <a:pt x="219" y="211"/>
                    </a:lnTo>
                    <a:lnTo>
                      <a:pt x="216" y="209"/>
                    </a:lnTo>
                    <a:lnTo>
                      <a:pt x="214" y="206"/>
                    </a:lnTo>
                    <a:lnTo>
                      <a:pt x="210" y="204"/>
                    </a:lnTo>
                    <a:lnTo>
                      <a:pt x="209" y="212"/>
                    </a:lnTo>
                    <a:lnTo>
                      <a:pt x="206" y="217"/>
                    </a:lnTo>
                    <a:lnTo>
                      <a:pt x="200" y="223"/>
                    </a:lnTo>
                    <a:lnTo>
                      <a:pt x="198" y="226"/>
                    </a:lnTo>
                    <a:lnTo>
                      <a:pt x="195" y="226"/>
                    </a:lnTo>
                    <a:lnTo>
                      <a:pt x="190" y="223"/>
                    </a:lnTo>
                    <a:lnTo>
                      <a:pt x="189" y="224"/>
                    </a:lnTo>
                    <a:lnTo>
                      <a:pt x="189" y="228"/>
                    </a:lnTo>
                    <a:lnTo>
                      <a:pt x="186" y="230"/>
                    </a:lnTo>
                    <a:lnTo>
                      <a:pt x="184" y="227"/>
                    </a:lnTo>
                    <a:lnTo>
                      <a:pt x="181" y="221"/>
                    </a:lnTo>
                    <a:lnTo>
                      <a:pt x="174" y="213"/>
                    </a:lnTo>
                    <a:lnTo>
                      <a:pt x="169" y="211"/>
                    </a:lnTo>
                    <a:lnTo>
                      <a:pt x="167" y="207"/>
                    </a:lnTo>
                    <a:lnTo>
                      <a:pt x="164" y="208"/>
                    </a:lnTo>
                    <a:lnTo>
                      <a:pt x="161" y="206"/>
                    </a:lnTo>
                    <a:lnTo>
                      <a:pt x="160" y="205"/>
                    </a:lnTo>
                    <a:lnTo>
                      <a:pt x="159" y="205"/>
                    </a:lnTo>
                    <a:lnTo>
                      <a:pt x="152" y="198"/>
                    </a:lnTo>
                    <a:lnTo>
                      <a:pt x="152" y="194"/>
                    </a:lnTo>
                    <a:lnTo>
                      <a:pt x="150" y="191"/>
                    </a:lnTo>
                    <a:lnTo>
                      <a:pt x="150" y="174"/>
                    </a:lnTo>
                    <a:lnTo>
                      <a:pt x="149" y="171"/>
                    </a:lnTo>
                    <a:lnTo>
                      <a:pt x="146" y="169"/>
                    </a:lnTo>
                    <a:lnTo>
                      <a:pt x="143" y="168"/>
                    </a:lnTo>
                    <a:lnTo>
                      <a:pt x="142" y="166"/>
                    </a:lnTo>
                    <a:lnTo>
                      <a:pt x="142" y="164"/>
                    </a:lnTo>
                    <a:lnTo>
                      <a:pt x="147" y="160"/>
                    </a:lnTo>
                    <a:lnTo>
                      <a:pt x="150" y="158"/>
                    </a:lnTo>
                    <a:lnTo>
                      <a:pt x="151" y="156"/>
                    </a:lnTo>
                    <a:lnTo>
                      <a:pt x="155" y="154"/>
                    </a:lnTo>
                    <a:lnTo>
                      <a:pt x="161" y="151"/>
                    </a:lnTo>
                    <a:lnTo>
                      <a:pt x="169" y="151"/>
                    </a:lnTo>
                    <a:lnTo>
                      <a:pt x="176" y="148"/>
                    </a:lnTo>
                    <a:lnTo>
                      <a:pt x="185" y="145"/>
                    </a:lnTo>
                    <a:lnTo>
                      <a:pt x="188" y="144"/>
                    </a:lnTo>
                    <a:lnTo>
                      <a:pt x="205" y="121"/>
                    </a:lnTo>
                    <a:lnTo>
                      <a:pt x="209" y="116"/>
                    </a:lnTo>
                    <a:lnTo>
                      <a:pt x="223" y="100"/>
                    </a:lnTo>
                    <a:lnTo>
                      <a:pt x="224" y="98"/>
                    </a:lnTo>
                    <a:lnTo>
                      <a:pt x="221" y="87"/>
                    </a:lnTo>
                    <a:lnTo>
                      <a:pt x="221" y="83"/>
                    </a:lnTo>
                    <a:lnTo>
                      <a:pt x="221" y="80"/>
                    </a:lnTo>
                    <a:lnTo>
                      <a:pt x="223" y="78"/>
                    </a:lnTo>
                    <a:lnTo>
                      <a:pt x="231" y="79"/>
                    </a:lnTo>
                    <a:lnTo>
                      <a:pt x="234" y="75"/>
                    </a:lnTo>
                    <a:lnTo>
                      <a:pt x="234" y="71"/>
                    </a:lnTo>
                    <a:lnTo>
                      <a:pt x="236" y="64"/>
                    </a:lnTo>
                    <a:lnTo>
                      <a:pt x="238" y="61"/>
                    </a:lnTo>
                    <a:lnTo>
                      <a:pt x="244" y="57"/>
                    </a:lnTo>
                    <a:lnTo>
                      <a:pt x="247" y="56"/>
                    </a:lnTo>
                    <a:lnTo>
                      <a:pt x="249" y="53"/>
                    </a:lnTo>
                    <a:lnTo>
                      <a:pt x="248" y="51"/>
                    </a:lnTo>
                    <a:lnTo>
                      <a:pt x="247" y="50"/>
                    </a:lnTo>
                    <a:lnTo>
                      <a:pt x="246" y="47"/>
                    </a:lnTo>
                    <a:lnTo>
                      <a:pt x="247" y="46"/>
                    </a:lnTo>
                    <a:lnTo>
                      <a:pt x="245" y="44"/>
                    </a:lnTo>
                    <a:lnTo>
                      <a:pt x="242" y="46"/>
                    </a:lnTo>
                    <a:lnTo>
                      <a:pt x="241" y="48"/>
                    </a:lnTo>
                    <a:lnTo>
                      <a:pt x="236" y="47"/>
                    </a:lnTo>
                    <a:lnTo>
                      <a:pt x="230" y="43"/>
                    </a:lnTo>
                    <a:lnTo>
                      <a:pt x="223" y="32"/>
                    </a:lnTo>
                    <a:lnTo>
                      <a:pt x="218" y="24"/>
                    </a:lnTo>
                    <a:lnTo>
                      <a:pt x="216" y="24"/>
                    </a:lnTo>
                    <a:lnTo>
                      <a:pt x="215" y="26"/>
                    </a:lnTo>
                    <a:lnTo>
                      <a:pt x="207" y="26"/>
                    </a:lnTo>
                    <a:lnTo>
                      <a:pt x="204" y="27"/>
                    </a:lnTo>
                    <a:lnTo>
                      <a:pt x="202" y="30"/>
                    </a:lnTo>
                    <a:lnTo>
                      <a:pt x="199" y="28"/>
                    </a:lnTo>
                    <a:lnTo>
                      <a:pt x="197" y="28"/>
                    </a:lnTo>
                    <a:lnTo>
                      <a:pt x="195" y="26"/>
                    </a:lnTo>
                    <a:lnTo>
                      <a:pt x="195" y="23"/>
                    </a:lnTo>
                    <a:lnTo>
                      <a:pt x="195" y="20"/>
                    </a:lnTo>
                    <a:lnTo>
                      <a:pt x="194" y="19"/>
                    </a:lnTo>
                    <a:lnTo>
                      <a:pt x="194" y="17"/>
                    </a:lnTo>
                    <a:lnTo>
                      <a:pt x="193" y="16"/>
                    </a:lnTo>
                    <a:lnTo>
                      <a:pt x="191" y="18"/>
                    </a:lnTo>
                    <a:lnTo>
                      <a:pt x="189" y="18"/>
                    </a:lnTo>
                    <a:lnTo>
                      <a:pt x="187" y="18"/>
                    </a:lnTo>
                    <a:lnTo>
                      <a:pt x="186" y="18"/>
                    </a:lnTo>
                    <a:lnTo>
                      <a:pt x="185" y="14"/>
                    </a:lnTo>
                    <a:lnTo>
                      <a:pt x="184" y="12"/>
                    </a:lnTo>
                    <a:lnTo>
                      <a:pt x="181" y="10"/>
                    </a:lnTo>
                    <a:lnTo>
                      <a:pt x="176" y="10"/>
                    </a:lnTo>
                    <a:lnTo>
                      <a:pt x="169" y="6"/>
                    </a:lnTo>
                    <a:lnTo>
                      <a:pt x="165" y="6"/>
                    </a:lnTo>
                    <a:lnTo>
                      <a:pt x="162" y="5"/>
                    </a:lnTo>
                    <a:lnTo>
                      <a:pt x="158" y="3"/>
                    </a:lnTo>
                    <a:lnTo>
                      <a:pt x="153" y="2"/>
                    </a:lnTo>
                    <a:lnTo>
                      <a:pt x="142" y="0"/>
                    </a:lnTo>
                    <a:lnTo>
                      <a:pt x="123" y="3"/>
                    </a:lnTo>
                    <a:lnTo>
                      <a:pt x="119" y="3"/>
                    </a:lnTo>
                    <a:lnTo>
                      <a:pt x="116" y="5"/>
                    </a:lnTo>
                    <a:lnTo>
                      <a:pt x="119" y="10"/>
                    </a:lnTo>
                    <a:lnTo>
                      <a:pt x="123" y="20"/>
                    </a:lnTo>
                    <a:lnTo>
                      <a:pt x="127" y="26"/>
                    </a:lnTo>
                    <a:lnTo>
                      <a:pt x="132" y="37"/>
                    </a:lnTo>
                    <a:lnTo>
                      <a:pt x="133" y="53"/>
                    </a:lnTo>
                    <a:lnTo>
                      <a:pt x="133" y="65"/>
                    </a:lnTo>
                    <a:lnTo>
                      <a:pt x="130" y="66"/>
                    </a:lnTo>
                    <a:lnTo>
                      <a:pt x="126" y="66"/>
                    </a:lnTo>
                    <a:lnTo>
                      <a:pt x="121" y="67"/>
                    </a:lnTo>
                    <a:lnTo>
                      <a:pt x="116" y="67"/>
                    </a:lnTo>
                    <a:lnTo>
                      <a:pt x="111" y="68"/>
                    </a:lnTo>
                    <a:lnTo>
                      <a:pt x="108" y="70"/>
                    </a:lnTo>
                    <a:lnTo>
                      <a:pt x="102" y="67"/>
                    </a:lnTo>
                    <a:lnTo>
                      <a:pt x="91" y="67"/>
                    </a:lnTo>
                    <a:lnTo>
                      <a:pt x="83" y="65"/>
                    </a:lnTo>
                    <a:lnTo>
                      <a:pt x="76" y="64"/>
                    </a:lnTo>
                    <a:lnTo>
                      <a:pt x="68" y="63"/>
                    </a:lnTo>
                    <a:lnTo>
                      <a:pt x="60" y="64"/>
                    </a:lnTo>
                    <a:lnTo>
                      <a:pt x="59" y="66"/>
                    </a:lnTo>
                    <a:lnTo>
                      <a:pt x="59" y="73"/>
                    </a:lnTo>
                    <a:lnTo>
                      <a:pt x="57" y="74"/>
                    </a:lnTo>
                    <a:lnTo>
                      <a:pt x="48" y="82"/>
                    </a:lnTo>
                    <a:lnTo>
                      <a:pt x="46" y="84"/>
                    </a:lnTo>
                    <a:lnTo>
                      <a:pt x="42" y="91"/>
                    </a:lnTo>
                    <a:lnTo>
                      <a:pt x="40" y="91"/>
                    </a:lnTo>
                    <a:lnTo>
                      <a:pt x="32" y="96"/>
                    </a:lnTo>
                    <a:lnTo>
                      <a:pt x="30" y="98"/>
                    </a:lnTo>
                    <a:lnTo>
                      <a:pt x="27" y="111"/>
                    </a:lnTo>
                    <a:lnTo>
                      <a:pt x="28" y="117"/>
                    </a:lnTo>
                    <a:lnTo>
                      <a:pt x="26" y="124"/>
                    </a:lnTo>
                    <a:lnTo>
                      <a:pt x="29" y="129"/>
                    </a:lnTo>
                    <a:lnTo>
                      <a:pt x="29" y="130"/>
                    </a:lnTo>
                    <a:lnTo>
                      <a:pt x="20" y="130"/>
                    </a:lnTo>
                    <a:lnTo>
                      <a:pt x="18" y="133"/>
                    </a:lnTo>
                    <a:lnTo>
                      <a:pt x="18" y="138"/>
                    </a:lnTo>
                    <a:lnTo>
                      <a:pt x="12" y="141"/>
                    </a:lnTo>
                    <a:lnTo>
                      <a:pt x="10" y="143"/>
                    </a:lnTo>
                    <a:lnTo>
                      <a:pt x="6" y="154"/>
                    </a:lnTo>
                    <a:lnTo>
                      <a:pt x="7" y="165"/>
                    </a:lnTo>
                    <a:lnTo>
                      <a:pt x="6" y="168"/>
                    </a:lnTo>
                    <a:lnTo>
                      <a:pt x="3" y="173"/>
                    </a:lnTo>
                    <a:lnTo>
                      <a:pt x="0" y="21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98B9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500" name="Picture 476"/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" y="3325"/>
                <a:ext cx="155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01" name="Picture 477"/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58" y="3325"/>
                <a:ext cx="155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92" name="Rectangle 478"/>
              <p:cNvSpPr>
                <a:spLocks noChangeArrowheads="1"/>
              </p:cNvSpPr>
              <p:nvPr/>
            </p:nvSpPr>
            <p:spPr bwMode="auto">
              <a:xfrm>
                <a:off x="4079" y="3337"/>
                <a:ext cx="112" cy="4"/>
              </a:xfrm>
              <a:prstGeom prst="rect">
                <a:avLst/>
              </a:prstGeom>
              <a:solidFill>
                <a:srgbClr val="F5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3" name="Rectangle 479"/>
              <p:cNvSpPr>
                <a:spLocks noChangeArrowheads="1"/>
              </p:cNvSpPr>
              <p:nvPr/>
            </p:nvSpPr>
            <p:spPr bwMode="auto">
              <a:xfrm>
                <a:off x="4079" y="3341"/>
                <a:ext cx="112" cy="6"/>
              </a:xfrm>
              <a:prstGeom prst="rect">
                <a:avLst/>
              </a:prstGeom>
              <a:solidFill>
                <a:srgbClr val="F4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4" name="Rectangle 480"/>
              <p:cNvSpPr>
                <a:spLocks noChangeArrowheads="1"/>
              </p:cNvSpPr>
              <p:nvPr/>
            </p:nvSpPr>
            <p:spPr bwMode="auto">
              <a:xfrm>
                <a:off x="4079" y="3347"/>
                <a:ext cx="112" cy="5"/>
              </a:xfrm>
              <a:prstGeom prst="rect">
                <a:avLst/>
              </a:prstGeom>
              <a:solidFill>
                <a:srgbClr val="F3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5" name="Rectangle 481"/>
              <p:cNvSpPr>
                <a:spLocks noChangeArrowheads="1"/>
              </p:cNvSpPr>
              <p:nvPr/>
            </p:nvSpPr>
            <p:spPr bwMode="auto">
              <a:xfrm>
                <a:off x="4079" y="3352"/>
                <a:ext cx="112" cy="4"/>
              </a:xfrm>
              <a:prstGeom prst="rect">
                <a:avLst/>
              </a:prstGeom>
              <a:solidFill>
                <a:srgbClr val="F2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6" name="Rectangle 482"/>
              <p:cNvSpPr>
                <a:spLocks noChangeArrowheads="1"/>
              </p:cNvSpPr>
              <p:nvPr/>
            </p:nvSpPr>
            <p:spPr bwMode="auto">
              <a:xfrm>
                <a:off x="4079" y="3356"/>
                <a:ext cx="112" cy="5"/>
              </a:xfrm>
              <a:prstGeom prst="rect">
                <a:avLst/>
              </a:prstGeom>
              <a:solidFill>
                <a:srgbClr val="F2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7" name="Rectangle 483"/>
              <p:cNvSpPr>
                <a:spLocks noChangeArrowheads="1"/>
              </p:cNvSpPr>
              <p:nvPr/>
            </p:nvSpPr>
            <p:spPr bwMode="auto">
              <a:xfrm>
                <a:off x="4079" y="3361"/>
                <a:ext cx="112" cy="4"/>
              </a:xfrm>
              <a:prstGeom prst="rect">
                <a:avLst/>
              </a:prstGeom>
              <a:solidFill>
                <a:srgbClr val="F0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8" name="Rectangle 484"/>
              <p:cNvSpPr>
                <a:spLocks noChangeArrowheads="1"/>
              </p:cNvSpPr>
              <p:nvPr/>
            </p:nvSpPr>
            <p:spPr bwMode="auto">
              <a:xfrm>
                <a:off x="4079" y="3365"/>
                <a:ext cx="112" cy="4"/>
              </a:xfrm>
              <a:prstGeom prst="rect">
                <a:avLst/>
              </a:prstGeom>
              <a:solidFill>
                <a:srgbClr val="F0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99" name="Rectangle 485"/>
              <p:cNvSpPr>
                <a:spLocks noChangeArrowheads="1"/>
              </p:cNvSpPr>
              <p:nvPr/>
            </p:nvSpPr>
            <p:spPr bwMode="auto">
              <a:xfrm>
                <a:off x="4079" y="3369"/>
                <a:ext cx="112" cy="5"/>
              </a:xfrm>
              <a:prstGeom prst="rect">
                <a:avLst/>
              </a:prstGeom>
              <a:solidFill>
                <a:srgbClr val="EF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0" name="Rectangle 486"/>
              <p:cNvSpPr>
                <a:spLocks noChangeArrowheads="1"/>
              </p:cNvSpPr>
              <p:nvPr/>
            </p:nvSpPr>
            <p:spPr bwMode="auto">
              <a:xfrm>
                <a:off x="4079" y="3374"/>
                <a:ext cx="112" cy="6"/>
              </a:xfrm>
              <a:prstGeom prst="rect">
                <a:avLst/>
              </a:prstGeom>
              <a:solidFill>
                <a:srgbClr val="E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1" name="Rectangle 487"/>
              <p:cNvSpPr>
                <a:spLocks noChangeArrowheads="1"/>
              </p:cNvSpPr>
              <p:nvPr/>
            </p:nvSpPr>
            <p:spPr bwMode="auto">
              <a:xfrm>
                <a:off x="4079" y="3380"/>
                <a:ext cx="112" cy="5"/>
              </a:xfrm>
              <a:prstGeom prst="rect">
                <a:avLst/>
              </a:prstGeom>
              <a:solidFill>
                <a:srgbClr val="E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2" name="Rectangle 488"/>
              <p:cNvSpPr>
                <a:spLocks noChangeArrowheads="1"/>
              </p:cNvSpPr>
              <p:nvPr/>
            </p:nvSpPr>
            <p:spPr bwMode="auto">
              <a:xfrm>
                <a:off x="4079" y="3385"/>
                <a:ext cx="112" cy="4"/>
              </a:xfrm>
              <a:prstGeom prst="rect">
                <a:avLst/>
              </a:prstGeom>
              <a:solidFill>
                <a:srgbClr val="E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3" name="Rectangle 489"/>
              <p:cNvSpPr>
                <a:spLocks noChangeArrowheads="1"/>
              </p:cNvSpPr>
              <p:nvPr/>
            </p:nvSpPr>
            <p:spPr bwMode="auto">
              <a:xfrm>
                <a:off x="4079" y="3389"/>
                <a:ext cx="112" cy="6"/>
              </a:xfrm>
              <a:prstGeom prst="rect">
                <a:avLst/>
              </a:prstGeom>
              <a:solidFill>
                <a:srgbClr val="EB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4" name="Rectangle 490"/>
              <p:cNvSpPr>
                <a:spLocks noChangeArrowheads="1"/>
              </p:cNvSpPr>
              <p:nvPr/>
            </p:nvSpPr>
            <p:spPr bwMode="auto">
              <a:xfrm>
                <a:off x="4079" y="3395"/>
                <a:ext cx="112" cy="5"/>
              </a:xfrm>
              <a:prstGeom prst="rect">
                <a:avLst/>
              </a:prstGeom>
              <a:solidFill>
                <a:srgbClr val="EAF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5" name="Rectangle 491"/>
              <p:cNvSpPr>
                <a:spLocks noChangeArrowheads="1"/>
              </p:cNvSpPr>
              <p:nvPr/>
            </p:nvSpPr>
            <p:spPr bwMode="auto">
              <a:xfrm>
                <a:off x="4079" y="3400"/>
                <a:ext cx="112" cy="4"/>
              </a:xfrm>
              <a:prstGeom prst="rect">
                <a:avLst/>
              </a:prstGeom>
              <a:solidFill>
                <a:srgbClr val="EA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6" name="Rectangle 492"/>
              <p:cNvSpPr>
                <a:spLocks noChangeArrowheads="1"/>
              </p:cNvSpPr>
              <p:nvPr/>
            </p:nvSpPr>
            <p:spPr bwMode="auto">
              <a:xfrm>
                <a:off x="4079" y="3404"/>
                <a:ext cx="112" cy="5"/>
              </a:xfrm>
              <a:prstGeom prst="rect">
                <a:avLst/>
              </a:prstGeom>
              <a:solidFill>
                <a:srgbClr val="E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7" name="Rectangle 493"/>
              <p:cNvSpPr>
                <a:spLocks noChangeArrowheads="1"/>
              </p:cNvSpPr>
              <p:nvPr/>
            </p:nvSpPr>
            <p:spPr bwMode="auto">
              <a:xfrm>
                <a:off x="4079" y="3409"/>
                <a:ext cx="112" cy="6"/>
              </a:xfrm>
              <a:prstGeom prst="rect">
                <a:avLst/>
              </a:prstGeom>
              <a:solidFill>
                <a:srgbClr val="E8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8" name="Rectangle 494"/>
              <p:cNvSpPr>
                <a:spLocks noChangeArrowheads="1"/>
              </p:cNvSpPr>
              <p:nvPr/>
            </p:nvSpPr>
            <p:spPr bwMode="auto">
              <a:xfrm>
                <a:off x="4079" y="3415"/>
                <a:ext cx="112" cy="3"/>
              </a:xfrm>
              <a:prstGeom prst="rect">
                <a:avLst/>
              </a:prstGeom>
              <a:solidFill>
                <a:srgbClr val="E6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09" name="Rectangle 495"/>
              <p:cNvSpPr>
                <a:spLocks noChangeArrowheads="1"/>
              </p:cNvSpPr>
              <p:nvPr/>
            </p:nvSpPr>
            <p:spPr bwMode="auto">
              <a:xfrm>
                <a:off x="4079" y="3418"/>
                <a:ext cx="112" cy="4"/>
              </a:xfrm>
              <a:prstGeom prst="rect">
                <a:avLst/>
              </a:prstGeom>
              <a:solidFill>
                <a:srgbClr val="E6F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0" name="Rectangle 496"/>
              <p:cNvSpPr>
                <a:spLocks noChangeArrowheads="1"/>
              </p:cNvSpPr>
              <p:nvPr/>
            </p:nvSpPr>
            <p:spPr bwMode="auto">
              <a:xfrm>
                <a:off x="4079" y="3422"/>
                <a:ext cx="112" cy="5"/>
              </a:xfrm>
              <a:prstGeom prst="rect">
                <a:avLst/>
              </a:prstGeom>
              <a:solidFill>
                <a:srgbClr val="E5F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1" name="Rectangle 497"/>
              <p:cNvSpPr>
                <a:spLocks noChangeArrowheads="1"/>
              </p:cNvSpPr>
              <p:nvPr/>
            </p:nvSpPr>
            <p:spPr bwMode="auto">
              <a:xfrm>
                <a:off x="4079" y="3427"/>
                <a:ext cx="112" cy="4"/>
              </a:xfrm>
              <a:prstGeom prst="rect">
                <a:avLst/>
              </a:prstGeom>
              <a:solidFill>
                <a:srgbClr val="E5F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2" name="Rectangle 498"/>
              <p:cNvSpPr>
                <a:spLocks noChangeArrowheads="1"/>
              </p:cNvSpPr>
              <p:nvPr/>
            </p:nvSpPr>
            <p:spPr bwMode="auto">
              <a:xfrm>
                <a:off x="4079" y="3431"/>
                <a:ext cx="112" cy="4"/>
              </a:xfrm>
              <a:prstGeom prst="rect">
                <a:avLst/>
              </a:prstGeom>
              <a:solidFill>
                <a:srgbClr val="E4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3" name="Rectangle 499"/>
              <p:cNvSpPr>
                <a:spLocks noChangeArrowheads="1"/>
              </p:cNvSpPr>
              <p:nvPr/>
            </p:nvSpPr>
            <p:spPr bwMode="auto">
              <a:xfrm>
                <a:off x="4079" y="3435"/>
                <a:ext cx="112" cy="4"/>
              </a:xfrm>
              <a:prstGeom prst="rect">
                <a:avLst/>
              </a:prstGeom>
              <a:solidFill>
                <a:srgbClr val="E3F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4" name="Rectangle 500"/>
              <p:cNvSpPr>
                <a:spLocks noChangeArrowheads="1"/>
              </p:cNvSpPr>
              <p:nvPr/>
            </p:nvSpPr>
            <p:spPr bwMode="auto">
              <a:xfrm>
                <a:off x="4079" y="3439"/>
                <a:ext cx="112" cy="3"/>
              </a:xfrm>
              <a:prstGeom prst="rect">
                <a:avLst/>
              </a:prstGeom>
              <a:solidFill>
                <a:srgbClr val="E2F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5" name="Rectangle 501"/>
              <p:cNvSpPr>
                <a:spLocks noChangeArrowheads="1"/>
              </p:cNvSpPr>
              <p:nvPr/>
            </p:nvSpPr>
            <p:spPr bwMode="auto">
              <a:xfrm>
                <a:off x="4079" y="3442"/>
                <a:ext cx="112" cy="4"/>
              </a:xfrm>
              <a:prstGeom prst="rect">
                <a:avLst/>
              </a:prstGeom>
              <a:solidFill>
                <a:srgbClr val="E1F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6" name="Rectangle 502"/>
              <p:cNvSpPr>
                <a:spLocks noChangeArrowheads="1"/>
              </p:cNvSpPr>
              <p:nvPr/>
            </p:nvSpPr>
            <p:spPr bwMode="auto">
              <a:xfrm>
                <a:off x="4079" y="3446"/>
                <a:ext cx="112" cy="3"/>
              </a:xfrm>
              <a:prstGeom prst="rect">
                <a:avLst/>
              </a:prstGeom>
              <a:solidFill>
                <a:srgbClr val="E0F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7" name="Rectangle 503"/>
              <p:cNvSpPr>
                <a:spLocks noChangeArrowheads="1"/>
              </p:cNvSpPr>
              <p:nvPr/>
            </p:nvSpPr>
            <p:spPr bwMode="auto">
              <a:xfrm>
                <a:off x="4079" y="3449"/>
                <a:ext cx="112" cy="4"/>
              </a:xfrm>
              <a:prstGeom prst="rect">
                <a:avLst/>
              </a:prstGeom>
              <a:solidFill>
                <a:srgbClr val="DFF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8" name="Rectangle 504"/>
              <p:cNvSpPr>
                <a:spLocks noChangeArrowheads="1"/>
              </p:cNvSpPr>
              <p:nvPr/>
            </p:nvSpPr>
            <p:spPr bwMode="auto">
              <a:xfrm>
                <a:off x="4079" y="3453"/>
                <a:ext cx="112" cy="5"/>
              </a:xfrm>
              <a:prstGeom prst="rect">
                <a:avLst/>
              </a:prstGeom>
              <a:solidFill>
                <a:srgbClr val="DFF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19" name="Rectangle 505"/>
              <p:cNvSpPr>
                <a:spLocks noChangeArrowheads="1"/>
              </p:cNvSpPr>
              <p:nvPr/>
            </p:nvSpPr>
            <p:spPr bwMode="auto">
              <a:xfrm>
                <a:off x="4079" y="3458"/>
                <a:ext cx="112" cy="4"/>
              </a:xfrm>
              <a:prstGeom prst="rect">
                <a:avLst/>
              </a:prstGeom>
              <a:solidFill>
                <a:srgbClr val="DEF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2" name="Rectangle 506"/>
              <p:cNvSpPr>
                <a:spLocks noChangeArrowheads="1"/>
              </p:cNvSpPr>
              <p:nvPr/>
            </p:nvSpPr>
            <p:spPr bwMode="auto">
              <a:xfrm>
                <a:off x="4079" y="3462"/>
                <a:ext cx="112" cy="3"/>
              </a:xfrm>
              <a:prstGeom prst="rect">
                <a:avLst/>
              </a:prstGeom>
              <a:solidFill>
                <a:srgbClr val="DE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3" name="Rectangle 507"/>
              <p:cNvSpPr>
                <a:spLocks noChangeArrowheads="1"/>
              </p:cNvSpPr>
              <p:nvPr/>
            </p:nvSpPr>
            <p:spPr bwMode="auto">
              <a:xfrm>
                <a:off x="4079" y="3465"/>
                <a:ext cx="112" cy="4"/>
              </a:xfrm>
              <a:prstGeom prst="rect">
                <a:avLst/>
              </a:prstGeom>
              <a:solidFill>
                <a:srgbClr val="D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4" name="Rectangle 508"/>
              <p:cNvSpPr>
                <a:spLocks noChangeArrowheads="1"/>
              </p:cNvSpPr>
              <p:nvPr/>
            </p:nvSpPr>
            <p:spPr bwMode="auto">
              <a:xfrm>
                <a:off x="4079" y="3469"/>
                <a:ext cx="112" cy="3"/>
              </a:xfrm>
              <a:prstGeom prst="rect">
                <a:avLst/>
              </a:prstGeom>
              <a:solidFill>
                <a:srgbClr val="DC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5" name="Rectangle 509"/>
              <p:cNvSpPr>
                <a:spLocks noChangeArrowheads="1"/>
              </p:cNvSpPr>
              <p:nvPr/>
            </p:nvSpPr>
            <p:spPr bwMode="auto">
              <a:xfrm>
                <a:off x="4079" y="3472"/>
                <a:ext cx="112" cy="4"/>
              </a:xfrm>
              <a:prstGeom prst="rect">
                <a:avLst/>
              </a:prstGeom>
              <a:solidFill>
                <a:srgbClr val="DB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6" name="Rectangle 510"/>
              <p:cNvSpPr>
                <a:spLocks noChangeArrowheads="1"/>
              </p:cNvSpPr>
              <p:nvPr/>
            </p:nvSpPr>
            <p:spPr bwMode="auto">
              <a:xfrm>
                <a:off x="4079" y="3476"/>
                <a:ext cx="112" cy="3"/>
              </a:xfrm>
              <a:prstGeom prst="rect">
                <a:avLst/>
              </a:prstGeom>
              <a:solidFill>
                <a:srgbClr val="DAF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7" name="Freeform 511"/>
              <p:cNvSpPr>
                <a:spLocks/>
              </p:cNvSpPr>
              <p:nvPr/>
            </p:nvSpPr>
            <p:spPr bwMode="auto">
              <a:xfrm>
                <a:off x="4079" y="3337"/>
                <a:ext cx="112" cy="142"/>
              </a:xfrm>
              <a:custGeom>
                <a:avLst/>
                <a:gdLst>
                  <a:gd name="T0" fmla="*/ 1 w 112"/>
                  <a:gd name="T1" fmla="*/ 69 h 142"/>
                  <a:gd name="T2" fmla="*/ 3 w 112"/>
                  <a:gd name="T3" fmla="*/ 63 h 142"/>
                  <a:gd name="T4" fmla="*/ 6 w 112"/>
                  <a:gd name="T5" fmla="*/ 62 h 142"/>
                  <a:gd name="T6" fmla="*/ 11 w 112"/>
                  <a:gd name="T7" fmla="*/ 65 h 142"/>
                  <a:gd name="T8" fmla="*/ 16 w 112"/>
                  <a:gd name="T9" fmla="*/ 64 h 142"/>
                  <a:gd name="T10" fmla="*/ 18 w 112"/>
                  <a:gd name="T11" fmla="*/ 57 h 142"/>
                  <a:gd name="T12" fmla="*/ 20 w 112"/>
                  <a:gd name="T13" fmla="*/ 56 h 142"/>
                  <a:gd name="T14" fmla="*/ 27 w 112"/>
                  <a:gd name="T15" fmla="*/ 59 h 142"/>
                  <a:gd name="T16" fmla="*/ 30 w 112"/>
                  <a:gd name="T17" fmla="*/ 61 h 142"/>
                  <a:gd name="T18" fmla="*/ 33 w 112"/>
                  <a:gd name="T19" fmla="*/ 60 h 142"/>
                  <a:gd name="T20" fmla="*/ 34 w 112"/>
                  <a:gd name="T21" fmla="*/ 54 h 142"/>
                  <a:gd name="T22" fmla="*/ 39 w 112"/>
                  <a:gd name="T23" fmla="*/ 41 h 142"/>
                  <a:gd name="T24" fmla="*/ 44 w 112"/>
                  <a:gd name="T25" fmla="*/ 38 h 142"/>
                  <a:gd name="T26" fmla="*/ 47 w 112"/>
                  <a:gd name="T27" fmla="*/ 41 h 142"/>
                  <a:gd name="T28" fmla="*/ 54 w 112"/>
                  <a:gd name="T29" fmla="*/ 41 h 142"/>
                  <a:gd name="T30" fmla="*/ 60 w 112"/>
                  <a:gd name="T31" fmla="*/ 36 h 142"/>
                  <a:gd name="T32" fmla="*/ 55 w 112"/>
                  <a:gd name="T33" fmla="*/ 31 h 142"/>
                  <a:gd name="T34" fmla="*/ 54 w 112"/>
                  <a:gd name="T35" fmla="*/ 23 h 142"/>
                  <a:gd name="T36" fmla="*/ 52 w 112"/>
                  <a:gd name="T37" fmla="*/ 18 h 142"/>
                  <a:gd name="T38" fmla="*/ 54 w 112"/>
                  <a:gd name="T39" fmla="*/ 13 h 142"/>
                  <a:gd name="T40" fmla="*/ 58 w 112"/>
                  <a:gd name="T41" fmla="*/ 9 h 142"/>
                  <a:gd name="T42" fmla="*/ 67 w 112"/>
                  <a:gd name="T43" fmla="*/ 15 h 142"/>
                  <a:gd name="T44" fmla="*/ 75 w 112"/>
                  <a:gd name="T45" fmla="*/ 17 h 142"/>
                  <a:gd name="T46" fmla="*/ 77 w 112"/>
                  <a:gd name="T47" fmla="*/ 16 h 142"/>
                  <a:gd name="T48" fmla="*/ 80 w 112"/>
                  <a:gd name="T49" fmla="*/ 19 h 142"/>
                  <a:gd name="T50" fmla="*/ 83 w 112"/>
                  <a:gd name="T51" fmla="*/ 17 h 142"/>
                  <a:gd name="T52" fmla="*/ 83 w 112"/>
                  <a:gd name="T53" fmla="*/ 9 h 142"/>
                  <a:gd name="T54" fmla="*/ 87 w 112"/>
                  <a:gd name="T55" fmla="*/ 2 h 142"/>
                  <a:gd name="T56" fmla="*/ 93 w 112"/>
                  <a:gd name="T57" fmla="*/ 1 h 142"/>
                  <a:gd name="T58" fmla="*/ 94 w 112"/>
                  <a:gd name="T59" fmla="*/ 3 h 142"/>
                  <a:gd name="T60" fmla="*/ 99 w 112"/>
                  <a:gd name="T61" fmla="*/ 7 h 142"/>
                  <a:gd name="T62" fmla="*/ 104 w 112"/>
                  <a:gd name="T63" fmla="*/ 20 h 142"/>
                  <a:gd name="T64" fmla="*/ 111 w 112"/>
                  <a:gd name="T65" fmla="*/ 37 h 142"/>
                  <a:gd name="T66" fmla="*/ 108 w 112"/>
                  <a:gd name="T67" fmla="*/ 37 h 142"/>
                  <a:gd name="T68" fmla="*/ 103 w 112"/>
                  <a:gd name="T69" fmla="*/ 43 h 142"/>
                  <a:gd name="T70" fmla="*/ 96 w 112"/>
                  <a:gd name="T71" fmla="*/ 43 h 142"/>
                  <a:gd name="T72" fmla="*/ 91 w 112"/>
                  <a:gd name="T73" fmla="*/ 40 h 142"/>
                  <a:gd name="T74" fmla="*/ 85 w 112"/>
                  <a:gd name="T75" fmla="*/ 57 h 142"/>
                  <a:gd name="T76" fmla="*/ 79 w 112"/>
                  <a:gd name="T77" fmla="*/ 67 h 142"/>
                  <a:gd name="T78" fmla="*/ 76 w 112"/>
                  <a:gd name="T79" fmla="*/ 73 h 142"/>
                  <a:gd name="T80" fmla="*/ 75 w 112"/>
                  <a:gd name="T81" fmla="*/ 81 h 142"/>
                  <a:gd name="T82" fmla="*/ 65 w 112"/>
                  <a:gd name="T83" fmla="*/ 86 h 142"/>
                  <a:gd name="T84" fmla="*/ 58 w 112"/>
                  <a:gd name="T85" fmla="*/ 88 h 142"/>
                  <a:gd name="T86" fmla="*/ 52 w 112"/>
                  <a:gd name="T87" fmla="*/ 106 h 142"/>
                  <a:gd name="T88" fmla="*/ 47 w 112"/>
                  <a:gd name="T89" fmla="*/ 113 h 142"/>
                  <a:gd name="T90" fmla="*/ 53 w 112"/>
                  <a:gd name="T91" fmla="*/ 118 h 142"/>
                  <a:gd name="T92" fmla="*/ 56 w 112"/>
                  <a:gd name="T93" fmla="*/ 120 h 142"/>
                  <a:gd name="T94" fmla="*/ 58 w 112"/>
                  <a:gd name="T95" fmla="*/ 123 h 142"/>
                  <a:gd name="T96" fmla="*/ 54 w 112"/>
                  <a:gd name="T97" fmla="*/ 140 h 142"/>
                  <a:gd name="T98" fmla="*/ 52 w 112"/>
                  <a:gd name="T99" fmla="*/ 136 h 142"/>
                  <a:gd name="T100" fmla="*/ 36 w 112"/>
                  <a:gd name="T101" fmla="*/ 138 h 142"/>
                  <a:gd name="T102" fmla="*/ 27 w 112"/>
                  <a:gd name="T103" fmla="*/ 133 h 142"/>
                  <a:gd name="T104" fmla="*/ 23 w 112"/>
                  <a:gd name="T105" fmla="*/ 127 h 142"/>
                  <a:gd name="T106" fmla="*/ 19 w 112"/>
                  <a:gd name="T107" fmla="*/ 121 h 142"/>
                  <a:gd name="T108" fmla="*/ 10 w 112"/>
                  <a:gd name="T109" fmla="*/ 110 h 142"/>
                  <a:gd name="T110" fmla="*/ 7 w 112"/>
                  <a:gd name="T111" fmla="*/ 107 h 142"/>
                  <a:gd name="T112" fmla="*/ 4 w 112"/>
                  <a:gd name="T113" fmla="*/ 91 h 142"/>
                  <a:gd name="T114" fmla="*/ 0 w 112"/>
                  <a:gd name="T115" fmla="*/ 77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12" h="142">
                    <a:moveTo>
                      <a:pt x="0" y="77"/>
                    </a:moveTo>
                    <a:lnTo>
                      <a:pt x="1" y="69"/>
                    </a:lnTo>
                    <a:lnTo>
                      <a:pt x="3" y="68"/>
                    </a:lnTo>
                    <a:lnTo>
                      <a:pt x="3" y="63"/>
                    </a:lnTo>
                    <a:lnTo>
                      <a:pt x="5" y="62"/>
                    </a:lnTo>
                    <a:lnTo>
                      <a:pt x="6" y="62"/>
                    </a:lnTo>
                    <a:lnTo>
                      <a:pt x="8" y="62"/>
                    </a:lnTo>
                    <a:lnTo>
                      <a:pt x="11" y="65"/>
                    </a:lnTo>
                    <a:lnTo>
                      <a:pt x="15" y="65"/>
                    </a:lnTo>
                    <a:lnTo>
                      <a:pt x="16" y="64"/>
                    </a:lnTo>
                    <a:lnTo>
                      <a:pt x="17" y="62"/>
                    </a:lnTo>
                    <a:lnTo>
                      <a:pt x="18" y="57"/>
                    </a:lnTo>
                    <a:lnTo>
                      <a:pt x="19" y="56"/>
                    </a:lnTo>
                    <a:lnTo>
                      <a:pt x="20" y="56"/>
                    </a:lnTo>
                    <a:lnTo>
                      <a:pt x="23" y="57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30" y="61"/>
                    </a:lnTo>
                    <a:lnTo>
                      <a:pt x="31" y="61"/>
                    </a:lnTo>
                    <a:lnTo>
                      <a:pt x="33" y="60"/>
                    </a:lnTo>
                    <a:lnTo>
                      <a:pt x="34" y="58"/>
                    </a:lnTo>
                    <a:lnTo>
                      <a:pt x="34" y="54"/>
                    </a:lnTo>
                    <a:lnTo>
                      <a:pt x="35" y="50"/>
                    </a:lnTo>
                    <a:lnTo>
                      <a:pt x="39" y="41"/>
                    </a:lnTo>
                    <a:lnTo>
                      <a:pt x="39" y="39"/>
                    </a:lnTo>
                    <a:lnTo>
                      <a:pt x="44" y="38"/>
                    </a:lnTo>
                    <a:lnTo>
                      <a:pt x="44" y="40"/>
                    </a:lnTo>
                    <a:lnTo>
                      <a:pt x="47" y="41"/>
                    </a:lnTo>
                    <a:lnTo>
                      <a:pt x="50" y="43"/>
                    </a:lnTo>
                    <a:lnTo>
                      <a:pt x="54" y="41"/>
                    </a:lnTo>
                    <a:lnTo>
                      <a:pt x="55" y="39"/>
                    </a:lnTo>
                    <a:lnTo>
                      <a:pt x="60" y="36"/>
                    </a:lnTo>
                    <a:lnTo>
                      <a:pt x="60" y="31"/>
                    </a:lnTo>
                    <a:lnTo>
                      <a:pt x="55" y="31"/>
                    </a:lnTo>
                    <a:lnTo>
                      <a:pt x="54" y="29"/>
                    </a:lnTo>
                    <a:lnTo>
                      <a:pt x="54" y="23"/>
                    </a:lnTo>
                    <a:lnTo>
                      <a:pt x="52" y="22"/>
                    </a:lnTo>
                    <a:lnTo>
                      <a:pt x="52" y="18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3" y="11"/>
                    </a:lnTo>
                    <a:lnTo>
                      <a:pt x="67" y="15"/>
                    </a:lnTo>
                    <a:lnTo>
                      <a:pt x="72" y="18"/>
                    </a:lnTo>
                    <a:lnTo>
                      <a:pt x="75" y="17"/>
                    </a:lnTo>
                    <a:lnTo>
                      <a:pt x="76" y="16"/>
                    </a:lnTo>
                    <a:lnTo>
                      <a:pt x="77" y="16"/>
                    </a:lnTo>
                    <a:lnTo>
                      <a:pt x="79" y="17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3" y="17"/>
                    </a:lnTo>
                    <a:lnTo>
                      <a:pt x="84" y="11"/>
                    </a:lnTo>
                    <a:lnTo>
                      <a:pt x="83" y="9"/>
                    </a:lnTo>
                    <a:lnTo>
                      <a:pt x="84" y="7"/>
                    </a:lnTo>
                    <a:lnTo>
                      <a:pt x="87" y="2"/>
                    </a:lnTo>
                    <a:lnTo>
                      <a:pt x="90" y="0"/>
                    </a:lnTo>
                    <a:lnTo>
                      <a:pt x="93" y="1"/>
                    </a:lnTo>
                    <a:lnTo>
                      <a:pt x="93" y="2"/>
                    </a:lnTo>
                    <a:lnTo>
                      <a:pt x="94" y="3"/>
                    </a:lnTo>
                    <a:lnTo>
                      <a:pt x="98" y="1"/>
                    </a:lnTo>
                    <a:lnTo>
                      <a:pt x="99" y="7"/>
                    </a:lnTo>
                    <a:lnTo>
                      <a:pt x="100" y="9"/>
                    </a:lnTo>
                    <a:lnTo>
                      <a:pt x="104" y="20"/>
                    </a:lnTo>
                    <a:lnTo>
                      <a:pt x="112" y="35"/>
                    </a:lnTo>
                    <a:lnTo>
                      <a:pt x="111" y="37"/>
                    </a:lnTo>
                    <a:lnTo>
                      <a:pt x="109" y="37"/>
                    </a:lnTo>
                    <a:lnTo>
                      <a:pt x="108" y="37"/>
                    </a:lnTo>
                    <a:lnTo>
                      <a:pt x="105" y="39"/>
                    </a:lnTo>
                    <a:lnTo>
                      <a:pt x="103" y="43"/>
                    </a:lnTo>
                    <a:lnTo>
                      <a:pt x="100" y="43"/>
                    </a:lnTo>
                    <a:lnTo>
                      <a:pt x="96" y="43"/>
                    </a:lnTo>
                    <a:lnTo>
                      <a:pt x="93" y="40"/>
                    </a:lnTo>
                    <a:lnTo>
                      <a:pt x="91" y="40"/>
                    </a:lnTo>
                    <a:lnTo>
                      <a:pt x="91" y="45"/>
                    </a:lnTo>
                    <a:lnTo>
                      <a:pt x="85" y="57"/>
                    </a:lnTo>
                    <a:lnTo>
                      <a:pt x="79" y="66"/>
                    </a:lnTo>
                    <a:lnTo>
                      <a:pt x="79" y="67"/>
                    </a:lnTo>
                    <a:lnTo>
                      <a:pt x="76" y="71"/>
                    </a:lnTo>
                    <a:lnTo>
                      <a:pt x="76" y="73"/>
                    </a:lnTo>
                    <a:lnTo>
                      <a:pt x="77" y="79"/>
                    </a:lnTo>
                    <a:lnTo>
                      <a:pt x="75" y="81"/>
                    </a:lnTo>
                    <a:lnTo>
                      <a:pt x="69" y="83"/>
                    </a:lnTo>
                    <a:lnTo>
                      <a:pt x="65" y="86"/>
                    </a:lnTo>
                    <a:lnTo>
                      <a:pt x="60" y="88"/>
                    </a:lnTo>
                    <a:lnTo>
                      <a:pt x="58" y="88"/>
                    </a:lnTo>
                    <a:lnTo>
                      <a:pt x="54" y="90"/>
                    </a:lnTo>
                    <a:lnTo>
                      <a:pt x="52" y="106"/>
                    </a:lnTo>
                    <a:lnTo>
                      <a:pt x="51" y="109"/>
                    </a:lnTo>
                    <a:lnTo>
                      <a:pt x="47" y="113"/>
                    </a:lnTo>
                    <a:lnTo>
                      <a:pt x="47" y="114"/>
                    </a:lnTo>
                    <a:lnTo>
                      <a:pt x="53" y="118"/>
                    </a:lnTo>
                    <a:lnTo>
                      <a:pt x="55" y="120"/>
                    </a:lnTo>
                    <a:lnTo>
                      <a:pt x="56" y="120"/>
                    </a:lnTo>
                    <a:lnTo>
                      <a:pt x="56" y="121"/>
                    </a:lnTo>
                    <a:lnTo>
                      <a:pt x="58" y="123"/>
                    </a:lnTo>
                    <a:lnTo>
                      <a:pt x="55" y="140"/>
                    </a:lnTo>
                    <a:lnTo>
                      <a:pt x="54" y="140"/>
                    </a:lnTo>
                    <a:lnTo>
                      <a:pt x="53" y="137"/>
                    </a:lnTo>
                    <a:lnTo>
                      <a:pt x="52" y="136"/>
                    </a:lnTo>
                    <a:lnTo>
                      <a:pt x="53" y="142"/>
                    </a:lnTo>
                    <a:lnTo>
                      <a:pt x="36" y="138"/>
                    </a:lnTo>
                    <a:lnTo>
                      <a:pt x="34" y="137"/>
                    </a:lnTo>
                    <a:lnTo>
                      <a:pt x="27" y="133"/>
                    </a:lnTo>
                    <a:lnTo>
                      <a:pt x="24" y="129"/>
                    </a:lnTo>
                    <a:lnTo>
                      <a:pt x="23" y="127"/>
                    </a:lnTo>
                    <a:lnTo>
                      <a:pt x="19" y="122"/>
                    </a:lnTo>
                    <a:lnTo>
                      <a:pt x="19" y="121"/>
                    </a:lnTo>
                    <a:lnTo>
                      <a:pt x="12" y="114"/>
                    </a:lnTo>
                    <a:lnTo>
                      <a:pt x="10" y="110"/>
                    </a:lnTo>
                    <a:lnTo>
                      <a:pt x="9" y="110"/>
                    </a:lnTo>
                    <a:lnTo>
                      <a:pt x="7" y="107"/>
                    </a:lnTo>
                    <a:lnTo>
                      <a:pt x="6" y="92"/>
                    </a:lnTo>
                    <a:lnTo>
                      <a:pt x="4" y="91"/>
                    </a:lnTo>
                    <a:lnTo>
                      <a:pt x="0" y="83"/>
                    </a:lnTo>
                    <a:lnTo>
                      <a:pt x="0" y="7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98B9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536" name="Picture 512"/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3" y="3255"/>
                <a:ext cx="12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" name="Picture 513"/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3" y="3255"/>
                <a:ext cx="12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78" name="Rectangle 514"/>
              <p:cNvSpPr>
                <a:spLocks noChangeArrowheads="1"/>
              </p:cNvSpPr>
              <p:nvPr/>
            </p:nvSpPr>
            <p:spPr bwMode="auto">
              <a:xfrm>
                <a:off x="3904" y="3267"/>
                <a:ext cx="84" cy="1"/>
              </a:xfrm>
              <a:prstGeom prst="rect">
                <a:avLst/>
              </a:prstGeom>
              <a:solidFill>
                <a:srgbClr val="F5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79" name="Rectangle 515"/>
              <p:cNvSpPr>
                <a:spLocks noChangeArrowheads="1"/>
              </p:cNvSpPr>
              <p:nvPr/>
            </p:nvSpPr>
            <p:spPr bwMode="auto">
              <a:xfrm>
                <a:off x="3904" y="3268"/>
                <a:ext cx="84" cy="2"/>
              </a:xfrm>
              <a:prstGeom prst="rect">
                <a:avLst/>
              </a:prstGeom>
              <a:solidFill>
                <a:srgbClr val="F4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0" name="Rectangle 516"/>
              <p:cNvSpPr>
                <a:spLocks noChangeArrowheads="1"/>
              </p:cNvSpPr>
              <p:nvPr/>
            </p:nvSpPr>
            <p:spPr bwMode="auto">
              <a:xfrm>
                <a:off x="3904" y="3270"/>
                <a:ext cx="84" cy="1"/>
              </a:xfrm>
              <a:prstGeom prst="rect">
                <a:avLst/>
              </a:prstGeom>
              <a:solidFill>
                <a:srgbClr val="F4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1" name="Rectangle 517"/>
              <p:cNvSpPr>
                <a:spLocks noChangeArrowheads="1"/>
              </p:cNvSpPr>
              <p:nvPr/>
            </p:nvSpPr>
            <p:spPr bwMode="auto">
              <a:xfrm>
                <a:off x="3904" y="3270"/>
                <a:ext cx="84" cy="1"/>
              </a:xfrm>
              <a:prstGeom prst="rect">
                <a:avLst/>
              </a:prstGeom>
              <a:solidFill>
                <a:srgbClr val="F3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2" name="Rectangle 518"/>
              <p:cNvSpPr>
                <a:spLocks noChangeArrowheads="1"/>
              </p:cNvSpPr>
              <p:nvPr/>
            </p:nvSpPr>
            <p:spPr bwMode="auto">
              <a:xfrm>
                <a:off x="3904" y="3271"/>
                <a:ext cx="84" cy="1"/>
              </a:xfrm>
              <a:prstGeom prst="rect">
                <a:avLst/>
              </a:prstGeom>
              <a:solidFill>
                <a:srgbClr val="F3F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3" name="Rectangle 519"/>
              <p:cNvSpPr>
                <a:spLocks noChangeArrowheads="1"/>
              </p:cNvSpPr>
              <p:nvPr/>
            </p:nvSpPr>
            <p:spPr bwMode="auto">
              <a:xfrm>
                <a:off x="3904" y="3272"/>
                <a:ext cx="84" cy="2"/>
              </a:xfrm>
              <a:prstGeom prst="rect">
                <a:avLst/>
              </a:prstGeom>
              <a:solidFill>
                <a:srgbClr val="F3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4" name="Rectangle 520"/>
              <p:cNvSpPr>
                <a:spLocks noChangeArrowheads="1"/>
              </p:cNvSpPr>
              <p:nvPr/>
            </p:nvSpPr>
            <p:spPr bwMode="auto">
              <a:xfrm>
                <a:off x="3904" y="3274"/>
                <a:ext cx="84" cy="1"/>
              </a:xfrm>
              <a:prstGeom prst="rect">
                <a:avLst/>
              </a:prstGeom>
              <a:solidFill>
                <a:srgbClr val="F2F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5" name="Rectangle 521"/>
              <p:cNvSpPr>
                <a:spLocks noChangeArrowheads="1"/>
              </p:cNvSpPr>
              <p:nvPr/>
            </p:nvSpPr>
            <p:spPr bwMode="auto">
              <a:xfrm>
                <a:off x="3904" y="3274"/>
                <a:ext cx="84" cy="2"/>
              </a:xfrm>
              <a:prstGeom prst="rect">
                <a:avLst/>
              </a:prstGeom>
              <a:solidFill>
                <a:srgbClr val="F2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6" name="Rectangle 522"/>
              <p:cNvSpPr>
                <a:spLocks noChangeArrowheads="1"/>
              </p:cNvSpPr>
              <p:nvPr/>
            </p:nvSpPr>
            <p:spPr bwMode="auto">
              <a:xfrm>
                <a:off x="3904" y="3276"/>
                <a:ext cx="84" cy="1"/>
              </a:xfrm>
              <a:prstGeom prst="rect">
                <a:avLst/>
              </a:prstGeom>
              <a:solidFill>
                <a:srgbClr val="F2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7" name="Rectangle 523"/>
              <p:cNvSpPr>
                <a:spLocks noChangeArrowheads="1"/>
              </p:cNvSpPr>
              <p:nvPr/>
            </p:nvSpPr>
            <p:spPr bwMode="auto">
              <a:xfrm>
                <a:off x="3904" y="3277"/>
                <a:ext cx="84" cy="2"/>
              </a:xfrm>
              <a:prstGeom prst="rect">
                <a:avLst/>
              </a:prstGeom>
              <a:solidFill>
                <a:srgbClr val="F1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8" name="Rectangle 524"/>
              <p:cNvSpPr>
                <a:spLocks noChangeArrowheads="1"/>
              </p:cNvSpPr>
              <p:nvPr/>
            </p:nvSpPr>
            <p:spPr bwMode="auto">
              <a:xfrm>
                <a:off x="3904" y="3279"/>
                <a:ext cx="84" cy="1"/>
              </a:xfrm>
              <a:prstGeom prst="rect">
                <a:avLst/>
              </a:prstGeom>
              <a:solidFill>
                <a:srgbClr val="F1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89" name="Rectangle 525"/>
              <p:cNvSpPr>
                <a:spLocks noChangeArrowheads="1"/>
              </p:cNvSpPr>
              <p:nvPr/>
            </p:nvSpPr>
            <p:spPr bwMode="auto">
              <a:xfrm>
                <a:off x="3904" y="3280"/>
                <a:ext cx="84" cy="1"/>
              </a:xfrm>
              <a:prstGeom prst="rect">
                <a:avLst/>
              </a:prstGeom>
              <a:solidFill>
                <a:srgbClr val="F0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0" name="Rectangle 526"/>
              <p:cNvSpPr>
                <a:spLocks noChangeArrowheads="1"/>
              </p:cNvSpPr>
              <p:nvPr/>
            </p:nvSpPr>
            <p:spPr bwMode="auto">
              <a:xfrm>
                <a:off x="3904" y="3281"/>
                <a:ext cx="84" cy="1"/>
              </a:xfrm>
              <a:prstGeom prst="rect">
                <a:avLst/>
              </a:prstGeom>
              <a:solidFill>
                <a:srgbClr val="F0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1" name="Rectangle 527"/>
              <p:cNvSpPr>
                <a:spLocks noChangeArrowheads="1"/>
              </p:cNvSpPr>
              <p:nvPr/>
            </p:nvSpPr>
            <p:spPr bwMode="auto">
              <a:xfrm>
                <a:off x="3904" y="3282"/>
                <a:ext cx="84" cy="1"/>
              </a:xfrm>
              <a:prstGeom prst="rect">
                <a:avLst/>
              </a:prstGeom>
              <a:solidFill>
                <a:srgbClr val="EF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2" name="Rectangle 528"/>
              <p:cNvSpPr>
                <a:spLocks noChangeArrowheads="1"/>
              </p:cNvSpPr>
              <p:nvPr/>
            </p:nvSpPr>
            <p:spPr bwMode="auto">
              <a:xfrm>
                <a:off x="3904" y="3283"/>
                <a:ext cx="84" cy="1"/>
              </a:xfrm>
              <a:prstGeom prst="rect">
                <a:avLst/>
              </a:prstGeom>
              <a:solidFill>
                <a:srgbClr val="EFF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3" name="Rectangle 529"/>
              <p:cNvSpPr>
                <a:spLocks noChangeArrowheads="1"/>
              </p:cNvSpPr>
              <p:nvPr/>
            </p:nvSpPr>
            <p:spPr bwMode="auto">
              <a:xfrm>
                <a:off x="3904" y="3284"/>
                <a:ext cx="84" cy="1"/>
              </a:xfrm>
              <a:prstGeom prst="rect">
                <a:avLst/>
              </a:prstGeom>
              <a:solidFill>
                <a:srgbClr val="EE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4" name="Rectangle 530"/>
              <p:cNvSpPr>
                <a:spLocks noChangeArrowheads="1"/>
              </p:cNvSpPr>
              <p:nvPr/>
            </p:nvSpPr>
            <p:spPr bwMode="auto">
              <a:xfrm>
                <a:off x="3904" y="3285"/>
                <a:ext cx="84" cy="1"/>
              </a:xfrm>
              <a:prstGeom prst="rect">
                <a:avLst/>
              </a:prstGeom>
              <a:solidFill>
                <a:srgbClr val="EEF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5" name="Rectangle 531"/>
              <p:cNvSpPr>
                <a:spLocks noChangeArrowheads="1"/>
              </p:cNvSpPr>
              <p:nvPr/>
            </p:nvSpPr>
            <p:spPr bwMode="auto">
              <a:xfrm>
                <a:off x="3904" y="3286"/>
                <a:ext cx="84" cy="1"/>
              </a:xfrm>
              <a:prstGeom prst="rect">
                <a:avLst/>
              </a:prstGeom>
              <a:solidFill>
                <a:srgbClr val="E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6" name="Rectangle 532"/>
              <p:cNvSpPr>
                <a:spLocks noChangeArrowheads="1"/>
              </p:cNvSpPr>
              <p:nvPr/>
            </p:nvSpPr>
            <p:spPr bwMode="auto">
              <a:xfrm>
                <a:off x="3904" y="3287"/>
                <a:ext cx="84" cy="2"/>
              </a:xfrm>
              <a:prstGeom prst="rect">
                <a:avLst/>
              </a:prstGeom>
              <a:solidFill>
                <a:srgbClr val="EDF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7" name="Rectangle 533"/>
              <p:cNvSpPr>
                <a:spLocks noChangeArrowheads="1"/>
              </p:cNvSpPr>
              <p:nvPr/>
            </p:nvSpPr>
            <p:spPr bwMode="auto">
              <a:xfrm>
                <a:off x="3904" y="3289"/>
                <a:ext cx="84" cy="1"/>
              </a:xfrm>
              <a:prstGeom prst="rect">
                <a:avLst/>
              </a:prstGeom>
              <a:solidFill>
                <a:srgbClr val="E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8" name="Rectangle 534"/>
              <p:cNvSpPr>
                <a:spLocks noChangeArrowheads="1"/>
              </p:cNvSpPr>
              <p:nvPr/>
            </p:nvSpPr>
            <p:spPr bwMode="auto">
              <a:xfrm>
                <a:off x="3904" y="3290"/>
                <a:ext cx="84" cy="1"/>
              </a:xfrm>
              <a:prstGeom prst="rect">
                <a:avLst/>
              </a:prstGeom>
              <a:solidFill>
                <a:srgbClr val="ED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499" name="Rectangle 535"/>
              <p:cNvSpPr>
                <a:spLocks noChangeArrowheads="1"/>
              </p:cNvSpPr>
              <p:nvPr/>
            </p:nvSpPr>
            <p:spPr bwMode="auto">
              <a:xfrm>
                <a:off x="3904" y="3291"/>
                <a:ext cx="84" cy="1"/>
              </a:xfrm>
              <a:prstGeom prst="rect">
                <a:avLst/>
              </a:prstGeom>
              <a:solidFill>
                <a:srgbClr val="EC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02" name="Rectangle 536"/>
              <p:cNvSpPr>
                <a:spLocks noChangeArrowheads="1"/>
              </p:cNvSpPr>
              <p:nvPr/>
            </p:nvSpPr>
            <p:spPr bwMode="auto">
              <a:xfrm>
                <a:off x="3904" y="3292"/>
                <a:ext cx="84" cy="1"/>
              </a:xfrm>
              <a:prstGeom prst="rect">
                <a:avLst/>
              </a:prstGeom>
              <a:solidFill>
                <a:srgbClr val="E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03" name="Rectangle 537"/>
              <p:cNvSpPr>
                <a:spLocks noChangeArrowheads="1"/>
              </p:cNvSpPr>
              <p:nvPr/>
            </p:nvSpPr>
            <p:spPr bwMode="auto">
              <a:xfrm>
                <a:off x="3904" y="3293"/>
                <a:ext cx="84" cy="1"/>
              </a:xfrm>
              <a:prstGeom prst="rect">
                <a:avLst/>
              </a:prstGeom>
              <a:solidFill>
                <a:srgbClr val="ECF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38" name="Rectangle 538"/>
              <p:cNvSpPr>
                <a:spLocks noChangeArrowheads="1"/>
              </p:cNvSpPr>
              <p:nvPr/>
            </p:nvSpPr>
            <p:spPr bwMode="auto">
              <a:xfrm>
                <a:off x="3904" y="3294"/>
                <a:ext cx="84" cy="1"/>
              </a:xfrm>
              <a:prstGeom prst="rect">
                <a:avLst/>
              </a:prstGeom>
              <a:solidFill>
                <a:srgbClr val="EB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39" name="Rectangle 539"/>
              <p:cNvSpPr>
                <a:spLocks noChangeArrowheads="1"/>
              </p:cNvSpPr>
              <p:nvPr/>
            </p:nvSpPr>
            <p:spPr bwMode="auto">
              <a:xfrm>
                <a:off x="3904" y="3295"/>
                <a:ext cx="84" cy="2"/>
              </a:xfrm>
              <a:prstGeom prst="rect">
                <a:avLst/>
              </a:prstGeom>
              <a:solidFill>
                <a:srgbClr val="EBF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0" name="Rectangle 540"/>
              <p:cNvSpPr>
                <a:spLocks noChangeArrowheads="1"/>
              </p:cNvSpPr>
              <p:nvPr/>
            </p:nvSpPr>
            <p:spPr bwMode="auto">
              <a:xfrm>
                <a:off x="3904" y="3297"/>
                <a:ext cx="84" cy="1"/>
              </a:xfrm>
              <a:prstGeom prst="rect">
                <a:avLst/>
              </a:prstGeom>
              <a:solidFill>
                <a:srgbClr val="EAF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1" name="Rectangle 541"/>
              <p:cNvSpPr>
                <a:spLocks noChangeArrowheads="1"/>
              </p:cNvSpPr>
              <p:nvPr/>
            </p:nvSpPr>
            <p:spPr bwMode="auto">
              <a:xfrm>
                <a:off x="3904" y="3298"/>
                <a:ext cx="84" cy="2"/>
              </a:xfrm>
              <a:prstGeom prst="rect">
                <a:avLst/>
              </a:prstGeom>
              <a:solidFill>
                <a:srgbClr val="EAF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2" name="Rectangle 542"/>
              <p:cNvSpPr>
                <a:spLocks noChangeArrowheads="1"/>
              </p:cNvSpPr>
              <p:nvPr/>
            </p:nvSpPr>
            <p:spPr bwMode="auto">
              <a:xfrm>
                <a:off x="3904" y="3300"/>
                <a:ext cx="84" cy="1"/>
              </a:xfrm>
              <a:prstGeom prst="rect">
                <a:avLst/>
              </a:prstGeom>
              <a:solidFill>
                <a:srgbClr val="EA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3" name="Rectangle 543"/>
              <p:cNvSpPr>
                <a:spLocks noChangeArrowheads="1"/>
              </p:cNvSpPr>
              <p:nvPr/>
            </p:nvSpPr>
            <p:spPr bwMode="auto">
              <a:xfrm>
                <a:off x="3904" y="3300"/>
                <a:ext cx="84" cy="1"/>
              </a:xfrm>
              <a:prstGeom prst="rect">
                <a:avLst/>
              </a:prstGeom>
              <a:solidFill>
                <a:srgbClr val="E9F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4" name="Rectangle 544"/>
              <p:cNvSpPr>
                <a:spLocks noChangeArrowheads="1"/>
              </p:cNvSpPr>
              <p:nvPr/>
            </p:nvSpPr>
            <p:spPr bwMode="auto">
              <a:xfrm>
                <a:off x="3904" y="3301"/>
                <a:ext cx="84" cy="1"/>
              </a:xfrm>
              <a:prstGeom prst="rect">
                <a:avLst/>
              </a:prstGeom>
              <a:solidFill>
                <a:srgbClr val="E9FD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5" name="Rectangle 545"/>
              <p:cNvSpPr>
                <a:spLocks noChangeArrowheads="1"/>
              </p:cNvSpPr>
              <p:nvPr/>
            </p:nvSpPr>
            <p:spPr bwMode="auto">
              <a:xfrm>
                <a:off x="3904" y="3302"/>
                <a:ext cx="84" cy="1"/>
              </a:xfrm>
              <a:prstGeom prst="rect">
                <a:avLst/>
              </a:prstGeom>
              <a:solidFill>
                <a:srgbClr val="E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6" name="Rectangle 546"/>
              <p:cNvSpPr>
                <a:spLocks noChangeArrowheads="1"/>
              </p:cNvSpPr>
              <p:nvPr/>
            </p:nvSpPr>
            <p:spPr bwMode="auto">
              <a:xfrm>
                <a:off x="3904" y="3302"/>
                <a:ext cx="84" cy="1"/>
              </a:xfrm>
              <a:prstGeom prst="rect">
                <a:avLst/>
              </a:prstGeom>
              <a:solidFill>
                <a:srgbClr val="E8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7" name="Rectangle 547"/>
              <p:cNvSpPr>
                <a:spLocks noChangeArrowheads="1"/>
              </p:cNvSpPr>
              <p:nvPr/>
            </p:nvSpPr>
            <p:spPr bwMode="auto">
              <a:xfrm>
                <a:off x="3904" y="3303"/>
                <a:ext cx="84" cy="2"/>
              </a:xfrm>
              <a:prstGeom prst="rect">
                <a:avLst/>
              </a:prstGeom>
              <a:solidFill>
                <a:srgbClr val="E8F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8" name="Rectangle 548"/>
              <p:cNvSpPr>
                <a:spLocks noChangeArrowheads="1"/>
              </p:cNvSpPr>
              <p:nvPr/>
            </p:nvSpPr>
            <p:spPr bwMode="auto">
              <a:xfrm>
                <a:off x="3904" y="3305"/>
                <a:ext cx="84" cy="1"/>
              </a:xfrm>
              <a:prstGeom prst="rect">
                <a:avLst/>
              </a:prstGeom>
              <a:solidFill>
                <a:srgbClr val="E7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49" name="Rectangle 549"/>
              <p:cNvSpPr>
                <a:spLocks noChangeArrowheads="1"/>
              </p:cNvSpPr>
              <p:nvPr/>
            </p:nvSpPr>
            <p:spPr bwMode="auto">
              <a:xfrm>
                <a:off x="3904" y="3306"/>
                <a:ext cx="84" cy="1"/>
              </a:xfrm>
              <a:prstGeom prst="rect">
                <a:avLst/>
              </a:prstGeom>
              <a:solidFill>
                <a:srgbClr val="E7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0" name="Rectangle 550"/>
              <p:cNvSpPr>
                <a:spLocks noChangeArrowheads="1"/>
              </p:cNvSpPr>
              <p:nvPr/>
            </p:nvSpPr>
            <p:spPr bwMode="auto">
              <a:xfrm>
                <a:off x="3904" y="3307"/>
                <a:ext cx="84" cy="1"/>
              </a:xfrm>
              <a:prstGeom prst="rect">
                <a:avLst/>
              </a:prstGeom>
              <a:solidFill>
                <a:srgbClr val="E6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1" name="Rectangle 551"/>
              <p:cNvSpPr>
                <a:spLocks noChangeArrowheads="1"/>
              </p:cNvSpPr>
              <p:nvPr/>
            </p:nvSpPr>
            <p:spPr bwMode="auto">
              <a:xfrm>
                <a:off x="3904" y="3307"/>
                <a:ext cx="84" cy="2"/>
              </a:xfrm>
              <a:prstGeom prst="rect">
                <a:avLst/>
              </a:prstGeom>
              <a:solidFill>
                <a:srgbClr val="E6F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2" name="Rectangle 552"/>
              <p:cNvSpPr>
                <a:spLocks noChangeArrowheads="1"/>
              </p:cNvSpPr>
              <p:nvPr/>
            </p:nvSpPr>
            <p:spPr bwMode="auto">
              <a:xfrm>
                <a:off x="3904" y="3309"/>
                <a:ext cx="84" cy="1"/>
              </a:xfrm>
              <a:prstGeom prst="rect">
                <a:avLst/>
              </a:prstGeom>
              <a:solidFill>
                <a:srgbClr val="E6F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3" name="Rectangle 553"/>
              <p:cNvSpPr>
                <a:spLocks noChangeArrowheads="1"/>
              </p:cNvSpPr>
              <p:nvPr/>
            </p:nvSpPr>
            <p:spPr bwMode="auto">
              <a:xfrm>
                <a:off x="3904" y="3310"/>
                <a:ext cx="84" cy="1"/>
              </a:xfrm>
              <a:prstGeom prst="rect">
                <a:avLst/>
              </a:prstGeom>
              <a:solidFill>
                <a:srgbClr val="E5F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4" name="Rectangle 554"/>
              <p:cNvSpPr>
                <a:spLocks noChangeArrowheads="1"/>
              </p:cNvSpPr>
              <p:nvPr/>
            </p:nvSpPr>
            <p:spPr bwMode="auto">
              <a:xfrm>
                <a:off x="3904" y="3311"/>
                <a:ext cx="84" cy="1"/>
              </a:xfrm>
              <a:prstGeom prst="rect">
                <a:avLst/>
              </a:prstGeom>
              <a:solidFill>
                <a:srgbClr val="E5F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5" name="Rectangle 555"/>
              <p:cNvSpPr>
                <a:spLocks noChangeArrowheads="1"/>
              </p:cNvSpPr>
              <p:nvPr/>
            </p:nvSpPr>
            <p:spPr bwMode="auto">
              <a:xfrm>
                <a:off x="3904" y="3312"/>
                <a:ext cx="84" cy="1"/>
              </a:xfrm>
              <a:prstGeom prst="rect">
                <a:avLst/>
              </a:prstGeom>
              <a:solidFill>
                <a:srgbClr val="E5F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6" name="Rectangle 556"/>
              <p:cNvSpPr>
                <a:spLocks noChangeArrowheads="1"/>
              </p:cNvSpPr>
              <p:nvPr/>
            </p:nvSpPr>
            <p:spPr bwMode="auto">
              <a:xfrm>
                <a:off x="3904" y="3313"/>
                <a:ext cx="84" cy="1"/>
              </a:xfrm>
              <a:prstGeom prst="rect">
                <a:avLst/>
              </a:prstGeom>
              <a:solidFill>
                <a:srgbClr val="E4F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7" name="Rectangle 557"/>
              <p:cNvSpPr>
                <a:spLocks noChangeArrowheads="1"/>
              </p:cNvSpPr>
              <p:nvPr/>
            </p:nvSpPr>
            <p:spPr bwMode="auto">
              <a:xfrm>
                <a:off x="3904" y="3314"/>
                <a:ext cx="84" cy="1"/>
              </a:xfrm>
              <a:prstGeom prst="rect">
                <a:avLst/>
              </a:prstGeom>
              <a:solidFill>
                <a:srgbClr val="E4F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8" name="Rectangle 558"/>
              <p:cNvSpPr>
                <a:spLocks noChangeArrowheads="1"/>
              </p:cNvSpPr>
              <p:nvPr/>
            </p:nvSpPr>
            <p:spPr bwMode="auto">
              <a:xfrm>
                <a:off x="3904" y="3315"/>
                <a:ext cx="84" cy="1"/>
              </a:xfrm>
              <a:prstGeom prst="rect">
                <a:avLst/>
              </a:prstGeom>
              <a:solidFill>
                <a:srgbClr val="E4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59" name="Rectangle 559"/>
              <p:cNvSpPr>
                <a:spLocks noChangeArrowheads="1"/>
              </p:cNvSpPr>
              <p:nvPr/>
            </p:nvSpPr>
            <p:spPr bwMode="auto">
              <a:xfrm>
                <a:off x="3904" y="3316"/>
                <a:ext cx="84" cy="1"/>
              </a:xfrm>
              <a:prstGeom prst="rect">
                <a:avLst/>
              </a:prstGeom>
              <a:solidFill>
                <a:srgbClr val="E3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0" name="Rectangle 560"/>
              <p:cNvSpPr>
                <a:spLocks noChangeArrowheads="1"/>
              </p:cNvSpPr>
              <p:nvPr/>
            </p:nvSpPr>
            <p:spPr bwMode="auto">
              <a:xfrm>
                <a:off x="3904" y="3317"/>
                <a:ext cx="84" cy="1"/>
              </a:xfrm>
              <a:prstGeom prst="rect">
                <a:avLst/>
              </a:prstGeom>
              <a:solidFill>
                <a:srgbClr val="E3F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1" name="Rectangle 561"/>
              <p:cNvSpPr>
                <a:spLocks noChangeArrowheads="1"/>
              </p:cNvSpPr>
              <p:nvPr/>
            </p:nvSpPr>
            <p:spPr bwMode="auto">
              <a:xfrm>
                <a:off x="3904" y="3318"/>
                <a:ext cx="84" cy="1"/>
              </a:xfrm>
              <a:prstGeom prst="rect">
                <a:avLst/>
              </a:prstGeom>
              <a:solidFill>
                <a:srgbClr val="E3F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2" name="Rectangle 562"/>
              <p:cNvSpPr>
                <a:spLocks noChangeArrowheads="1"/>
              </p:cNvSpPr>
              <p:nvPr/>
            </p:nvSpPr>
            <p:spPr bwMode="auto">
              <a:xfrm>
                <a:off x="3904" y="3318"/>
                <a:ext cx="84" cy="2"/>
              </a:xfrm>
              <a:prstGeom prst="rect">
                <a:avLst/>
              </a:prstGeom>
              <a:solidFill>
                <a:srgbClr val="E2F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3" name="Rectangle 563"/>
              <p:cNvSpPr>
                <a:spLocks noChangeArrowheads="1"/>
              </p:cNvSpPr>
              <p:nvPr/>
            </p:nvSpPr>
            <p:spPr bwMode="auto">
              <a:xfrm>
                <a:off x="3904" y="3320"/>
                <a:ext cx="84" cy="1"/>
              </a:xfrm>
              <a:prstGeom prst="rect">
                <a:avLst/>
              </a:prstGeom>
              <a:solidFill>
                <a:srgbClr val="E2F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4" name="Rectangle 564"/>
              <p:cNvSpPr>
                <a:spLocks noChangeArrowheads="1"/>
              </p:cNvSpPr>
              <p:nvPr/>
            </p:nvSpPr>
            <p:spPr bwMode="auto">
              <a:xfrm>
                <a:off x="3904" y="3320"/>
                <a:ext cx="84" cy="1"/>
              </a:xfrm>
              <a:prstGeom prst="rect">
                <a:avLst/>
              </a:prstGeom>
              <a:solidFill>
                <a:srgbClr val="E1F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5" name="Rectangle 565"/>
              <p:cNvSpPr>
                <a:spLocks noChangeArrowheads="1"/>
              </p:cNvSpPr>
              <p:nvPr/>
            </p:nvSpPr>
            <p:spPr bwMode="auto">
              <a:xfrm>
                <a:off x="3904" y="3321"/>
                <a:ext cx="84" cy="1"/>
              </a:xfrm>
              <a:prstGeom prst="rect">
                <a:avLst/>
              </a:prstGeom>
              <a:solidFill>
                <a:srgbClr val="E1F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6" name="Rectangle 566"/>
              <p:cNvSpPr>
                <a:spLocks noChangeArrowheads="1"/>
              </p:cNvSpPr>
              <p:nvPr/>
            </p:nvSpPr>
            <p:spPr bwMode="auto">
              <a:xfrm>
                <a:off x="3904" y="3322"/>
                <a:ext cx="84" cy="1"/>
              </a:xfrm>
              <a:prstGeom prst="rect">
                <a:avLst/>
              </a:prstGeom>
              <a:solidFill>
                <a:srgbClr val="E1F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567" name="Rectangle 567"/>
              <p:cNvSpPr>
                <a:spLocks noChangeArrowheads="1"/>
              </p:cNvSpPr>
              <p:nvPr/>
            </p:nvSpPr>
            <p:spPr bwMode="auto">
              <a:xfrm>
                <a:off x="3904" y="3323"/>
                <a:ext cx="84" cy="1"/>
              </a:xfrm>
              <a:prstGeom prst="rect">
                <a:avLst/>
              </a:prstGeom>
              <a:solidFill>
                <a:srgbClr val="E0F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0" name="Rectangle 568"/>
              <p:cNvSpPr>
                <a:spLocks noChangeArrowheads="1"/>
              </p:cNvSpPr>
              <p:nvPr/>
            </p:nvSpPr>
            <p:spPr bwMode="auto">
              <a:xfrm>
                <a:off x="3904" y="3324"/>
                <a:ext cx="84" cy="1"/>
              </a:xfrm>
              <a:prstGeom prst="rect">
                <a:avLst/>
              </a:prstGeom>
              <a:solidFill>
                <a:srgbClr val="E0F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1" name="Rectangle 569"/>
              <p:cNvSpPr>
                <a:spLocks noChangeArrowheads="1"/>
              </p:cNvSpPr>
              <p:nvPr/>
            </p:nvSpPr>
            <p:spPr bwMode="auto">
              <a:xfrm>
                <a:off x="3904" y="3325"/>
                <a:ext cx="84" cy="1"/>
              </a:xfrm>
              <a:prstGeom prst="rect">
                <a:avLst/>
              </a:prstGeom>
              <a:solidFill>
                <a:srgbClr val="DFF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2" name="Rectangle 570"/>
              <p:cNvSpPr>
                <a:spLocks noChangeArrowheads="1"/>
              </p:cNvSpPr>
              <p:nvPr/>
            </p:nvSpPr>
            <p:spPr bwMode="auto">
              <a:xfrm>
                <a:off x="3904" y="3326"/>
                <a:ext cx="84" cy="1"/>
              </a:xfrm>
              <a:prstGeom prst="rect">
                <a:avLst/>
              </a:prstGeom>
              <a:solidFill>
                <a:srgbClr val="DFF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3" name="Rectangle 571"/>
              <p:cNvSpPr>
                <a:spLocks noChangeArrowheads="1"/>
              </p:cNvSpPr>
              <p:nvPr/>
            </p:nvSpPr>
            <p:spPr bwMode="auto">
              <a:xfrm>
                <a:off x="3904" y="3326"/>
                <a:ext cx="84" cy="2"/>
              </a:xfrm>
              <a:prstGeom prst="rect">
                <a:avLst/>
              </a:prstGeom>
              <a:solidFill>
                <a:srgbClr val="DFF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4" name="Rectangle 572"/>
              <p:cNvSpPr>
                <a:spLocks noChangeArrowheads="1"/>
              </p:cNvSpPr>
              <p:nvPr/>
            </p:nvSpPr>
            <p:spPr bwMode="auto">
              <a:xfrm>
                <a:off x="3904" y="3328"/>
                <a:ext cx="84" cy="1"/>
              </a:xfrm>
              <a:prstGeom prst="rect">
                <a:avLst/>
              </a:prstGeom>
              <a:solidFill>
                <a:srgbClr val="DFF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5" name="Rectangle 573"/>
              <p:cNvSpPr>
                <a:spLocks noChangeArrowheads="1"/>
              </p:cNvSpPr>
              <p:nvPr/>
            </p:nvSpPr>
            <p:spPr bwMode="auto">
              <a:xfrm>
                <a:off x="3904" y="3328"/>
                <a:ext cx="84" cy="1"/>
              </a:xfrm>
              <a:prstGeom prst="rect">
                <a:avLst/>
              </a:prstGeom>
              <a:solidFill>
                <a:srgbClr val="DEF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6" name="Rectangle 574"/>
              <p:cNvSpPr>
                <a:spLocks noChangeArrowheads="1"/>
              </p:cNvSpPr>
              <p:nvPr/>
            </p:nvSpPr>
            <p:spPr bwMode="auto">
              <a:xfrm>
                <a:off x="3904" y="3329"/>
                <a:ext cx="84" cy="1"/>
              </a:xfrm>
              <a:prstGeom prst="rect">
                <a:avLst/>
              </a:prstGeom>
              <a:solidFill>
                <a:srgbClr val="DEF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7" name="Rectangle 575"/>
              <p:cNvSpPr>
                <a:spLocks noChangeArrowheads="1"/>
              </p:cNvSpPr>
              <p:nvPr/>
            </p:nvSpPr>
            <p:spPr bwMode="auto">
              <a:xfrm>
                <a:off x="3904" y="3330"/>
                <a:ext cx="84" cy="1"/>
              </a:xfrm>
              <a:prstGeom prst="rect">
                <a:avLst/>
              </a:prstGeom>
              <a:solidFill>
                <a:srgbClr val="DEF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8" name="Rectangle 576"/>
              <p:cNvSpPr>
                <a:spLocks noChangeArrowheads="1"/>
              </p:cNvSpPr>
              <p:nvPr/>
            </p:nvSpPr>
            <p:spPr bwMode="auto">
              <a:xfrm>
                <a:off x="3904" y="3331"/>
                <a:ext cx="84" cy="1"/>
              </a:xfrm>
              <a:prstGeom prst="rect">
                <a:avLst/>
              </a:prstGeom>
              <a:solidFill>
                <a:srgbClr val="DE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29" name="Rectangle 577"/>
              <p:cNvSpPr>
                <a:spLocks noChangeArrowheads="1"/>
              </p:cNvSpPr>
              <p:nvPr/>
            </p:nvSpPr>
            <p:spPr bwMode="auto">
              <a:xfrm>
                <a:off x="3904" y="3332"/>
                <a:ext cx="84" cy="1"/>
              </a:xfrm>
              <a:prstGeom prst="rect">
                <a:avLst/>
              </a:prstGeom>
              <a:solidFill>
                <a:srgbClr val="DDF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0" name="Rectangle 578"/>
              <p:cNvSpPr>
                <a:spLocks noChangeArrowheads="1"/>
              </p:cNvSpPr>
              <p:nvPr/>
            </p:nvSpPr>
            <p:spPr bwMode="auto">
              <a:xfrm>
                <a:off x="3904" y="3333"/>
                <a:ext cx="84" cy="1"/>
              </a:xfrm>
              <a:prstGeom prst="rect">
                <a:avLst/>
              </a:prstGeom>
              <a:solidFill>
                <a:srgbClr val="D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1" name="Rectangle 579"/>
              <p:cNvSpPr>
                <a:spLocks noChangeArrowheads="1"/>
              </p:cNvSpPr>
              <p:nvPr/>
            </p:nvSpPr>
            <p:spPr bwMode="auto">
              <a:xfrm>
                <a:off x="3904" y="3334"/>
                <a:ext cx="84" cy="1"/>
              </a:xfrm>
              <a:prstGeom prst="rect">
                <a:avLst/>
              </a:prstGeom>
              <a:solidFill>
                <a:srgbClr val="DCF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2" name="Rectangle 580"/>
              <p:cNvSpPr>
                <a:spLocks noChangeArrowheads="1"/>
              </p:cNvSpPr>
              <p:nvPr/>
            </p:nvSpPr>
            <p:spPr bwMode="auto">
              <a:xfrm>
                <a:off x="3904" y="3335"/>
                <a:ext cx="84" cy="1"/>
              </a:xfrm>
              <a:prstGeom prst="rect">
                <a:avLst/>
              </a:prstGeom>
              <a:solidFill>
                <a:srgbClr val="DC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3" name="Rectangle 581"/>
              <p:cNvSpPr>
                <a:spLocks noChangeArrowheads="1"/>
              </p:cNvSpPr>
              <p:nvPr/>
            </p:nvSpPr>
            <p:spPr bwMode="auto">
              <a:xfrm>
                <a:off x="3904" y="3336"/>
                <a:ext cx="84" cy="1"/>
              </a:xfrm>
              <a:prstGeom prst="rect">
                <a:avLst/>
              </a:prstGeom>
              <a:solidFill>
                <a:srgbClr val="DCF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4" name="Rectangle 582"/>
              <p:cNvSpPr>
                <a:spLocks noChangeArrowheads="1"/>
              </p:cNvSpPr>
              <p:nvPr/>
            </p:nvSpPr>
            <p:spPr bwMode="auto">
              <a:xfrm>
                <a:off x="3904" y="3337"/>
                <a:ext cx="84" cy="1"/>
              </a:xfrm>
              <a:prstGeom prst="rect">
                <a:avLst/>
              </a:prstGeom>
              <a:solidFill>
                <a:srgbClr val="DB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5" name="Rectangle 583"/>
              <p:cNvSpPr>
                <a:spLocks noChangeArrowheads="1"/>
              </p:cNvSpPr>
              <p:nvPr/>
            </p:nvSpPr>
            <p:spPr bwMode="auto">
              <a:xfrm>
                <a:off x="3904" y="3337"/>
                <a:ext cx="84" cy="2"/>
              </a:xfrm>
              <a:prstGeom prst="rect">
                <a:avLst/>
              </a:prstGeom>
              <a:solidFill>
                <a:srgbClr val="DBF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6" name="Rectangle 584"/>
              <p:cNvSpPr>
                <a:spLocks noChangeArrowheads="1"/>
              </p:cNvSpPr>
              <p:nvPr/>
            </p:nvSpPr>
            <p:spPr bwMode="auto">
              <a:xfrm>
                <a:off x="3904" y="3339"/>
                <a:ext cx="84" cy="1"/>
              </a:xfrm>
              <a:prstGeom prst="rect">
                <a:avLst/>
              </a:prstGeom>
              <a:solidFill>
                <a:srgbClr val="DAF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7" name="Rectangle 585"/>
              <p:cNvSpPr>
                <a:spLocks noChangeArrowheads="1"/>
              </p:cNvSpPr>
              <p:nvPr/>
            </p:nvSpPr>
            <p:spPr bwMode="auto">
              <a:xfrm>
                <a:off x="3904" y="3339"/>
                <a:ext cx="84" cy="1"/>
              </a:xfrm>
              <a:prstGeom prst="rect">
                <a:avLst/>
              </a:prstGeom>
              <a:solidFill>
                <a:srgbClr val="DAF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38" name="Freeform 586"/>
              <p:cNvSpPr>
                <a:spLocks/>
              </p:cNvSpPr>
              <p:nvPr/>
            </p:nvSpPr>
            <p:spPr bwMode="auto">
              <a:xfrm>
                <a:off x="3904" y="3267"/>
                <a:ext cx="83" cy="73"/>
              </a:xfrm>
              <a:custGeom>
                <a:avLst/>
                <a:gdLst>
                  <a:gd name="T0" fmla="*/ 0 w 83"/>
                  <a:gd name="T1" fmla="*/ 47 h 73"/>
                  <a:gd name="T2" fmla="*/ 1 w 83"/>
                  <a:gd name="T3" fmla="*/ 42 h 73"/>
                  <a:gd name="T4" fmla="*/ 4 w 83"/>
                  <a:gd name="T5" fmla="*/ 36 h 73"/>
                  <a:gd name="T6" fmla="*/ 9 w 83"/>
                  <a:gd name="T7" fmla="*/ 32 h 73"/>
                  <a:gd name="T8" fmla="*/ 18 w 83"/>
                  <a:gd name="T9" fmla="*/ 27 h 73"/>
                  <a:gd name="T10" fmla="*/ 21 w 83"/>
                  <a:gd name="T11" fmla="*/ 24 h 73"/>
                  <a:gd name="T12" fmla="*/ 23 w 83"/>
                  <a:gd name="T13" fmla="*/ 22 h 73"/>
                  <a:gd name="T14" fmla="*/ 27 w 83"/>
                  <a:gd name="T15" fmla="*/ 16 h 73"/>
                  <a:gd name="T16" fmla="*/ 30 w 83"/>
                  <a:gd name="T17" fmla="*/ 17 h 73"/>
                  <a:gd name="T18" fmla="*/ 31 w 83"/>
                  <a:gd name="T19" fmla="*/ 17 h 73"/>
                  <a:gd name="T20" fmla="*/ 35 w 83"/>
                  <a:gd name="T21" fmla="*/ 14 h 73"/>
                  <a:gd name="T22" fmla="*/ 38 w 83"/>
                  <a:gd name="T23" fmla="*/ 11 h 73"/>
                  <a:gd name="T24" fmla="*/ 41 w 83"/>
                  <a:gd name="T25" fmla="*/ 10 h 73"/>
                  <a:gd name="T26" fmla="*/ 45 w 83"/>
                  <a:gd name="T27" fmla="*/ 10 h 73"/>
                  <a:gd name="T28" fmla="*/ 45 w 83"/>
                  <a:gd name="T29" fmla="*/ 9 h 73"/>
                  <a:gd name="T30" fmla="*/ 48 w 83"/>
                  <a:gd name="T31" fmla="*/ 7 h 73"/>
                  <a:gd name="T32" fmla="*/ 51 w 83"/>
                  <a:gd name="T33" fmla="*/ 2 h 73"/>
                  <a:gd name="T34" fmla="*/ 52 w 83"/>
                  <a:gd name="T35" fmla="*/ 0 h 73"/>
                  <a:gd name="T36" fmla="*/ 54 w 83"/>
                  <a:gd name="T37" fmla="*/ 1 h 73"/>
                  <a:gd name="T38" fmla="*/ 58 w 83"/>
                  <a:gd name="T39" fmla="*/ 8 h 73"/>
                  <a:gd name="T40" fmla="*/ 65 w 83"/>
                  <a:gd name="T41" fmla="*/ 10 h 73"/>
                  <a:gd name="T42" fmla="*/ 65 w 83"/>
                  <a:gd name="T43" fmla="*/ 13 h 73"/>
                  <a:gd name="T44" fmla="*/ 66 w 83"/>
                  <a:gd name="T45" fmla="*/ 16 h 73"/>
                  <a:gd name="T46" fmla="*/ 68 w 83"/>
                  <a:gd name="T47" fmla="*/ 19 h 73"/>
                  <a:gd name="T48" fmla="*/ 73 w 83"/>
                  <a:gd name="T49" fmla="*/ 23 h 73"/>
                  <a:gd name="T50" fmla="*/ 74 w 83"/>
                  <a:gd name="T51" fmla="*/ 27 h 73"/>
                  <a:gd name="T52" fmla="*/ 73 w 83"/>
                  <a:gd name="T53" fmla="*/ 31 h 73"/>
                  <a:gd name="T54" fmla="*/ 74 w 83"/>
                  <a:gd name="T55" fmla="*/ 33 h 73"/>
                  <a:gd name="T56" fmla="*/ 78 w 83"/>
                  <a:gd name="T57" fmla="*/ 35 h 73"/>
                  <a:gd name="T58" fmla="*/ 81 w 83"/>
                  <a:gd name="T59" fmla="*/ 38 h 73"/>
                  <a:gd name="T60" fmla="*/ 83 w 83"/>
                  <a:gd name="T61" fmla="*/ 40 h 73"/>
                  <a:gd name="T62" fmla="*/ 82 w 83"/>
                  <a:gd name="T63" fmla="*/ 42 h 73"/>
                  <a:gd name="T64" fmla="*/ 82 w 83"/>
                  <a:gd name="T65" fmla="*/ 46 h 73"/>
                  <a:gd name="T66" fmla="*/ 77 w 83"/>
                  <a:gd name="T67" fmla="*/ 50 h 73"/>
                  <a:gd name="T68" fmla="*/ 69 w 83"/>
                  <a:gd name="T69" fmla="*/ 53 h 73"/>
                  <a:gd name="T70" fmla="*/ 68 w 83"/>
                  <a:gd name="T71" fmla="*/ 56 h 73"/>
                  <a:gd name="T72" fmla="*/ 67 w 83"/>
                  <a:gd name="T73" fmla="*/ 58 h 73"/>
                  <a:gd name="T74" fmla="*/ 55 w 83"/>
                  <a:gd name="T75" fmla="*/ 69 h 73"/>
                  <a:gd name="T76" fmla="*/ 44 w 83"/>
                  <a:gd name="T77" fmla="*/ 68 h 73"/>
                  <a:gd name="T78" fmla="*/ 40 w 83"/>
                  <a:gd name="T79" fmla="*/ 67 h 73"/>
                  <a:gd name="T80" fmla="*/ 29 w 83"/>
                  <a:gd name="T81" fmla="*/ 62 h 73"/>
                  <a:gd name="T82" fmla="*/ 24 w 83"/>
                  <a:gd name="T83" fmla="*/ 60 h 73"/>
                  <a:gd name="T84" fmla="*/ 19 w 83"/>
                  <a:gd name="T85" fmla="*/ 60 h 73"/>
                  <a:gd name="T86" fmla="*/ 16 w 83"/>
                  <a:gd name="T87" fmla="*/ 62 h 73"/>
                  <a:gd name="T88" fmla="*/ 14 w 83"/>
                  <a:gd name="T89" fmla="*/ 69 h 73"/>
                  <a:gd name="T90" fmla="*/ 14 w 83"/>
                  <a:gd name="T91" fmla="*/ 73 h 73"/>
                  <a:gd name="T92" fmla="*/ 9 w 83"/>
                  <a:gd name="T93" fmla="*/ 71 h 73"/>
                  <a:gd name="T94" fmla="*/ 3 w 83"/>
                  <a:gd name="T95" fmla="*/ 64 h 73"/>
                  <a:gd name="T96" fmla="*/ 0 w 83"/>
                  <a:gd name="T97" fmla="*/ 60 h 73"/>
                  <a:gd name="T98" fmla="*/ 0 w 83"/>
                  <a:gd name="T99" fmla="*/ 47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83" h="73">
                    <a:moveTo>
                      <a:pt x="0" y="47"/>
                    </a:moveTo>
                    <a:lnTo>
                      <a:pt x="1" y="42"/>
                    </a:lnTo>
                    <a:lnTo>
                      <a:pt x="4" y="36"/>
                    </a:lnTo>
                    <a:lnTo>
                      <a:pt x="9" y="32"/>
                    </a:lnTo>
                    <a:lnTo>
                      <a:pt x="18" y="27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27" y="16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5" y="14"/>
                    </a:lnTo>
                    <a:lnTo>
                      <a:pt x="38" y="11"/>
                    </a:lnTo>
                    <a:lnTo>
                      <a:pt x="41" y="10"/>
                    </a:lnTo>
                    <a:lnTo>
                      <a:pt x="45" y="10"/>
                    </a:lnTo>
                    <a:lnTo>
                      <a:pt x="45" y="9"/>
                    </a:lnTo>
                    <a:lnTo>
                      <a:pt x="48" y="7"/>
                    </a:lnTo>
                    <a:lnTo>
                      <a:pt x="51" y="2"/>
                    </a:lnTo>
                    <a:lnTo>
                      <a:pt x="52" y="0"/>
                    </a:lnTo>
                    <a:lnTo>
                      <a:pt x="54" y="1"/>
                    </a:lnTo>
                    <a:lnTo>
                      <a:pt x="58" y="8"/>
                    </a:lnTo>
                    <a:lnTo>
                      <a:pt x="65" y="10"/>
                    </a:lnTo>
                    <a:lnTo>
                      <a:pt x="65" y="13"/>
                    </a:lnTo>
                    <a:lnTo>
                      <a:pt x="66" y="16"/>
                    </a:lnTo>
                    <a:lnTo>
                      <a:pt x="68" y="19"/>
                    </a:lnTo>
                    <a:lnTo>
                      <a:pt x="73" y="23"/>
                    </a:lnTo>
                    <a:lnTo>
                      <a:pt x="74" y="27"/>
                    </a:lnTo>
                    <a:lnTo>
                      <a:pt x="73" y="31"/>
                    </a:lnTo>
                    <a:lnTo>
                      <a:pt x="74" y="33"/>
                    </a:lnTo>
                    <a:lnTo>
                      <a:pt x="78" y="35"/>
                    </a:lnTo>
                    <a:lnTo>
                      <a:pt x="81" y="38"/>
                    </a:lnTo>
                    <a:lnTo>
                      <a:pt x="83" y="40"/>
                    </a:lnTo>
                    <a:lnTo>
                      <a:pt x="82" y="42"/>
                    </a:lnTo>
                    <a:lnTo>
                      <a:pt x="82" y="46"/>
                    </a:lnTo>
                    <a:lnTo>
                      <a:pt x="77" y="50"/>
                    </a:lnTo>
                    <a:lnTo>
                      <a:pt x="69" y="53"/>
                    </a:lnTo>
                    <a:lnTo>
                      <a:pt x="68" y="56"/>
                    </a:lnTo>
                    <a:lnTo>
                      <a:pt x="67" y="58"/>
                    </a:lnTo>
                    <a:lnTo>
                      <a:pt x="55" y="69"/>
                    </a:lnTo>
                    <a:lnTo>
                      <a:pt x="44" y="68"/>
                    </a:lnTo>
                    <a:lnTo>
                      <a:pt x="40" y="67"/>
                    </a:lnTo>
                    <a:lnTo>
                      <a:pt x="29" y="62"/>
                    </a:lnTo>
                    <a:lnTo>
                      <a:pt x="24" y="60"/>
                    </a:lnTo>
                    <a:lnTo>
                      <a:pt x="19" y="60"/>
                    </a:lnTo>
                    <a:lnTo>
                      <a:pt x="16" y="62"/>
                    </a:lnTo>
                    <a:lnTo>
                      <a:pt x="14" y="69"/>
                    </a:lnTo>
                    <a:lnTo>
                      <a:pt x="14" y="73"/>
                    </a:lnTo>
                    <a:lnTo>
                      <a:pt x="9" y="71"/>
                    </a:lnTo>
                    <a:lnTo>
                      <a:pt x="3" y="64"/>
                    </a:lnTo>
                    <a:lnTo>
                      <a:pt x="0" y="60"/>
                    </a:lnTo>
                    <a:lnTo>
                      <a:pt x="0" y="4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98B9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611" name="Picture 587"/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4" y="3309"/>
                <a:ext cx="20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12" name="Picture 588"/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4" y="3309"/>
                <a:ext cx="20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39" name="Rectangle 589"/>
              <p:cNvSpPr>
                <a:spLocks noChangeArrowheads="1"/>
              </p:cNvSpPr>
              <p:nvPr/>
            </p:nvSpPr>
            <p:spPr bwMode="auto">
              <a:xfrm>
                <a:off x="3974" y="3321"/>
                <a:ext cx="165" cy="5"/>
              </a:xfrm>
              <a:prstGeom prst="rect">
                <a:avLst/>
              </a:prstGeom>
              <a:solidFill>
                <a:srgbClr val="F5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0" name="Rectangle 590"/>
              <p:cNvSpPr>
                <a:spLocks noChangeArrowheads="1"/>
              </p:cNvSpPr>
              <p:nvPr/>
            </p:nvSpPr>
            <p:spPr bwMode="auto">
              <a:xfrm>
                <a:off x="3974" y="3326"/>
                <a:ext cx="165" cy="7"/>
              </a:xfrm>
              <a:prstGeom prst="rect">
                <a:avLst/>
              </a:prstGeom>
              <a:solidFill>
                <a:srgbClr val="F4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1" name="Rectangle 591"/>
              <p:cNvSpPr>
                <a:spLocks noChangeArrowheads="1"/>
              </p:cNvSpPr>
              <p:nvPr/>
            </p:nvSpPr>
            <p:spPr bwMode="auto">
              <a:xfrm>
                <a:off x="3974" y="3333"/>
                <a:ext cx="165" cy="6"/>
              </a:xfrm>
              <a:prstGeom prst="rect">
                <a:avLst/>
              </a:prstGeom>
              <a:solidFill>
                <a:srgbClr val="F3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2" name="Rectangle 592"/>
              <p:cNvSpPr>
                <a:spLocks noChangeArrowheads="1"/>
              </p:cNvSpPr>
              <p:nvPr/>
            </p:nvSpPr>
            <p:spPr bwMode="auto">
              <a:xfrm>
                <a:off x="3974" y="3339"/>
                <a:ext cx="165" cy="5"/>
              </a:xfrm>
              <a:prstGeom prst="rect">
                <a:avLst/>
              </a:prstGeom>
              <a:solidFill>
                <a:srgbClr val="F2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3" name="Rectangle 593"/>
              <p:cNvSpPr>
                <a:spLocks noChangeArrowheads="1"/>
              </p:cNvSpPr>
              <p:nvPr/>
            </p:nvSpPr>
            <p:spPr bwMode="auto">
              <a:xfrm>
                <a:off x="3974" y="3344"/>
                <a:ext cx="165" cy="6"/>
              </a:xfrm>
              <a:prstGeom prst="rect">
                <a:avLst/>
              </a:prstGeom>
              <a:solidFill>
                <a:srgbClr val="F2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4" name="Rectangle 594"/>
              <p:cNvSpPr>
                <a:spLocks noChangeArrowheads="1"/>
              </p:cNvSpPr>
              <p:nvPr/>
            </p:nvSpPr>
            <p:spPr bwMode="auto">
              <a:xfrm>
                <a:off x="3974" y="3350"/>
                <a:ext cx="165" cy="4"/>
              </a:xfrm>
              <a:prstGeom prst="rect">
                <a:avLst/>
              </a:prstGeom>
              <a:solidFill>
                <a:srgbClr val="F0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5" name="Rectangle 595"/>
              <p:cNvSpPr>
                <a:spLocks noChangeArrowheads="1"/>
              </p:cNvSpPr>
              <p:nvPr/>
            </p:nvSpPr>
            <p:spPr bwMode="auto">
              <a:xfrm>
                <a:off x="3974" y="3354"/>
                <a:ext cx="165" cy="6"/>
              </a:xfrm>
              <a:prstGeom prst="rect">
                <a:avLst/>
              </a:prstGeom>
              <a:solidFill>
                <a:srgbClr val="F0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6" name="Rectangle 596"/>
              <p:cNvSpPr>
                <a:spLocks noChangeArrowheads="1"/>
              </p:cNvSpPr>
              <p:nvPr/>
            </p:nvSpPr>
            <p:spPr bwMode="auto">
              <a:xfrm>
                <a:off x="3974" y="3360"/>
                <a:ext cx="165" cy="5"/>
              </a:xfrm>
              <a:prstGeom prst="rect">
                <a:avLst/>
              </a:prstGeom>
              <a:solidFill>
                <a:srgbClr val="EF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7" name="Rectangle 597"/>
              <p:cNvSpPr>
                <a:spLocks noChangeArrowheads="1"/>
              </p:cNvSpPr>
              <p:nvPr/>
            </p:nvSpPr>
            <p:spPr bwMode="auto">
              <a:xfrm>
                <a:off x="3974" y="3365"/>
                <a:ext cx="165" cy="7"/>
              </a:xfrm>
              <a:prstGeom prst="rect">
                <a:avLst/>
              </a:prstGeom>
              <a:solidFill>
                <a:srgbClr val="E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8" name="Rectangle 598"/>
              <p:cNvSpPr>
                <a:spLocks noChangeArrowheads="1"/>
              </p:cNvSpPr>
              <p:nvPr/>
            </p:nvSpPr>
            <p:spPr bwMode="auto">
              <a:xfrm>
                <a:off x="3974" y="3372"/>
                <a:ext cx="165" cy="6"/>
              </a:xfrm>
              <a:prstGeom prst="rect">
                <a:avLst/>
              </a:prstGeom>
              <a:solidFill>
                <a:srgbClr val="E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49" name="Rectangle 599"/>
              <p:cNvSpPr>
                <a:spLocks noChangeArrowheads="1"/>
              </p:cNvSpPr>
              <p:nvPr/>
            </p:nvSpPr>
            <p:spPr bwMode="auto">
              <a:xfrm>
                <a:off x="3974" y="3378"/>
                <a:ext cx="165" cy="6"/>
              </a:xfrm>
              <a:prstGeom prst="rect">
                <a:avLst/>
              </a:prstGeom>
              <a:solidFill>
                <a:srgbClr val="E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0" name="Rectangle 600"/>
              <p:cNvSpPr>
                <a:spLocks noChangeArrowheads="1"/>
              </p:cNvSpPr>
              <p:nvPr/>
            </p:nvSpPr>
            <p:spPr bwMode="auto">
              <a:xfrm>
                <a:off x="3974" y="3384"/>
                <a:ext cx="165" cy="6"/>
              </a:xfrm>
              <a:prstGeom prst="rect">
                <a:avLst/>
              </a:prstGeom>
              <a:solidFill>
                <a:srgbClr val="EB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751" name="Rectangle 601"/>
              <p:cNvSpPr>
                <a:spLocks noChangeArrowheads="1"/>
              </p:cNvSpPr>
              <p:nvPr/>
            </p:nvSpPr>
            <p:spPr bwMode="auto">
              <a:xfrm>
                <a:off x="3974" y="3390"/>
                <a:ext cx="165" cy="7"/>
              </a:xfrm>
              <a:prstGeom prst="rect">
                <a:avLst/>
              </a:prstGeom>
              <a:solidFill>
                <a:srgbClr val="EAF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0" name="Rectangle 602"/>
              <p:cNvSpPr>
                <a:spLocks noChangeArrowheads="1"/>
              </p:cNvSpPr>
              <p:nvPr/>
            </p:nvSpPr>
            <p:spPr bwMode="auto">
              <a:xfrm>
                <a:off x="3974" y="3397"/>
                <a:ext cx="165" cy="5"/>
              </a:xfrm>
              <a:prstGeom prst="rect">
                <a:avLst/>
              </a:prstGeom>
              <a:solidFill>
                <a:srgbClr val="EA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1" name="Rectangle 603"/>
              <p:cNvSpPr>
                <a:spLocks noChangeArrowheads="1"/>
              </p:cNvSpPr>
              <p:nvPr/>
            </p:nvSpPr>
            <p:spPr bwMode="auto">
              <a:xfrm>
                <a:off x="3974" y="3402"/>
                <a:ext cx="165" cy="6"/>
              </a:xfrm>
              <a:prstGeom prst="rect">
                <a:avLst/>
              </a:prstGeom>
              <a:solidFill>
                <a:srgbClr val="E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2" name="Rectangle 604"/>
              <p:cNvSpPr>
                <a:spLocks noChangeArrowheads="1"/>
              </p:cNvSpPr>
              <p:nvPr/>
            </p:nvSpPr>
            <p:spPr bwMode="auto">
              <a:xfrm>
                <a:off x="3974" y="3408"/>
                <a:ext cx="165" cy="6"/>
              </a:xfrm>
              <a:prstGeom prst="rect">
                <a:avLst/>
              </a:prstGeom>
              <a:solidFill>
                <a:srgbClr val="E8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3" name="Rectangle 605"/>
              <p:cNvSpPr>
                <a:spLocks noChangeArrowheads="1"/>
              </p:cNvSpPr>
              <p:nvPr/>
            </p:nvSpPr>
            <p:spPr bwMode="auto">
              <a:xfrm>
                <a:off x="3974" y="3414"/>
                <a:ext cx="165" cy="4"/>
              </a:xfrm>
              <a:prstGeom prst="rect">
                <a:avLst/>
              </a:prstGeom>
              <a:solidFill>
                <a:srgbClr val="E6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04" name="Rectangle 606"/>
              <p:cNvSpPr>
                <a:spLocks noChangeArrowheads="1"/>
              </p:cNvSpPr>
              <p:nvPr/>
            </p:nvSpPr>
            <p:spPr bwMode="auto">
              <a:xfrm>
                <a:off x="3974" y="3418"/>
                <a:ext cx="165" cy="5"/>
              </a:xfrm>
              <a:prstGeom prst="rect">
                <a:avLst/>
              </a:prstGeom>
              <a:solidFill>
                <a:srgbClr val="E6F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grpSp>
          <p:nvGrpSpPr>
            <p:cNvPr id="7" name="Group 808"/>
            <p:cNvGrpSpPr>
              <a:grpSpLocks/>
            </p:cNvGrpSpPr>
            <p:nvPr/>
          </p:nvGrpSpPr>
          <p:grpSpPr bwMode="auto">
            <a:xfrm>
              <a:off x="3671" y="3201"/>
              <a:ext cx="484" cy="486"/>
              <a:chOff x="3671" y="3201"/>
              <a:chExt cx="484" cy="486"/>
            </a:xfrm>
          </p:grpSpPr>
          <p:sp>
            <p:nvSpPr>
              <p:cNvPr id="2007" name="Rectangle 608"/>
              <p:cNvSpPr>
                <a:spLocks noChangeArrowheads="1"/>
              </p:cNvSpPr>
              <p:nvPr/>
            </p:nvSpPr>
            <p:spPr bwMode="auto">
              <a:xfrm>
                <a:off x="3974" y="3423"/>
                <a:ext cx="165" cy="6"/>
              </a:xfrm>
              <a:prstGeom prst="rect">
                <a:avLst/>
              </a:prstGeom>
              <a:solidFill>
                <a:srgbClr val="E5F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8" name="Rectangle 609"/>
              <p:cNvSpPr>
                <a:spLocks noChangeArrowheads="1"/>
              </p:cNvSpPr>
              <p:nvPr/>
            </p:nvSpPr>
            <p:spPr bwMode="auto">
              <a:xfrm>
                <a:off x="3974" y="3429"/>
                <a:ext cx="165" cy="5"/>
              </a:xfrm>
              <a:prstGeom prst="rect">
                <a:avLst/>
              </a:prstGeom>
              <a:solidFill>
                <a:srgbClr val="E5F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9" name="Rectangle 610"/>
              <p:cNvSpPr>
                <a:spLocks noChangeArrowheads="1"/>
              </p:cNvSpPr>
              <p:nvPr/>
            </p:nvSpPr>
            <p:spPr bwMode="auto">
              <a:xfrm>
                <a:off x="3974" y="3434"/>
                <a:ext cx="165" cy="5"/>
              </a:xfrm>
              <a:prstGeom prst="rect">
                <a:avLst/>
              </a:prstGeom>
              <a:solidFill>
                <a:srgbClr val="E4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0" name="Rectangle 611"/>
              <p:cNvSpPr>
                <a:spLocks noChangeArrowheads="1"/>
              </p:cNvSpPr>
              <p:nvPr/>
            </p:nvSpPr>
            <p:spPr bwMode="auto">
              <a:xfrm>
                <a:off x="3974" y="3439"/>
                <a:ext cx="165" cy="4"/>
              </a:xfrm>
              <a:prstGeom prst="rect">
                <a:avLst/>
              </a:prstGeom>
              <a:solidFill>
                <a:srgbClr val="E3F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1" name="Rectangle 612"/>
              <p:cNvSpPr>
                <a:spLocks noChangeArrowheads="1"/>
              </p:cNvSpPr>
              <p:nvPr/>
            </p:nvSpPr>
            <p:spPr bwMode="auto">
              <a:xfrm>
                <a:off x="3974" y="3443"/>
                <a:ext cx="165" cy="4"/>
              </a:xfrm>
              <a:prstGeom prst="rect">
                <a:avLst/>
              </a:prstGeom>
              <a:solidFill>
                <a:srgbClr val="E2F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2" name="Rectangle 613"/>
              <p:cNvSpPr>
                <a:spLocks noChangeArrowheads="1"/>
              </p:cNvSpPr>
              <p:nvPr/>
            </p:nvSpPr>
            <p:spPr bwMode="auto">
              <a:xfrm>
                <a:off x="3974" y="3447"/>
                <a:ext cx="165" cy="5"/>
              </a:xfrm>
              <a:prstGeom prst="rect">
                <a:avLst/>
              </a:prstGeom>
              <a:solidFill>
                <a:srgbClr val="E1F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3" name="Rectangle 614"/>
              <p:cNvSpPr>
                <a:spLocks noChangeArrowheads="1"/>
              </p:cNvSpPr>
              <p:nvPr/>
            </p:nvSpPr>
            <p:spPr bwMode="auto">
              <a:xfrm>
                <a:off x="3974" y="3452"/>
                <a:ext cx="165" cy="4"/>
              </a:xfrm>
              <a:prstGeom prst="rect">
                <a:avLst/>
              </a:prstGeom>
              <a:solidFill>
                <a:srgbClr val="E0F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4" name="Rectangle 615"/>
              <p:cNvSpPr>
                <a:spLocks noChangeArrowheads="1"/>
              </p:cNvSpPr>
              <p:nvPr/>
            </p:nvSpPr>
            <p:spPr bwMode="auto">
              <a:xfrm>
                <a:off x="3974" y="3456"/>
                <a:ext cx="165" cy="4"/>
              </a:xfrm>
              <a:prstGeom prst="rect">
                <a:avLst/>
              </a:prstGeom>
              <a:solidFill>
                <a:srgbClr val="E0F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5" name="Rectangle 616"/>
              <p:cNvSpPr>
                <a:spLocks noChangeArrowheads="1"/>
              </p:cNvSpPr>
              <p:nvPr/>
            </p:nvSpPr>
            <p:spPr bwMode="auto">
              <a:xfrm>
                <a:off x="3974" y="3460"/>
                <a:ext cx="165" cy="6"/>
              </a:xfrm>
              <a:prstGeom prst="rect">
                <a:avLst/>
              </a:prstGeom>
              <a:solidFill>
                <a:srgbClr val="DFF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2" name="Rectangle 617"/>
              <p:cNvSpPr>
                <a:spLocks noChangeArrowheads="1"/>
              </p:cNvSpPr>
              <p:nvPr/>
            </p:nvSpPr>
            <p:spPr bwMode="auto">
              <a:xfrm>
                <a:off x="3974" y="3466"/>
                <a:ext cx="165" cy="5"/>
              </a:xfrm>
              <a:prstGeom prst="rect">
                <a:avLst/>
              </a:prstGeom>
              <a:solidFill>
                <a:srgbClr val="DEF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3" name="Rectangle 618"/>
              <p:cNvSpPr>
                <a:spLocks noChangeArrowheads="1"/>
              </p:cNvSpPr>
              <p:nvPr/>
            </p:nvSpPr>
            <p:spPr bwMode="auto">
              <a:xfrm>
                <a:off x="3974" y="3471"/>
                <a:ext cx="165" cy="4"/>
              </a:xfrm>
              <a:prstGeom prst="rect">
                <a:avLst/>
              </a:prstGeom>
              <a:solidFill>
                <a:srgbClr val="DE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4" name="Rectangle 619"/>
              <p:cNvSpPr>
                <a:spLocks noChangeArrowheads="1"/>
              </p:cNvSpPr>
              <p:nvPr/>
            </p:nvSpPr>
            <p:spPr bwMode="auto">
              <a:xfrm>
                <a:off x="3974" y="3475"/>
                <a:ext cx="165" cy="4"/>
              </a:xfrm>
              <a:prstGeom prst="rect">
                <a:avLst/>
              </a:prstGeom>
              <a:solidFill>
                <a:srgbClr val="D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5" name="Rectangle 620"/>
              <p:cNvSpPr>
                <a:spLocks noChangeArrowheads="1"/>
              </p:cNvSpPr>
              <p:nvPr/>
            </p:nvSpPr>
            <p:spPr bwMode="auto">
              <a:xfrm>
                <a:off x="3974" y="3479"/>
                <a:ext cx="165" cy="5"/>
              </a:xfrm>
              <a:prstGeom prst="rect">
                <a:avLst/>
              </a:prstGeom>
              <a:solidFill>
                <a:srgbClr val="DC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6" name="Rectangle 621"/>
              <p:cNvSpPr>
                <a:spLocks noChangeArrowheads="1"/>
              </p:cNvSpPr>
              <p:nvPr/>
            </p:nvSpPr>
            <p:spPr bwMode="auto">
              <a:xfrm>
                <a:off x="3974" y="3484"/>
                <a:ext cx="165" cy="4"/>
              </a:xfrm>
              <a:prstGeom prst="rect">
                <a:avLst/>
              </a:prstGeom>
              <a:solidFill>
                <a:srgbClr val="DB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7" name="Rectangle 622"/>
              <p:cNvSpPr>
                <a:spLocks noChangeArrowheads="1"/>
              </p:cNvSpPr>
              <p:nvPr/>
            </p:nvSpPr>
            <p:spPr bwMode="auto">
              <a:xfrm>
                <a:off x="3974" y="3488"/>
                <a:ext cx="165" cy="3"/>
              </a:xfrm>
              <a:prstGeom prst="rect">
                <a:avLst/>
              </a:prstGeom>
              <a:solidFill>
                <a:srgbClr val="DAF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8" name="Freeform 623"/>
              <p:cNvSpPr>
                <a:spLocks/>
              </p:cNvSpPr>
              <p:nvPr/>
            </p:nvSpPr>
            <p:spPr bwMode="auto">
              <a:xfrm>
                <a:off x="3974" y="3321"/>
                <a:ext cx="164" cy="170"/>
              </a:xfrm>
              <a:custGeom>
                <a:avLst/>
                <a:gdLst>
                  <a:gd name="T0" fmla="*/ 9 w 164"/>
                  <a:gd name="T1" fmla="*/ 110 h 170"/>
                  <a:gd name="T2" fmla="*/ 9 w 164"/>
                  <a:gd name="T3" fmla="*/ 99 h 170"/>
                  <a:gd name="T4" fmla="*/ 3 w 164"/>
                  <a:gd name="T5" fmla="*/ 86 h 170"/>
                  <a:gd name="T6" fmla="*/ 12 w 164"/>
                  <a:gd name="T7" fmla="*/ 69 h 170"/>
                  <a:gd name="T8" fmla="*/ 22 w 164"/>
                  <a:gd name="T9" fmla="*/ 58 h 170"/>
                  <a:gd name="T10" fmla="*/ 24 w 164"/>
                  <a:gd name="T11" fmla="*/ 48 h 170"/>
                  <a:gd name="T12" fmla="*/ 30 w 164"/>
                  <a:gd name="T13" fmla="*/ 46 h 170"/>
                  <a:gd name="T14" fmla="*/ 34 w 164"/>
                  <a:gd name="T15" fmla="*/ 30 h 170"/>
                  <a:gd name="T16" fmla="*/ 34 w 164"/>
                  <a:gd name="T17" fmla="*/ 18 h 170"/>
                  <a:gd name="T18" fmla="*/ 40 w 164"/>
                  <a:gd name="T19" fmla="*/ 10 h 170"/>
                  <a:gd name="T20" fmla="*/ 45 w 164"/>
                  <a:gd name="T21" fmla="*/ 0 h 170"/>
                  <a:gd name="T22" fmla="*/ 51 w 164"/>
                  <a:gd name="T23" fmla="*/ 3 h 170"/>
                  <a:gd name="T24" fmla="*/ 64 w 164"/>
                  <a:gd name="T25" fmla="*/ 10 h 170"/>
                  <a:gd name="T26" fmla="*/ 79 w 164"/>
                  <a:gd name="T27" fmla="*/ 19 h 170"/>
                  <a:gd name="T28" fmla="*/ 91 w 164"/>
                  <a:gd name="T29" fmla="*/ 27 h 170"/>
                  <a:gd name="T30" fmla="*/ 100 w 164"/>
                  <a:gd name="T31" fmla="*/ 32 h 170"/>
                  <a:gd name="T32" fmla="*/ 106 w 164"/>
                  <a:gd name="T33" fmla="*/ 23 h 170"/>
                  <a:gd name="T34" fmla="*/ 120 w 164"/>
                  <a:gd name="T35" fmla="*/ 19 h 170"/>
                  <a:gd name="T36" fmla="*/ 128 w 164"/>
                  <a:gd name="T37" fmla="*/ 19 h 170"/>
                  <a:gd name="T38" fmla="*/ 144 w 164"/>
                  <a:gd name="T39" fmla="*/ 32 h 170"/>
                  <a:gd name="T40" fmla="*/ 156 w 164"/>
                  <a:gd name="T41" fmla="*/ 33 h 170"/>
                  <a:gd name="T42" fmla="*/ 159 w 164"/>
                  <a:gd name="T43" fmla="*/ 40 h 170"/>
                  <a:gd name="T44" fmla="*/ 164 w 164"/>
                  <a:gd name="T45" fmla="*/ 47 h 170"/>
                  <a:gd name="T46" fmla="*/ 159 w 164"/>
                  <a:gd name="T47" fmla="*/ 58 h 170"/>
                  <a:gd name="T48" fmla="*/ 150 w 164"/>
                  <a:gd name="T49" fmla="*/ 57 h 170"/>
                  <a:gd name="T50" fmla="*/ 144 w 164"/>
                  <a:gd name="T51" fmla="*/ 58 h 170"/>
                  <a:gd name="T52" fmla="*/ 139 w 164"/>
                  <a:gd name="T53" fmla="*/ 74 h 170"/>
                  <a:gd name="T54" fmla="*/ 135 w 164"/>
                  <a:gd name="T55" fmla="*/ 77 h 170"/>
                  <a:gd name="T56" fmla="*/ 129 w 164"/>
                  <a:gd name="T57" fmla="*/ 74 h 170"/>
                  <a:gd name="T58" fmla="*/ 123 w 164"/>
                  <a:gd name="T59" fmla="*/ 74 h 170"/>
                  <a:gd name="T60" fmla="*/ 120 w 164"/>
                  <a:gd name="T61" fmla="*/ 80 h 170"/>
                  <a:gd name="T62" fmla="*/ 112 w 164"/>
                  <a:gd name="T63" fmla="*/ 79 h 170"/>
                  <a:gd name="T64" fmla="*/ 108 w 164"/>
                  <a:gd name="T65" fmla="*/ 84 h 170"/>
                  <a:gd name="T66" fmla="*/ 106 w 164"/>
                  <a:gd name="T67" fmla="*/ 99 h 170"/>
                  <a:gd name="T68" fmla="*/ 112 w 164"/>
                  <a:gd name="T69" fmla="*/ 123 h 170"/>
                  <a:gd name="T70" fmla="*/ 117 w 164"/>
                  <a:gd name="T71" fmla="*/ 130 h 170"/>
                  <a:gd name="T72" fmla="*/ 129 w 164"/>
                  <a:gd name="T73" fmla="*/ 142 h 170"/>
                  <a:gd name="T74" fmla="*/ 131 w 164"/>
                  <a:gd name="T75" fmla="*/ 151 h 170"/>
                  <a:gd name="T76" fmla="*/ 129 w 164"/>
                  <a:gd name="T77" fmla="*/ 155 h 170"/>
                  <a:gd name="T78" fmla="*/ 123 w 164"/>
                  <a:gd name="T79" fmla="*/ 166 h 170"/>
                  <a:gd name="T80" fmla="*/ 113 w 164"/>
                  <a:gd name="T81" fmla="*/ 170 h 170"/>
                  <a:gd name="T82" fmla="*/ 108 w 164"/>
                  <a:gd name="T83" fmla="*/ 169 h 170"/>
                  <a:gd name="T84" fmla="*/ 99 w 164"/>
                  <a:gd name="T85" fmla="*/ 169 h 170"/>
                  <a:gd name="T86" fmla="*/ 91 w 164"/>
                  <a:gd name="T87" fmla="*/ 167 h 170"/>
                  <a:gd name="T88" fmla="*/ 85 w 164"/>
                  <a:gd name="T89" fmla="*/ 169 h 170"/>
                  <a:gd name="T90" fmla="*/ 87 w 164"/>
                  <a:gd name="T91" fmla="*/ 165 h 170"/>
                  <a:gd name="T92" fmla="*/ 85 w 164"/>
                  <a:gd name="T93" fmla="*/ 156 h 170"/>
                  <a:gd name="T94" fmla="*/ 75 w 164"/>
                  <a:gd name="T95" fmla="*/ 156 h 170"/>
                  <a:gd name="T96" fmla="*/ 67 w 164"/>
                  <a:gd name="T97" fmla="*/ 159 h 170"/>
                  <a:gd name="T98" fmla="*/ 62 w 164"/>
                  <a:gd name="T99" fmla="*/ 160 h 170"/>
                  <a:gd name="T100" fmla="*/ 59 w 164"/>
                  <a:gd name="T101" fmla="*/ 157 h 170"/>
                  <a:gd name="T102" fmla="*/ 55 w 164"/>
                  <a:gd name="T103" fmla="*/ 159 h 170"/>
                  <a:gd name="T104" fmla="*/ 49 w 164"/>
                  <a:gd name="T105" fmla="*/ 132 h 170"/>
                  <a:gd name="T106" fmla="*/ 45 w 164"/>
                  <a:gd name="T107" fmla="*/ 133 h 170"/>
                  <a:gd name="T108" fmla="*/ 38 w 164"/>
                  <a:gd name="T109" fmla="*/ 131 h 170"/>
                  <a:gd name="T110" fmla="*/ 34 w 164"/>
                  <a:gd name="T111" fmla="*/ 136 h 170"/>
                  <a:gd name="T112" fmla="*/ 29 w 164"/>
                  <a:gd name="T113" fmla="*/ 140 h 170"/>
                  <a:gd name="T114" fmla="*/ 22 w 164"/>
                  <a:gd name="T115" fmla="*/ 138 h 170"/>
                  <a:gd name="T116" fmla="*/ 15 w 164"/>
                  <a:gd name="T117" fmla="*/ 132 h 170"/>
                  <a:gd name="T118" fmla="*/ 14 w 164"/>
                  <a:gd name="T119" fmla="*/ 124 h 170"/>
                  <a:gd name="T120" fmla="*/ 7 w 164"/>
                  <a:gd name="T121" fmla="*/ 124 h 170"/>
                  <a:gd name="T122" fmla="*/ 0 w 164"/>
                  <a:gd name="T123" fmla="*/ 121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4" h="170">
                    <a:moveTo>
                      <a:pt x="0" y="121"/>
                    </a:moveTo>
                    <a:lnTo>
                      <a:pt x="3" y="120"/>
                    </a:lnTo>
                    <a:lnTo>
                      <a:pt x="9" y="110"/>
                    </a:lnTo>
                    <a:lnTo>
                      <a:pt x="12" y="106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5" y="96"/>
                    </a:lnTo>
                    <a:lnTo>
                      <a:pt x="1" y="89"/>
                    </a:lnTo>
                    <a:lnTo>
                      <a:pt x="3" y="86"/>
                    </a:lnTo>
                    <a:lnTo>
                      <a:pt x="5" y="83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4" y="67"/>
                    </a:lnTo>
                    <a:lnTo>
                      <a:pt x="18" y="63"/>
                    </a:lnTo>
                    <a:lnTo>
                      <a:pt x="22" y="58"/>
                    </a:lnTo>
                    <a:lnTo>
                      <a:pt x="22" y="55"/>
                    </a:lnTo>
                    <a:lnTo>
                      <a:pt x="25" y="53"/>
                    </a:lnTo>
                    <a:lnTo>
                      <a:pt x="24" y="48"/>
                    </a:lnTo>
                    <a:lnTo>
                      <a:pt x="26" y="46"/>
                    </a:lnTo>
                    <a:lnTo>
                      <a:pt x="30" y="47"/>
                    </a:lnTo>
                    <a:lnTo>
                      <a:pt x="30" y="46"/>
                    </a:lnTo>
                    <a:lnTo>
                      <a:pt x="33" y="45"/>
                    </a:lnTo>
                    <a:lnTo>
                      <a:pt x="39" y="36"/>
                    </a:lnTo>
                    <a:lnTo>
                      <a:pt x="34" y="30"/>
                    </a:lnTo>
                    <a:lnTo>
                      <a:pt x="33" y="24"/>
                    </a:lnTo>
                    <a:lnTo>
                      <a:pt x="33" y="20"/>
                    </a:lnTo>
                    <a:lnTo>
                      <a:pt x="34" y="18"/>
                    </a:lnTo>
                    <a:lnTo>
                      <a:pt x="37" y="14"/>
                    </a:lnTo>
                    <a:lnTo>
                      <a:pt x="40" y="12"/>
                    </a:lnTo>
                    <a:lnTo>
                      <a:pt x="40" y="10"/>
                    </a:lnTo>
                    <a:lnTo>
                      <a:pt x="37" y="7"/>
                    </a:lnTo>
                    <a:lnTo>
                      <a:pt x="37" y="6"/>
                    </a:lnTo>
                    <a:lnTo>
                      <a:pt x="45" y="0"/>
                    </a:lnTo>
                    <a:lnTo>
                      <a:pt x="46" y="2"/>
                    </a:lnTo>
                    <a:lnTo>
                      <a:pt x="49" y="2"/>
                    </a:lnTo>
                    <a:lnTo>
                      <a:pt x="51" y="3"/>
                    </a:lnTo>
                    <a:lnTo>
                      <a:pt x="54" y="4"/>
                    </a:lnTo>
                    <a:lnTo>
                      <a:pt x="56" y="9"/>
                    </a:lnTo>
                    <a:lnTo>
                      <a:pt x="64" y="10"/>
                    </a:lnTo>
                    <a:lnTo>
                      <a:pt x="70" y="10"/>
                    </a:lnTo>
                    <a:lnTo>
                      <a:pt x="74" y="10"/>
                    </a:lnTo>
                    <a:lnTo>
                      <a:pt x="79" y="19"/>
                    </a:lnTo>
                    <a:lnTo>
                      <a:pt x="84" y="23"/>
                    </a:lnTo>
                    <a:lnTo>
                      <a:pt x="87" y="23"/>
                    </a:lnTo>
                    <a:lnTo>
                      <a:pt x="91" y="27"/>
                    </a:lnTo>
                    <a:lnTo>
                      <a:pt x="93" y="29"/>
                    </a:lnTo>
                    <a:lnTo>
                      <a:pt x="96" y="31"/>
                    </a:lnTo>
                    <a:lnTo>
                      <a:pt x="100" y="32"/>
                    </a:lnTo>
                    <a:lnTo>
                      <a:pt x="104" y="31"/>
                    </a:lnTo>
                    <a:lnTo>
                      <a:pt x="106" y="28"/>
                    </a:lnTo>
                    <a:lnTo>
                      <a:pt x="106" y="23"/>
                    </a:lnTo>
                    <a:lnTo>
                      <a:pt x="109" y="20"/>
                    </a:lnTo>
                    <a:lnTo>
                      <a:pt x="117" y="17"/>
                    </a:lnTo>
                    <a:lnTo>
                      <a:pt x="120" y="19"/>
                    </a:lnTo>
                    <a:lnTo>
                      <a:pt x="123" y="19"/>
                    </a:lnTo>
                    <a:lnTo>
                      <a:pt x="126" y="19"/>
                    </a:lnTo>
                    <a:lnTo>
                      <a:pt x="128" y="19"/>
                    </a:lnTo>
                    <a:lnTo>
                      <a:pt x="131" y="21"/>
                    </a:lnTo>
                    <a:lnTo>
                      <a:pt x="133" y="23"/>
                    </a:lnTo>
                    <a:lnTo>
                      <a:pt x="144" y="32"/>
                    </a:lnTo>
                    <a:lnTo>
                      <a:pt x="147" y="32"/>
                    </a:lnTo>
                    <a:lnTo>
                      <a:pt x="152" y="33"/>
                    </a:lnTo>
                    <a:lnTo>
                      <a:pt x="156" y="33"/>
                    </a:lnTo>
                    <a:lnTo>
                      <a:pt x="158" y="34"/>
                    </a:lnTo>
                    <a:lnTo>
                      <a:pt x="158" y="39"/>
                    </a:lnTo>
                    <a:lnTo>
                      <a:pt x="159" y="40"/>
                    </a:lnTo>
                    <a:lnTo>
                      <a:pt x="159" y="46"/>
                    </a:lnTo>
                    <a:lnTo>
                      <a:pt x="160" y="47"/>
                    </a:lnTo>
                    <a:lnTo>
                      <a:pt x="164" y="47"/>
                    </a:lnTo>
                    <a:lnTo>
                      <a:pt x="164" y="52"/>
                    </a:lnTo>
                    <a:lnTo>
                      <a:pt x="160" y="55"/>
                    </a:lnTo>
                    <a:lnTo>
                      <a:pt x="159" y="58"/>
                    </a:lnTo>
                    <a:lnTo>
                      <a:pt x="155" y="60"/>
                    </a:lnTo>
                    <a:lnTo>
                      <a:pt x="152" y="58"/>
                    </a:lnTo>
                    <a:lnTo>
                      <a:pt x="150" y="57"/>
                    </a:lnTo>
                    <a:lnTo>
                      <a:pt x="149" y="55"/>
                    </a:lnTo>
                    <a:lnTo>
                      <a:pt x="144" y="55"/>
                    </a:lnTo>
                    <a:lnTo>
                      <a:pt x="144" y="58"/>
                    </a:lnTo>
                    <a:lnTo>
                      <a:pt x="140" y="67"/>
                    </a:lnTo>
                    <a:lnTo>
                      <a:pt x="139" y="71"/>
                    </a:lnTo>
                    <a:lnTo>
                      <a:pt x="139" y="74"/>
                    </a:lnTo>
                    <a:lnTo>
                      <a:pt x="138" y="76"/>
                    </a:lnTo>
                    <a:lnTo>
                      <a:pt x="136" y="77"/>
                    </a:lnTo>
                    <a:lnTo>
                      <a:pt x="135" y="77"/>
                    </a:lnTo>
                    <a:lnTo>
                      <a:pt x="134" y="76"/>
                    </a:lnTo>
                    <a:lnTo>
                      <a:pt x="132" y="76"/>
                    </a:lnTo>
                    <a:lnTo>
                      <a:pt x="129" y="74"/>
                    </a:lnTo>
                    <a:lnTo>
                      <a:pt x="125" y="73"/>
                    </a:lnTo>
                    <a:lnTo>
                      <a:pt x="124" y="73"/>
                    </a:lnTo>
                    <a:lnTo>
                      <a:pt x="123" y="74"/>
                    </a:lnTo>
                    <a:lnTo>
                      <a:pt x="122" y="79"/>
                    </a:lnTo>
                    <a:lnTo>
                      <a:pt x="121" y="80"/>
                    </a:lnTo>
                    <a:lnTo>
                      <a:pt x="120" y="80"/>
                    </a:lnTo>
                    <a:lnTo>
                      <a:pt x="116" y="80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1" y="78"/>
                    </a:lnTo>
                    <a:lnTo>
                      <a:pt x="109" y="79"/>
                    </a:lnTo>
                    <a:lnTo>
                      <a:pt x="108" y="84"/>
                    </a:lnTo>
                    <a:lnTo>
                      <a:pt x="106" y="86"/>
                    </a:lnTo>
                    <a:lnTo>
                      <a:pt x="105" y="93"/>
                    </a:lnTo>
                    <a:lnTo>
                      <a:pt x="106" y="99"/>
                    </a:lnTo>
                    <a:lnTo>
                      <a:pt x="109" y="107"/>
                    </a:lnTo>
                    <a:lnTo>
                      <a:pt x="112" y="108"/>
                    </a:lnTo>
                    <a:lnTo>
                      <a:pt x="112" y="123"/>
                    </a:lnTo>
                    <a:lnTo>
                      <a:pt x="114" y="126"/>
                    </a:lnTo>
                    <a:lnTo>
                      <a:pt x="116" y="126"/>
                    </a:lnTo>
                    <a:lnTo>
                      <a:pt x="117" y="130"/>
                    </a:lnTo>
                    <a:lnTo>
                      <a:pt x="124" y="136"/>
                    </a:lnTo>
                    <a:lnTo>
                      <a:pt x="124" y="138"/>
                    </a:lnTo>
                    <a:lnTo>
                      <a:pt x="129" y="142"/>
                    </a:lnTo>
                    <a:lnTo>
                      <a:pt x="130" y="145"/>
                    </a:lnTo>
                    <a:lnTo>
                      <a:pt x="132" y="149"/>
                    </a:lnTo>
                    <a:lnTo>
                      <a:pt x="131" y="151"/>
                    </a:lnTo>
                    <a:lnTo>
                      <a:pt x="131" y="153"/>
                    </a:lnTo>
                    <a:lnTo>
                      <a:pt x="130" y="154"/>
                    </a:lnTo>
                    <a:lnTo>
                      <a:pt x="129" y="155"/>
                    </a:lnTo>
                    <a:lnTo>
                      <a:pt x="129" y="157"/>
                    </a:lnTo>
                    <a:lnTo>
                      <a:pt x="126" y="160"/>
                    </a:lnTo>
                    <a:lnTo>
                      <a:pt x="123" y="166"/>
                    </a:lnTo>
                    <a:lnTo>
                      <a:pt x="120" y="167"/>
                    </a:lnTo>
                    <a:lnTo>
                      <a:pt x="116" y="170"/>
                    </a:lnTo>
                    <a:lnTo>
                      <a:pt x="113" y="170"/>
                    </a:lnTo>
                    <a:lnTo>
                      <a:pt x="112" y="169"/>
                    </a:lnTo>
                    <a:lnTo>
                      <a:pt x="111" y="169"/>
                    </a:lnTo>
                    <a:lnTo>
                      <a:pt x="108" y="169"/>
                    </a:lnTo>
                    <a:lnTo>
                      <a:pt x="103" y="169"/>
                    </a:lnTo>
                    <a:lnTo>
                      <a:pt x="100" y="170"/>
                    </a:lnTo>
                    <a:lnTo>
                      <a:pt x="99" y="169"/>
                    </a:lnTo>
                    <a:lnTo>
                      <a:pt x="97" y="169"/>
                    </a:lnTo>
                    <a:lnTo>
                      <a:pt x="96" y="167"/>
                    </a:lnTo>
                    <a:lnTo>
                      <a:pt x="91" y="167"/>
                    </a:lnTo>
                    <a:lnTo>
                      <a:pt x="87" y="170"/>
                    </a:lnTo>
                    <a:lnTo>
                      <a:pt x="85" y="169"/>
                    </a:lnTo>
                    <a:lnTo>
                      <a:pt x="85" y="169"/>
                    </a:lnTo>
                    <a:lnTo>
                      <a:pt x="84" y="169"/>
                    </a:lnTo>
                    <a:lnTo>
                      <a:pt x="84" y="167"/>
                    </a:lnTo>
                    <a:lnTo>
                      <a:pt x="87" y="165"/>
                    </a:lnTo>
                    <a:lnTo>
                      <a:pt x="88" y="163"/>
                    </a:lnTo>
                    <a:lnTo>
                      <a:pt x="87" y="158"/>
                    </a:lnTo>
                    <a:lnTo>
                      <a:pt x="85" y="156"/>
                    </a:lnTo>
                    <a:lnTo>
                      <a:pt x="81" y="156"/>
                    </a:lnTo>
                    <a:lnTo>
                      <a:pt x="78" y="156"/>
                    </a:lnTo>
                    <a:lnTo>
                      <a:pt x="75" y="156"/>
                    </a:lnTo>
                    <a:lnTo>
                      <a:pt x="74" y="157"/>
                    </a:lnTo>
                    <a:lnTo>
                      <a:pt x="69" y="156"/>
                    </a:lnTo>
                    <a:lnTo>
                      <a:pt x="67" y="159"/>
                    </a:lnTo>
                    <a:lnTo>
                      <a:pt x="67" y="159"/>
                    </a:lnTo>
                    <a:lnTo>
                      <a:pt x="65" y="159"/>
                    </a:lnTo>
                    <a:lnTo>
                      <a:pt x="62" y="160"/>
                    </a:lnTo>
                    <a:lnTo>
                      <a:pt x="60" y="160"/>
                    </a:lnTo>
                    <a:lnTo>
                      <a:pt x="59" y="159"/>
                    </a:lnTo>
                    <a:lnTo>
                      <a:pt x="59" y="157"/>
                    </a:lnTo>
                    <a:lnTo>
                      <a:pt x="58" y="159"/>
                    </a:lnTo>
                    <a:lnTo>
                      <a:pt x="57" y="158"/>
                    </a:lnTo>
                    <a:lnTo>
                      <a:pt x="55" y="159"/>
                    </a:lnTo>
                    <a:lnTo>
                      <a:pt x="52" y="156"/>
                    </a:lnTo>
                    <a:lnTo>
                      <a:pt x="51" y="151"/>
                    </a:lnTo>
                    <a:lnTo>
                      <a:pt x="49" y="132"/>
                    </a:lnTo>
                    <a:lnTo>
                      <a:pt x="47" y="132"/>
                    </a:lnTo>
                    <a:lnTo>
                      <a:pt x="45" y="134"/>
                    </a:lnTo>
                    <a:lnTo>
                      <a:pt x="45" y="133"/>
                    </a:lnTo>
                    <a:lnTo>
                      <a:pt x="40" y="130"/>
                    </a:lnTo>
                    <a:lnTo>
                      <a:pt x="39" y="130"/>
                    </a:lnTo>
                    <a:lnTo>
                      <a:pt x="38" y="131"/>
                    </a:lnTo>
                    <a:lnTo>
                      <a:pt x="37" y="132"/>
                    </a:lnTo>
                    <a:lnTo>
                      <a:pt x="37" y="134"/>
                    </a:lnTo>
                    <a:lnTo>
                      <a:pt x="34" y="136"/>
                    </a:lnTo>
                    <a:lnTo>
                      <a:pt x="34" y="138"/>
                    </a:lnTo>
                    <a:lnTo>
                      <a:pt x="30" y="140"/>
                    </a:lnTo>
                    <a:lnTo>
                      <a:pt x="29" y="140"/>
                    </a:lnTo>
                    <a:lnTo>
                      <a:pt x="26" y="139"/>
                    </a:lnTo>
                    <a:lnTo>
                      <a:pt x="25" y="139"/>
                    </a:lnTo>
                    <a:lnTo>
                      <a:pt x="22" y="138"/>
                    </a:lnTo>
                    <a:lnTo>
                      <a:pt x="17" y="137"/>
                    </a:lnTo>
                    <a:lnTo>
                      <a:pt x="16" y="137"/>
                    </a:lnTo>
                    <a:lnTo>
                      <a:pt x="15" y="132"/>
                    </a:lnTo>
                    <a:lnTo>
                      <a:pt x="15" y="129"/>
                    </a:lnTo>
                    <a:lnTo>
                      <a:pt x="13" y="127"/>
                    </a:lnTo>
                    <a:lnTo>
                      <a:pt x="14" y="124"/>
                    </a:lnTo>
                    <a:lnTo>
                      <a:pt x="10" y="122"/>
                    </a:lnTo>
                    <a:lnTo>
                      <a:pt x="9" y="125"/>
                    </a:lnTo>
                    <a:lnTo>
                      <a:pt x="7" y="124"/>
                    </a:lnTo>
                    <a:lnTo>
                      <a:pt x="6" y="121"/>
                    </a:lnTo>
                    <a:lnTo>
                      <a:pt x="2" y="122"/>
                    </a:lnTo>
                    <a:lnTo>
                      <a:pt x="0" y="12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98B9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648" name="Picture 624"/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5" y="3428"/>
                <a:ext cx="3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9" name="Picture 625"/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5" y="3428"/>
                <a:ext cx="340" cy="2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99" name="Rectangle 626"/>
              <p:cNvSpPr>
                <a:spLocks noChangeArrowheads="1"/>
              </p:cNvSpPr>
              <p:nvPr/>
            </p:nvSpPr>
            <p:spPr bwMode="auto">
              <a:xfrm>
                <a:off x="3835" y="3440"/>
                <a:ext cx="298" cy="7"/>
              </a:xfrm>
              <a:prstGeom prst="rect">
                <a:avLst/>
              </a:prstGeom>
              <a:solidFill>
                <a:srgbClr val="F5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0" name="Rectangle 627"/>
              <p:cNvSpPr>
                <a:spLocks noChangeArrowheads="1"/>
              </p:cNvSpPr>
              <p:nvPr/>
            </p:nvSpPr>
            <p:spPr bwMode="auto">
              <a:xfrm>
                <a:off x="3835" y="3447"/>
                <a:ext cx="298" cy="9"/>
              </a:xfrm>
              <a:prstGeom prst="rect">
                <a:avLst/>
              </a:prstGeom>
              <a:solidFill>
                <a:srgbClr val="F4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1" name="Rectangle 628"/>
              <p:cNvSpPr>
                <a:spLocks noChangeArrowheads="1"/>
              </p:cNvSpPr>
              <p:nvPr/>
            </p:nvSpPr>
            <p:spPr bwMode="auto">
              <a:xfrm>
                <a:off x="3835" y="3456"/>
                <a:ext cx="298" cy="6"/>
              </a:xfrm>
              <a:prstGeom prst="rect">
                <a:avLst/>
              </a:prstGeom>
              <a:solidFill>
                <a:srgbClr val="F3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2" name="Rectangle 629"/>
              <p:cNvSpPr>
                <a:spLocks noChangeArrowheads="1"/>
              </p:cNvSpPr>
              <p:nvPr/>
            </p:nvSpPr>
            <p:spPr bwMode="auto">
              <a:xfrm>
                <a:off x="3835" y="3462"/>
                <a:ext cx="298" cy="7"/>
              </a:xfrm>
              <a:prstGeom prst="rect">
                <a:avLst/>
              </a:prstGeom>
              <a:solidFill>
                <a:srgbClr val="F2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3" name="Rectangle 630"/>
              <p:cNvSpPr>
                <a:spLocks noChangeArrowheads="1"/>
              </p:cNvSpPr>
              <p:nvPr/>
            </p:nvSpPr>
            <p:spPr bwMode="auto">
              <a:xfrm>
                <a:off x="3835" y="3469"/>
                <a:ext cx="298" cy="9"/>
              </a:xfrm>
              <a:prstGeom prst="rect">
                <a:avLst/>
              </a:prstGeom>
              <a:solidFill>
                <a:srgbClr val="F2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4" name="Rectangle 631"/>
              <p:cNvSpPr>
                <a:spLocks noChangeArrowheads="1"/>
              </p:cNvSpPr>
              <p:nvPr/>
            </p:nvSpPr>
            <p:spPr bwMode="auto">
              <a:xfrm>
                <a:off x="3835" y="3478"/>
                <a:ext cx="298" cy="4"/>
              </a:xfrm>
              <a:prstGeom prst="rect">
                <a:avLst/>
              </a:prstGeom>
              <a:solidFill>
                <a:srgbClr val="F0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5" name="Rectangle 632"/>
              <p:cNvSpPr>
                <a:spLocks noChangeArrowheads="1"/>
              </p:cNvSpPr>
              <p:nvPr/>
            </p:nvSpPr>
            <p:spPr bwMode="auto">
              <a:xfrm>
                <a:off x="3835" y="3482"/>
                <a:ext cx="298" cy="7"/>
              </a:xfrm>
              <a:prstGeom prst="rect">
                <a:avLst/>
              </a:prstGeom>
              <a:solidFill>
                <a:srgbClr val="F0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6" name="Rectangle 633"/>
              <p:cNvSpPr>
                <a:spLocks noChangeArrowheads="1"/>
              </p:cNvSpPr>
              <p:nvPr/>
            </p:nvSpPr>
            <p:spPr bwMode="auto">
              <a:xfrm>
                <a:off x="3835" y="3489"/>
                <a:ext cx="298" cy="8"/>
              </a:xfrm>
              <a:prstGeom prst="rect">
                <a:avLst/>
              </a:prstGeom>
              <a:solidFill>
                <a:srgbClr val="EF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7" name="Rectangle 634"/>
              <p:cNvSpPr>
                <a:spLocks noChangeArrowheads="1"/>
              </p:cNvSpPr>
              <p:nvPr/>
            </p:nvSpPr>
            <p:spPr bwMode="auto">
              <a:xfrm>
                <a:off x="3835" y="3497"/>
                <a:ext cx="298" cy="9"/>
              </a:xfrm>
              <a:prstGeom prst="rect">
                <a:avLst/>
              </a:prstGeom>
              <a:solidFill>
                <a:srgbClr val="E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8" name="Rectangle 635"/>
              <p:cNvSpPr>
                <a:spLocks noChangeArrowheads="1"/>
              </p:cNvSpPr>
              <p:nvPr/>
            </p:nvSpPr>
            <p:spPr bwMode="auto">
              <a:xfrm>
                <a:off x="3835" y="3506"/>
                <a:ext cx="298" cy="7"/>
              </a:xfrm>
              <a:prstGeom prst="rect">
                <a:avLst/>
              </a:prstGeom>
              <a:solidFill>
                <a:srgbClr val="E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09" name="Rectangle 636"/>
              <p:cNvSpPr>
                <a:spLocks noChangeArrowheads="1"/>
              </p:cNvSpPr>
              <p:nvPr/>
            </p:nvSpPr>
            <p:spPr bwMode="auto">
              <a:xfrm>
                <a:off x="3835" y="3513"/>
                <a:ext cx="298" cy="7"/>
              </a:xfrm>
              <a:prstGeom prst="rect">
                <a:avLst/>
              </a:prstGeom>
              <a:solidFill>
                <a:srgbClr val="E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0" name="Rectangle 637"/>
              <p:cNvSpPr>
                <a:spLocks noChangeArrowheads="1"/>
              </p:cNvSpPr>
              <p:nvPr/>
            </p:nvSpPr>
            <p:spPr bwMode="auto">
              <a:xfrm>
                <a:off x="3835" y="3520"/>
                <a:ext cx="298" cy="8"/>
              </a:xfrm>
              <a:prstGeom prst="rect">
                <a:avLst/>
              </a:prstGeom>
              <a:solidFill>
                <a:srgbClr val="EB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1" name="Rectangle 638"/>
              <p:cNvSpPr>
                <a:spLocks noChangeArrowheads="1"/>
              </p:cNvSpPr>
              <p:nvPr/>
            </p:nvSpPr>
            <p:spPr bwMode="auto">
              <a:xfrm>
                <a:off x="3835" y="3528"/>
                <a:ext cx="298" cy="8"/>
              </a:xfrm>
              <a:prstGeom prst="rect">
                <a:avLst/>
              </a:prstGeom>
              <a:solidFill>
                <a:srgbClr val="EAF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2" name="Rectangle 639"/>
              <p:cNvSpPr>
                <a:spLocks noChangeArrowheads="1"/>
              </p:cNvSpPr>
              <p:nvPr/>
            </p:nvSpPr>
            <p:spPr bwMode="auto">
              <a:xfrm>
                <a:off x="3835" y="3536"/>
                <a:ext cx="298" cy="7"/>
              </a:xfrm>
              <a:prstGeom prst="rect">
                <a:avLst/>
              </a:prstGeom>
              <a:solidFill>
                <a:srgbClr val="EA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3" name="Rectangle 640"/>
              <p:cNvSpPr>
                <a:spLocks noChangeArrowheads="1"/>
              </p:cNvSpPr>
              <p:nvPr/>
            </p:nvSpPr>
            <p:spPr bwMode="auto">
              <a:xfrm>
                <a:off x="3835" y="3543"/>
                <a:ext cx="298" cy="8"/>
              </a:xfrm>
              <a:prstGeom prst="rect">
                <a:avLst/>
              </a:prstGeom>
              <a:solidFill>
                <a:srgbClr val="E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4" name="Rectangle 641"/>
              <p:cNvSpPr>
                <a:spLocks noChangeArrowheads="1"/>
              </p:cNvSpPr>
              <p:nvPr/>
            </p:nvSpPr>
            <p:spPr bwMode="auto">
              <a:xfrm>
                <a:off x="3835" y="3551"/>
                <a:ext cx="298" cy="7"/>
              </a:xfrm>
              <a:prstGeom prst="rect">
                <a:avLst/>
              </a:prstGeom>
              <a:solidFill>
                <a:srgbClr val="E8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5" name="Rectangle 642"/>
              <p:cNvSpPr>
                <a:spLocks noChangeArrowheads="1"/>
              </p:cNvSpPr>
              <p:nvPr/>
            </p:nvSpPr>
            <p:spPr bwMode="auto">
              <a:xfrm>
                <a:off x="3835" y="3558"/>
                <a:ext cx="298" cy="6"/>
              </a:xfrm>
              <a:prstGeom prst="rect">
                <a:avLst/>
              </a:prstGeom>
              <a:solidFill>
                <a:srgbClr val="E6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6" name="Rectangle 643"/>
              <p:cNvSpPr>
                <a:spLocks noChangeArrowheads="1"/>
              </p:cNvSpPr>
              <p:nvPr/>
            </p:nvSpPr>
            <p:spPr bwMode="auto">
              <a:xfrm>
                <a:off x="3835" y="3564"/>
                <a:ext cx="298" cy="6"/>
              </a:xfrm>
              <a:prstGeom prst="rect">
                <a:avLst/>
              </a:prstGeom>
              <a:solidFill>
                <a:srgbClr val="E6F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7" name="Rectangle 644"/>
              <p:cNvSpPr>
                <a:spLocks noChangeArrowheads="1"/>
              </p:cNvSpPr>
              <p:nvPr/>
            </p:nvSpPr>
            <p:spPr bwMode="auto">
              <a:xfrm>
                <a:off x="3835" y="3570"/>
                <a:ext cx="298" cy="7"/>
              </a:xfrm>
              <a:prstGeom prst="rect">
                <a:avLst/>
              </a:prstGeom>
              <a:solidFill>
                <a:srgbClr val="E5F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8" name="Rectangle 645"/>
              <p:cNvSpPr>
                <a:spLocks noChangeArrowheads="1"/>
              </p:cNvSpPr>
              <p:nvPr/>
            </p:nvSpPr>
            <p:spPr bwMode="auto">
              <a:xfrm>
                <a:off x="3835" y="3577"/>
                <a:ext cx="298" cy="6"/>
              </a:xfrm>
              <a:prstGeom prst="rect">
                <a:avLst/>
              </a:prstGeom>
              <a:solidFill>
                <a:srgbClr val="E5F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19" name="Rectangle 646"/>
              <p:cNvSpPr>
                <a:spLocks noChangeArrowheads="1"/>
              </p:cNvSpPr>
              <p:nvPr/>
            </p:nvSpPr>
            <p:spPr bwMode="auto">
              <a:xfrm>
                <a:off x="3835" y="3583"/>
                <a:ext cx="298" cy="7"/>
              </a:xfrm>
              <a:prstGeom prst="rect">
                <a:avLst/>
              </a:prstGeom>
              <a:solidFill>
                <a:srgbClr val="E4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0" name="Rectangle 647"/>
              <p:cNvSpPr>
                <a:spLocks noChangeArrowheads="1"/>
              </p:cNvSpPr>
              <p:nvPr/>
            </p:nvSpPr>
            <p:spPr bwMode="auto">
              <a:xfrm>
                <a:off x="3835" y="3590"/>
                <a:ext cx="298" cy="6"/>
              </a:xfrm>
              <a:prstGeom prst="rect">
                <a:avLst/>
              </a:prstGeom>
              <a:solidFill>
                <a:srgbClr val="E3F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1" name="Rectangle 648"/>
              <p:cNvSpPr>
                <a:spLocks noChangeArrowheads="1"/>
              </p:cNvSpPr>
              <p:nvPr/>
            </p:nvSpPr>
            <p:spPr bwMode="auto">
              <a:xfrm>
                <a:off x="3835" y="3596"/>
                <a:ext cx="298" cy="5"/>
              </a:xfrm>
              <a:prstGeom prst="rect">
                <a:avLst/>
              </a:prstGeom>
              <a:solidFill>
                <a:srgbClr val="E2F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2" name="Rectangle 649"/>
              <p:cNvSpPr>
                <a:spLocks noChangeArrowheads="1"/>
              </p:cNvSpPr>
              <p:nvPr/>
            </p:nvSpPr>
            <p:spPr bwMode="auto">
              <a:xfrm>
                <a:off x="3835" y="3601"/>
                <a:ext cx="298" cy="5"/>
              </a:xfrm>
              <a:prstGeom prst="rect">
                <a:avLst/>
              </a:prstGeom>
              <a:solidFill>
                <a:srgbClr val="E1F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3" name="Rectangle 650"/>
              <p:cNvSpPr>
                <a:spLocks noChangeArrowheads="1"/>
              </p:cNvSpPr>
              <p:nvPr/>
            </p:nvSpPr>
            <p:spPr bwMode="auto">
              <a:xfrm>
                <a:off x="3835" y="3606"/>
                <a:ext cx="298" cy="6"/>
              </a:xfrm>
              <a:prstGeom prst="rect">
                <a:avLst/>
              </a:prstGeom>
              <a:solidFill>
                <a:srgbClr val="E0F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2" name="Rectangle 651"/>
              <p:cNvSpPr>
                <a:spLocks noChangeArrowheads="1"/>
              </p:cNvSpPr>
              <p:nvPr/>
            </p:nvSpPr>
            <p:spPr bwMode="auto">
              <a:xfrm>
                <a:off x="3835" y="3612"/>
                <a:ext cx="298" cy="6"/>
              </a:xfrm>
              <a:prstGeom prst="rect">
                <a:avLst/>
              </a:prstGeom>
              <a:solidFill>
                <a:srgbClr val="E0F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3" name="Rectangle 652"/>
              <p:cNvSpPr>
                <a:spLocks noChangeArrowheads="1"/>
              </p:cNvSpPr>
              <p:nvPr/>
            </p:nvSpPr>
            <p:spPr bwMode="auto">
              <a:xfrm>
                <a:off x="3835" y="3618"/>
                <a:ext cx="298" cy="7"/>
              </a:xfrm>
              <a:prstGeom prst="rect">
                <a:avLst/>
              </a:prstGeom>
              <a:solidFill>
                <a:srgbClr val="DFF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4" name="Rectangle 653"/>
              <p:cNvSpPr>
                <a:spLocks noChangeArrowheads="1"/>
              </p:cNvSpPr>
              <p:nvPr/>
            </p:nvSpPr>
            <p:spPr bwMode="auto">
              <a:xfrm>
                <a:off x="3835" y="3625"/>
                <a:ext cx="298" cy="6"/>
              </a:xfrm>
              <a:prstGeom prst="rect">
                <a:avLst/>
              </a:prstGeom>
              <a:solidFill>
                <a:srgbClr val="DEF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5" name="Rectangle 654"/>
              <p:cNvSpPr>
                <a:spLocks noChangeArrowheads="1"/>
              </p:cNvSpPr>
              <p:nvPr/>
            </p:nvSpPr>
            <p:spPr bwMode="auto">
              <a:xfrm>
                <a:off x="3835" y="3631"/>
                <a:ext cx="298" cy="5"/>
              </a:xfrm>
              <a:prstGeom prst="rect">
                <a:avLst/>
              </a:prstGeom>
              <a:solidFill>
                <a:srgbClr val="DE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6" name="Rectangle 655"/>
              <p:cNvSpPr>
                <a:spLocks noChangeArrowheads="1"/>
              </p:cNvSpPr>
              <p:nvPr/>
            </p:nvSpPr>
            <p:spPr bwMode="auto">
              <a:xfrm>
                <a:off x="3835" y="3636"/>
                <a:ext cx="298" cy="6"/>
              </a:xfrm>
              <a:prstGeom prst="rect">
                <a:avLst/>
              </a:prstGeom>
              <a:solidFill>
                <a:srgbClr val="D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7" name="Rectangle 656"/>
              <p:cNvSpPr>
                <a:spLocks noChangeArrowheads="1"/>
              </p:cNvSpPr>
              <p:nvPr/>
            </p:nvSpPr>
            <p:spPr bwMode="auto">
              <a:xfrm>
                <a:off x="3835" y="3642"/>
                <a:ext cx="298" cy="5"/>
              </a:xfrm>
              <a:prstGeom prst="rect">
                <a:avLst/>
              </a:prstGeom>
              <a:solidFill>
                <a:srgbClr val="DC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8" name="Rectangle 657"/>
              <p:cNvSpPr>
                <a:spLocks noChangeArrowheads="1"/>
              </p:cNvSpPr>
              <p:nvPr/>
            </p:nvSpPr>
            <p:spPr bwMode="auto">
              <a:xfrm>
                <a:off x="3835" y="3647"/>
                <a:ext cx="298" cy="6"/>
              </a:xfrm>
              <a:prstGeom prst="rect">
                <a:avLst/>
              </a:prstGeom>
              <a:solidFill>
                <a:srgbClr val="DB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39" name="Rectangle 658"/>
              <p:cNvSpPr>
                <a:spLocks noChangeArrowheads="1"/>
              </p:cNvSpPr>
              <p:nvPr/>
            </p:nvSpPr>
            <p:spPr bwMode="auto">
              <a:xfrm>
                <a:off x="3835" y="3653"/>
                <a:ext cx="298" cy="4"/>
              </a:xfrm>
              <a:prstGeom prst="rect">
                <a:avLst/>
              </a:prstGeom>
              <a:solidFill>
                <a:srgbClr val="DAF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40" name="Freeform 659"/>
              <p:cNvSpPr>
                <a:spLocks/>
              </p:cNvSpPr>
              <p:nvPr/>
            </p:nvSpPr>
            <p:spPr bwMode="auto">
              <a:xfrm>
                <a:off x="3836" y="3440"/>
                <a:ext cx="297" cy="216"/>
              </a:xfrm>
              <a:custGeom>
                <a:avLst/>
                <a:gdLst>
                  <a:gd name="T0" fmla="*/ 12 w 297"/>
                  <a:gd name="T1" fmla="*/ 167 h 216"/>
                  <a:gd name="T2" fmla="*/ 25 w 297"/>
                  <a:gd name="T3" fmla="*/ 183 h 216"/>
                  <a:gd name="T4" fmla="*/ 38 w 297"/>
                  <a:gd name="T5" fmla="*/ 188 h 216"/>
                  <a:gd name="T6" fmla="*/ 55 w 297"/>
                  <a:gd name="T7" fmla="*/ 194 h 216"/>
                  <a:gd name="T8" fmla="*/ 74 w 297"/>
                  <a:gd name="T9" fmla="*/ 203 h 216"/>
                  <a:gd name="T10" fmla="*/ 105 w 297"/>
                  <a:gd name="T11" fmla="*/ 212 h 216"/>
                  <a:gd name="T12" fmla="*/ 123 w 297"/>
                  <a:gd name="T13" fmla="*/ 210 h 216"/>
                  <a:gd name="T14" fmla="*/ 137 w 297"/>
                  <a:gd name="T15" fmla="*/ 215 h 216"/>
                  <a:gd name="T16" fmla="*/ 146 w 297"/>
                  <a:gd name="T17" fmla="*/ 192 h 216"/>
                  <a:gd name="T18" fmla="*/ 155 w 297"/>
                  <a:gd name="T19" fmla="*/ 185 h 216"/>
                  <a:gd name="T20" fmla="*/ 167 w 297"/>
                  <a:gd name="T21" fmla="*/ 161 h 216"/>
                  <a:gd name="T22" fmla="*/ 180 w 297"/>
                  <a:gd name="T23" fmla="*/ 171 h 216"/>
                  <a:gd name="T24" fmla="*/ 196 w 297"/>
                  <a:gd name="T25" fmla="*/ 171 h 216"/>
                  <a:gd name="T26" fmla="*/ 225 w 297"/>
                  <a:gd name="T27" fmla="*/ 175 h 216"/>
                  <a:gd name="T28" fmla="*/ 234 w 297"/>
                  <a:gd name="T29" fmla="*/ 180 h 216"/>
                  <a:gd name="T30" fmla="*/ 246 w 297"/>
                  <a:gd name="T31" fmla="*/ 184 h 216"/>
                  <a:gd name="T32" fmla="*/ 239 w 297"/>
                  <a:gd name="T33" fmla="*/ 161 h 216"/>
                  <a:gd name="T34" fmla="*/ 238 w 297"/>
                  <a:gd name="T35" fmla="*/ 152 h 216"/>
                  <a:gd name="T36" fmla="*/ 242 w 297"/>
                  <a:gd name="T37" fmla="*/ 145 h 216"/>
                  <a:gd name="T38" fmla="*/ 247 w 297"/>
                  <a:gd name="T39" fmla="*/ 143 h 216"/>
                  <a:gd name="T40" fmla="*/ 257 w 297"/>
                  <a:gd name="T41" fmla="*/ 138 h 216"/>
                  <a:gd name="T42" fmla="*/ 270 w 297"/>
                  <a:gd name="T43" fmla="*/ 120 h 216"/>
                  <a:gd name="T44" fmla="*/ 275 w 297"/>
                  <a:gd name="T45" fmla="*/ 102 h 216"/>
                  <a:gd name="T46" fmla="*/ 280 w 297"/>
                  <a:gd name="T47" fmla="*/ 92 h 216"/>
                  <a:gd name="T48" fmla="*/ 276 w 297"/>
                  <a:gd name="T49" fmla="*/ 80 h 216"/>
                  <a:gd name="T50" fmla="*/ 285 w 297"/>
                  <a:gd name="T51" fmla="*/ 73 h 216"/>
                  <a:gd name="T52" fmla="*/ 288 w 297"/>
                  <a:gd name="T53" fmla="*/ 59 h 216"/>
                  <a:gd name="T54" fmla="*/ 286 w 297"/>
                  <a:gd name="T55" fmla="*/ 50 h 216"/>
                  <a:gd name="T56" fmla="*/ 296 w 297"/>
                  <a:gd name="T57" fmla="*/ 45 h 216"/>
                  <a:gd name="T58" fmla="*/ 268 w 297"/>
                  <a:gd name="T59" fmla="*/ 31 h 216"/>
                  <a:gd name="T60" fmla="*/ 257 w 297"/>
                  <a:gd name="T61" fmla="*/ 47 h 216"/>
                  <a:gd name="T62" fmla="*/ 238 w 297"/>
                  <a:gd name="T63" fmla="*/ 49 h 216"/>
                  <a:gd name="T64" fmla="*/ 222 w 297"/>
                  <a:gd name="T65" fmla="*/ 49 h 216"/>
                  <a:gd name="T66" fmla="*/ 218 w 297"/>
                  <a:gd name="T67" fmla="*/ 35 h 216"/>
                  <a:gd name="T68" fmla="*/ 201 w 297"/>
                  <a:gd name="T69" fmla="*/ 39 h 216"/>
                  <a:gd name="T70" fmla="*/ 193 w 297"/>
                  <a:gd name="T71" fmla="*/ 39 h 216"/>
                  <a:gd name="T72" fmla="*/ 178 w 297"/>
                  <a:gd name="T73" fmla="*/ 10 h 216"/>
                  <a:gd name="T74" fmla="*/ 168 w 297"/>
                  <a:gd name="T75" fmla="*/ 19 h 216"/>
                  <a:gd name="T76" fmla="*/ 152 w 297"/>
                  <a:gd name="T77" fmla="*/ 12 h 216"/>
                  <a:gd name="T78" fmla="*/ 143 w 297"/>
                  <a:gd name="T79" fmla="*/ 0 h 216"/>
                  <a:gd name="T80" fmla="*/ 116 w 297"/>
                  <a:gd name="T81" fmla="*/ 7 h 216"/>
                  <a:gd name="T82" fmla="*/ 96 w 297"/>
                  <a:gd name="T83" fmla="*/ 12 h 216"/>
                  <a:gd name="T84" fmla="*/ 84 w 297"/>
                  <a:gd name="T85" fmla="*/ 19 h 216"/>
                  <a:gd name="T86" fmla="*/ 75 w 297"/>
                  <a:gd name="T87" fmla="*/ 14 h 216"/>
                  <a:gd name="T88" fmla="*/ 71 w 297"/>
                  <a:gd name="T89" fmla="*/ 17 h 216"/>
                  <a:gd name="T90" fmla="*/ 68 w 297"/>
                  <a:gd name="T91" fmla="*/ 36 h 216"/>
                  <a:gd name="T92" fmla="*/ 87 w 297"/>
                  <a:gd name="T93" fmla="*/ 40 h 216"/>
                  <a:gd name="T94" fmla="*/ 86 w 297"/>
                  <a:gd name="T95" fmla="*/ 59 h 216"/>
                  <a:gd name="T96" fmla="*/ 90 w 297"/>
                  <a:gd name="T97" fmla="*/ 76 h 216"/>
                  <a:gd name="T98" fmla="*/ 104 w 297"/>
                  <a:gd name="T99" fmla="*/ 77 h 216"/>
                  <a:gd name="T100" fmla="*/ 100 w 297"/>
                  <a:gd name="T101" fmla="*/ 87 h 216"/>
                  <a:gd name="T102" fmla="*/ 93 w 297"/>
                  <a:gd name="T103" fmla="*/ 97 h 216"/>
                  <a:gd name="T104" fmla="*/ 73 w 297"/>
                  <a:gd name="T105" fmla="*/ 106 h 216"/>
                  <a:gd name="T106" fmla="*/ 57 w 297"/>
                  <a:gd name="T107" fmla="*/ 118 h 216"/>
                  <a:gd name="T108" fmla="*/ 38 w 297"/>
                  <a:gd name="T109" fmla="*/ 120 h 216"/>
                  <a:gd name="T110" fmla="*/ 26 w 297"/>
                  <a:gd name="T111" fmla="*/ 123 h 216"/>
                  <a:gd name="T112" fmla="*/ 22 w 297"/>
                  <a:gd name="T113" fmla="*/ 127 h 216"/>
                  <a:gd name="T114" fmla="*/ 3 w 297"/>
                  <a:gd name="T115" fmla="*/ 152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97" h="216">
                    <a:moveTo>
                      <a:pt x="0" y="155"/>
                    </a:moveTo>
                    <a:lnTo>
                      <a:pt x="0" y="155"/>
                    </a:lnTo>
                    <a:lnTo>
                      <a:pt x="2" y="155"/>
                    </a:lnTo>
                    <a:lnTo>
                      <a:pt x="5" y="159"/>
                    </a:lnTo>
                    <a:lnTo>
                      <a:pt x="8" y="161"/>
                    </a:lnTo>
                    <a:lnTo>
                      <a:pt x="10" y="163"/>
                    </a:lnTo>
                    <a:lnTo>
                      <a:pt x="12" y="167"/>
                    </a:lnTo>
                    <a:lnTo>
                      <a:pt x="13" y="169"/>
                    </a:lnTo>
                    <a:lnTo>
                      <a:pt x="14" y="171"/>
                    </a:lnTo>
                    <a:lnTo>
                      <a:pt x="15" y="177"/>
                    </a:lnTo>
                    <a:lnTo>
                      <a:pt x="17" y="178"/>
                    </a:lnTo>
                    <a:lnTo>
                      <a:pt x="18" y="179"/>
                    </a:lnTo>
                    <a:lnTo>
                      <a:pt x="24" y="183"/>
                    </a:lnTo>
                    <a:lnTo>
                      <a:pt x="25" y="183"/>
                    </a:lnTo>
                    <a:lnTo>
                      <a:pt x="25" y="184"/>
                    </a:lnTo>
                    <a:lnTo>
                      <a:pt x="26" y="184"/>
                    </a:lnTo>
                    <a:lnTo>
                      <a:pt x="28" y="184"/>
                    </a:lnTo>
                    <a:lnTo>
                      <a:pt x="30" y="184"/>
                    </a:lnTo>
                    <a:lnTo>
                      <a:pt x="34" y="187"/>
                    </a:lnTo>
                    <a:lnTo>
                      <a:pt x="38" y="187"/>
                    </a:lnTo>
                    <a:lnTo>
                      <a:pt x="38" y="188"/>
                    </a:lnTo>
                    <a:lnTo>
                      <a:pt x="40" y="188"/>
                    </a:lnTo>
                    <a:lnTo>
                      <a:pt x="42" y="189"/>
                    </a:lnTo>
                    <a:lnTo>
                      <a:pt x="44" y="190"/>
                    </a:lnTo>
                    <a:lnTo>
                      <a:pt x="44" y="190"/>
                    </a:lnTo>
                    <a:lnTo>
                      <a:pt x="46" y="190"/>
                    </a:lnTo>
                    <a:lnTo>
                      <a:pt x="50" y="192"/>
                    </a:lnTo>
                    <a:lnTo>
                      <a:pt x="55" y="194"/>
                    </a:lnTo>
                    <a:lnTo>
                      <a:pt x="57" y="195"/>
                    </a:lnTo>
                    <a:lnTo>
                      <a:pt x="61" y="197"/>
                    </a:lnTo>
                    <a:lnTo>
                      <a:pt x="63" y="199"/>
                    </a:lnTo>
                    <a:lnTo>
                      <a:pt x="65" y="199"/>
                    </a:lnTo>
                    <a:lnTo>
                      <a:pt x="67" y="201"/>
                    </a:lnTo>
                    <a:lnTo>
                      <a:pt x="72" y="203"/>
                    </a:lnTo>
                    <a:lnTo>
                      <a:pt x="74" y="203"/>
                    </a:lnTo>
                    <a:lnTo>
                      <a:pt x="77" y="203"/>
                    </a:lnTo>
                    <a:lnTo>
                      <a:pt x="78" y="204"/>
                    </a:lnTo>
                    <a:lnTo>
                      <a:pt x="82" y="204"/>
                    </a:lnTo>
                    <a:lnTo>
                      <a:pt x="84" y="206"/>
                    </a:lnTo>
                    <a:lnTo>
                      <a:pt x="88" y="207"/>
                    </a:lnTo>
                    <a:lnTo>
                      <a:pt x="89" y="207"/>
                    </a:lnTo>
                    <a:lnTo>
                      <a:pt x="105" y="212"/>
                    </a:lnTo>
                    <a:lnTo>
                      <a:pt x="109" y="213"/>
                    </a:lnTo>
                    <a:lnTo>
                      <a:pt x="113" y="216"/>
                    </a:lnTo>
                    <a:lnTo>
                      <a:pt x="116" y="215"/>
                    </a:lnTo>
                    <a:lnTo>
                      <a:pt x="119" y="212"/>
                    </a:lnTo>
                    <a:lnTo>
                      <a:pt x="120" y="211"/>
                    </a:lnTo>
                    <a:lnTo>
                      <a:pt x="121" y="211"/>
                    </a:lnTo>
                    <a:lnTo>
                      <a:pt x="123" y="210"/>
                    </a:lnTo>
                    <a:lnTo>
                      <a:pt x="123" y="210"/>
                    </a:lnTo>
                    <a:lnTo>
                      <a:pt x="125" y="210"/>
                    </a:lnTo>
                    <a:lnTo>
                      <a:pt x="128" y="211"/>
                    </a:lnTo>
                    <a:lnTo>
                      <a:pt x="129" y="211"/>
                    </a:lnTo>
                    <a:lnTo>
                      <a:pt x="134" y="214"/>
                    </a:lnTo>
                    <a:lnTo>
                      <a:pt x="135" y="214"/>
                    </a:lnTo>
                    <a:lnTo>
                      <a:pt x="137" y="215"/>
                    </a:lnTo>
                    <a:lnTo>
                      <a:pt x="136" y="212"/>
                    </a:lnTo>
                    <a:lnTo>
                      <a:pt x="138" y="206"/>
                    </a:lnTo>
                    <a:lnTo>
                      <a:pt x="138" y="194"/>
                    </a:lnTo>
                    <a:lnTo>
                      <a:pt x="142" y="192"/>
                    </a:lnTo>
                    <a:lnTo>
                      <a:pt x="145" y="194"/>
                    </a:lnTo>
                    <a:lnTo>
                      <a:pt x="146" y="194"/>
                    </a:lnTo>
                    <a:lnTo>
                      <a:pt x="146" y="192"/>
                    </a:lnTo>
                    <a:lnTo>
                      <a:pt x="147" y="192"/>
                    </a:lnTo>
                    <a:lnTo>
                      <a:pt x="149" y="194"/>
                    </a:lnTo>
                    <a:lnTo>
                      <a:pt x="151" y="192"/>
                    </a:lnTo>
                    <a:lnTo>
                      <a:pt x="151" y="191"/>
                    </a:lnTo>
                    <a:lnTo>
                      <a:pt x="155" y="190"/>
                    </a:lnTo>
                    <a:lnTo>
                      <a:pt x="155" y="188"/>
                    </a:lnTo>
                    <a:lnTo>
                      <a:pt x="155" y="185"/>
                    </a:lnTo>
                    <a:lnTo>
                      <a:pt x="155" y="179"/>
                    </a:lnTo>
                    <a:lnTo>
                      <a:pt x="154" y="177"/>
                    </a:lnTo>
                    <a:lnTo>
                      <a:pt x="154" y="167"/>
                    </a:lnTo>
                    <a:lnTo>
                      <a:pt x="155" y="163"/>
                    </a:lnTo>
                    <a:lnTo>
                      <a:pt x="162" y="160"/>
                    </a:lnTo>
                    <a:lnTo>
                      <a:pt x="165" y="160"/>
                    </a:lnTo>
                    <a:lnTo>
                      <a:pt x="167" y="161"/>
                    </a:lnTo>
                    <a:lnTo>
                      <a:pt x="168" y="162"/>
                    </a:lnTo>
                    <a:lnTo>
                      <a:pt x="173" y="161"/>
                    </a:lnTo>
                    <a:lnTo>
                      <a:pt x="174" y="163"/>
                    </a:lnTo>
                    <a:lnTo>
                      <a:pt x="176" y="165"/>
                    </a:lnTo>
                    <a:lnTo>
                      <a:pt x="176" y="167"/>
                    </a:lnTo>
                    <a:lnTo>
                      <a:pt x="180" y="170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3" y="173"/>
                    </a:lnTo>
                    <a:lnTo>
                      <a:pt x="186" y="173"/>
                    </a:lnTo>
                    <a:lnTo>
                      <a:pt x="188" y="173"/>
                    </a:lnTo>
                    <a:lnTo>
                      <a:pt x="188" y="173"/>
                    </a:lnTo>
                    <a:lnTo>
                      <a:pt x="193" y="173"/>
                    </a:lnTo>
                    <a:lnTo>
                      <a:pt x="196" y="171"/>
                    </a:lnTo>
                    <a:lnTo>
                      <a:pt x="204" y="171"/>
                    </a:lnTo>
                    <a:lnTo>
                      <a:pt x="209" y="173"/>
                    </a:lnTo>
                    <a:lnTo>
                      <a:pt x="216" y="174"/>
                    </a:lnTo>
                    <a:lnTo>
                      <a:pt x="219" y="175"/>
                    </a:lnTo>
                    <a:lnTo>
                      <a:pt x="221" y="176"/>
                    </a:lnTo>
                    <a:lnTo>
                      <a:pt x="222" y="175"/>
                    </a:lnTo>
                    <a:lnTo>
                      <a:pt x="225" y="175"/>
                    </a:lnTo>
                    <a:lnTo>
                      <a:pt x="224" y="178"/>
                    </a:lnTo>
                    <a:lnTo>
                      <a:pt x="228" y="181"/>
                    </a:lnTo>
                    <a:lnTo>
                      <a:pt x="228" y="180"/>
                    </a:lnTo>
                    <a:lnTo>
                      <a:pt x="229" y="179"/>
                    </a:lnTo>
                    <a:lnTo>
                      <a:pt x="230" y="180"/>
                    </a:lnTo>
                    <a:lnTo>
                      <a:pt x="231" y="179"/>
                    </a:lnTo>
                    <a:lnTo>
                      <a:pt x="234" y="180"/>
                    </a:lnTo>
                    <a:lnTo>
                      <a:pt x="235" y="182"/>
                    </a:lnTo>
                    <a:lnTo>
                      <a:pt x="239" y="182"/>
                    </a:lnTo>
                    <a:lnTo>
                      <a:pt x="239" y="186"/>
                    </a:lnTo>
                    <a:lnTo>
                      <a:pt x="239" y="187"/>
                    </a:lnTo>
                    <a:lnTo>
                      <a:pt x="242" y="187"/>
                    </a:lnTo>
                    <a:lnTo>
                      <a:pt x="246" y="184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5" y="182"/>
                    </a:lnTo>
                    <a:lnTo>
                      <a:pt x="242" y="178"/>
                    </a:lnTo>
                    <a:lnTo>
                      <a:pt x="241" y="169"/>
                    </a:lnTo>
                    <a:lnTo>
                      <a:pt x="241" y="166"/>
                    </a:lnTo>
                    <a:lnTo>
                      <a:pt x="240" y="165"/>
                    </a:lnTo>
                    <a:lnTo>
                      <a:pt x="239" y="161"/>
                    </a:lnTo>
                    <a:lnTo>
                      <a:pt x="239" y="160"/>
                    </a:lnTo>
                    <a:lnTo>
                      <a:pt x="239" y="159"/>
                    </a:lnTo>
                    <a:lnTo>
                      <a:pt x="239" y="158"/>
                    </a:lnTo>
                    <a:lnTo>
                      <a:pt x="239" y="156"/>
                    </a:lnTo>
                    <a:lnTo>
                      <a:pt x="238" y="156"/>
                    </a:lnTo>
                    <a:lnTo>
                      <a:pt x="237" y="154"/>
                    </a:lnTo>
                    <a:lnTo>
                      <a:pt x="238" y="152"/>
                    </a:lnTo>
                    <a:lnTo>
                      <a:pt x="239" y="152"/>
                    </a:lnTo>
                    <a:lnTo>
                      <a:pt x="238" y="148"/>
                    </a:lnTo>
                    <a:lnTo>
                      <a:pt x="237" y="147"/>
                    </a:lnTo>
                    <a:lnTo>
                      <a:pt x="237" y="144"/>
                    </a:lnTo>
                    <a:lnTo>
                      <a:pt x="239" y="143"/>
                    </a:lnTo>
                    <a:lnTo>
                      <a:pt x="241" y="143"/>
                    </a:lnTo>
                    <a:lnTo>
                      <a:pt x="242" y="145"/>
                    </a:lnTo>
                    <a:lnTo>
                      <a:pt x="242" y="146"/>
                    </a:lnTo>
                    <a:lnTo>
                      <a:pt x="243" y="147"/>
                    </a:lnTo>
                    <a:lnTo>
                      <a:pt x="243" y="147"/>
                    </a:lnTo>
                    <a:lnTo>
                      <a:pt x="246" y="145"/>
                    </a:lnTo>
                    <a:lnTo>
                      <a:pt x="246" y="142"/>
                    </a:lnTo>
                    <a:lnTo>
                      <a:pt x="247" y="142"/>
                    </a:lnTo>
                    <a:lnTo>
                      <a:pt x="247" y="143"/>
                    </a:lnTo>
                    <a:lnTo>
                      <a:pt x="251" y="143"/>
                    </a:lnTo>
                    <a:lnTo>
                      <a:pt x="253" y="144"/>
                    </a:lnTo>
                    <a:lnTo>
                      <a:pt x="254" y="143"/>
                    </a:lnTo>
                    <a:lnTo>
                      <a:pt x="254" y="141"/>
                    </a:lnTo>
                    <a:lnTo>
                      <a:pt x="257" y="140"/>
                    </a:lnTo>
                    <a:lnTo>
                      <a:pt x="257" y="139"/>
                    </a:lnTo>
                    <a:lnTo>
                      <a:pt x="257" y="138"/>
                    </a:lnTo>
                    <a:lnTo>
                      <a:pt x="258" y="137"/>
                    </a:lnTo>
                    <a:lnTo>
                      <a:pt x="258" y="134"/>
                    </a:lnTo>
                    <a:lnTo>
                      <a:pt x="264" y="128"/>
                    </a:lnTo>
                    <a:lnTo>
                      <a:pt x="267" y="123"/>
                    </a:lnTo>
                    <a:lnTo>
                      <a:pt x="269" y="120"/>
                    </a:lnTo>
                    <a:lnTo>
                      <a:pt x="270" y="120"/>
                    </a:lnTo>
                    <a:lnTo>
                      <a:pt x="270" y="120"/>
                    </a:lnTo>
                    <a:lnTo>
                      <a:pt x="269" y="118"/>
                    </a:lnTo>
                    <a:lnTo>
                      <a:pt x="270" y="116"/>
                    </a:lnTo>
                    <a:lnTo>
                      <a:pt x="272" y="114"/>
                    </a:lnTo>
                    <a:lnTo>
                      <a:pt x="272" y="105"/>
                    </a:lnTo>
                    <a:lnTo>
                      <a:pt x="274" y="105"/>
                    </a:lnTo>
                    <a:lnTo>
                      <a:pt x="275" y="103"/>
                    </a:lnTo>
                    <a:lnTo>
                      <a:pt x="275" y="102"/>
                    </a:lnTo>
                    <a:lnTo>
                      <a:pt x="276" y="100"/>
                    </a:lnTo>
                    <a:lnTo>
                      <a:pt x="279" y="101"/>
                    </a:lnTo>
                    <a:lnTo>
                      <a:pt x="280" y="100"/>
                    </a:lnTo>
                    <a:lnTo>
                      <a:pt x="282" y="99"/>
                    </a:lnTo>
                    <a:lnTo>
                      <a:pt x="282" y="95"/>
                    </a:lnTo>
                    <a:lnTo>
                      <a:pt x="280" y="93"/>
                    </a:lnTo>
                    <a:lnTo>
                      <a:pt x="280" y="92"/>
                    </a:lnTo>
                    <a:lnTo>
                      <a:pt x="280" y="91"/>
                    </a:lnTo>
                    <a:lnTo>
                      <a:pt x="279" y="88"/>
                    </a:lnTo>
                    <a:lnTo>
                      <a:pt x="278" y="87"/>
                    </a:lnTo>
                    <a:lnTo>
                      <a:pt x="279" y="86"/>
                    </a:lnTo>
                    <a:lnTo>
                      <a:pt x="279" y="81"/>
                    </a:lnTo>
                    <a:lnTo>
                      <a:pt x="278" y="81"/>
                    </a:lnTo>
                    <a:lnTo>
                      <a:pt x="276" y="80"/>
                    </a:lnTo>
                    <a:lnTo>
                      <a:pt x="276" y="77"/>
                    </a:lnTo>
                    <a:lnTo>
                      <a:pt x="278" y="76"/>
                    </a:lnTo>
                    <a:lnTo>
                      <a:pt x="279" y="76"/>
                    </a:lnTo>
                    <a:lnTo>
                      <a:pt x="280" y="76"/>
                    </a:lnTo>
                    <a:lnTo>
                      <a:pt x="282" y="76"/>
                    </a:lnTo>
                    <a:lnTo>
                      <a:pt x="284" y="73"/>
                    </a:lnTo>
                    <a:lnTo>
                      <a:pt x="285" y="73"/>
                    </a:lnTo>
                    <a:lnTo>
                      <a:pt x="284" y="72"/>
                    </a:lnTo>
                    <a:lnTo>
                      <a:pt x="284" y="65"/>
                    </a:lnTo>
                    <a:lnTo>
                      <a:pt x="285" y="64"/>
                    </a:lnTo>
                    <a:lnTo>
                      <a:pt x="286" y="64"/>
                    </a:lnTo>
                    <a:lnTo>
                      <a:pt x="287" y="63"/>
                    </a:lnTo>
                    <a:lnTo>
                      <a:pt x="288" y="62"/>
                    </a:lnTo>
                    <a:lnTo>
                      <a:pt x="288" y="59"/>
                    </a:lnTo>
                    <a:lnTo>
                      <a:pt x="287" y="59"/>
                    </a:lnTo>
                    <a:lnTo>
                      <a:pt x="286" y="58"/>
                    </a:lnTo>
                    <a:lnTo>
                      <a:pt x="285" y="58"/>
                    </a:lnTo>
                    <a:lnTo>
                      <a:pt x="285" y="52"/>
                    </a:lnTo>
                    <a:lnTo>
                      <a:pt x="284" y="53"/>
                    </a:lnTo>
                    <a:lnTo>
                      <a:pt x="285" y="51"/>
                    </a:lnTo>
                    <a:lnTo>
                      <a:pt x="286" y="50"/>
                    </a:lnTo>
                    <a:lnTo>
                      <a:pt x="287" y="51"/>
                    </a:lnTo>
                    <a:lnTo>
                      <a:pt x="289" y="51"/>
                    </a:lnTo>
                    <a:lnTo>
                      <a:pt x="290" y="51"/>
                    </a:lnTo>
                    <a:lnTo>
                      <a:pt x="293" y="46"/>
                    </a:lnTo>
                    <a:lnTo>
                      <a:pt x="294" y="46"/>
                    </a:lnTo>
                    <a:lnTo>
                      <a:pt x="296" y="47"/>
                    </a:lnTo>
                    <a:lnTo>
                      <a:pt x="296" y="45"/>
                    </a:lnTo>
                    <a:lnTo>
                      <a:pt x="297" y="41"/>
                    </a:lnTo>
                    <a:lnTo>
                      <a:pt x="297" y="38"/>
                    </a:lnTo>
                    <a:lnTo>
                      <a:pt x="296" y="37"/>
                    </a:lnTo>
                    <a:lnTo>
                      <a:pt x="279" y="33"/>
                    </a:lnTo>
                    <a:lnTo>
                      <a:pt x="276" y="32"/>
                    </a:lnTo>
                    <a:lnTo>
                      <a:pt x="269" y="27"/>
                    </a:lnTo>
                    <a:lnTo>
                      <a:pt x="268" y="31"/>
                    </a:lnTo>
                    <a:lnTo>
                      <a:pt x="268" y="33"/>
                    </a:lnTo>
                    <a:lnTo>
                      <a:pt x="267" y="33"/>
                    </a:lnTo>
                    <a:lnTo>
                      <a:pt x="266" y="35"/>
                    </a:lnTo>
                    <a:lnTo>
                      <a:pt x="266" y="36"/>
                    </a:lnTo>
                    <a:lnTo>
                      <a:pt x="263" y="40"/>
                    </a:lnTo>
                    <a:lnTo>
                      <a:pt x="260" y="46"/>
                    </a:lnTo>
                    <a:lnTo>
                      <a:pt x="257" y="47"/>
                    </a:lnTo>
                    <a:lnTo>
                      <a:pt x="253" y="49"/>
                    </a:lnTo>
                    <a:lnTo>
                      <a:pt x="250" y="49"/>
                    </a:lnTo>
                    <a:lnTo>
                      <a:pt x="249" y="48"/>
                    </a:lnTo>
                    <a:lnTo>
                      <a:pt x="248" y="48"/>
                    </a:lnTo>
                    <a:lnTo>
                      <a:pt x="245" y="49"/>
                    </a:lnTo>
                    <a:lnTo>
                      <a:pt x="240" y="48"/>
                    </a:lnTo>
                    <a:lnTo>
                      <a:pt x="238" y="49"/>
                    </a:lnTo>
                    <a:lnTo>
                      <a:pt x="236" y="49"/>
                    </a:lnTo>
                    <a:lnTo>
                      <a:pt x="234" y="48"/>
                    </a:lnTo>
                    <a:lnTo>
                      <a:pt x="233" y="47"/>
                    </a:lnTo>
                    <a:lnTo>
                      <a:pt x="228" y="47"/>
                    </a:lnTo>
                    <a:lnTo>
                      <a:pt x="224" y="50"/>
                    </a:lnTo>
                    <a:lnTo>
                      <a:pt x="222" y="49"/>
                    </a:lnTo>
                    <a:lnTo>
                      <a:pt x="222" y="49"/>
                    </a:lnTo>
                    <a:lnTo>
                      <a:pt x="221" y="48"/>
                    </a:lnTo>
                    <a:lnTo>
                      <a:pt x="221" y="46"/>
                    </a:lnTo>
                    <a:lnTo>
                      <a:pt x="224" y="44"/>
                    </a:lnTo>
                    <a:lnTo>
                      <a:pt x="225" y="42"/>
                    </a:lnTo>
                    <a:lnTo>
                      <a:pt x="224" y="38"/>
                    </a:lnTo>
                    <a:lnTo>
                      <a:pt x="222" y="36"/>
                    </a:lnTo>
                    <a:lnTo>
                      <a:pt x="218" y="35"/>
                    </a:lnTo>
                    <a:lnTo>
                      <a:pt x="215" y="36"/>
                    </a:lnTo>
                    <a:lnTo>
                      <a:pt x="212" y="36"/>
                    </a:lnTo>
                    <a:lnTo>
                      <a:pt x="211" y="37"/>
                    </a:lnTo>
                    <a:lnTo>
                      <a:pt x="206" y="35"/>
                    </a:lnTo>
                    <a:lnTo>
                      <a:pt x="204" y="38"/>
                    </a:lnTo>
                    <a:lnTo>
                      <a:pt x="204" y="39"/>
                    </a:lnTo>
                    <a:lnTo>
                      <a:pt x="201" y="39"/>
                    </a:lnTo>
                    <a:lnTo>
                      <a:pt x="199" y="40"/>
                    </a:lnTo>
                    <a:lnTo>
                      <a:pt x="197" y="40"/>
                    </a:lnTo>
                    <a:lnTo>
                      <a:pt x="196" y="38"/>
                    </a:lnTo>
                    <a:lnTo>
                      <a:pt x="196" y="37"/>
                    </a:lnTo>
                    <a:lnTo>
                      <a:pt x="195" y="38"/>
                    </a:lnTo>
                    <a:lnTo>
                      <a:pt x="194" y="38"/>
                    </a:lnTo>
                    <a:lnTo>
                      <a:pt x="193" y="39"/>
                    </a:lnTo>
                    <a:lnTo>
                      <a:pt x="190" y="36"/>
                    </a:lnTo>
                    <a:lnTo>
                      <a:pt x="188" y="31"/>
                    </a:lnTo>
                    <a:lnTo>
                      <a:pt x="186" y="12"/>
                    </a:lnTo>
                    <a:lnTo>
                      <a:pt x="183" y="12"/>
                    </a:lnTo>
                    <a:lnTo>
                      <a:pt x="182" y="13"/>
                    </a:lnTo>
                    <a:lnTo>
                      <a:pt x="182" y="12"/>
                    </a:lnTo>
                    <a:lnTo>
                      <a:pt x="178" y="10"/>
                    </a:lnTo>
                    <a:lnTo>
                      <a:pt x="176" y="10"/>
                    </a:lnTo>
                    <a:lnTo>
                      <a:pt x="176" y="10"/>
                    </a:lnTo>
                    <a:lnTo>
                      <a:pt x="175" y="12"/>
                    </a:lnTo>
                    <a:lnTo>
                      <a:pt x="174" y="14"/>
                    </a:lnTo>
                    <a:lnTo>
                      <a:pt x="171" y="15"/>
                    </a:lnTo>
                    <a:lnTo>
                      <a:pt x="171" y="17"/>
                    </a:lnTo>
                    <a:lnTo>
                      <a:pt x="168" y="19"/>
                    </a:lnTo>
                    <a:lnTo>
                      <a:pt x="166" y="20"/>
                    </a:lnTo>
                    <a:lnTo>
                      <a:pt x="163" y="19"/>
                    </a:lnTo>
                    <a:lnTo>
                      <a:pt x="162" y="19"/>
                    </a:lnTo>
                    <a:lnTo>
                      <a:pt x="159" y="17"/>
                    </a:lnTo>
                    <a:lnTo>
                      <a:pt x="154" y="17"/>
                    </a:lnTo>
                    <a:lnTo>
                      <a:pt x="153" y="16"/>
                    </a:lnTo>
                    <a:lnTo>
                      <a:pt x="152" y="12"/>
                    </a:lnTo>
                    <a:lnTo>
                      <a:pt x="153" y="9"/>
                    </a:lnTo>
                    <a:lnTo>
                      <a:pt x="150" y="6"/>
                    </a:lnTo>
                    <a:lnTo>
                      <a:pt x="151" y="3"/>
                    </a:lnTo>
                    <a:lnTo>
                      <a:pt x="147" y="1"/>
                    </a:lnTo>
                    <a:lnTo>
                      <a:pt x="146" y="4"/>
                    </a:lnTo>
                    <a:lnTo>
                      <a:pt x="144" y="3"/>
                    </a:lnTo>
                    <a:lnTo>
                      <a:pt x="143" y="0"/>
                    </a:lnTo>
                    <a:lnTo>
                      <a:pt x="139" y="1"/>
                    </a:lnTo>
                    <a:lnTo>
                      <a:pt x="138" y="0"/>
                    </a:lnTo>
                    <a:lnTo>
                      <a:pt x="128" y="5"/>
                    </a:lnTo>
                    <a:lnTo>
                      <a:pt x="125" y="7"/>
                    </a:lnTo>
                    <a:lnTo>
                      <a:pt x="120" y="5"/>
                    </a:lnTo>
                    <a:lnTo>
                      <a:pt x="118" y="5"/>
                    </a:lnTo>
                    <a:lnTo>
                      <a:pt x="116" y="7"/>
                    </a:lnTo>
                    <a:lnTo>
                      <a:pt x="112" y="6"/>
                    </a:lnTo>
                    <a:lnTo>
                      <a:pt x="106" y="8"/>
                    </a:lnTo>
                    <a:lnTo>
                      <a:pt x="104" y="8"/>
                    </a:lnTo>
                    <a:lnTo>
                      <a:pt x="103" y="9"/>
                    </a:lnTo>
                    <a:lnTo>
                      <a:pt x="98" y="9"/>
                    </a:lnTo>
                    <a:lnTo>
                      <a:pt x="97" y="10"/>
                    </a:lnTo>
                    <a:lnTo>
                      <a:pt x="96" y="12"/>
                    </a:lnTo>
                    <a:lnTo>
                      <a:pt x="96" y="12"/>
                    </a:lnTo>
                    <a:lnTo>
                      <a:pt x="95" y="12"/>
                    </a:lnTo>
                    <a:lnTo>
                      <a:pt x="93" y="13"/>
                    </a:lnTo>
                    <a:lnTo>
                      <a:pt x="92" y="15"/>
                    </a:lnTo>
                    <a:lnTo>
                      <a:pt x="88" y="19"/>
                    </a:lnTo>
                    <a:lnTo>
                      <a:pt x="85" y="19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3" y="21"/>
                    </a:lnTo>
                    <a:lnTo>
                      <a:pt x="82" y="20"/>
                    </a:lnTo>
                    <a:lnTo>
                      <a:pt x="82" y="18"/>
                    </a:lnTo>
                    <a:lnTo>
                      <a:pt x="80" y="15"/>
                    </a:lnTo>
                    <a:lnTo>
                      <a:pt x="77" y="15"/>
                    </a:lnTo>
                    <a:lnTo>
                      <a:pt x="75" y="14"/>
                    </a:lnTo>
                    <a:lnTo>
                      <a:pt x="74" y="15"/>
                    </a:lnTo>
                    <a:lnTo>
                      <a:pt x="75" y="16"/>
                    </a:lnTo>
                    <a:lnTo>
                      <a:pt x="76" y="16"/>
                    </a:lnTo>
                    <a:lnTo>
                      <a:pt x="76" y="19"/>
                    </a:lnTo>
                    <a:lnTo>
                      <a:pt x="75" y="19"/>
                    </a:lnTo>
                    <a:lnTo>
                      <a:pt x="74" y="16"/>
                    </a:lnTo>
                    <a:lnTo>
                      <a:pt x="71" y="17"/>
                    </a:lnTo>
                    <a:lnTo>
                      <a:pt x="70" y="15"/>
                    </a:lnTo>
                    <a:lnTo>
                      <a:pt x="68" y="16"/>
                    </a:lnTo>
                    <a:lnTo>
                      <a:pt x="68" y="22"/>
                    </a:lnTo>
                    <a:lnTo>
                      <a:pt x="66" y="26"/>
                    </a:lnTo>
                    <a:lnTo>
                      <a:pt x="67" y="30"/>
                    </a:lnTo>
                    <a:lnTo>
                      <a:pt x="65" y="35"/>
                    </a:lnTo>
                    <a:lnTo>
                      <a:pt x="68" y="36"/>
                    </a:lnTo>
                    <a:lnTo>
                      <a:pt x="69" y="34"/>
                    </a:lnTo>
                    <a:lnTo>
                      <a:pt x="71" y="34"/>
                    </a:lnTo>
                    <a:lnTo>
                      <a:pt x="74" y="36"/>
                    </a:lnTo>
                    <a:lnTo>
                      <a:pt x="76" y="32"/>
                    </a:lnTo>
                    <a:lnTo>
                      <a:pt x="80" y="37"/>
                    </a:lnTo>
                    <a:lnTo>
                      <a:pt x="83" y="37"/>
                    </a:lnTo>
                    <a:lnTo>
                      <a:pt x="87" y="40"/>
                    </a:lnTo>
                    <a:lnTo>
                      <a:pt x="89" y="42"/>
                    </a:lnTo>
                    <a:lnTo>
                      <a:pt x="89" y="46"/>
                    </a:lnTo>
                    <a:lnTo>
                      <a:pt x="87" y="50"/>
                    </a:lnTo>
                    <a:lnTo>
                      <a:pt x="84" y="50"/>
                    </a:lnTo>
                    <a:lnTo>
                      <a:pt x="83" y="53"/>
                    </a:lnTo>
                    <a:lnTo>
                      <a:pt x="83" y="57"/>
                    </a:lnTo>
                    <a:lnTo>
                      <a:pt x="86" y="59"/>
                    </a:lnTo>
                    <a:lnTo>
                      <a:pt x="88" y="63"/>
                    </a:lnTo>
                    <a:lnTo>
                      <a:pt x="89" y="63"/>
                    </a:lnTo>
                    <a:lnTo>
                      <a:pt x="92" y="65"/>
                    </a:lnTo>
                    <a:lnTo>
                      <a:pt x="92" y="69"/>
                    </a:lnTo>
                    <a:lnTo>
                      <a:pt x="92" y="73"/>
                    </a:lnTo>
                    <a:lnTo>
                      <a:pt x="92" y="74"/>
                    </a:lnTo>
                    <a:lnTo>
                      <a:pt x="90" y="76"/>
                    </a:lnTo>
                    <a:lnTo>
                      <a:pt x="91" y="77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8" y="75"/>
                    </a:lnTo>
                    <a:lnTo>
                      <a:pt x="100" y="73"/>
                    </a:lnTo>
                    <a:lnTo>
                      <a:pt x="101" y="74"/>
                    </a:lnTo>
                    <a:lnTo>
                      <a:pt x="104" y="77"/>
                    </a:lnTo>
                    <a:lnTo>
                      <a:pt x="104" y="78"/>
                    </a:lnTo>
                    <a:lnTo>
                      <a:pt x="103" y="79"/>
                    </a:lnTo>
                    <a:lnTo>
                      <a:pt x="103" y="82"/>
                    </a:lnTo>
                    <a:lnTo>
                      <a:pt x="102" y="84"/>
                    </a:lnTo>
                    <a:lnTo>
                      <a:pt x="101" y="86"/>
                    </a:lnTo>
                    <a:lnTo>
                      <a:pt x="101" y="86"/>
                    </a:lnTo>
                    <a:lnTo>
                      <a:pt x="100" y="87"/>
                    </a:lnTo>
                    <a:lnTo>
                      <a:pt x="99" y="90"/>
                    </a:lnTo>
                    <a:lnTo>
                      <a:pt x="98" y="90"/>
                    </a:lnTo>
                    <a:lnTo>
                      <a:pt x="96" y="92"/>
                    </a:lnTo>
                    <a:lnTo>
                      <a:pt x="96" y="94"/>
                    </a:lnTo>
                    <a:lnTo>
                      <a:pt x="96" y="96"/>
                    </a:lnTo>
                    <a:lnTo>
                      <a:pt x="94" y="99"/>
                    </a:lnTo>
                    <a:lnTo>
                      <a:pt x="93" y="97"/>
                    </a:lnTo>
                    <a:lnTo>
                      <a:pt x="91" y="97"/>
                    </a:lnTo>
                    <a:lnTo>
                      <a:pt x="89" y="96"/>
                    </a:lnTo>
                    <a:lnTo>
                      <a:pt x="86" y="97"/>
                    </a:lnTo>
                    <a:lnTo>
                      <a:pt x="86" y="97"/>
                    </a:lnTo>
                    <a:lnTo>
                      <a:pt x="80" y="100"/>
                    </a:lnTo>
                    <a:lnTo>
                      <a:pt x="75" y="104"/>
                    </a:lnTo>
                    <a:lnTo>
                      <a:pt x="73" y="106"/>
                    </a:lnTo>
                    <a:lnTo>
                      <a:pt x="72" y="110"/>
                    </a:lnTo>
                    <a:lnTo>
                      <a:pt x="68" y="112"/>
                    </a:lnTo>
                    <a:lnTo>
                      <a:pt x="66" y="114"/>
                    </a:lnTo>
                    <a:lnTo>
                      <a:pt x="59" y="116"/>
                    </a:lnTo>
                    <a:lnTo>
                      <a:pt x="58" y="116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4" y="121"/>
                    </a:lnTo>
                    <a:lnTo>
                      <a:pt x="50" y="120"/>
                    </a:lnTo>
                    <a:lnTo>
                      <a:pt x="47" y="114"/>
                    </a:lnTo>
                    <a:lnTo>
                      <a:pt x="46" y="114"/>
                    </a:lnTo>
                    <a:lnTo>
                      <a:pt x="44" y="117"/>
                    </a:lnTo>
                    <a:lnTo>
                      <a:pt x="40" y="120"/>
                    </a:lnTo>
                    <a:lnTo>
                      <a:pt x="38" y="120"/>
                    </a:lnTo>
                    <a:lnTo>
                      <a:pt x="32" y="118"/>
                    </a:lnTo>
                    <a:lnTo>
                      <a:pt x="32" y="119"/>
                    </a:lnTo>
                    <a:lnTo>
                      <a:pt x="29" y="119"/>
                    </a:lnTo>
                    <a:lnTo>
                      <a:pt x="29" y="120"/>
                    </a:lnTo>
                    <a:lnTo>
                      <a:pt x="28" y="123"/>
                    </a:lnTo>
                    <a:lnTo>
                      <a:pt x="27" y="124"/>
                    </a:lnTo>
                    <a:lnTo>
                      <a:pt x="26" y="123"/>
                    </a:lnTo>
                    <a:lnTo>
                      <a:pt x="25" y="122"/>
                    </a:lnTo>
                    <a:lnTo>
                      <a:pt x="23" y="122"/>
                    </a:lnTo>
                    <a:lnTo>
                      <a:pt x="23" y="122"/>
                    </a:lnTo>
                    <a:lnTo>
                      <a:pt x="21" y="123"/>
                    </a:lnTo>
                    <a:lnTo>
                      <a:pt x="23" y="124"/>
                    </a:lnTo>
                    <a:lnTo>
                      <a:pt x="23" y="126"/>
                    </a:lnTo>
                    <a:lnTo>
                      <a:pt x="22" y="127"/>
                    </a:lnTo>
                    <a:lnTo>
                      <a:pt x="21" y="128"/>
                    </a:lnTo>
                    <a:lnTo>
                      <a:pt x="17" y="133"/>
                    </a:lnTo>
                    <a:lnTo>
                      <a:pt x="15" y="135"/>
                    </a:lnTo>
                    <a:lnTo>
                      <a:pt x="14" y="137"/>
                    </a:lnTo>
                    <a:lnTo>
                      <a:pt x="8" y="143"/>
                    </a:lnTo>
                    <a:lnTo>
                      <a:pt x="0" y="150"/>
                    </a:lnTo>
                    <a:lnTo>
                      <a:pt x="3" y="152"/>
                    </a:lnTo>
                    <a:lnTo>
                      <a:pt x="2" y="152"/>
                    </a:lnTo>
                    <a:lnTo>
                      <a:pt x="2" y="153"/>
                    </a:lnTo>
                    <a:lnTo>
                      <a:pt x="1" y="154"/>
                    </a:lnTo>
                    <a:lnTo>
                      <a:pt x="0" y="154"/>
                    </a:lnTo>
                    <a:lnTo>
                      <a:pt x="0" y="15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98B9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684" name="Picture 660"/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" y="3504"/>
                <a:ext cx="136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5" name="Picture 661"/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2" y="3503"/>
                <a:ext cx="137" cy="1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41" name="Rectangle 662"/>
              <p:cNvSpPr>
                <a:spLocks noChangeArrowheads="1"/>
              </p:cNvSpPr>
              <p:nvPr/>
            </p:nvSpPr>
            <p:spPr bwMode="auto">
              <a:xfrm>
                <a:off x="3773" y="3515"/>
                <a:ext cx="94" cy="1"/>
              </a:xfrm>
              <a:prstGeom prst="rect">
                <a:avLst/>
              </a:prstGeom>
              <a:solidFill>
                <a:srgbClr val="F5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42" name="Rectangle 663"/>
              <p:cNvSpPr>
                <a:spLocks noChangeArrowheads="1"/>
              </p:cNvSpPr>
              <p:nvPr/>
            </p:nvSpPr>
            <p:spPr bwMode="auto">
              <a:xfrm>
                <a:off x="3773" y="3516"/>
                <a:ext cx="94" cy="2"/>
              </a:xfrm>
              <a:prstGeom prst="rect">
                <a:avLst/>
              </a:prstGeom>
              <a:solidFill>
                <a:srgbClr val="F4FFE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43" name="Rectangle 664"/>
              <p:cNvSpPr>
                <a:spLocks noChangeArrowheads="1"/>
              </p:cNvSpPr>
              <p:nvPr/>
            </p:nvSpPr>
            <p:spPr bwMode="auto">
              <a:xfrm>
                <a:off x="3773" y="3518"/>
                <a:ext cx="94" cy="1"/>
              </a:xfrm>
              <a:prstGeom prst="rect">
                <a:avLst/>
              </a:prstGeom>
              <a:solidFill>
                <a:srgbClr val="F4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44" name="Rectangle 665"/>
              <p:cNvSpPr>
                <a:spLocks noChangeArrowheads="1"/>
              </p:cNvSpPr>
              <p:nvPr/>
            </p:nvSpPr>
            <p:spPr bwMode="auto">
              <a:xfrm>
                <a:off x="3773" y="3519"/>
                <a:ext cx="94" cy="2"/>
              </a:xfrm>
              <a:prstGeom prst="rect">
                <a:avLst/>
              </a:prstGeom>
              <a:solidFill>
                <a:srgbClr val="F3FF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45" name="Rectangle 666"/>
              <p:cNvSpPr>
                <a:spLocks noChangeArrowheads="1"/>
              </p:cNvSpPr>
              <p:nvPr/>
            </p:nvSpPr>
            <p:spPr bwMode="auto">
              <a:xfrm>
                <a:off x="3773" y="3521"/>
                <a:ext cx="94" cy="1"/>
              </a:xfrm>
              <a:prstGeom prst="rect">
                <a:avLst/>
              </a:prstGeom>
              <a:solidFill>
                <a:srgbClr val="F3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46" name="Rectangle 667"/>
              <p:cNvSpPr>
                <a:spLocks noChangeArrowheads="1"/>
              </p:cNvSpPr>
              <p:nvPr/>
            </p:nvSpPr>
            <p:spPr bwMode="auto">
              <a:xfrm>
                <a:off x="3773" y="3522"/>
                <a:ext cx="94" cy="1"/>
              </a:xfrm>
              <a:prstGeom prst="rect">
                <a:avLst/>
              </a:prstGeom>
              <a:solidFill>
                <a:srgbClr val="F3F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47" name="Rectangle 668"/>
              <p:cNvSpPr>
                <a:spLocks noChangeArrowheads="1"/>
              </p:cNvSpPr>
              <p:nvPr/>
            </p:nvSpPr>
            <p:spPr bwMode="auto">
              <a:xfrm>
                <a:off x="3773" y="3523"/>
                <a:ext cx="94" cy="1"/>
              </a:xfrm>
              <a:prstGeom prst="rect">
                <a:avLst/>
              </a:prstGeom>
              <a:solidFill>
                <a:srgbClr val="F2FF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0" name="Rectangle 669"/>
              <p:cNvSpPr>
                <a:spLocks noChangeArrowheads="1"/>
              </p:cNvSpPr>
              <p:nvPr/>
            </p:nvSpPr>
            <p:spPr bwMode="auto">
              <a:xfrm>
                <a:off x="3773" y="3523"/>
                <a:ext cx="94" cy="1"/>
              </a:xfrm>
              <a:prstGeom prst="rect">
                <a:avLst/>
              </a:prstGeom>
              <a:solidFill>
                <a:srgbClr val="F2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1" name="Rectangle 670"/>
              <p:cNvSpPr>
                <a:spLocks noChangeArrowheads="1"/>
              </p:cNvSpPr>
              <p:nvPr/>
            </p:nvSpPr>
            <p:spPr bwMode="auto">
              <a:xfrm>
                <a:off x="3773" y="3524"/>
                <a:ext cx="94" cy="1"/>
              </a:xfrm>
              <a:prstGeom prst="rect">
                <a:avLst/>
              </a:prstGeom>
              <a:solidFill>
                <a:srgbClr val="F2FF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2" name="Rectangle 671"/>
              <p:cNvSpPr>
                <a:spLocks noChangeArrowheads="1"/>
              </p:cNvSpPr>
              <p:nvPr/>
            </p:nvSpPr>
            <p:spPr bwMode="auto">
              <a:xfrm>
                <a:off x="3773" y="3525"/>
                <a:ext cx="94" cy="1"/>
              </a:xfrm>
              <a:prstGeom prst="rect">
                <a:avLst/>
              </a:prstGeom>
              <a:solidFill>
                <a:srgbClr val="F2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3" name="Rectangle 672"/>
              <p:cNvSpPr>
                <a:spLocks noChangeArrowheads="1"/>
              </p:cNvSpPr>
              <p:nvPr/>
            </p:nvSpPr>
            <p:spPr bwMode="auto">
              <a:xfrm>
                <a:off x="3773" y="3526"/>
                <a:ext cx="94" cy="1"/>
              </a:xfrm>
              <a:prstGeom prst="rect">
                <a:avLst/>
              </a:prstGeom>
              <a:solidFill>
                <a:srgbClr val="F1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4" name="Rectangle 673"/>
              <p:cNvSpPr>
                <a:spLocks noChangeArrowheads="1"/>
              </p:cNvSpPr>
              <p:nvPr/>
            </p:nvSpPr>
            <p:spPr bwMode="auto">
              <a:xfrm>
                <a:off x="3773" y="3527"/>
                <a:ext cx="94" cy="1"/>
              </a:xfrm>
              <a:prstGeom prst="rect">
                <a:avLst/>
              </a:prstGeom>
              <a:solidFill>
                <a:srgbClr val="F1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5" name="Rectangle 674"/>
              <p:cNvSpPr>
                <a:spLocks noChangeArrowheads="1"/>
              </p:cNvSpPr>
              <p:nvPr/>
            </p:nvSpPr>
            <p:spPr bwMode="auto">
              <a:xfrm>
                <a:off x="3773" y="3528"/>
                <a:ext cx="94" cy="1"/>
              </a:xfrm>
              <a:prstGeom prst="rect">
                <a:avLst/>
              </a:prstGeom>
              <a:solidFill>
                <a:srgbClr val="F0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6" name="Rectangle 675"/>
              <p:cNvSpPr>
                <a:spLocks noChangeArrowheads="1"/>
              </p:cNvSpPr>
              <p:nvPr/>
            </p:nvSpPr>
            <p:spPr bwMode="auto">
              <a:xfrm>
                <a:off x="3773" y="3529"/>
                <a:ext cx="94" cy="1"/>
              </a:xfrm>
              <a:prstGeom prst="rect">
                <a:avLst/>
              </a:prstGeom>
              <a:solidFill>
                <a:srgbClr val="F0FED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7" name="Rectangle 676"/>
              <p:cNvSpPr>
                <a:spLocks noChangeArrowheads="1"/>
              </p:cNvSpPr>
              <p:nvPr/>
            </p:nvSpPr>
            <p:spPr bwMode="auto">
              <a:xfrm>
                <a:off x="3773" y="3530"/>
                <a:ext cx="94" cy="1"/>
              </a:xfrm>
              <a:prstGeom prst="rect">
                <a:avLst/>
              </a:prstGeom>
              <a:solidFill>
                <a:srgbClr val="F0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8" name="Rectangle 677"/>
              <p:cNvSpPr>
                <a:spLocks noChangeArrowheads="1"/>
              </p:cNvSpPr>
              <p:nvPr/>
            </p:nvSpPr>
            <p:spPr bwMode="auto">
              <a:xfrm>
                <a:off x="3773" y="3531"/>
                <a:ext cx="94" cy="1"/>
              </a:xfrm>
              <a:prstGeom prst="rect">
                <a:avLst/>
              </a:prstGeom>
              <a:solidFill>
                <a:srgbClr val="EF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59" name="Rectangle 678"/>
              <p:cNvSpPr>
                <a:spLocks noChangeArrowheads="1"/>
              </p:cNvSpPr>
              <p:nvPr/>
            </p:nvSpPr>
            <p:spPr bwMode="auto">
              <a:xfrm>
                <a:off x="3773" y="3532"/>
                <a:ext cx="94" cy="1"/>
              </a:xfrm>
              <a:prstGeom prst="rect">
                <a:avLst/>
              </a:prstGeom>
              <a:solidFill>
                <a:srgbClr val="EFFE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0" name="Rectangle 679"/>
              <p:cNvSpPr>
                <a:spLocks noChangeArrowheads="1"/>
              </p:cNvSpPr>
              <p:nvPr/>
            </p:nvSpPr>
            <p:spPr bwMode="auto">
              <a:xfrm>
                <a:off x="3773" y="3532"/>
                <a:ext cx="94" cy="1"/>
              </a:xfrm>
              <a:prstGeom prst="rect">
                <a:avLst/>
              </a:prstGeom>
              <a:solidFill>
                <a:srgbClr val="EF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1" name="Rectangle 680"/>
              <p:cNvSpPr>
                <a:spLocks noChangeArrowheads="1"/>
              </p:cNvSpPr>
              <p:nvPr/>
            </p:nvSpPr>
            <p:spPr bwMode="auto">
              <a:xfrm>
                <a:off x="3773" y="3533"/>
                <a:ext cx="94" cy="1"/>
              </a:xfrm>
              <a:prstGeom prst="rect">
                <a:avLst/>
              </a:prstGeom>
              <a:solidFill>
                <a:srgbClr val="EE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2" name="Rectangle 681"/>
              <p:cNvSpPr>
                <a:spLocks noChangeArrowheads="1"/>
              </p:cNvSpPr>
              <p:nvPr/>
            </p:nvSpPr>
            <p:spPr bwMode="auto">
              <a:xfrm>
                <a:off x="3773" y="3534"/>
                <a:ext cx="94" cy="1"/>
              </a:xfrm>
              <a:prstGeom prst="rect">
                <a:avLst/>
              </a:prstGeom>
              <a:solidFill>
                <a:srgbClr val="EEFED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3" name="Rectangle 682"/>
              <p:cNvSpPr>
                <a:spLocks noChangeArrowheads="1"/>
              </p:cNvSpPr>
              <p:nvPr/>
            </p:nvSpPr>
            <p:spPr bwMode="auto">
              <a:xfrm>
                <a:off x="3773" y="3535"/>
                <a:ext cx="94" cy="1"/>
              </a:xfrm>
              <a:prstGeom prst="rect">
                <a:avLst/>
              </a:prstGeom>
              <a:solidFill>
                <a:srgbClr val="E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4" name="Rectangle 683"/>
              <p:cNvSpPr>
                <a:spLocks noChangeArrowheads="1"/>
              </p:cNvSpPr>
              <p:nvPr/>
            </p:nvSpPr>
            <p:spPr bwMode="auto">
              <a:xfrm>
                <a:off x="3773" y="3536"/>
                <a:ext cx="94" cy="2"/>
              </a:xfrm>
              <a:prstGeom prst="rect">
                <a:avLst/>
              </a:prstGeom>
              <a:solidFill>
                <a:srgbClr val="EDFE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5" name="Rectangle 684"/>
              <p:cNvSpPr>
                <a:spLocks noChangeArrowheads="1"/>
              </p:cNvSpPr>
              <p:nvPr/>
            </p:nvSpPr>
            <p:spPr bwMode="auto">
              <a:xfrm>
                <a:off x="3773" y="3538"/>
                <a:ext cx="94" cy="1"/>
              </a:xfrm>
              <a:prstGeom prst="rect">
                <a:avLst/>
              </a:prstGeom>
              <a:solidFill>
                <a:srgbClr val="E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6" name="Rectangle 685"/>
              <p:cNvSpPr>
                <a:spLocks noChangeArrowheads="1"/>
              </p:cNvSpPr>
              <p:nvPr/>
            </p:nvSpPr>
            <p:spPr bwMode="auto">
              <a:xfrm>
                <a:off x="3773" y="3539"/>
                <a:ext cx="94" cy="1"/>
              </a:xfrm>
              <a:prstGeom prst="rect">
                <a:avLst/>
              </a:prstGeom>
              <a:solidFill>
                <a:srgbClr val="ED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7" name="Rectangle 686"/>
              <p:cNvSpPr>
                <a:spLocks noChangeArrowheads="1"/>
              </p:cNvSpPr>
              <p:nvPr/>
            </p:nvSpPr>
            <p:spPr bwMode="auto">
              <a:xfrm>
                <a:off x="3773" y="3540"/>
                <a:ext cx="94" cy="1"/>
              </a:xfrm>
              <a:prstGeom prst="rect">
                <a:avLst/>
              </a:prstGeom>
              <a:solidFill>
                <a:srgbClr val="ECFE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8" name="Rectangle 687"/>
              <p:cNvSpPr>
                <a:spLocks noChangeArrowheads="1"/>
              </p:cNvSpPr>
              <p:nvPr/>
            </p:nvSpPr>
            <p:spPr bwMode="auto">
              <a:xfrm>
                <a:off x="3773" y="3540"/>
                <a:ext cx="94" cy="2"/>
              </a:xfrm>
              <a:prstGeom prst="rect">
                <a:avLst/>
              </a:prstGeom>
              <a:solidFill>
                <a:srgbClr val="E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69" name="Rectangle 688"/>
              <p:cNvSpPr>
                <a:spLocks noChangeArrowheads="1"/>
              </p:cNvSpPr>
              <p:nvPr/>
            </p:nvSpPr>
            <p:spPr bwMode="auto">
              <a:xfrm>
                <a:off x="3773" y="3542"/>
                <a:ext cx="94" cy="1"/>
              </a:xfrm>
              <a:prstGeom prst="rect">
                <a:avLst/>
              </a:prstGeom>
              <a:solidFill>
                <a:srgbClr val="ECF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0" name="Rectangle 689"/>
              <p:cNvSpPr>
                <a:spLocks noChangeArrowheads="1"/>
              </p:cNvSpPr>
              <p:nvPr/>
            </p:nvSpPr>
            <p:spPr bwMode="auto">
              <a:xfrm>
                <a:off x="3773" y="3542"/>
                <a:ext cx="94" cy="1"/>
              </a:xfrm>
              <a:prstGeom prst="rect">
                <a:avLst/>
              </a:prstGeom>
              <a:solidFill>
                <a:srgbClr val="EBFED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1" name="Rectangle 690"/>
              <p:cNvSpPr>
                <a:spLocks noChangeArrowheads="1"/>
              </p:cNvSpPr>
              <p:nvPr/>
            </p:nvSpPr>
            <p:spPr bwMode="auto">
              <a:xfrm>
                <a:off x="3773" y="3543"/>
                <a:ext cx="94" cy="2"/>
              </a:xfrm>
              <a:prstGeom prst="rect">
                <a:avLst/>
              </a:prstGeom>
              <a:solidFill>
                <a:srgbClr val="EB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2" name="Rectangle 691"/>
              <p:cNvSpPr>
                <a:spLocks noChangeArrowheads="1"/>
              </p:cNvSpPr>
              <p:nvPr/>
            </p:nvSpPr>
            <p:spPr bwMode="auto">
              <a:xfrm>
                <a:off x="3773" y="3545"/>
                <a:ext cx="94" cy="1"/>
              </a:xfrm>
              <a:prstGeom prst="rect">
                <a:avLst/>
              </a:prstGeom>
              <a:solidFill>
                <a:srgbClr val="EBFED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3" name="Rectangle 692"/>
              <p:cNvSpPr>
                <a:spLocks noChangeArrowheads="1"/>
              </p:cNvSpPr>
              <p:nvPr/>
            </p:nvSpPr>
            <p:spPr bwMode="auto">
              <a:xfrm>
                <a:off x="3773" y="3546"/>
                <a:ext cx="94" cy="1"/>
              </a:xfrm>
              <a:prstGeom prst="rect">
                <a:avLst/>
              </a:prstGeom>
              <a:solidFill>
                <a:srgbClr val="EAF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4" name="Rectangle 693"/>
              <p:cNvSpPr>
                <a:spLocks noChangeArrowheads="1"/>
              </p:cNvSpPr>
              <p:nvPr/>
            </p:nvSpPr>
            <p:spPr bwMode="auto">
              <a:xfrm>
                <a:off x="3773" y="3547"/>
                <a:ext cx="94" cy="2"/>
              </a:xfrm>
              <a:prstGeom prst="rect">
                <a:avLst/>
              </a:prstGeom>
              <a:solidFill>
                <a:srgbClr val="EAFEC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5" name="Rectangle 694"/>
              <p:cNvSpPr>
                <a:spLocks noChangeArrowheads="1"/>
              </p:cNvSpPr>
              <p:nvPr/>
            </p:nvSpPr>
            <p:spPr bwMode="auto">
              <a:xfrm>
                <a:off x="3773" y="3549"/>
                <a:ext cx="94" cy="1"/>
              </a:xfrm>
              <a:prstGeom prst="rect">
                <a:avLst/>
              </a:prstGeom>
              <a:solidFill>
                <a:srgbClr val="EA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6" name="Rectangle 695"/>
              <p:cNvSpPr>
                <a:spLocks noChangeArrowheads="1"/>
              </p:cNvSpPr>
              <p:nvPr/>
            </p:nvSpPr>
            <p:spPr bwMode="auto">
              <a:xfrm>
                <a:off x="3773" y="3549"/>
                <a:ext cx="94" cy="1"/>
              </a:xfrm>
              <a:prstGeom prst="rect">
                <a:avLst/>
              </a:prstGeom>
              <a:solidFill>
                <a:srgbClr val="E9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7" name="Rectangle 696"/>
              <p:cNvSpPr>
                <a:spLocks noChangeArrowheads="1"/>
              </p:cNvSpPr>
              <p:nvPr/>
            </p:nvSpPr>
            <p:spPr bwMode="auto">
              <a:xfrm>
                <a:off x="3773" y="3550"/>
                <a:ext cx="94" cy="1"/>
              </a:xfrm>
              <a:prstGeom prst="rect">
                <a:avLst/>
              </a:prstGeom>
              <a:solidFill>
                <a:srgbClr val="E9FE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8" name="Rectangle 697"/>
              <p:cNvSpPr>
                <a:spLocks noChangeArrowheads="1"/>
              </p:cNvSpPr>
              <p:nvPr/>
            </p:nvSpPr>
            <p:spPr bwMode="auto">
              <a:xfrm>
                <a:off x="3773" y="3551"/>
                <a:ext cx="94" cy="1"/>
              </a:xfrm>
              <a:prstGeom prst="rect">
                <a:avLst/>
              </a:prstGeom>
              <a:solidFill>
                <a:srgbClr val="E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79" name="Rectangle 698"/>
              <p:cNvSpPr>
                <a:spLocks noChangeArrowheads="1"/>
              </p:cNvSpPr>
              <p:nvPr/>
            </p:nvSpPr>
            <p:spPr bwMode="auto">
              <a:xfrm>
                <a:off x="3773" y="3551"/>
                <a:ext cx="94" cy="1"/>
              </a:xfrm>
              <a:prstGeom prst="rect">
                <a:avLst/>
              </a:prstGeom>
              <a:solidFill>
                <a:srgbClr val="E8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80" name="Rectangle 699"/>
              <p:cNvSpPr>
                <a:spLocks noChangeArrowheads="1"/>
              </p:cNvSpPr>
              <p:nvPr/>
            </p:nvSpPr>
            <p:spPr bwMode="auto">
              <a:xfrm>
                <a:off x="3773" y="3552"/>
                <a:ext cx="94" cy="1"/>
              </a:xfrm>
              <a:prstGeom prst="rect">
                <a:avLst/>
              </a:prstGeom>
              <a:solidFill>
                <a:srgbClr val="E8FDC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81" name="Rectangle 700"/>
              <p:cNvSpPr>
                <a:spLocks noChangeArrowheads="1"/>
              </p:cNvSpPr>
              <p:nvPr/>
            </p:nvSpPr>
            <p:spPr bwMode="auto">
              <a:xfrm>
                <a:off x="3773" y="3553"/>
                <a:ext cx="94" cy="1"/>
              </a:xfrm>
              <a:prstGeom prst="rect">
                <a:avLst/>
              </a:prstGeom>
              <a:solidFill>
                <a:srgbClr val="E8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82" name="Rectangle 701"/>
              <p:cNvSpPr>
                <a:spLocks noChangeArrowheads="1"/>
              </p:cNvSpPr>
              <p:nvPr/>
            </p:nvSpPr>
            <p:spPr bwMode="auto">
              <a:xfrm>
                <a:off x="3773" y="3554"/>
                <a:ext cx="94" cy="1"/>
              </a:xfrm>
              <a:prstGeom prst="rect">
                <a:avLst/>
              </a:prstGeom>
              <a:solidFill>
                <a:srgbClr val="E7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83" name="Rectangle 702"/>
              <p:cNvSpPr>
                <a:spLocks noChangeArrowheads="1"/>
              </p:cNvSpPr>
              <p:nvPr/>
            </p:nvSpPr>
            <p:spPr bwMode="auto">
              <a:xfrm>
                <a:off x="3773" y="3555"/>
                <a:ext cx="94" cy="1"/>
              </a:xfrm>
              <a:prstGeom prst="rect">
                <a:avLst/>
              </a:prstGeom>
              <a:solidFill>
                <a:srgbClr val="E7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86" name="Rectangle 703"/>
              <p:cNvSpPr>
                <a:spLocks noChangeArrowheads="1"/>
              </p:cNvSpPr>
              <p:nvPr/>
            </p:nvSpPr>
            <p:spPr bwMode="auto">
              <a:xfrm>
                <a:off x="3773" y="3556"/>
                <a:ext cx="94" cy="1"/>
              </a:xfrm>
              <a:prstGeom prst="rect">
                <a:avLst/>
              </a:prstGeom>
              <a:solidFill>
                <a:srgbClr val="E6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87" name="Rectangle 704"/>
              <p:cNvSpPr>
                <a:spLocks noChangeArrowheads="1"/>
              </p:cNvSpPr>
              <p:nvPr/>
            </p:nvSpPr>
            <p:spPr bwMode="auto">
              <a:xfrm>
                <a:off x="3773" y="3557"/>
                <a:ext cx="94" cy="1"/>
              </a:xfrm>
              <a:prstGeom prst="rect">
                <a:avLst/>
              </a:prstGeom>
              <a:solidFill>
                <a:srgbClr val="E6FDC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88" name="Rectangle 705"/>
              <p:cNvSpPr>
                <a:spLocks noChangeArrowheads="1"/>
              </p:cNvSpPr>
              <p:nvPr/>
            </p:nvSpPr>
            <p:spPr bwMode="auto">
              <a:xfrm>
                <a:off x="3773" y="3558"/>
                <a:ext cx="94" cy="1"/>
              </a:xfrm>
              <a:prstGeom prst="rect">
                <a:avLst/>
              </a:prstGeom>
              <a:solidFill>
                <a:srgbClr val="E6F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89" name="Rectangle 706"/>
              <p:cNvSpPr>
                <a:spLocks noChangeArrowheads="1"/>
              </p:cNvSpPr>
              <p:nvPr/>
            </p:nvSpPr>
            <p:spPr bwMode="auto">
              <a:xfrm>
                <a:off x="3773" y="3559"/>
                <a:ext cx="94" cy="1"/>
              </a:xfrm>
              <a:prstGeom prst="rect">
                <a:avLst/>
              </a:prstGeom>
              <a:solidFill>
                <a:srgbClr val="E6F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90" name="Rectangle 707"/>
              <p:cNvSpPr>
                <a:spLocks noChangeArrowheads="1"/>
              </p:cNvSpPr>
              <p:nvPr/>
            </p:nvSpPr>
            <p:spPr bwMode="auto">
              <a:xfrm>
                <a:off x="3773" y="3560"/>
                <a:ext cx="94" cy="1"/>
              </a:xfrm>
              <a:prstGeom prst="rect">
                <a:avLst/>
              </a:prstGeom>
              <a:solidFill>
                <a:srgbClr val="E5F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91" name="Rectangle 708"/>
              <p:cNvSpPr>
                <a:spLocks noChangeArrowheads="1"/>
              </p:cNvSpPr>
              <p:nvPr/>
            </p:nvSpPr>
            <p:spPr bwMode="auto">
              <a:xfrm>
                <a:off x="3773" y="3560"/>
                <a:ext cx="94" cy="2"/>
              </a:xfrm>
              <a:prstGeom prst="rect">
                <a:avLst/>
              </a:prstGeom>
              <a:solidFill>
                <a:srgbClr val="E5F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92" name="Rectangle 709"/>
              <p:cNvSpPr>
                <a:spLocks noChangeArrowheads="1"/>
              </p:cNvSpPr>
              <p:nvPr/>
            </p:nvSpPr>
            <p:spPr bwMode="auto">
              <a:xfrm>
                <a:off x="3773" y="3562"/>
                <a:ext cx="94" cy="1"/>
              </a:xfrm>
              <a:prstGeom prst="rect">
                <a:avLst/>
              </a:prstGeom>
              <a:solidFill>
                <a:srgbClr val="E5FDC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93" name="Rectangle 710"/>
              <p:cNvSpPr>
                <a:spLocks noChangeArrowheads="1"/>
              </p:cNvSpPr>
              <p:nvPr/>
            </p:nvSpPr>
            <p:spPr bwMode="auto">
              <a:xfrm>
                <a:off x="3773" y="3563"/>
                <a:ext cx="94" cy="1"/>
              </a:xfrm>
              <a:prstGeom prst="rect">
                <a:avLst/>
              </a:prstGeom>
              <a:solidFill>
                <a:srgbClr val="E4F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94" name="Rectangle 711"/>
              <p:cNvSpPr>
                <a:spLocks noChangeArrowheads="1"/>
              </p:cNvSpPr>
              <p:nvPr/>
            </p:nvSpPr>
            <p:spPr bwMode="auto">
              <a:xfrm>
                <a:off x="3773" y="3564"/>
                <a:ext cx="94" cy="1"/>
              </a:xfrm>
              <a:prstGeom prst="rect">
                <a:avLst/>
              </a:prstGeom>
              <a:solidFill>
                <a:srgbClr val="E4FD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695" name="Rectangle 712"/>
              <p:cNvSpPr>
                <a:spLocks noChangeArrowheads="1"/>
              </p:cNvSpPr>
              <p:nvPr/>
            </p:nvSpPr>
            <p:spPr bwMode="auto">
              <a:xfrm>
                <a:off x="3773" y="3565"/>
                <a:ext cx="94" cy="1"/>
              </a:xfrm>
              <a:prstGeom prst="rect">
                <a:avLst/>
              </a:prstGeom>
              <a:solidFill>
                <a:srgbClr val="E4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4" name="Rectangle 713"/>
              <p:cNvSpPr>
                <a:spLocks noChangeArrowheads="1"/>
              </p:cNvSpPr>
              <p:nvPr/>
            </p:nvSpPr>
            <p:spPr bwMode="auto">
              <a:xfrm>
                <a:off x="3773" y="3566"/>
                <a:ext cx="94" cy="1"/>
              </a:xfrm>
              <a:prstGeom prst="rect">
                <a:avLst/>
              </a:prstGeom>
              <a:solidFill>
                <a:srgbClr val="E3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5" name="Rectangle 714"/>
              <p:cNvSpPr>
                <a:spLocks noChangeArrowheads="1"/>
              </p:cNvSpPr>
              <p:nvPr/>
            </p:nvSpPr>
            <p:spPr bwMode="auto">
              <a:xfrm>
                <a:off x="3773" y="3566"/>
                <a:ext cx="94" cy="1"/>
              </a:xfrm>
              <a:prstGeom prst="rect">
                <a:avLst/>
              </a:prstGeom>
              <a:solidFill>
                <a:srgbClr val="E3FDB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6" name="Rectangle 715"/>
              <p:cNvSpPr>
                <a:spLocks noChangeArrowheads="1"/>
              </p:cNvSpPr>
              <p:nvPr/>
            </p:nvSpPr>
            <p:spPr bwMode="auto">
              <a:xfrm>
                <a:off x="3773" y="3567"/>
                <a:ext cx="94" cy="1"/>
              </a:xfrm>
              <a:prstGeom prst="rect">
                <a:avLst/>
              </a:prstGeom>
              <a:solidFill>
                <a:srgbClr val="E3F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7" name="Rectangle 716"/>
              <p:cNvSpPr>
                <a:spLocks noChangeArrowheads="1"/>
              </p:cNvSpPr>
              <p:nvPr/>
            </p:nvSpPr>
            <p:spPr bwMode="auto">
              <a:xfrm>
                <a:off x="3773" y="3568"/>
                <a:ext cx="94" cy="1"/>
              </a:xfrm>
              <a:prstGeom prst="rect">
                <a:avLst/>
              </a:prstGeom>
              <a:solidFill>
                <a:srgbClr val="E2FDB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8" name="Rectangle 717"/>
              <p:cNvSpPr>
                <a:spLocks noChangeArrowheads="1"/>
              </p:cNvSpPr>
              <p:nvPr/>
            </p:nvSpPr>
            <p:spPr bwMode="auto">
              <a:xfrm>
                <a:off x="3773" y="3569"/>
                <a:ext cx="94" cy="1"/>
              </a:xfrm>
              <a:prstGeom prst="rect">
                <a:avLst/>
              </a:prstGeom>
              <a:solidFill>
                <a:srgbClr val="E2F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29" name="Rectangle 718"/>
              <p:cNvSpPr>
                <a:spLocks noChangeArrowheads="1"/>
              </p:cNvSpPr>
              <p:nvPr/>
            </p:nvSpPr>
            <p:spPr bwMode="auto">
              <a:xfrm>
                <a:off x="3773" y="3570"/>
                <a:ext cx="94" cy="1"/>
              </a:xfrm>
              <a:prstGeom prst="rect">
                <a:avLst/>
              </a:prstGeom>
              <a:solidFill>
                <a:srgbClr val="E2F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0" name="Rectangle 719"/>
              <p:cNvSpPr>
                <a:spLocks noChangeArrowheads="1"/>
              </p:cNvSpPr>
              <p:nvPr/>
            </p:nvSpPr>
            <p:spPr bwMode="auto">
              <a:xfrm>
                <a:off x="3773" y="3570"/>
                <a:ext cx="94" cy="1"/>
              </a:xfrm>
              <a:prstGeom prst="rect">
                <a:avLst/>
              </a:prstGeom>
              <a:solidFill>
                <a:srgbClr val="E1FDB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1" name="Rectangle 720"/>
              <p:cNvSpPr>
                <a:spLocks noChangeArrowheads="1"/>
              </p:cNvSpPr>
              <p:nvPr/>
            </p:nvSpPr>
            <p:spPr bwMode="auto">
              <a:xfrm>
                <a:off x="3773" y="3571"/>
                <a:ext cx="94" cy="1"/>
              </a:xfrm>
              <a:prstGeom prst="rect">
                <a:avLst/>
              </a:prstGeom>
              <a:solidFill>
                <a:srgbClr val="E1F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2" name="Rectangle 721"/>
              <p:cNvSpPr>
                <a:spLocks noChangeArrowheads="1"/>
              </p:cNvSpPr>
              <p:nvPr/>
            </p:nvSpPr>
            <p:spPr bwMode="auto">
              <a:xfrm>
                <a:off x="3773" y="3572"/>
                <a:ext cx="94" cy="1"/>
              </a:xfrm>
              <a:prstGeom prst="rect">
                <a:avLst/>
              </a:prstGeom>
              <a:solidFill>
                <a:srgbClr val="E1FDB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3" name="Rectangle 722"/>
              <p:cNvSpPr>
                <a:spLocks noChangeArrowheads="1"/>
              </p:cNvSpPr>
              <p:nvPr/>
            </p:nvSpPr>
            <p:spPr bwMode="auto">
              <a:xfrm>
                <a:off x="3773" y="3573"/>
                <a:ext cx="94" cy="1"/>
              </a:xfrm>
              <a:prstGeom prst="rect">
                <a:avLst/>
              </a:prstGeom>
              <a:solidFill>
                <a:srgbClr val="E0F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4" name="Rectangle 723"/>
              <p:cNvSpPr>
                <a:spLocks noChangeArrowheads="1"/>
              </p:cNvSpPr>
              <p:nvPr/>
            </p:nvSpPr>
            <p:spPr bwMode="auto">
              <a:xfrm>
                <a:off x="3773" y="3574"/>
                <a:ext cx="94" cy="1"/>
              </a:xfrm>
              <a:prstGeom prst="rect">
                <a:avLst/>
              </a:prstGeom>
              <a:solidFill>
                <a:srgbClr val="E0FDB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5" name="Rectangle 724"/>
              <p:cNvSpPr>
                <a:spLocks noChangeArrowheads="1"/>
              </p:cNvSpPr>
              <p:nvPr/>
            </p:nvSpPr>
            <p:spPr bwMode="auto">
              <a:xfrm>
                <a:off x="3773" y="3575"/>
                <a:ext cx="94" cy="1"/>
              </a:xfrm>
              <a:prstGeom prst="rect">
                <a:avLst/>
              </a:prstGeom>
              <a:solidFill>
                <a:srgbClr val="DFF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6" name="Rectangle 725"/>
              <p:cNvSpPr>
                <a:spLocks noChangeArrowheads="1"/>
              </p:cNvSpPr>
              <p:nvPr/>
            </p:nvSpPr>
            <p:spPr bwMode="auto">
              <a:xfrm>
                <a:off x="3773" y="3575"/>
                <a:ext cx="94" cy="2"/>
              </a:xfrm>
              <a:prstGeom prst="rect">
                <a:avLst/>
              </a:prstGeom>
              <a:solidFill>
                <a:srgbClr val="DFFDB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7" name="Rectangle 726"/>
              <p:cNvSpPr>
                <a:spLocks noChangeArrowheads="1"/>
              </p:cNvSpPr>
              <p:nvPr/>
            </p:nvSpPr>
            <p:spPr bwMode="auto">
              <a:xfrm>
                <a:off x="3773" y="3577"/>
                <a:ext cx="94" cy="1"/>
              </a:xfrm>
              <a:prstGeom prst="rect">
                <a:avLst/>
              </a:prstGeom>
              <a:solidFill>
                <a:srgbClr val="DFF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8" name="Rectangle 727"/>
              <p:cNvSpPr>
                <a:spLocks noChangeArrowheads="1"/>
              </p:cNvSpPr>
              <p:nvPr/>
            </p:nvSpPr>
            <p:spPr bwMode="auto">
              <a:xfrm>
                <a:off x="3773" y="3578"/>
                <a:ext cx="94" cy="1"/>
              </a:xfrm>
              <a:prstGeom prst="rect">
                <a:avLst/>
              </a:prstGeom>
              <a:solidFill>
                <a:srgbClr val="DEFDB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39" name="Rectangle 728"/>
              <p:cNvSpPr>
                <a:spLocks noChangeArrowheads="1"/>
              </p:cNvSpPr>
              <p:nvPr/>
            </p:nvSpPr>
            <p:spPr bwMode="auto">
              <a:xfrm>
                <a:off x="3773" y="3579"/>
                <a:ext cx="94" cy="1"/>
              </a:xfrm>
              <a:prstGeom prst="rect">
                <a:avLst/>
              </a:prstGeom>
              <a:solidFill>
                <a:srgbClr val="DEF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0" name="Rectangle 729"/>
              <p:cNvSpPr>
                <a:spLocks noChangeArrowheads="1"/>
              </p:cNvSpPr>
              <p:nvPr/>
            </p:nvSpPr>
            <p:spPr bwMode="auto">
              <a:xfrm>
                <a:off x="3773" y="3580"/>
                <a:ext cx="94" cy="1"/>
              </a:xfrm>
              <a:prstGeom prst="rect">
                <a:avLst/>
              </a:prstGeom>
              <a:solidFill>
                <a:srgbClr val="DEFD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1" name="Rectangle 730"/>
              <p:cNvSpPr>
                <a:spLocks noChangeArrowheads="1"/>
              </p:cNvSpPr>
              <p:nvPr/>
            </p:nvSpPr>
            <p:spPr bwMode="auto">
              <a:xfrm>
                <a:off x="3773" y="3581"/>
                <a:ext cx="94" cy="1"/>
              </a:xfrm>
              <a:prstGeom prst="rect">
                <a:avLst/>
              </a:prstGeom>
              <a:solidFill>
                <a:srgbClr val="DE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2" name="Rectangle 731"/>
              <p:cNvSpPr>
                <a:spLocks noChangeArrowheads="1"/>
              </p:cNvSpPr>
              <p:nvPr/>
            </p:nvSpPr>
            <p:spPr bwMode="auto">
              <a:xfrm>
                <a:off x="3773" y="3582"/>
                <a:ext cx="94" cy="1"/>
              </a:xfrm>
              <a:prstGeom prst="rect">
                <a:avLst/>
              </a:prstGeom>
              <a:solidFill>
                <a:srgbClr val="DDFDA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3" name="Rectangle 732"/>
              <p:cNvSpPr>
                <a:spLocks noChangeArrowheads="1"/>
              </p:cNvSpPr>
              <p:nvPr/>
            </p:nvSpPr>
            <p:spPr bwMode="auto">
              <a:xfrm>
                <a:off x="3773" y="3583"/>
                <a:ext cx="94" cy="1"/>
              </a:xfrm>
              <a:prstGeom prst="rect">
                <a:avLst/>
              </a:prstGeom>
              <a:solidFill>
                <a:srgbClr val="D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4" name="Rectangle 733"/>
              <p:cNvSpPr>
                <a:spLocks noChangeArrowheads="1"/>
              </p:cNvSpPr>
              <p:nvPr/>
            </p:nvSpPr>
            <p:spPr bwMode="auto">
              <a:xfrm>
                <a:off x="3773" y="3584"/>
                <a:ext cx="94" cy="1"/>
              </a:xfrm>
              <a:prstGeom prst="rect">
                <a:avLst/>
              </a:prstGeom>
              <a:solidFill>
                <a:srgbClr val="DCFDA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5" name="Rectangle 734"/>
              <p:cNvSpPr>
                <a:spLocks noChangeArrowheads="1"/>
              </p:cNvSpPr>
              <p:nvPr/>
            </p:nvSpPr>
            <p:spPr bwMode="auto">
              <a:xfrm>
                <a:off x="3773" y="3585"/>
                <a:ext cx="94" cy="1"/>
              </a:xfrm>
              <a:prstGeom prst="rect">
                <a:avLst/>
              </a:prstGeom>
              <a:solidFill>
                <a:srgbClr val="DC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6" name="Rectangle 735"/>
              <p:cNvSpPr>
                <a:spLocks noChangeArrowheads="1"/>
              </p:cNvSpPr>
              <p:nvPr/>
            </p:nvSpPr>
            <p:spPr bwMode="auto">
              <a:xfrm>
                <a:off x="3773" y="3586"/>
                <a:ext cx="94" cy="1"/>
              </a:xfrm>
              <a:prstGeom prst="rect">
                <a:avLst/>
              </a:prstGeom>
              <a:solidFill>
                <a:srgbClr val="DCF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7" name="Rectangle 736"/>
              <p:cNvSpPr>
                <a:spLocks noChangeArrowheads="1"/>
              </p:cNvSpPr>
              <p:nvPr/>
            </p:nvSpPr>
            <p:spPr bwMode="auto">
              <a:xfrm>
                <a:off x="3773" y="3586"/>
                <a:ext cx="94" cy="1"/>
              </a:xfrm>
              <a:prstGeom prst="rect">
                <a:avLst/>
              </a:prstGeom>
              <a:solidFill>
                <a:srgbClr val="DBFDA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8" name="Rectangle 737"/>
              <p:cNvSpPr>
                <a:spLocks noChangeArrowheads="1"/>
              </p:cNvSpPr>
              <p:nvPr/>
            </p:nvSpPr>
            <p:spPr bwMode="auto">
              <a:xfrm>
                <a:off x="3773" y="3587"/>
                <a:ext cx="94" cy="1"/>
              </a:xfrm>
              <a:prstGeom prst="rect">
                <a:avLst/>
              </a:prstGeom>
              <a:solidFill>
                <a:srgbClr val="DB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49" name="Rectangle 738"/>
              <p:cNvSpPr>
                <a:spLocks noChangeArrowheads="1"/>
              </p:cNvSpPr>
              <p:nvPr/>
            </p:nvSpPr>
            <p:spPr bwMode="auto">
              <a:xfrm>
                <a:off x="3773" y="3588"/>
                <a:ext cx="94" cy="1"/>
              </a:xfrm>
              <a:prstGeom prst="rect">
                <a:avLst/>
              </a:prstGeom>
              <a:solidFill>
                <a:srgbClr val="DBFD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50" name="Rectangle 739"/>
              <p:cNvSpPr>
                <a:spLocks noChangeArrowheads="1"/>
              </p:cNvSpPr>
              <p:nvPr/>
            </p:nvSpPr>
            <p:spPr bwMode="auto">
              <a:xfrm>
                <a:off x="3773" y="3588"/>
                <a:ext cx="94" cy="1"/>
              </a:xfrm>
              <a:prstGeom prst="rect">
                <a:avLst/>
              </a:prstGeom>
              <a:solidFill>
                <a:srgbClr val="DBF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51" name="Rectangle 740"/>
              <p:cNvSpPr>
                <a:spLocks noChangeArrowheads="1"/>
              </p:cNvSpPr>
              <p:nvPr/>
            </p:nvSpPr>
            <p:spPr bwMode="auto">
              <a:xfrm>
                <a:off x="3773" y="3589"/>
                <a:ext cx="94" cy="1"/>
              </a:xfrm>
              <a:prstGeom prst="rect">
                <a:avLst/>
              </a:prstGeom>
              <a:solidFill>
                <a:srgbClr val="DAFDA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52" name="Rectangle 741"/>
              <p:cNvSpPr>
                <a:spLocks noChangeArrowheads="1"/>
              </p:cNvSpPr>
              <p:nvPr/>
            </p:nvSpPr>
            <p:spPr bwMode="auto">
              <a:xfrm>
                <a:off x="3773" y="3590"/>
                <a:ext cx="94" cy="1"/>
              </a:xfrm>
              <a:prstGeom prst="rect">
                <a:avLst/>
              </a:prstGeom>
              <a:solidFill>
                <a:srgbClr val="DAF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53" name="Freeform 742"/>
              <p:cNvSpPr>
                <a:spLocks/>
              </p:cNvSpPr>
              <p:nvPr/>
            </p:nvSpPr>
            <p:spPr bwMode="auto">
              <a:xfrm>
                <a:off x="3773" y="3515"/>
                <a:ext cx="94" cy="75"/>
              </a:xfrm>
              <a:custGeom>
                <a:avLst/>
                <a:gdLst>
                  <a:gd name="T0" fmla="*/ 7 w 94"/>
                  <a:gd name="T1" fmla="*/ 33 h 75"/>
                  <a:gd name="T2" fmla="*/ 7 w 94"/>
                  <a:gd name="T3" fmla="*/ 33 h 75"/>
                  <a:gd name="T4" fmla="*/ 8 w 94"/>
                  <a:gd name="T5" fmla="*/ 35 h 75"/>
                  <a:gd name="T6" fmla="*/ 9 w 94"/>
                  <a:gd name="T7" fmla="*/ 35 h 75"/>
                  <a:gd name="T8" fmla="*/ 10 w 94"/>
                  <a:gd name="T9" fmla="*/ 35 h 75"/>
                  <a:gd name="T10" fmla="*/ 11 w 94"/>
                  <a:gd name="T11" fmla="*/ 36 h 75"/>
                  <a:gd name="T12" fmla="*/ 11 w 94"/>
                  <a:gd name="T13" fmla="*/ 35 h 75"/>
                  <a:gd name="T14" fmla="*/ 14 w 94"/>
                  <a:gd name="T15" fmla="*/ 34 h 75"/>
                  <a:gd name="T16" fmla="*/ 15 w 94"/>
                  <a:gd name="T17" fmla="*/ 36 h 75"/>
                  <a:gd name="T18" fmla="*/ 16 w 94"/>
                  <a:gd name="T19" fmla="*/ 35 h 75"/>
                  <a:gd name="T20" fmla="*/ 18 w 94"/>
                  <a:gd name="T21" fmla="*/ 36 h 75"/>
                  <a:gd name="T22" fmla="*/ 19 w 94"/>
                  <a:gd name="T23" fmla="*/ 39 h 75"/>
                  <a:gd name="T24" fmla="*/ 17 w 94"/>
                  <a:gd name="T25" fmla="*/ 41 h 75"/>
                  <a:gd name="T26" fmla="*/ 19 w 94"/>
                  <a:gd name="T27" fmla="*/ 42 h 75"/>
                  <a:gd name="T28" fmla="*/ 33 w 94"/>
                  <a:gd name="T29" fmla="*/ 49 h 75"/>
                  <a:gd name="T30" fmla="*/ 40 w 94"/>
                  <a:gd name="T31" fmla="*/ 53 h 75"/>
                  <a:gd name="T32" fmla="*/ 46 w 94"/>
                  <a:gd name="T33" fmla="*/ 58 h 75"/>
                  <a:gd name="T34" fmla="*/ 59 w 94"/>
                  <a:gd name="T35" fmla="*/ 71 h 75"/>
                  <a:gd name="T36" fmla="*/ 59 w 94"/>
                  <a:gd name="T37" fmla="*/ 72 h 75"/>
                  <a:gd name="T38" fmla="*/ 63 w 94"/>
                  <a:gd name="T39" fmla="*/ 75 h 75"/>
                  <a:gd name="T40" fmla="*/ 76 w 94"/>
                  <a:gd name="T41" fmla="*/ 63 h 75"/>
                  <a:gd name="T42" fmla="*/ 79 w 94"/>
                  <a:gd name="T43" fmla="*/ 58 h 75"/>
                  <a:gd name="T44" fmla="*/ 85 w 94"/>
                  <a:gd name="T45" fmla="*/ 53 h 75"/>
                  <a:gd name="T46" fmla="*/ 85 w 94"/>
                  <a:gd name="T47" fmla="*/ 50 h 75"/>
                  <a:gd name="T48" fmla="*/ 86 w 94"/>
                  <a:gd name="T49" fmla="*/ 48 h 75"/>
                  <a:gd name="T50" fmla="*/ 87 w 94"/>
                  <a:gd name="T51" fmla="*/ 48 h 75"/>
                  <a:gd name="T52" fmla="*/ 89 w 94"/>
                  <a:gd name="T53" fmla="*/ 49 h 75"/>
                  <a:gd name="T54" fmla="*/ 91 w 94"/>
                  <a:gd name="T55" fmla="*/ 46 h 75"/>
                  <a:gd name="T56" fmla="*/ 94 w 94"/>
                  <a:gd name="T57" fmla="*/ 45 h 75"/>
                  <a:gd name="T58" fmla="*/ 94 w 94"/>
                  <a:gd name="T59" fmla="*/ 41 h 75"/>
                  <a:gd name="T60" fmla="*/ 91 w 94"/>
                  <a:gd name="T61" fmla="*/ 35 h 75"/>
                  <a:gd name="T62" fmla="*/ 92 w 94"/>
                  <a:gd name="T63" fmla="*/ 30 h 75"/>
                  <a:gd name="T64" fmla="*/ 91 w 94"/>
                  <a:gd name="T65" fmla="*/ 27 h 75"/>
                  <a:gd name="T66" fmla="*/ 92 w 94"/>
                  <a:gd name="T67" fmla="*/ 18 h 75"/>
                  <a:gd name="T68" fmla="*/ 86 w 94"/>
                  <a:gd name="T69" fmla="*/ 7 h 75"/>
                  <a:gd name="T70" fmla="*/ 83 w 94"/>
                  <a:gd name="T71" fmla="*/ 3 h 75"/>
                  <a:gd name="T72" fmla="*/ 83 w 94"/>
                  <a:gd name="T73" fmla="*/ 1 h 75"/>
                  <a:gd name="T74" fmla="*/ 82 w 94"/>
                  <a:gd name="T75" fmla="*/ 0 h 75"/>
                  <a:gd name="T76" fmla="*/ 76 w 94"/>
                  <a:gd name="T77" fmla="*/ 4 h 75"/>
                  <a:gd name="T78" fmla="*/ 75 w 94"/>
                  <a:gd name="T79" fmla="*/ 7 h 75"/>
                  <a:gd name="T80" fmla="*/ 72 w 94"/>
                  <a:gd name="T81" fmla="*/ 8 h 75"/>
                  <a:gd name="T82" fmla="*/ 68 w 94"/>
                  <a:gd name="T83" fmla="*/ 10 h 75"/>
                  <a:gd name="T84" fmla="*/ 58 w 94"/>
                  <a:gd name="T85" fmla="*/ 8 h 75"/>
                  <a:gd name="T86" fmla="*/ 51 w 94"/>
                  <a:gd name="T87" fmla="*/ 6 h 75"/>
                  <a:gd name="T88" fmla="*/ 49 w 94"/>
                  <a:gd name="T89" fmla="*/ 7 h 75"/>
                  <a:gd name="T90" fmla="*/ 42 w 94"/>
                  <a:gd name="T91" fmla="*/ 16 h 75"/>
                  <a:gd name="T92" fmla="*/ 38 w 94"/>
                  <a:gd name="T93" fmla="*/ 18 h 75"/>
                  <a:gd name="T94" fmla="*/ 36 w 94"/>
                  <a:gd name="T95" fmla="*/ 18 h 75"/>
                  <a:gd name="T96" fmla="*/ 34 w 94"/>
                  <a:gd name="T97" fmla="*/ 21 h 75"/>
                  <a:gd name="T98" fmla="*/ 31 w 94"/>
                  <a:gd name="T99" fmla="*/ 21 h 75"/>
                  <a:gd name="T100" fmla="*/ 28 w 94"/>
                  <a:gd name="T101" fmla="*/ 21 h 75"/>
                  <a:gd name="T102" fmla="*/ 28 w 94"/>
                  <a:gd name="T103" fmla="*/ 19 h 75"/>
                  <a:gd name="T104" fmla="*/ 25 w 94"/>
                  <a:gd name="T105" fmla="*/ 21 h 75"/>
                  <a:gd name="T106" fmla="*/ 23 w 94"/>
                  <a:gd name="T107" fmla="*/ 23 h 75"/>
                  <a:gd name="T108" fmla="*/ 22 w 94"/>
                  <a:gd name="T109" fmla="*/ 24 h 75"/>
                  <a:gd name="T110" fmla="*/ 17 w 94"/>
                  <a:gd name="T111" fmla="*/ 22 h 75"/>
                  <a:gd name="T112" fmla="*/ 13 w 94"/>
                  <a:gd name="T113" fmla="*/ 21 h 75"/>
                  <a:gd name="T114" fmla="*/ 11 w 94"/>
                  <a:gd name="T115" fmla="*/ 21 h 75"/>
                  <a:gd name="T116" fmla="*/ 8 w 94"/>
                  <a:gd name="T117" fmla="*/ 26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94" h="75">
                    <a:moveTo>
                      <a:pt x="0" y="31"/>
                    </a:moveTo>
                    <a:lnTo>
                      <a:pt x="7" y="33"/>
                    </a:lnTo>
                    <a:lnTo>
                      <a:pt x="7" y="34"/>
                    </a:lnTo>
                    <a:lnTo>
                      <a:pt x="7" y="33"/>
                    </a:lnTo>
                    <a:lnTo>
                      <a:pt x="8" y="35"/>
                    </a:lnTo>
                    <a:lnTo>
                      <a:pt x="8" y="35"/>
                    </a:lnTo>
                    <a:lnTo>
                      <a:pt x="9" y="36"/>
                    </a:lnTo>
                    <a:lnTo>
                      <a:pt x="9" y="35"/>
                    </a:lnTo>
                    <a:lnTo>
                      <a:pt x="10" y="35"/>
                    </a:lnTo>
                    <a:lnTo>
                      <a:pt x="10" y="35"/>
                    </a:lnTo>
                    <a:lnTo>
                      <a:pt x="11" y="35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1" y="35"/>
                    </a:lnTo>
                    <a:lnTo>
                      <a:pt x="13" y="34"/>
                    </a:lnTo>
                    <a:lnTo>
                      <a:pt x="14" y="34"/>
                    </a:lnTo>
                    <a:lnTo>
                      <a:pt x="15" y="35"/>
                    </a:lnTo>
                    <a:lnTo>
                      <a:pt x="15" y="36"/>
                    </a:lnTo>
                    <a:lnTo>
                      <a:pt x="15" y="36"/>
                    </a:lnTo>
                    <a:lnTo>
                      <a:pt x="16" y="35"/>
                    </a:lnTo>
                    <a:lnTo>
                      <a:pt x="17" y="35"/>
                    </a:lnTo>
                    <a:lnTo>
                      <a:pt x="18" y="36"/>
                    </a:lnTo>
                    <a:lnTo>
                      <a:pt x="19" y="39"/>
                    </a:lnTo>
                    <a:lnTo>
                      <a:pt x="19" y="39"/>
                    </a:lnTo>
                    <a:lnTo>
                      <a:pt x="17" y="40"/>
                    </a:lnTo>
                    <a:lnTo>
                      <a:pt x="17" y="41"/>
                    </a:lnTo>
                    <a:lnTo>
                      <a:pt x="17" y="42"/>
                    </a:lnTo>
                    <a:lnTo>
                      <a:pt x="19" y="42"/>
                    </a:lnTo>
                    <a:lnTo>
                      <a:pt x="25" y="46"/>
                    </a:lnTo>
                    <a:lnTo>
                      <a:pt x="33" y="49"/>
                    </a:lnTo>
                    <a:lnTo>
                      <a:pt x="36" y="50"/>
                    </a:lnTo>
                    <a:lnTo>
                      <a:pt x="40" y="53"/>
                    </a:lnTo>
                    <a:lnTo>
                      <a:pt x="44" y="55"/>
                    </a:lnTo>
                    <a:lnTo>
                      <a:pt x="46" y="58"/>
                    </a:lnTo>
                    <a:lnTo>
                      <a:pt x="56" y="67"/>
                    </a:lnTo>
                    <a:lnTo>
                      <a:pt x="59" y="71"/>
                    </a:lnTo>
                    <a:lnTo>
                      <a:pt x="61" y="72"/>
                    </a:lnTo>
                    <a:lnTo>
                      <a:pt x="59" y="72"/>
                    </a:lnTo>
                    <a:lnTo>
                      <a:pt x="61" y="73"/>
                    </a:lnTo>
                    <a:lnTo>
                      <a:pt x="63" y="75"/>
                    </a:lnTo>
                    <a:lnTo>
                      <a:pt x="70" y="69"/>
                    </a:lnTo>
                    <a:lnTo>
                      <a:pt x="76" y="63"/>
                    </a:lnTo>
                    <a:lnTo>
                      <a:pt x="78" y="60"/>
                    </a:lnTo>
                    <a:lnTo>
                      <a:pt x="79" y="58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5" y="51"/>
                    </a:lnTo>
                    <a:lnTo>
                      <a:pt x="85" y="50"/>
                    </a:lnTo>
                    <a:lnTo>
                      <a:pt x="84" y="49"/>
                    </a:lnTo>
                    <a:lnTo>
                      <a:pt x="86" y="48"/>
                    </a:lnTo>
                    <a:lnTo>
                      <a:pt x="86" y="48"/>
                    </a:lnTo>
                    <a:lnTo>
                      <a:pt x="87" y="48"/>
                    </a:lnTo>
                    <a:lnTo>
                      <a:pt x="88" y="49"/>
                    </a:lnTo>
                    <a:lnTo>
                      <a:pt x="89" y="49"/>
                    </a:lnTo>
                    <a:lnTo>
                      <a:pt x="90" y="49"/>
                    </a:lnTo>
                    <a:lnTo>
                      <a:pt x="91" y="46"/>
                    </a:lnTo>
                    <a:lnTo>
                      <a:pt x="91" y="45"/>
                    </a:lnTo>
                    <a:lnTo>
                      <a:pt x="94" y="45"/>
                    </a:lnTo>
                    <a:lnTo>
                      <a:pt x="94" y="43"/>
                    </a:lnTo>
                    <a:lnTo>
                      <a:pt x="94" y="41"/>
                    </a:lnTo>
                    <a:lnTo>
                      <a:pt x="91" y="38"/>
                    </a:lnTo>
                    <a:lnTo>
                      <a:pt x="91" y="35"/>
                    </a:lnTo>
                    <a:lnTo>
                      <a:pt x="91" y="32"/>
                    </a:lnTo>
                    <a:lnTo>
                      <a:pt x="92" y="30"/>
                    </a:lnTo>
                    <a:lnTo>
                      <a:pt x="92" y="28"/>
                    </a:lnTo>
                    <a:lnTo>
                      <a:pt x="91" y="27"/>
                    </a:lnTo>
                    <a:lnTo>
                      <a:pt x="92" y="22"/>
                    </a:lnTo>
                    <a:lnTo>
                      <a:pt x="92" y="18"/>
                    </a:lnTo>
                    <a:lnTo>
                      <a:pt x="94" y="17"/>
                    </a:lnTo>
                    <a:lnTo>
                      <a:pt x="86" y="7"/>
                    </a:lnTo>
                    <a:lnTo>
                      <a:pt x="85" y="6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1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0" y="2"/>
                    </a:lnTo>
                    <a:lnTo>
                      <a:pt x="76" y="4"/>
                    </a:lnTo>
                    <a:lnTo>
                      <a:pt x="76" y="7"/>
                    </a:lnTo>
                    <a:lnTo>
                      <a:pt x="75" y="7"/>
                    </a:lnTo>
                    <a:lnTo>
                      <a:pt x="73" y="7"/>
                    </a:lnTo>
                    <a:lnTo>
                      <a:pt x="72" y="8"/>
                    </a:lnTo>
                    <a:lnTo>
                      <a:pt x="69" y="9"/>
                    </a:lnTo>
                    <a:lnTo>
                      <a:pt x="68" y="10"/>
                    </a:lnTo>
                    <a:lnTo>
                      <a:pt x="67" y="9"/>
                    </a:lnTo>
                    <a:lnTo>
                      <a:pt x="58" y="8"/>
                    </a:lnTo>
                    <a:lnTo>
                      <a:pt x="53" y="6"/>
                    </a:lnTo>
                    <a:lnTo>
                      <a:pt x="51" y="6"/>
                    </a:lnTo>
                    <a:lnTo>
                      <a:pt x="50" y="7"/>
                    </a:lnTo>
                    <a:lnTo>
                      <a:pt x="49" y="7"/>
                    </a:lnTo>
                    <a:lnTo>
                      <a:pt x="47" y="12"/>
                    </a:lnTo>
                    <a:lnTo>
                      <a:pt x="42" y="16"/>
                    </a:lnTo>
                    <a:lnTo>
                      <a:pt x="39" y="17"/>
                    </a:lnTo>
                    <a:lnTo>
                      <a:pt x="38" y="18"/>
                    </a:lnTo>
                    <a:lnTo>
                      <a:pt x="37" y="19"/>
                    </a:lnTo>
                    <a:lnTo>
                      <a:pt x="36" y="18"/>
                    </a:lnTo>
                    <a:lnTo>
                      <a:pt x="35" y="19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1" y="21"/>
                    </a:lnTo>
                    <a:lnTo>
                      <a:pt x="29" y="21"/>
                    </a:lnTo>
                    <a:lnTo>
                      <a:pt x="28" y="21"/>
                    </a:lnTo>
                    <a:lnTo>
                      <a:pt x="28" y="21"/>
                    </a:lnTo>
                    <a:lnTo>
                      <a:pt x="28" y="19"/>
                    </a:lnTo>
                    <a:lnTo>
                      <a:pt x="25" y="18"/>
                    </a:lnTo>
                    <a:lnTo>
                      <a:pt x="25" y="21"/>
                    </a:lnTo>
                    <a:lnTo>
                      <a:pt x="23" y="22"/>
                    </a:lnTo>
                    <a:lnTo>
                      <a:pt x="23" y="23"/>
                    </a:lnTo>
                    <a:lnTo>
                      <a:pt x="23" y="25"/>
                    </a:lnTo>
                    <a:lnTo>
                      <a:pt x="22" y="24"/>
                    </a:lnTo>
                    <a:lnTo>
                      <a:pt x="20" y="23"/>
                    </a:lnTo>
                    <a:lnTo>
                      <a:pt x="17" y="22"/>
                    </a:lnTo>
                    <a:lnTo>
                      <a:pt x="16" y="22"/>
                    </a:lnTo>
                    <a:lnTo>
                      <a:pt x="13" y="21"/>
                    </a:lnTo>
                    <a:lnTo>
                      <a:pt x="12" y="20"/>
                    </a:lnTo>
                    <a:lnTo>
                      <a:pt x="11" y="21"/>
                    </a:lnTo>
                    <a:lnTo>
                      <a:pt x="10" y="21"/>
                    </a:lnTo>
                    <a:lnTo>
                      <a:pt x="8" y="26"/>
                    </a:lnTo>
                    <a:lnTo>
                      <a:pt x="0" y="3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98B9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767" name="Picture 743"/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1" y="3226"/>
                <a:ext cx="36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8" name="Picture 744"/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1" y="3226"/>
                <a:ext cx="369" cy="3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54" name="Rectangle 745"/>
              <p:cNvSpPr>
                <a:spLocks noChangeArrowheads="1"/>
              </p:cNvSpPr>
              <p:nvPr/>
            </p:nvSpPr>
            <p:spPr bwMode="auto">
              <a:xfrm>
                <a:off x="3692" y="3238"/>
                <a:ext cx="326" cy="10"/>
              </a:xfrm>
              <a:prstGeom prst="rect">
                <a:avLst/>
              </a:prstGeom>
              <a:solidFill>
                <a:srgbClr val="F5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55" name="Rectangle 746"/>
              <p:cNvSpPr>
                <a:spLocks noChangeArrowheads="1"/>
              </p:cNvSpPr>
              <p:nvPr/>
            </p:nvSpPr>
            <p:spPr bwMode="auto">
              <a:xfrm>
                <a:off x="3692" y="3248"/>
                <a:ext cx="326" cy="13"/>
              </a:xfrm>
              <a:prstGeom prst="rect">
                <a:avLst/>
              </a:prstGeom>
              <a:solidFill>
                <a:srgbClr val="F4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60" name="Rectangle 747"/>
              <p:cNvSpPr>
                <a:spLocks noChangeArrowheads="1"/>
              </p:cNvSpPr>
              <p:nvPr/>
            </p:nvSpPr>
            <p:spPr bwMode="auto">
              <a:xfrm>
                <a:off x="3692" y="3261"/>
                <a:ext cx="326" cy="10"/>
              </a:xfrm>
              <a:prstGeom prst="rect">
                <a:avLst/>
              </a:prstGeom>
              <a:solidFill>
                <a:srgbClr val="F3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61" name="Rectangle 748"/>
              <p:cNvSpPr>
                <a:spLocks noChangeArrowheads="1"/>
              </p:cNvSpPr>
              <p:nvPr/>
            </p:nvSpPr>
            <p:spPr bwMode="auto">
              <a:xfrm>
                <a:off x="3692" y="3271"/>
                <a:ext cx="326" cy="11"/>
              </a:xfrm>
              <a:prstGeom prst="rect">
                <a:avLst/>
              </a:prstGeom>
              <a:solidFill>
                <a:srgbClr val="F2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62" name="Rectangle 749"/>
              <p:cNvSpPr>
                <a:spLocks noChangeArrowheads="1"/>
              </p:cNvSpPr>
              <p:nvPr/>
            </p:nvSpPr>
            <p:spPr bwMode="auto">
              <a:xfrm>
                <a:off x="3692" y="3282"/>
                <a:ext cx="326" cy="12"/>
              </a:xfrm>
              <a:prstGeom prst="rect">
                <a:avLst/>
              </a:prstGeom>
              <a:solidFill>
                <a:srgbClr val="F2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63" name="Rectangle 750"/>
              <p:cNvSpPr>
                <a:spLocks noChangeArrowheads="1"/>
              </p:cNvSpPr>
              <p:nvPr/>
            </p:nvSpPr>
            <p:spPr bwMode="auto">
              <a:xfrm>
                <a:off x="3692" y="3294"/>
                <a:ext cx="326" cy="7"/>
              </a:xfrm>
              <a:prstGeom prst="rect">
                <a:avLst/>
              </a:prstGeom>
              <a:solidFill>
                <a:srgbClr val="F0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64" name="Rectangle 751"/>
              <p:cNvSpPr>
                <a:spLocks noChangeArrowheads="1"/>
              </p:cNvSpPr>
              <p:nvPr/>
            </p:nvSpPr>
            <p:spPr bwMode="auto">
              <a:xfrm>
                <a:off x="3692" y="3301"/>
                <a:ext cx="326" cy="10"/>
              </a:xfrm>
              <a:prstGeom prst="rect">
                <a:avLst/>
              </a:prstGeom>
              <a:solidFill>
                <a:srgbClr val="F0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65" name="Rectangle 752"/>
              <p:cNvSpPr>
                <a:spLocks noChangeArrowheads="1"/>
              </p:cNvSpPr>
              <p:nvPr/>
            </p:nvSpPr>
            <p:spPr bwMode="auto">
              <a:xfrm>
                <a:off x="3692" y="3311"/>
                <a:ext cx="326" cy="11"/>
              </a:xfrm>
              <a:prstGeom prst="rect">
                <a:avLst/>
              </a:prstGeom>
              <a:solidFill>
                <a:srgbClr val="EF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66" name="Rectangle 753"/>
              <p:cNvSpPr>
                <a:spLocks noChangeArrowheads="1"/>
              </p:cNvSpPr>
              <p:nvPr/>
            </p:nvSpPr>
            <p:spPr bwMode="auto">
              <a:xfrm>
                <a:off x="3692" y="3322"/>
                <a:ext cx="326" cy="13"/>
              </a:xfrm>
              <a:prstGeom prst="rect">
                <a:avLst/>
              </a:prstGeom>
              <a:solidFill>
                <a:srgbClr val="E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69" name="Rectangle 754"/>
              <p:cNvSpPr>
                <a:spLocks noChangeArrowheads="1"/>
              </p:cNvSpPr>
              <p:nvPr/>
            </p:nvSpPr>
            <p:spPr bwMode="auto">
              <a:xfrm>
                <a:off x="3692" y="3335"/>
                <a:ext cx="326" cy="12"/>
              </a:xfrm>
              <a:prstGeom prst="rect">
                <a:avLst/>
              </a:prstGeom>
              <a:solidFill>
                <a:srgbClr val="E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0" name="Rectangle 755"/>
              <p:cNvSpPr>
                <a:spLocks noChangeArrowheads="1"/>
              </p:cNvSpPr>
              <p:nvPr/>
            </p:nvSpPr>
            <p:spPr bwMode="auto">
              <a:xfrm>
                <a:off x="3692" y="3347"/>
                <a:ext cx="326" cy="9"/>
              </a:xfrm>
              <a:prstGeom prst="rect">
                <a:avLst/>
              </a:prstGeom>
              <a:solidFill>
                <a:srgbClr val="E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1" name="Rectangle 756"/>
              <p:cNvSpPr>
                <a:spLocks noChangeArrowheads="1"/>
              </p:cNvSpPr>
              <p:nvPr/>
            </p:nvSpPr>
            <p:spPr bwMode="auto">
              <a:xfrm>
                <a:off x="3692" y="3356"/>
                <a:ext cx="326" cy="13"/>
              </a:xfrm>
              <a:prstGeom prst="rect">
                <a:avLst/>
              </a:prstGeom>
              <a:solidFill>
                <a:srgbClr val="EB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2" name="Rectangle 757"/>
              <p:cNvSpPr>
                <a:spLocks noChangeArrowheads="1"/>
              </p:cNvSpPr>
              <p:nvPr/>
            </p:nvSpPr>
            <p:spPr bwMode="auto">
              <a:xfrm>
                <a:off x="3692" y="3369"/>
                <a:ext cx="326" cy="13"/>
              </a:xfrm>
              <a:prstGeom prst="rect">
                <a:avLst/>
              </a:prstGeom>
              <a:solidFill>
                <a:srgbClr val="EAF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3" name="Rectangle 758"/>
              <p:cNvSpPr>
                <a:spLocks noChangeArrowheads="1"/>
              </p:cNvSpPr>
              <p:nvPr/>
            </p:nvSpPr>
            <p:spPr bwMode="auto">
              <a:xfrm>
                <a:off x="3692" y="3382"/>
                <a:ext cx="326" cy="10"/>
              </a:xfrm>
              <a:prstGeom prst="rect">
                <a:avLst/>
              </a:prstGeom>
              <a:solidFill>
                <a:srgbClr val="EA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4" name="Rectangle 759"/>
              <p:cNvSpPr>
                <a:spLocks noChangeArrowheads="1"/>
              </p:cNvSpPr>
              <p:nvPr/>
            </p:nvSpPr>
            <p:spPr bwMode="auto">
              <a:xfrm>
                <a:off x="3692" y="3392"/>
                <a:ext cx="326" cy="11"/>
              </a:xfrm>
              <a:prstGeom prst="rect">
                <a:avLst/>
              </a:prstGeom>
              <a:solidFill>
                <a:srgbClr val="E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5" name="Rectangle 760"/>
              <p:cNvSpPr>
                <a:spLocks noChangeArrowheads="1"/>
              </p:cNvSpPr>
              <p:nvPr/>
            </p:nvSpPr>
            <p:spPr bwMode="auto">
              <a:xfrm>
                <a:off x="3692" y="3403"/>
                <a:ext cx="326" cy="12"/>
              </a:xfrm>
              <a:prstGeom prst="rect">
                <a:avLst/>
              </a:prstGeom>
              <a:solidFill>
                <a:srgbClr val="E8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6" name="Rectangle 761"/>
              <p:cNvSpPr>
                <a:spLocks noChangeArrowheads="1"/>
              </p:cNvSpPr>
              <p:nvPr/>
            </p:nvSpPr>
            <p:spPr bwMode="auto">
              <a:xfrm>
                <a:off x="3692" y="3415"/>
                <a:ext cx="326" cy="7"/>
              </a:xfrm>
              <a:prstGeom prst="rect">
                <a:avLst/>
              </a:prstGeom>
              <a:solidFill>
                <a:srgbClr val="E6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7" name="Rectangle 762"/>
              <p:cNvSpPr>
                <a:spLocks noChangeArrowheads="1"/>
              </p:cNvSpPr>
              <p:nvPr/>
            </p:nvSpPr>
            <p:spPr bwMode="auto">
              <a:xfrm>
                <a:off x="3692" y="3422"/>
                <a:ext cx="326" cy="10"/>
              </a:xfrm>
              <a:prstGeom prst="rect">
                <a:avLst/>
              </a:prstGeom>
              <a:solidFill>
                <a:srgbClr val="E6F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8" name="Rectangle 763"/>
              <p:cNvSpPr>
                <a:spLocks noChangeArrowheads="1"/>
              </p:cNvSpPr>
              <p:nvPr/>
            </p:nvSpPr>
            <p:spPr bwMode="auto">
              <a:xfrm>
                <a:off x="3692" y="3432"/>
                <a:ext cx="326" cy="11"/>
              </a:xfrm>
              <a:prstGeom prst="rect">
                <a:avLst/>
              </a:prstGeom>
              <a:solidFill>
                <a:srgbClr val="E5F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79" name="Rectangle 764"/>
              <p:cNvSpPr>
                <a:spLocks noChangeArrowheads="1"/>
              </p:cNvSpPr>
              <p:nvPr/>
            </p:nvSpPr>
            <p:spPr bwMode="auto">
              <a:xfrm>
                <a:off x="3692" y="3443"/>
                <a:ext cx="326" cy="10"/>
              </a:xfrm>
              <a:prstGeom prst="rect">
                <a:avLst/>
              </a:prstGeom>
              <a:solidFill>
                <a:srgbClr val="E5F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0" name="Rectangle 765"/>
              <p:cNvSpPr>
                <a:spLocks noChangeArrowheads="1"/>
              </p:cNvSpPr>
              <p:nvPr/>
            </p:nvSpPr>
            <p:spPr bwMode="auto">
              <a:xfrm>
                <a:off x="3692" y="3453"/>
                <a:ext cx="326" cy="9"/>
              </a:xfrm>
              <a:prstGeom prst="rect">
                <a:avLst/>
              </a:prstGeom>
              <a:solidFill>
                <a:srgbClr val="E4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1" name="Rectangle 766"/>
              <p:cNvSpPr>
                <a:spLocks noChangeArrowheads="1"/>
              </p:cNvSpPr>
              <p:nvPr/>
            </p:nvSpPr>
            <p:spPr bwMode="auto">
              <a:xfrm>
                <a:off x="3692" y="3462"/>
                <a:ext cx="326" cy="9"/>
              </a:xfrm>
              <a:prstGeom prst="rect">
                <a:avLst/>
              </a:prstGeom>
              <a:solidFill>
                <a:srgbClr val="E3F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2" name="Rectangle 767"/>
              <p:cNvSpPr>
                <a:spLocks noChangeArrowheads="1"/>
              </p:cNvSpPr>
              <p:nvPr/>
            </p:nvSpPr>
            <p:spPr bwMode="auto">
              <a:xfrm>
                <a:off x="3692" y="3471"/>
                <a:ext cx="326" cy="7"/>
              </a:xfrm>
              <a:prstGeom prst="rect">
                <a:avLst/>
              </a:prstGeom>
              <a:solidFill>
                <a:srgbClr val="E2F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3" name="Rectangle 768"/>
              <p:cNvSpPr>
                <a:spLocks noChangeArrowheads="1"/>
              </p:cNvSpPr>
              <p:nvPr/>
            </p:nvSpPr>
            <p:spPr bwMode="auto">
              <a:xfrm>
                <a:off x="3692" y="3478"/>
                <a:ext cx="326" cy="8"/>
              </a:xfrm>
              <a:prstGeom prst="rect">
                <a:avLst/>
              </a:prstGeom>
              <a:solidFill>
                <a:srgbClr val="E1F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4" name="Rectangle 769"/>
              <p:cNvSpPr>
                <a:spLocks noChangeArrowheads="1"/>
              </p:cNvSpPr>
              <p:nvPr/>
            </p:nvSpPr>
            <p:spPr bwMode="auto">
              <a:xfrm>
                <a:off x="3692" y="3486"/>
                <a:ext cx="326" cy="9"/>
              </a:xfrm>
              <a:prstGeom prst="rect">
                <a:avLst/>
              </a:prstGeom>
              <a:solidFill>
                <a:srgbClr val="E0F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5" name="Rectangle 770"/>
              <p:cNvSpPr>
                <a:spLocks noChangeArrowheads="1"/>
              </p:cNvSpPr>
              <p:nvPr/>
            </p:nvSpPr>
            <p:spPr bwMode="auto">
              <a:xfrm>
                <a:off x="3692" y="3495"/>
                <a:ext cx="326" cy="8"/>
              </a:xfrm>
              <a:prstGeom prst="rect">
                <a:avLst/>
              </a:prstGeom>
              <a:solidFill>
                <a:srgbClr val="E0F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6" name="Rectangle 771"/>
              <p:cNvSpPr>
                <a:spLocks noChangeArrowheads="1"/>
              </p:cNvSpPr>
              <p:nvPr/>
            </p:nvSpPr>
            <p:spPr bwMode="auto">
              <a:xfrm>
                <a:off x="3692" y="3503"/>
                <a:ext cx="326" cy="10"/>
              </a:xfrm>
              <a:prstGeom prst="rect">
                <a:avLst/>
              </a:prstGeom>
              <a:solidFill>
                <a:srgbClr val="DFF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7" name="Rectangle 772"/>
              <p:cNvSpPr>
                <a:spLocks noChangeArrowheads="1"/>
              </p:cNvSpPr>
              <p:nvPr/>
            </p:nvSpPr>
            <p:spPr bwMode="auto">
              <a:xfrm>
                <a:off x="3692" y="3513"/>
                <a:ext cx="326" cy="10"/>
              </a:xfrm>
              <a:prstGeom prst="rect">
                <a:avLst/>
              </a:prstGeom>
              <a:solidFill>
                <a:srgbClr val="DEF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8" name="Rectangle 773"/>
              <p:cNvSpPr>
                <a:spLocks noChangeArrowheads="1"/>
              </p:cNvSpPr>
              <p:nvPr/>
            </p:nvSpPr>
            <p:spPr bwMode="auto">
              <a:xfrm>
                <a:off x="3692" y="3523"/>
                <a:ext cx="326" cy="8"/>
              </a:xfrm>
              <a:prstGeom prst="rect">
                <a:avLst/>
              </a:prstGeom>
              <a:solidFill>
                <a:srgbClr val="DE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89" name="Rectangle 774"/>
              <p:cNvSpPr>
                <a:spLocks noChangeArrowheads="1"/>
              </p:cNvSpPr>
              <p:nvPr/>
            </p:nvSpPr>
            <p:spPr bwMode="auto">
              <a:xfrm>
                <a:off x="3692" y="3531"/>
                <a:ext cx="326" cy="8"/>
              </a:xfrm>
              <a:prstGeom prst="rect">
                <a:avLst/>
              </a:prstGeom>
              <a:solidFill>
                <a:srgbClr val="D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0" name="Rectangle 775"/>
              <p:cNvSpPr>
                <a:spLocks noChangeArrowheads="1"/>
              </p:cNvSpPr>
              <p:nvPr/>
            </p:nvSpPr>
            <p:spPr bwMode="auto">
              <a:xfrm>
                <a:off x="3692" y="3539"/>
                <a:ext cx="326" cy="8"/>
              </a:xfrm>
              <a:prstGeom prst="rect">
                <a:avLst/>
              </a:prstGeom>
              <a:solidFill>
                <a:srgbClr val="DC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791" name="Rectangle 776"/>
              <p:cNvSpPr>
                <a:spLocks noChangeArrowheads="1"/>
              </p:cNvSpPr>
              <p:nvPr/>
            </p:nvSpPr>
            <p:spPr bwMode="auto">
              <a:xfrm>
                <a:off x="3692" y="3547"/>
                <a:ext cx="326" cy="8"/>
              </a:xfrm>
              <a:prstGeom prst="rect">
                <a:avLst/>
              </a:prstGeom>
              <a:solidFill>
                <a:srgbClr val="DB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56" name="Rectangle 777"/>
              <p:cNvSpPr>
                <a:spLocks noChangeArrowheads="1"/>
              </p:cNvSpPr>
              <p:nvPr/>
            </p:nvSpPr>
            <p:spPr bwMode="auto">
              <a:xfrm>
                <a:off x="3692" y="3555"/>
                <a:ext cx="326" cy="7"/>
              </a:xfrm>
              <a:prstGeom prst="rect">
                <a:avLst/>
              </a:prstGeom>
              <a:solidFill>
                <a:srgbClr val="DAF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57" name="Freeform 778"/>
              <p:cNvSpPr>
                <a:spLocks/>
              </p:cNvSpPr>
              <p:nvPr/>
            </p:nvSpPr>
            <p:spPr bwMode="auto">
              <a:xfrm>
                <a:off x="3692" y="3238"/>
                <a:ext cx="326" cy="323"/>
              </a:xfrm>
              <a:custGeom>
                <a:avLst/>
                <a:gdLst>
                  <a:gd name="T0" fmla="*/ 9 w 326"/>
                  <a:gd name="T1" fmla="*/ 222 h 323"/>
                  <a:gd name="T2" fmla="*/ 29 w 326"/>
                  <a:gd name="T3" fmla="*/ 258 h 323"/>
                  <a:gd name="T4" fmla="*/ 37 w 326"/>
                  <a:gd name="T5" fmla="*/ 267 h 323"/>
                  <a:gd name="T6" fmla="*/ 42 w 326"/>
                  <a:gd name="T7" fmla="*/ 274 h 323"/>
                  <a:gd name="T8" fmla="*/ 45 w 326"/>
                  <a:gd name="T9" fmla="*/ 280 h 323"/>
                  <a:gd name="T10" fmla="*/ 51 w 326"/>
                  <a:gd name="T11" fmla="*/ 290 h 323"/>
                  <a:gd name="T12" fmla="*/ 57 w 326"/>
                  <a:gd name="T13" fmla="*/ 295 h 323"/>
                  <a:gd name="T14" fmla="*/ 64 w 326"/>
                  <a:gd name="T15" fmla="*/ 295 h 323"/>
                  <a:gd name="T16" fmla="*/ 66 w 326"/>
                  <a:gd name="T17" fmla="*/ 300 h 323"/>
                  <a:gd name="T18" fmla="*/ 69 w 326"/>
                  <a:gd name="T19" fmla="*/ 301 h 323"/>
                  <a:gd name="T20" fmla="*/ 74 w 326"/>
                  <a:gd name="T21" fmla="*/ 305 h 323"/>
                  <a:gd name="T22" fmla="*/ 93 w 326"/>
                  <a:gd name="T23" fmla="*/ 298 h 323"/>
                  <a:gd name="T24" fmla="*/ 104 w 326"/>
                  <a:gd name="T25" fmla="*/ 298 h 323"/>
                  <a:gd name="T26" fmla="*/ 114 w 326"/>
                  <a:gd name="T27" fmla="*/ 297 h 323"/>
                  <a:gd name="T28" fmla="*/ 129 w 326"/>
                  <a:gd name="T29" fmla="*/ 283 h 323"/>
                  <a:gd name="T30" fmla="*/ 152 w 326"/>
                  <a:gd name="T31" fmla="*/ 284 h 323"/>
                  <a:gd name="T32" fmla="*/ 163 w 326"/>
                  <a:gd name="T33" fmla="*/ 277 h 323"/>
                  <a:gd name="T34" fmla="*/ 172 w 326"/>
                  <a:gd name="T35" fmla="*/ 303 h 323"/>
                  <a:gd name="T36" fmla="*/ 181 w 326"/>
                  <a:gd name="T37" fmla="*/ 322 h 323"/>
                  <a:gd name="T38" fmla="*/ 200 w 326"/>
                  <a:gd name="T39" fmla="*/ 320 h 323"/>
                  <a:gd name="T40" fmla="*/ 223 w 326"/>
                  <a:gd name="T41" fmla="*/ 302 h 323"/>
                  <a:gd name="T42" fmla="*/ 239 w 326"/>
                  <a:gd name="T43" fmla="*/ 297 h 323"/>
                  <a:gd name="T44" fmla="*/ 246 w 326"/>
                  <a:gd name="T45" fmla="*/ 284 h 323"/>
                  <a:gd name="T46" fmla="*/ 238 w 326"/>
                  <a:gd name="T47" fmla="*/ 278 h 323"/>
                  <a:gd name="T48" fmla="*/ 231 w 326"/>
                  <a:gd name="T49" fmla="*/ 265 h 323"/>
                  <a:gd name="T50" fmla="*/ 230 w 326"/>
                  <a:gd name="T51" fmla="*/ 242 h 323"/>
                  <a:gd name="T52" fmla="*/ 208 w 326"/>
                  <a:gd name="T53" fmla="*/ 237 h 323"/>
                  <a:gd name="T54" fmla="*/ 218 w 326"/>
                  <a:gd name="T55" fmla="*/ 221 h 323"/>
                  <a:gd name="T56" fmla="*/ 225 w 326"/>
                  <a:gd name="T57" fmla="*/ 221 h 323"/>
                  <a:gd name="T58" fmla="*/ 236 w 326"/>
                  <a:gd name="T59" fmla="*/ 216 h 323"/>
                  <a:gd name="T60" fmla="*/ 250 w 326"/>
                  <a:gd name="T61" fmla="*/ 211 h 323"/>
                  <a:gd name="T62" fmla="*/ 283 w 326"/>
                  <a:gd name="T63" fmla="*/ 202 h 323"/>
                  <a:gd name="T64" fmla="*/ 286 w 326"/>
                  <a:gd name="T65" fmla="*/ 164 h 323"/>
                  <a:gd name="T66" fmla="*/ 305 w 326"/>
                  <a:gd name="T67" fmla="*/ 129 h 323"/>
                  <a:gd name="T68" fmla="*/ 314 w 326"/>
                  <a:gd name="T69" fmla="*/ 102 h 323"/>
                  <a:gd name="T70" fmla="*/ 326 w 326"/>
                  <a:gd name="T71" fmla="*/ 78 h 323"/>
                  <a:gd name="T72" fmla="*/ 297 w 326"/>
                  <a:gd name="T73" fmla="*/ 68 h 323"/>
                  <a:gd name="T74" fmla="*/ 267 w 326"/>
                  <a:gd name="T75" fmla="*/ 97 h 323"/>
                  <a:gd name="T76" fmla="*/ 226 w 326"/>
                  <a:gd name="T77" fmla="*/ 101 h 323"/>
                  <a:gd name="T78" fmla="*/ 233 w 326"/>
                  <a:gd name="T79" fmla="*/ 120 h 323"/>
                  <a:gd name="T80" fmla="*/ 205 w 326"/>
                  <a:gd name="T81" fmla="*/ 128 h 323"/>
                  <a:gd name="T82" fmla="*/ 177 w 326"/>
                  <a:gd name="T83" fmla="*/ 141 h 323"/>
                  <a:gd name="T84" fmla="*/ 149 w 326"/>
                  <a:gd name="T85" fmla="*/ 115 h 323"/>
                  <a:gd name="T86" fmla="*/ 157 w 326"/>
                  <a:gd name="T87" fmla="*/ 101 h 323"/>
                  <a:gd name="T88" fmla="*/ 159 w 326"/>
                  <a:gd name="T89" fmla="*/ 84 h 323"/>
                  <a:gd name="T90" fmla="*/ 185 w 326"/>
                  <a:gd name="T91" fmla="*/ 72 h 323"/>
                  <a:gd name="T92" fmla="*/ 196 w 326"/>
                  <a:gd name="T93" fmla="*/ 35 h 323"/>
                  <a:gd name="T94" fmla="*/ 172 w 326"/>
                  <a:gd name="T95" fmla="*/ 45 h 323"/>
                  <a:gd name="T96" fmla="*/ 160 w 326"/>
                  <a:gd name="T97" fmla="*/ 31 h 323"/>
                  <a:gd name="T98" fmla="*/ 147 w 326"/>
                  <a:gd name="T99" fmla="*/ 35 h 323"/>
                  <a:gd name="T100" fmla="*/ 142 w 326"/>
                  <a:gd name="T101" fmla="*/ 18 h 323"/>
                  <a:gd name="T102" fmla="*/ 134 w 326"/>
                  <a:gd name="T103" fmla="*/ 28 h 323"/>
                  <a:gd name="T104" fmla="*/ 134 w 326"/>
                  <a:gd name="T105" fmla="*/ 118 h 323"/>
                  <a:gd name="T106" fmla="*/ 115 w 326"/>
                  <a:gd name="T107" fmla="*/ 150 h 323"/>
                  <a:gd name="T108" fmla="*/ 88 w 326"/>
                  <a:gd name="T109" fmla="*/ 153 h 323"/>
                  <a:gd name="T110" fmla="*/ 52 w 326"/>
                  <a:gd name="T111" fmla="*/ 152 h 323"/>
                  <a:gd name="T112" fmla="*/ 33 w 326"/>
                  <a:gd name="T113" fmla="*/ 172 h 323"/>
                  <a:gd name="T114" fmla="*/ 23 w 326"/>
                  <a:gd name="T115" fmla="*/ 186 h 323"/>
                  <a:gd name="T116" fmla="*/ 15 w 326"/>
                  <a:gd name="T117" fmla="*/ 188 h 323"/>
                  <a:gd name="T118" fmla="*/ 5 w 326"/>
                  <a:gd name="T119" fmla="*/ 189 h 3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26" h="323">
                    <a:moveTo>
                      <a:pt x="0" y="194"/>
                    </a:moveTo>
                    <a:lnTo>
                      <a:pt x="1" y="200"/>
                    </a:lnTo>
                    <a:lnTo>
                      <a:pt x="4" y="203"/>
                    </a:lnTo>
                    <a:lnTo>
                      <a:pt x="7" y="207"/>
                    </a:lnTo>
                    <a:lnTo>
                      <a:pt x="7" y="208"/>
                    </a:lnTo>
                    <a:lnTo>
                      <a:pt x="8" y="208"/>
                    </a:lnTo>
                    <a:lnTo>
                      <a:pt x="9" y="209"/>
                    </a:lnTo>
                    <a:lnTo>
                      <a:pt x="9" y="222"/>
                    </a:lnTo>
                    <a:lnTo>
                      <a:pt x="12" y="230"/>
                    </a:lnTo>
                    <a:lnTo>
                      <a:pt x="17" y="238"/>
                    </a:lnTo>
                    <a:lnTo>
                      <a:pt x="21" y="245"/>
                    </a:lnTo>
                    <a:lnTo>
                      <a:pt x="24" y="248"/>
                    </a:lnTo>
                    <a:lnTo>
                      <a:pt x="25" y="251"/>
                    </a:lnTo>
                    <a:lnTo>
                      <a:pt x="25" y="252"/>
                    </a:lnTo>
                    <a:lnTo>
                      <a:pt x="29" y="257"/>
                    </a:lnTo>
                    <a:lnTo>
                      <a:pt x="29" y="258"/>
                    </a:lnTo>
                    <a:lnTo>
                      <a:pt x="30" y="259"/>
                    </a:lnTo>
                    <a:lnTo>
                      <a:pt x="34" y="263"/>
                    </a:lnTo>
                    <a:lnTo>
                      <a:pt x="34" y="265"/>
                    </a:lnTo>
                    <a:lnTo>
                      <a:pt x="34" y="264"/>
                    </a:lnTo>
                    <a:lnTo>
                      <a:pt x="36" y="265"/>
                    </a:lnTo>
                    <a:lnTo>
                      <a:pt x="37" y="266"/>
                    </a:lnTo>
                    <a:lnTo>
                      <a:pt x="37" y="266"/>
                    </a:lnTo>
                    <a:lnTo>
                      <a:pt x="37" y="267"/>
                    </a:lnTo>
                    <a:lnTo>
                      <a:pt x="37" y="268"/>
                    </a:lnTo>
                    <a:lnTo>
                      <a:pt x="39" y="268"/>
                    </a:lnTo>
                    <a:lnTo>
                      <a:pt x="40" y="268"/>
                    </a:lnTo>
                    <a:lnTo>
                      <a:pt x="40" y="268"/>
                    </a:lnTo>
                    <a:lnTo>
                      <a:pt x="41" y="268"/>
                    </a:lnTo>
                    <a:lnTo>
                      <a:pt x="42" y="271"/>
                    </a:lnTo>
                    <a:lnTo>
                      <a:pt x="42" y="272"/>
                    </a:lnTo>
                    <a:lnTo>
                      <a:pt x="42" y="274"/>
                    </a:lnTo>
                    <a:lnTo>
                      <a:pt x="43" y="275"/>
                    </a:lnTo>
                    <a:lnTo>
                      <a:pt x="43" y="275"/>
                    </a:lnTo>
                    <a:lnTo>
                      <a:pt x="44" y="276"/>
                    </a:lnTo>
                    <a:lnTo>
                      <a:pt x="43" y="276"/>
                    </a:lnTo>
                    <a:lnTo>
                      <a:pt x="44" y="277"/>
                    </a:lnTo>
                    <a:lnTo>
                      <a:pt x="43" y="279"/>
                    </a:lnTo>
                    <a:lnTo>
                      <a:pt x="44" y="279"/>
                    </a:lnTo>
                    <a:lnTo>
                      <a:pt x="45" y="280"/>
                    </a:lnTo>
                    <a:lnTo>
                      <a:pt x="45" y="280"/>
                    </a:lnTo>
                    <a:lnTo>
                      <a:pt x="46" y="281"/>
                    </a:lnTo>
                    <a:lnTo>
                      <a:pt x="46" y="282"/>
                    </a:lnTo>
                    <a:lnTo>
                      <a:pt x="46" y="283"/>
                    </a:lnTo>
                    <a:lnTo>
                      <a:pt x="47" y="283"/>
                    </a:lnTo>
                    <a:lnTo>
                      <a:pt x="47" y="284"/>
                    </a:lnTo>
                    <a:lnTo>
                      <a:pt x="46" y="285"/>
                    </a:lnTo>
                    <a:lnTo>
                      <a:pt x="51" y="290"/>
                    </a:lnTo>
                    <a:lnTo>
                      <a:pt x="51" y="291"/>
                    </a:lnTo>
                    <a:lnTo>
                      <a:pt x="53" y="293"/>
                    </a:lnTo>
                    <a:lnTo>
                      <a:pt x="54" y="293"/>
                    </a:lnTo>
                    <a:lnTo>
                      <a:pt x="55" y="294"/>
                    </a:lnTo>
                    <a:lnTo>
                      <a:pt x="55" y="293"/>
                    </a:lnTo>
                    <a:lnTo>
                      <a:pt x="56" y="294"/>
                    </a:lnTo>
                    <a:lnTo>
                      <a:pt x="57" y="295"/>
                    </a:lnTo>
                    <a:lnTo>
                      <a:pt x="57" y="295"/>
                    </a:lnTo>
                    <a:lnTo>
                      <a:pt x="58" y="295"/>
                    </a:lnTo>
                    <a:lnTo>
                      <a:pt x="60" y="295"/>
                    </a:lnTo>
                    <a:lnTo>
                      <a:pt x="60" y="295"/>
                    </a:lnTo>
                    <a:lnTo>
                      <a:pt x="60" y="294"/>
                    </a:lnTo>
                    <a:lnTo>
                      <a:pt x="61" y="293"/>
                    </a:lnTo>
                    <a:lnTo>
                      <a:pt x="63" y="294"/>
                    </a:lnTo>
                    <a:lnTo>
                      <a:pt x="63" y="295"/>
                    </a:lnTo>
                    <a:lnTo>
                      <a:pt x="64" y="295"/>
                    </a:lnTo>
                    <a:lnTo>
                      <a:pt x="63" y="297"/>
                    </a:lnTo>
                    <a:lnTo>
                      <a:pt x="62" y="298"/>
                    </a:lnTo>
                    <a:lnTo>
                      <a:pt x="62" y="299"/>
                    </a:lnTo>
                    <a:lnTo>
                      <a:pt x="63" y="300"/>
                    </a:lnTo>
                    <a:lnTo>
                      <a:pt x="64" y="299"/>
                    </a:lnTo>
                    <a:lnTo>
                      <a:pt x="66" y="299"/>
                    </a:lnTo>
                    <a:lnTo>
                      <a:pt x="66" y="300"/>
                    </a:lnTo>
                    <a:lnTo>
                      <a:pt x="66" y="300"/>
                    </a:lnTo>
                    <a:lnTo>
                      <a:pt x="67" y="299"/>
                    </a:lnTo>
                    <a:lnTo>
                      <a:pt x="67" y="299"/>
                    </a:lnTo>
                    <a:lnTo>
                      <a:pt x="68" y="299"/>
                    </a:lnTo>
                    <a:lnTo>
                      <a:pt x="69" y="299"/>
                    </a:lnTo>
                    <a:lnTo>
                      <a:pt x="68" y="300"/>
                    </a:lnTo>
                    <a:lnTo>
                      <a:pt x="68" y="301"/>
                    </a:lnTo>
                    <a:lnTo>
                      <a:pt x="69" y="301"/>
                    </a:lnTo>
                    <a:lnTo>
                      <a:pt x="69" y="301"/>
                    </a:lnTo>
                    <a:lnTo>
                      <a:pt x="70" y="301"/>
                    </a:lnTo>
                    <a:lnTo>
                      <a:pt x="70" y="301"/>
                    </a:lnTo>
                    <a:lnTo>
                      <a:pt x="72" y="302"/>
                    </a:lnTo>
                    <a:lnTo>
                      <a:pt x="70" y="304"/>
                    </a:lnTo>
                    <a:lnTo>
                      <a:pt x="71" y="304"/>
                    </a:lnTo>
                    <a:lnTo>
                      <a:pt x="72" y="304"/>
                    </a:lnTo>
                    <a:lnTo>
                      <a:pt x="72" y="304"/>
                    </a:lnTo>
                    <a:lnTo>
                      <a:pt x="74" y="305"/>
                    </a:lnTo>
                    <a:lnTo>
                      <a:pt x="77" y="307"/>
                    </a:lnTo>
                    <a:lnTo>
                      <a:pt x="78" y="306"/>
                    </a:lnTo>
                    <a:lnTo>
                      <a:pt x="80" y="307"/>
                    </a:lnTo>
                    <a:lnTo>
                      <a:pt x="88" y="302"/>
                    </a:lnTo>
                    <a:lnTo>
                      <a:pt x="90" y="298"/>
                    </a:lnTo>
                    <a:lnTo>
                      <a:pt x="91" y="297"/>
                    </a:lnTo>
                    <a:lnTo>
                      <a:pt x="92" y="297"/>
                    </a:lnTo>
                    <a:lnTo>
                      <a:pt x="93" y="298"/>
                    </a:lnTo>
                    <a:lnTo>
                      <a:pt x="96" y="299"/>
                    </a:lnTo>
                    <a:lnTo>
                      <a:pt x="97" y="299"/>
                    </a:lnTo>
                    <a:lnTo>
                      <a:pt x="100" y="299"/>
                    </a:lnTo>
                    <a:lnTo>
                      <a:pt x="102" y="301"/>
                    </a:lnTo>
                    <a:lnTo>
                      <a:pt x="103" y="301"/>
                    </a:lnTo>
                    <a:lnTo>
                      <a:pt x="104" y="300"/>
                    </a:lnTo>
                    <a:lnTo>
                      <a:pt x="104" y="299"/>
                    </a:lnTo>
                    <a:lnTo>
                      <a:pt x="104" y="298"/>
                    </a:lnTo>
                    <a:lnTo>
                      <a:pt x="105" y="295"/>
                    </a:lnTo>
                    <a:lnTo>
                      <a:pt x="107" y="296"/>
                    </a:lnTo>
                    <a:lnTo>
                      <a:pt x="107" y="297"/>
                    </a:lnTo>
                    <a:lnTo>
                      <a:pt x="108" y="298"/>
                    </a:lnTo>
                    <a:lnTo>
                      <a:pt x="109" y="297"/>
                    </a:lnTo>
                    <a:lnTo>
                      <a:pt x="111" y="298"/>
                    </a:lnTo>
                    <a:lnTo>
                      <a:pt x="112" y="297"/>
                    </a:lnTo>
                    <a:lnTo>
                      <a:pt x="114" y="297"/>
                    </a:lnTo>
                    <a:lnTo>
                      <a:pt x="115" y="296"/>
                    </a:lnTo>
                    <a:lnTo>
                      <a:pt x="117" y="295"/>
                    </a:lnTo>
                    <a:lnTo>
                      <a:pt x="117" y="295"/>
                    </a:lnTo>
                    <a:lnTo>
                      <a:pt x="118" y="295"/>
                    </a:lnTo>
                    <a:lnTo>
                      <a:pt x="119" y="294"/>
                    </a:lnTo>
                    <a:lnTo>
                      <a:pt x="122" y="292"/>
                    </a:lnTo>
                    <a:lnTo>
                      <a:pt x="127" y="288"/>
                    </a:lnTo>
                    <a:lnTo>
                      <a:pt x="129" y="283"/>
                    </a:lnTo>
                    <a:lnTo>
                      <a:pt x="130" y="283"/>
                    </a:lnTo>
                    <a:lnTo>
                      <a:pt x="131" y="282"/>
                    </a:lnTo>
                    <a:lnTo>
                      <a:pt x="133" y="282"/>
                    </a:lnTo>
                    <a:lnTo>
                      <a:pt x="139" y="284"/>
                    </a:lnTo>
                    <a:lnTo>
                      <a:pt x="147" y="285"/>
                    </a:lnTo>
                    <a:lnTo>
                      <a:pt x="149" y="286"/>
                    </a:lnTo>
                    <a:lnTo>
                      <a:pt x="149" y="285"/>
                    </a:lnTo>
                    <a:lnTo>
                      <a:pt x="152" y="284"/>
                    </a:lnTo>
                    <a:lnTo>
                      <a:pt x="153" y="283"/>
                    </a:lnTo>
                    <a:lnTo>
                      <a:pt x="155" y="283"/>
                    </a:lnTo>
                    <a:lnTo>
                      <a:pt x="156" y="283"/>
                    </a:lnTo>
                    <a:lnTo>
                      <a:pt x="157" y="280"/>
                    </a:lnTo>
                    <a:lnTo>
                      <a:pt x="161" y="278"/>
                    </a:lnTo>
                    <a:lnTo>
                      <a:pt x="162" y="276"/>
                    </a:lnTo>
                    <a:lnTo>
                      <a:pt x="163" y="276"/>
                    </a:lnTo>
                    <a:lnTo>
                      <a:pt x="163" y="277"/>
                    </a:lnTo>
                    <a:lnTo>
                      <a:pt x="163" y="278"/>
                    </a:lnTo>
                    <a:lnTo>
                      <a:pt x="164" y="279"/>
                    </a:lnTo>
                    <a:lnTo>
                      <a:pt x="165" y="282"/>
                    </a:lnTo>
                    <a:lnTo>
                      <a:pt x="166" y="283"/>
                    </a:lnTo>
                    <a:lnTo>
                      <a:pt x="174" y="293"/>
                    </a:lnTo>
                    <a:lnTo>
                      <a:pt x="173" y="295"/>
                    </a:lnTo>
                    <a:lnTo>
                      <a:pt x="172" y="298"/>
                    </a:lnTo>
                    <a:lnTo>
                      <a:pt x="172" y="303"/>
                    </a:lnTo>
                    <a:lnTo>
                      <a:pt x="173" y="304"/>
                    </a:lnTo>
                    <a:lnTo>
                      <a:pt x="173" y="306"/>
                    </a:lnTo>
                    <a:lnTo>
                      <a:pt x="172" y="308"/>
                    </a:lnTo>
                    <a:lnTo>
                      <a:pt x="172" y="311"/>
                    </a:lnTo>
                    <a:lnTo>
                      <a:pt x="172" y="314"/>
                    </a:lnTo>
                    <a:lnTo>
                      <a:pt x="174" y="318"/>
                    </a:lnTo>
                    <a:lnTo>
                      <a:pt x="174" y="320"/>
                    </a:lnTo>
                    <a:lnTo>
                      <a:pt x="181" y="322"/>
                    </a:lnTo>
                    <a:lnTo>
                      <a:pt x="183" y="322"/>
                    </a:lnTo>
                    <a:lnTo>
                      <a:pt x="187" y="320"/>
                    </a:lnTo>
                    <a:lnTo>
                      <a:pt x="189" y="316"/>
                    </a:lnTo>
                    <a:lnTo>
                      <a:pt x="190" y="316"/>
                    </a:lnTo>
                    <a:lnTo>
                      <a:pt x="193" y="323"/>
                    </a:lnTo>
                    <a:lnTo>
                      <a:pt x="197" y="323"/>
                    </a:lnTo>
                    <a:lnTo>
                      <a:pt x="199" y="321"/>
                    </a:lnTo>
                    <a:lnTo>
                      <a:pt x="200" y="320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9" y="316"/>
                    </a:lnTo>
                    <a:lnTo>
                      <a:pt x="211" y="314"/>
                    </a:lnTo>
                    <a:lnTo>
                      <a:pt x="215" y="312"/>
                    </a:lnTo>
                    <a:lnTo>
                      <a:pt x="217" y="308"/>
                    </a:lnTo>
                    <a:lnTo>
                      <a:pt x="218" y="306"/>
                    </a:lnTo>
                    <a:lnTo>
                      <a:pt x="223" y="302"/>
                    </a:lnTo>
                    <a:lnTo>
                      <a:pt x="229" y="300"/>
                    </a:lnTo>
                    <a:lnTo>
                      <a:pt x="229" y="299"/>
                    </a:lnTo>
                    <a:lnTo>
                      <a:pt x="232" y="298"/>
                    </a:lnTo>
                    <a:lnTo>
                      <a:pt x="234" y="299"/>
                    </a:lnTo>
                    <a:lnTo>
                      <a:pt x="236" y="299"/>
                    </a:lnTo>
                    <a:lnTo>
                      <a:pt x="237" y="301"/>
                    </a:lnTo>
                    <a:lnTo>
                      <a:pt x="239" y="299"/>
                    </a:lnTo>
                    <a:lnTo>
                      <a:pt x="239" y="297"/>
                    </a:lnTo>
                    <a:lnTo>
                      <a:pt x="239" y="295"/>
                    </a:lnTo>
                    <a:lnTo>
                      <a:pt x="241" y="293"/>
                    </a:lnTo>
                    <a:lnTo>
                      <a:pt x="242" y="292"/>
                    </a:lnTo>
                    <a:lnTo>
                      <a:pt x="243" y="289"/>
                    </a:lnTo>
                    <a:lnTo>
                      <a:pt x="244" y="289"/>
                    </a:lnTo>
                    <a:lnTo>
                      <a:pt x="244" y="288"/>
                    </a:lnTo>
                    <a:lnTo>
                      <a:pt x="245" y="286"/>
                    </a:lnTo>
                    <a:lnTo>
                      <a:pt x="246" y="284"/>
                    </a:lnTo>
                    <a:lnTo>
                      <a:pt x="246" y="281"/>
                    </a:lnTo>
                    <a:lnTo>
                      <a:pt x="247" y="280"/>
                    </a:lnTo>
                    <a:lnTo>
                      <a:pt x="247" y="279"/>
                    </a:lnTo>
                    <a:lnTo>
                      <a:pt x="245" y="276"/>
                    </a:lnTo>
                    <a:lnTo>
                      <a:pt x="244" y="276"/>
                    </a:lnTo>
                    <a:lnTo>
                      <a:pt x="241" y="278"/>
                    </a:lnTo>
                    <a:lnTo>
                      <a:pt x="238" y="279"/>
                    </a:lnTo>
                    <a:lnTo>
                      <a:pt x="238" y="278"/>
                    </a:lnTo>
                    <a:lnTo>
                      <a:pt x="234" y="280"/>
                    </a:lnTo>
                    <a:lnTo>
                      <a:pt x="234" y="279"/>
                    </a:lnTo>
                    <a:lnTo>
                      <a:pt x="235" y="276"/>
                    </a:lnTo>
                    <a:lnTo>
                      <a:pt x="235" y="276"/>
                    </a:lnTo>
                    <a:lnTo>
                      <a:pt x="235" y="272"/>
                    </a:lnTo>
                    <a:lnTo>
                      <a:pt x="235" y="268"/>
                    </a:lnTo>
                    <a:lnTo>
                      <a:pt x="232" y="265"/>
                    </a:lnTo>
                    <a:lnTo>
                      <a:pt x="231" y="265"/>
                    </a:lnTo>
                    <a:lnTo>
                      <a:pt x="229" y="261"/>
                    </a:lnTo>
                    <a:lnTo>
                      <a:pt x="226" y="259"/>
                    </a:lnTo>
                    <a:lnTo>
                      <a:pt x="226" y="256"/>
                    </a:lnTo>
                    <a:lnTo>
                      <a:pt x="227" y="253"/>
                    </a:lnTo>
                    <a:lnTo>
                      <a:pt x="230" y="252"/>
                    </a:lnTo>
                    <a:lnTo>
                      <a:pt x="232" y="248"/>
                    </a:lnTo>
                    <a:lnTo>
                      <a:pt x="232" y="245"/>
                    </a:lnTo>
                    <a:lnTo>
                      <a:pt x="230" y="242"/>
                    </a:lnTo>
                    <a:lnTo>
                      <a:pt x="227" y="240"/>
                    </a:lnTo>
                    <a:lnTo>
                      <a:pt x="223" y="239"/>
                    </a:lnTo>
                    <a:lnTo>
                      <a:pt x="220" y="235"/>
                    </a:lnTo>
                    <a:lnTo>
                      <a:pt x="217" y="239"/>
                    </a:lnTo>
                    <a:lnTo>
                      <a:pt x="214" y="236"/>
                    </a:lnTo>
                    <a:lnTo>
                      <a:pt x="213" y="236"/>
                    </a:lnTo>
                    <a:lnTo>
                      <a:pt x="211" y="239"/>
                    </a:lnTo>
                    <a:lnTo>
                      <a:pt x="208" y="237"/>
                    </a:lnTo>
                    <a:lnTo>
                      <a:pt x="210" y="233"/>
                    </a:lnTo>
                    <a:lnTo>
                      <a:pt x="209" y="228"/>
                    </a:lnTo>
                    <a:lnTo>
                      <a:pt x="211" y="225"/>
                    </a:lnTo>
                    <a:lnTo>
                      <a:pt x="211" y="219"/>
                    </a:lnTo>
                    <a:lnTo>
                      <a:pt x="213" y="218"/>
                    </a:lnTo>
                    <a:lnTo>
                      <a:pt x="214" y="219"/>
                    </a:lnTo>
                    <a:lnTo>
                      <a:pt x="217" y="219"/>
                    </a:lnTo>
                    <a:lnTo>
                      <a:pt x="218" y="221"/>
                    </a:lnTo>
                    <a:lnTo>
                      <a:pt x="220" y="221"/>
                    </a:lnTo>
                    <a:lnTo>
                      <a:pt x="219" y="219"/>
                    </a:lnTo>
                    <a:lnTo>
                      <a:pt x="218" y="219"/>
                    </a:lnTo>
                    <a:lnTo>
                      <a:pt x="217" y="218"/>
                    </a:lnTo>
                    <a:lnTo>
                      <a:pt x="218" y="216"/>
                    </a:lnTo>
                    <a:lnTo>
                      <a:pt x="220" y="217"/>
                    </a:lnTo>
                    <a:lnTo>
                      <a:pt x="223" y="218"/>
                    </a:lnTo>
                    <a:lnTo>
                      <a:pt x="225" y="221"/>
                    </a:lnTo>
                    <a:lnTo>
                      <a:pt x="225" y="222"/>
                    </a:lnTo>
                    <a:lnTo>
                      <a:pt x="226" y="223"/>
                    </a:lnTo>
                    <a:lnTo>
                      <a:pt x="227" y="223"/>
                    </a:lnTo>
                    <a:lnTo>
                      <a:pt x="227" y="221"/>
                    </a:lnTo>
                    <a:lnTo>
                      <a:pt x="228" y="221"/>
                    </a:lnTo>
                    <a:lnTo>
                      <a:pt x="231" y="221"/>
                    </a:lnTo>
                    <a:lnTo>
                      <a:pt x="235" y="218"/>
                    </a:lnTo>
                    <a:lnTo>
                      <a:pt x="236" y="216"/>
                    </a:lnTo>
                    <a:lnTo>
                      <a:pt x="238" y="215"/>
                    </a:lnTo>
                    <a:lnTo>
                      <a:pt x="239" y="215"/>
                    </a:lnTo>
                    <a:lnTo>
                      <a:pt x="239" y="215"/>
                    </a:lnTo>
                    <a:lnTo>
                      <a:pt x="241" y="213"/>
                    </a:lnTo>
                    <a:lnTo>
                      <a:pt x="241" y="211"/>
                    </a:lnTo>
                    <a:lnTo>
                      <a:pt x="246" y="211"/>
                    </a:lnTo>
                    <a:lnTo>
                      <a:pt x="247" y="211"/>
                    </a:lnTo>
                    <a:lnTo>
                      <a:pt x="250" y="211"/>
                    </a:lnTo>
                    <a:lnTo>
                      <a:pt x="255" y="208"/>
                    </a:lnTo>
                    <a:lnTo>
                      <a:pt x="259" y="210"/>
                    </a:lnTo>
                    <a:lnTo>
                      <a:pt x="261" y="207"/>
                    </a:lnTo>
                    <a:lnTo>
                      <a:pt x="263" y="208"/>
                    </a:lnTo>
                    <a:lnTo>
                      <a:pt x="268" y="209"/>
                    </a:lnTo>
                    <a:lnTo>
                      <a:pt x="271" y="207"/>
                    </a:lnTo>
                    <a:lnTo>
                      <a:pt x="281" y="203"/>
                    </a:lnTo>
                    <a:lnTo>
                      <a:pt x="283" y="202"/>
                    </a:lnTo>
                    <a:lnTo>
                      <a:pt x="290" y="191"/>
                    </a:lnTo>
                    <a:lnTo>
                      <a:pt x="292" y="188"/>
                    </a:lnTo>
                    <a:lnTo>
                      <a:pt x="292" y="181"/>
                    </a:lnTo>
                    <a:lnTo>
                      <a:pt x="289" y="181"/>
                    </a:lnTo>
                    <a:lnTo>
                      <a:pt x="286" y="177"/>
                    </a:lnTo>
                    <a:lnTo>
                      <a:pt x="282" y="170"/>
                    </a:lnTo>
                    <a:lnTo>
                      <a:pt x="284" y="167"/>
                    </a:lnTo>
                    <a:lnTo>
                      <a:pt x="286" y="164"/>
                    </a:lnTo>
                    <a:lnTo>
                      <a:pt x="293" y="153"/>
                    </a:lnTo>
                    <a:lnTo>
                      <a:pt x="293" y="150"/>
                    </a:lnTo>
                    <a:lnTo>
                      <a:pt x="295" y="149"/>
                    </a:lnTo>
                    <a:lnTo>
                      <a:pt x="299" y="144"/>
                    </a:lnTo>
                    <a:lnTo>
                      <a:pt x="302" y="139"/>
                    </a:lnTo>
                    <a:lnTo>
                      <a:pt x="303" y="137"/>
                    </a:lnTo>
                    <a:lnTo>
                      <a:pt x="305" y="135"/>
                    </a:lnTo>
                    <a:lnTo>
                      <a:pt x="305" y="129"/>
                    </a:lnTo>
                    <a:lnTo>
                      <a:pt x="307" y="128"/>
                    </a:lnTo>
                    <a:lnTo>
                      <a:pt x="310" y="129"/>
                    </a:lnTo>
                    <a:lnTo>
                      <a:pt x="311" y="127"/>
                    </a:lnTo>
                    <a:lnTo>
                      <a:pt x="314" y="127"/>
                    </a:lnTo>
                    <a:lnTo>
                      <a:pt x="320" y="118"/>
                    </a:lnTo>
                    <a:lnTo>
                      <a:pt x="315" y="111"/>
                    </a:lnTo>
                    <a:lnTo>
                      <a:pt x="313" y="106"/>
                    </a:lnTo>
                    <a:lnTo>
                      <a:pt x="314" y="102"/>
                    </a:lnTo>
                    <a:lnTo>
                      <a:pt x="315" y="99"/>
                    </a:lnTo>
                    <a:lnTo>
                      <a:pt x="319" y="96"/>
                    </a:lnTo>
                    <a:lnTo>
                      <a:pt x="321" y="93"/>
                    </a:lnTo>
                    <a:lnTo>
                      <a:pt x="322" y="92"/>
                    </a:lnTo>
                    <a:lnTo>
                      <a:pt x="318" y="88"/>
                    </a:lnTo>
                    <a:lnTo>
                      <a:pt x="318" y="88"/>
                    </a:lnTo>
                    <a:lnTo>
                      <a:pt x="326" y="82"/>
                    </a:lnTo>
                    <a:lnTo>
                      <a:pt x="326" y="78"/>
                    </a:lnTo>
                    <a:lnTo>
                      <a:pt x="321" y="78"/>
                    </a:lnTo>
                    <a:lnTo>
                      <a:pt x="318" y="77"/>
                    </a:lnTo>
                    <a:lnTo>
                      <a:pt x="314" y="71"/>
                    </a:lnTo>
                    <a:lnTo>
                      <a:pt x="309" y="68"/>
                    </a:lnTo>
                    <a:lnTo>
                      <a:pt x="305" y="65"/>
                    </a:lnTo>
                    <a:lnTo>
                      <a:pt x="303" y="65"/>
                    </a:lnTo>
                    <a:lnTo>
                      <a:pt x="301" y="66"/>
                    </a:lnTo>
                    <a:lnTo>
                      <a:pt x="297" y="68"/>
                    </a:lnTo>
                    <a:lnTo>
                      <a:pt x="295" y="68"/>
                    </a:lnTo>
                    <a:lnTo>
                      <a:pt x="293" y="70"/>
                    </a:lnTo>
                    <a:lnTo>
                      <a:pt x="293" y="74"/>
                    </a:lnTo>
                    <a:lnTo>
                      <a:pt x="289" y="78"/>
                    </a:lnTo>
                    <a:lnTo>
                      <a:pt x="281" y="81"/>
                    </a:lnTo>
                    <a:lnTo>
                      <a:pt x="280" y="84"/>
                    </a:lnTo>
                    <a:lnTo>
                      <a:pt x="279" y="86"/>
                    </a:lnTo>
                    <a:lnTo>
                      <a:pt x="267" y="97"/>
                    </a:lnTo>
                    <a:lnTo>
                      <a:pt x="256" y="97"/>
                    </a:lnTo>
                    <a:lnTo>
                      <a:pt x="252" y="95"/>
                    </a:lnTo>
                    <a:lnTo>
                      <a:pt x="241" y="90"/>
                    </a:lnTo>
                    <a:lnTo>
                      <a:pt x="236" y="88"/>
                    </a:lnTo>
                    <a:lnTo>
                      <a:pt x="231" y="88"/>
                    </a:lnTo>
                    <a:lnTo>
                      <a:pt x="228" y="90"/>
                    </a:lnTo>
                    <a:lnTo>
                      <a:pt x="226" y="97"/>
                    </a:lnTo>
                    <a:lnTo>
                      <a:pt x="226" y="101"/>
                    </a:lnTo>
                    <a:lnTo>
                      <a:pt x="227" y="104"/>
                    </a:lnTo>
                    <a:lnTo>
                      <a:pt x="231" y="109"/>
                    </a:lnTo>
                    <a:lnTo>
                      <a:pt x="234" y="110"/>
                    </a:lnTo>
                    <a:lnTo>
                      <a:pt x="235" y="111"/>
                    </a:lnTo>
                    <a:lnTo>
                      <a:pt x="235" y="119"/>
                    </a:lnTo>
                    <a:lnTo>
                      <a:pt x="234" y="124"/>
                    </a:lnTo>
                    <a:lnTo>
                      <a:pt x="233" y="125"/>
                    </a:lnTo>
                    <a:lnTo>
                      <a:pt x="233" y="120"/>
                    </a:lnTo>
                    <a:lnTo>
                      <a:pt x="231" y="119"/>
                    </a:lnTo>
                    <a:lnTo>
                      <a:pt x="229" y="120"/>
                    </a:lnTo>
                    <a:lnTo>
                      <a:pt x="229" y="125"/>
                    </a:lnTo>
                    <a:lnTo>
                      <a:pt x="221" y="127"/>
                    </a:lnTo>
                    <a:lnTo>
                      <a:pt x="220" y="129"/>
                    </a:lnTo>
                    <a:lnTo>
                      <a:pt x="216" y="131"/>
                    </a:lnTo>
                    <a:lnTo>
                      <a:pt x="209" y="130"/>
                    </a:lnTo>
                    <a:lnTo>
                      <a:pt x="205" y="128"/>
                    </a:lnTo>
                    <a:lnTo>
                      <a:pt x="202" y="133"/>
                    </a:lnTo>
                    <a:lnTo>
                      <a:pt x="204" y="141"/>
                    </a:lnTo>
                    <a:lnTo>
                      <a:pt x="204" y="146"/>
                    </a:lnTo>
                    <a:lnTo>
                      <a:pt x="199" y="146"/>
                    </a:lnTo>
                    <a:lnTo>
                      <a:pt x="192" y="143"/>
                    </a:lnTo>
                    <a:lnTo>
                      <a:pt x="188" y="145"/>
                    </a:lnTo>
                    <a:lnTo>
                      <a:pt x="180" y="145"/>
                    </a:lnTo>
                    <a:lnTo>
                      <a:pt x="177" y="141"/>
                    </a:lnTo>
                    <a:lnTo>
                      <a:pt x="160" y="138"/>
                    </a:lnTo>
                    <a:lnTo>
                      <a:pt x="159" y="136"/>
                    </a:lnTo>
                    <a:lnTo>
                      <a:pt x="159" y="132"/>
                    </a:lnTo>
                    <a:lnTo>
                      <a:pt x="148" y="134"/>
                    </a:lnTo>
                    <a:lnTo>
                      <a:pt x="142" y="132"/>
                    </a:lnTo>
                    <a:lnTo>
                      <a:pt x="144" y="129"/>
                    </a:lnTo>
                    <a:lnTo>
                      <a:pt x="146" y="120"/>
                    </a:lnTo>
                    <a:lnTo>
                      <a:pt x="149" y="115"/>
                    </a:lnTo>
                    <a:lnTo>
                      <a:pt x="148" y="112"/>
                    </a:lnTo>
                    <a:lnTo>
                      <a:pt x="151" y="110"/>
                    </a:lnTo>
                    <a:lnTo>
                      <a:pt x="153" y="110"/>
                    </a:lnTo>
                    <a:lnTo>
                      <a:pt x="154" y="106"/>
                    </a:lnTo>
                    <a:lnTo>
                      <a:pt x="156" y="109"/>
                    </a:lnTo>
                    <a:lnTo>
                      <a:pt x="160" y="104"/>
                    </a:lnTo>
                    <a:lnTo>
                      <a:pt x="158" y="102"/>
                    </a:lnTo>
                    <a:lnTo>
                      <a:pt x="157" y="101"/>
                    </a:lnTo>
                    <a:lnTo>
                      <a:pt x="158" y="100"/>
                    </a:lnTo>
                    <a:lnTo>
                      <a:pt x="158" y="96"/>
                    </a:lnTo>
                    <a:lnTo>
                      <a:pt x="157" y="92"/>
                    </a:lnTo>
                    <a:lnTo>
                      <a:pt x="158" y="91"/>
                    </a:lnTo>
                    <a:lnTo>
                      <a:pt x="159" y="93"/>
                    </a:lnTo>
                    <a:lnTo>
                      <a:pt x="160" y="93"/>
                    </a:lnTo>
                    <a:lnTo>
                      <a:pt x="161" y="90"/>
                    </a:lnTo>
                    <a:lnTo>
                      <a:pt x="159" y="84"/>
                    </a:lnTo>
                    <a:lnTo>
                      <a:pt x="161" y="82"/>
                    </a:lnTo>
                    <a:lnTo>
                      <a:pt x="163" y="84"/>
                    </a:lnTo>
                    <a:lnTo>
                      <a:pt x="166" y="84"/>
                    </a:lnTo>
                    <a:lnTo>
                      <a:pt x="170" y="84"/>
                    </a:lnTo>
                    <a:lnTo>
                      <a:pt x="176" y="75"/>
                    </a:lnTo>
                    <a:lnTo>
                      <a:pt x="183" y="72"/>
                    </a:lnTo>
                    <a:lnTo>
                      <a:pt x="183" y="72"/>
                    </a:lnTo>
                    <a:lnTo>
                      <a:pt x="185" y="72"/>
                    </a:lnTo>
                    <a:lnTo>
                      <a:pt x="187" y="71"/>
                    </a:lnTo>
                    <a:lnTo>
                      <a:pt x="189" y="67"/>
                    </a:lnTo>
                    <a:lnTo>
                      <a:pt x="188" y="63"/>
                    </a:lnTo>
                    <a:lnTo>
                      <a:pt x="189" y="61"/>
                    </a:lnTo>
                    <a:lnTo>
                      <a:pt x="191" y="52"/>
                    </a:lnTo>
                    <a:lnTo>
                      <a:pt x="196" y="44"/>
                    </a:lnTo>
                    <a:lnTo>
                      <a:pt x="197" y="40"/>
                    </a:lnTo>
                    <a:lnTo>
                      <a:pt x="196" y="35"/>
                    </a:lnTo>
                    <a:lnTo>
                      <a:pt x="193" y="32"/>
                    </a:lnTo>
                    <a:lnTo>
                      <a:pt x="191" y="31"/>
                    </a:lnTo>
                    <a:lnTo>
                      <a:pt x="187" y="30"/>
                    </a:lnTo>
                    <a:lnTo>
                      <a:pt x="179" y="30"/>
                    </a:lnTo>
                    <a:lnTo>
                      <a:pt x="176" y="31"/>
                    </a:lnTo>
                    <a:lnTo>
                      <a:pt x="171" y="37"/>
                    </a:lnTo>
                    <a:lnTo>
                      <a:pt x="171" y="42"/>
                    </a:lnTo>
                    <a:lnTo>
                      <a:pt x="172" y="45"/>
                    </a:lnTo>
                    <a:lnTo>
                      <a:pt x="172" y="48"/>
                    </a:lnTo>
                    <a:lnTo>
                      <a:pt x="170" y="54"/>
                    </a:lnTo>
                    <a:lnTo>
                      <a:pt x="167" y="55"/>
                    </a:lnTo>
                    <a:lnTo>
                      <a:pt x="167" y="57"/>
                    </a:lnTo>
                    <a:lnTo>
                      <a:pt x="164" y="57"/>
                    </a:lnTo>
                    <a:lnTo>
                      <a:pt x="156" y="56"/>
                    </a:lnTo>
                    <a:lnTo>
                      <a:pt x="156" y="44"/>
                    </a:lnTo>
                    <a:lnTo>
                      <a:pt x="160" y="31"/>
                    </a:lnTo>
                    <a:lnTo>
                      <a:pt x="163" y="21"/>
                    </a:lnTo>
                    <a:lnTo>
                      <a:pt x="160" y="20"/>
                    </a:lnTo>
                    <a:lnTo>
                      <a:pt x="160" y="19"/>
                    </a:lnTo>
                    <a:lnTo>
                      <a:pt x="154" y="18"/>
                    </a:lnTo>
                    <a:lnTo>
                      <a:pt x="151" y="16"/>
                    </a:lnTo>
                    <a:lnTo>
                      <a:pt x="150" y="17"/>
                    </a:lnTo>
                    <a:lnTo>
                      <a:pt x="148" y="29"/>
                    </a:lnTo>
                    <a:lnTo>
                      <a:pt x="147" y="35"/>
                    </a:lnTo>
                    <a:lnTo>
                      <a:pt x="147" y="37"/>
                    </a:lnTo>
                    <a:lnTo>
                      <a:pt x="145" y="46"/>
                    </a:lnTo>
                    <a:lnTo>
                      <a:pt x="142" y="47"/>
                    </a:lnTo>
                    <a:lnTo>
                      <a:pt x="142" y="30"/>
                    </a:lnTo>
                    <a:lnTo>
                      <a:pt x="142" y="27"/>
                    </a:lnTo>
                    <a:lnTo>
                      <a:pt x="142" y="25"/>
                    </a:lnTo>
                    <a:lnTo>
                      <a:pt x="143" y="25"/>
                    </a:lnTo>
                    <a:lnTo>
                      <a:pt x="142" y="18"/>
                    </a:lnTo>
                    <a:lnTo>
                      <a:pt x="149" y="14"/>
                    </a:lnTo>
                    <a:lnTo>
                      <a:pt x="150" y="4"/>
                    </a:lnTo>
                    <a:lnTo>
                      <a:pt x="131" y="0"/>
                    </a:lnTo>
                    <a:lnTo>
                      <a:pt x="130" y="1"/>
                    </a:lnTo>
                    <a:lnTo>
                      <a:pt x="131" y="19"/>
                    </a:lnTo>
                    <a:lnTo>
                      <a:pt x="138" y="22"/>
                    </a:lnTo>
                    <a:lnTo>
                      <a:pt x="138" y="29"/>
                    </a:lnTo>
                    <a:lnTo>
                      <a:pt x="134" y="28"/>
                    </a:lnTo>
                    <a:lnTo>
                      <a:pt x="114" y="28"/>
                    </a:lnTo>
                    <a:lnTo>
                      <a:pt x="107" y="44"/>
                    </a:lnTo>
                    <a:lnTo>
                      <a:pt x="103" y="58"/>
                    </a:lnTo>
                    <a:lnTo>
                      <a:pt x="110" y="72"/>
                    </a:lnTo>
                    <a:lnTo>
                      <a:pt x="117" y="78"/>
                    </a:lnTo>
                    <a:lnTo>
                      <a:pt x="120" y="97"/>
                    </a:lnTo>
                    <a:lnTo>
                      <a:pt x="116" y="101"/>
                    </a:lnTo>
                    <a:lnTo>
                      <a:pt x="134" y="118"/>
                    </a:lnTo>
                    <a:lnTo>
                      <a:pt x="132" y="127"/>
                    </a:lnTo>
                    <a:lnTo>
                      <a:pt x="126" y="131"/>
                    </a:lnTo>
                    <a:lnTo>
                      <a:pt x="116" y="132"/>
                    </a:lnTo>
                    <a:lnTo>
                      <a:pt x="114" y="135"/>
                    </a:lnTo>
                    <a:lnTo>
                      <a:pt x="113" y="138"/>
                    </a:lnTo>
                    <a:lnTo>
                      <a:pt x="116" y="141"/>
                    </a:lnTo>
                    <a:lnTo>
                      <a:pt x="114" y="145"/>
                    </a:lnTo>
                    <a:lnTo>
                      <a:pt x="115" y="150"/>
                    </a:lnTo>
                    <a:lnTo>
                      <a:pt x="113" y="161"/>
                    </a:lnTo>
                    <a:lnTo>
                      <a:pt x="110" y="167"/>
                    </a:lnTo>
                    <a:lnTo>
                      <a:pt x="111" y="175"/>
                    </a:lnTo>
                    <a:lnTo>
                      <a:pt x="109" y="175"/>
                    </a:lnTo>
                    <a:lnTo>
                      <a:pt x="103" y="169"/>
                    </a:lnTo>
                    <a:lnTo>
                      <a:pt x="101" y="165"/>
                    </a:lnTo>
                    <a:lnTo>
                      <a:pt x="97" y="164"/>
                    </a:lnTo>
                    <a:lnTo>
                      <a:pt x="88" y="153"/>
                    </a:lnTo>
                    <a:lnTo>
                      <a:pt x="84" y="154"/>
                    </a:lnTo>
                    <a:lnTo>
                      <a:pt x="78" y="150"/>
                    </a:lnTo>
                    <a:lnTo>
                      <a:pt x="75" y="146"/>
                    </a:lnTo>
                    <a:lnTo>
                      <a:pt x="70" y="145"/>
                    </a:lnTo>
                    <a:lnTo>
                      <a:pt x="67" y="145"/>
                    </a:lnTo>
                    <a:lnTo>
                      <a:pt x="62" y="150"/>
                    </a:lnTo>
                    <a:lnTo>
                      <a:pt x="56" y="152"/>
                    </a:lnTo>
                    <a:lnTo>
                      <a:pt x="52" y="152"/>
                    </a:lnTo>
                    <a:lnTo>
                      <a:pt x="49" y="151"/>
                    </a:lnTo>
                    <a:lnTo>
                      <a:pt x="48" y="152"/>
                    </a:lnTo>
                    <a:lnTo>
                      <a:pt x="46" y="152"/>
                    </a:lnTo>
                    <a:lnTo>
                      <a:pt x="43" y="156"/>
                    </a:lnTo>
                    <a:lnTo>
                      <a:pt x="40" y="162"/>
                    </a:lnTo>
                    <a:lnTo>
                      <a:pt x="36" y="166"/>
                    </a:lnTo>
                    <a:lnTo>
                      <a:pt x="34" y="171"/>
                    </a:lnTo>
                    <a:lnTo>
                      <a:pt x="33" y="172"/>
                    </a:lnTo>
                    <a:lnTo>
                      <a:pt x="32" y="173"/>
                    </a:lnTo>
                    <a:lnTo>
                      <a:pt x="34" y="174"/>
                    </a:lnTo>
                    <a:lnTo>
                      <a:pt x="34" y="175"/>
                    </a:lnTo>
                    <a:lnTo>
                      <a:pt x="32" y="181"/>
                    </a:lnTo>
                    <a:lnTo>
                      <a:pt x="30" y="182"/>
                    </a:lnTo>
                    <a:lnTo>
                      <a:pt x="28" y="183"/>
                    </a:lnTo>
                    <a:lnTo>
                      <a:pt x="26" y="185"/>
                    </a:lnTo>
                    <a:lnTo>
                      <a:pt x="23" y="186"/>
                    </a:lnTo>
                    <a:lnTo>
                      <a:pt x="22" y="185"/>
                    </a:lnTo>
                    <a:lnTo>
                      <a:pt x="21" y="187"/>
                    </a:lnTo>
                    <a:lnTo>
                      <a:pt x="20" y="186"/>
                    </a:lnTo>
                    <a:lnTo>
                      <a:pt x="20" y="187"/>
                    </a:lnTo>
                    <a:lnTo>
                      <a:pt x="19" y="187"/>
                    </a:lnTo>
                    <a:lnTo>
                      <a:pt x="18" y="188"/>
                    </a:lnTo>
                    <a:lnTo>
                      <a:pt x="17" y="187"/>
                    </a:lnTo>
                    <a:lnTo>
                      <a:pt x="15" y="188"/>
                    </a:lnTo>
                    <a:lnTo>
                      <a:pt x="12" y="187"/>
                    </a:lnTo>
                    <a:lnTo>
                      <a:pt x="11" y="188"/>
                    </a:lnTo>
                    <a:lnTo>
                      <a:pt x="10" y="187"/>
                    </a:lnTo>
                    <a:lnTo>
                      <a:pt x="9" y="188"/>
                    </a:lnTo>
                    <a:lnTo>
                      <a:pt x="8" y="188"/>
                    </a:lnTo>
                    <a:lnTo>
                      <a:pt x="7" y="188"/>
                    </a:lnTo>
                    <a:lnTo>
                      <a:pt x="6" y="189"/>
                    </a:lnTo>
                    <a:lnTo>
                      <a:pt x="5" y="189"/>
                    </a:lnTo>
                    <a:lnTo>
                      <a:pt x="4" y="191"/>
                    </a:lnTo>
                    <a:lnTo>
                      <a:pt x="3" y="191"/>
                    </a:lnTo>
                    <a:lnTo>
                      <a:pt x="3" y="192"/>
                    </a:lnTo>
                    <a:lnTo>
                      <a:pt x="2" y="192"/>
                    </a:lnTo>
                    <a:lnTo>
                      <a:pt x="1" y="194"/>
                    </a:lnTo>
                    <a:lnTo>
                      <a:pt x="0" y="194"/>
                    </a:lnTo>
                    <a:lnTo>
                      <a:pt x="0" y="19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98B9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803" name="Picture 779"/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" y="3201"/>
                <a:ext cx="17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4" name="Picture 780"/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3" y="3201"/>
                <a:ext cx="175" cy="2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658" name="Rectangle 781"/>
              <p:cNvSpPr>
                <a:spLocks noChangeArrowheads="1"/>
              </p:cNvSpPr>
              <p:nvPr/>
            </p:nvSpPr>
            <p:spPr bwMode="auto">
              <a:xfrm>
                <a:off x="3694" y="3212"/>
                <a:ext cx="133" cy="7"/>
              </a:xfrm>
              <a:prstGeom prst="rect">
                <a:avLst/>
              </a:prstGeom>
              <a:solidFill>
                <a:srgbClr val="F5FFE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59" name="Rectangle 782"/>
              <p:cNvSpPr>
                <a:spLocks noChangeArrowheads="1"/>
              </p:cNvSpPr>
              <p:nvPr/>
            </p:nvSpPr>
            <p:spPr bwMode="auto">
              <a:xfrm>
                <a:off x="3694" y="3219"/>
                <a:ext cx="133" cy="8"/>
              </a:xfrm>
              <a:prstGeom prst="rect">
                <a:avLst/>
              </a:prstGeom>
              <a:solidFill>
                <a:srgbClr val="F4FFE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0" name="Rectangle 783"/>
              <p:cNvSpPr>
                <a:spLocks noChangeArrowheads="1"/>
              </p:cNvSpPr>
              <p:nvPr/>
            </p:nvSpPr>
            <p:spPr bwMode="auto">
              <a:xfrm>
                <a:off x="3694" y="3227"/>
                <a:ext cx="133" cy="6"/>
              </a:xfrm>
              <a:prstGeom prst="rect">
                <a:avLst/>
              </a:prstGeom>
              <a:solidFill>
                <a:srgbClr val="F3FFE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1" name="Rectangle 784"/>
              <p:cNvSpPr>
                <a:spLocks noChangeArrowheads="1"/>
              </p:cNvSpPr>
              <p:nvPr/>
            </p:nvSpPr>
            <p:spPr bwMode="auto">
              <a:xfrm>
                <a:off x="3694" y="3233"/>
                <a:ext cx="133" cy="7"/>
              </a:xfrm>
              <a:prstGeom prst="rect">
                <a:avLst/>
              </a:prstGeom>
              <a:solidFill>
                <a:srgbClr val="F2FFE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2" name="Rectangle 785"/>
              <p:cNvSpPr>
                <a:spLocks noChangeArrowheads="1"/>
              </p:cNvSpPr>
              <p:nvPr/>
            </p:nvSpPr>
            <p:spPr bwMode="auto">
              <a:xfrm>
                <a:off x="3694" y="3240"/>
                <a:ext cx="133" cy="7"/>
              </a:xfrm>
              <a:prstGeom prst="rect">
                <a:avLst/>
              </a:prstGeom>
              <a:solidFill>
                <a:srgbClr val="F2FFD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3" name="Rectangle 786"/>
              <p:cNvSpPr>
                <a:spLocks noChangeArrowheads="1"/>
              </p:cNvSpPr>
              <p:nvPr/>
            </p:nvSpPr>
            <p:spPr bwMode="auto">
              <a:xfrm>
                <a:off x="3694" y="3247"/>
                <a:ext cx="133" cy="5"/>
              </a:xfrm>
              <a:prstGeom prst="rect">
                <a:avLst/>
              </a:prstGeom>
              <a:solidFill>
                <a:srgbClr val="F0FE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4" name="Rectangle 787"/>
              <p:cNvSpPr>
                <a:spLocks noChangeArrowheads="1"/>
              </p:cNvSpPr>
              <p:nvPr/>
            </p:nvSpPr>
            <p:spPr bwMode="auto">
              <a:xfrm>
                <a:off x="3694" y="3252"/>
                <a:ext cx="133" cy="6"/>
              </a:xfrm>
              <a:prstGeom prst="rect">
                <a:avLst/>
              </a:prstGeom>
              <a:solidFill>
                <a:srgbClr val="F0FED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5" name="Rectangle 788"/>
              <p:cNvSpPr>
                <a:spLocks noChangeArrowheads="1"/>
              </p:cNvSpPr>
              <p:nvPr/>
            </p:nvSpPr>
            <p:spPr bwMode="auto">
              <a:xfrm>
                <a:off x="3694" y="3258"/>
                <a:ext cx="133" cy="7"/>
              </a:xfrm>
              <a:prstGeom prst="rect">
                <a:avLst/>
              </a:prstGeom>
              <a:solidFill>
                <a:srgbClr val="EFFE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6" name="Rectangle 789"/>
              <p:cNvSpPr>
                <a:spLocks noChangeArrowheads="1"/>
              </p:cNvSpPr>
              <p:nvPr/>
            </p:nvSpPr>
            <p:spPr bwMode="auto">
              <a:xfrm>
                <a:off x="3694" y="3265"/>
                <a:ext cx="133" cy="8"/>
              </a:xfrm>
              <a:prstGeom prst="rect">
                <a:avLst/>
              </a:prstGeom>
              <a:solidFill>
                <a:srgbClr val="EEFED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7" name="Rectangle 790"/>
              <p:cNvSpPr>
                <a:spLocks noChangeArrowheads="1"/>
              </p:cNvSpPr>
              <p:nvPr/>
            </p:nvSpPr>
            <p:spPr bwMode="auto">
              <a:xfrm>
                <a:off x="3694" y="3273"/>
                <a:ext cx="133" cy="7"/>
              </a:xfrm>
              <a:prstGeom prst="rect">
                <a:avLst/>
              </a:prstGeom>
              <a:solidFill>
                <a:srgbClr val="EDFE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8" name="Rectangle 791"/>
              <p:cNvSpPr>
                <a:spLocks noChangeArrowheads="1"/>
              </p:cNvSpPr>
              <p:nvPr/>
            </p:nvSpPr>
            <p:spPr bwMode="auto">
              <a:xfrm>
                <a:off x="3694" y="3280"/>
                <a:ext cx="133" cy="7"/>
              </a:xfrm>
              <a:prstGeom prst="rect">
                <a:avLst/>
              </a:prstGeom>
              <a:solidFill>
                <a:srgbClr val="ECFED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69" name="Rectangle 792"/>
              <p:cNvSpPr>
                <a:spLocks noChangeArrowheads="1"/>
              </p:cNvSpPr>
              <p:nvPr/>
            </p:nvSpPr>
            <p:spPr bwMode="auto">
              <a:xfrm>
                <a:off x="3694" y="3287"/>
                <a:ext cx="133" cy="7"/>
              </a:xfrm>
              <a:prstGeom prst="rect">
                <a:avLst/>
              </a:prstGeom>
              <a:solidFill>
                <a:srgbClr val="EBFED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0" name="Rectangle 793"/>
              <p:cNvSpPr>
                <a:spLocks noChangeArrowheads="1"/>
              </p:cNvSpPr>
              <p:nvPr/>
            </p:nvSpPr>
            <p:spPr bwMode="auto">
              <a:xfrm>
                <a:off x="3694" y="3294"/>
                <a:ext cx="133" cy="8"/>
              </a:xfrm>
              <a:prstGeom prst="rect">
                <a:avLst/>
              </a:prstGeom>
              <a:solidFill>
                <a:srgbClr val="EAFEC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1" name="Rectangle 794"/>
              <p:cNvSpPr>
                <a:spLocks noChangeArrowheads="1"/>
              </p:cNvSpPr>
              <p:nvPr/>
            </p:nvSpPr>
            <p:spPr bwMode="auto">
              <a:xfrm>
                <a:off x="3694" y="3302"/>
                <a:ext cx="133" cy="7"/>
              </a:xfrm>
              <a:prstGeom prst="rect">
                <a:avLst/>
              </a:prstGeom>
              <a:solidFill>
                <a:srgbClr val="EAFEC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2" name="Rectangle 795"/>
              <p:cNvSpPr>
                <a:spLocks noChangeArrowheads="1"/>
              </p:cNvSpPr>
              <p:nvPr/>
            </p:nvSpPr>
            <p:spPr bwMode="auto">
              <a:xfrm>
                <a:off x="3694" y="3309"/>
                <a:ext cx="133" cy="6"/>
              </a:xfrm>
              <a:prstGeom prst="rect">
                <a:avLst/>
              </a:prstGeom>
              <a:solidFill>
                <a:srgbClr val="E9FDC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3" name="Rectangle 796"/>
              <p:cNvSpPr>
                <a:spLocks noChangeArrowheads="1"/>
              </p:cNvSpPr>
              <p:nvPr/>
            </p:nvSpPr>
            <p:spPr bwMode="auto">
              <a:xfrm>
                <a:off x="3694" y="3315"/>
                <a:ext cx="133" cy="7"/>
              </a:xfrm>
              <a:prstGeom prst="rect">
                <a:avLst/>
              </a:prstGeom>
              <a:solidFill>
                <a:srgbClr val="E8FDC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4" name="Rectangle 797"/>
              <p:cNvSpPr>
                <a:spLocks noChangeArrowheads="1"/>
              </p:cNvSpPr>
              <p:nvPr/>
            </p:nvSpPr>
            <p:spPr bwMode="auto">
              <a:xfrm>
                <a:off x="3694" y="3322"/>
                <a:ext cx="133" cy="5"/>
              </a:xfrm>
              <a:prstGeom prst="rect">
                <a:avLst/>
              </a:prstGeom>
              <a:solidFill>
                <a:srgbClr val="E6FDC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5" name="Rectangle 798"/>
              <p:cNvSpPr>
                <a:spLocks noChangeArrowheads="1"/>
              </p:cNvSpPr>
              <p:nvPr/>
            </p:nvSpPr>
            <p:spPr bwMode="auto">
              <a:xfrm>
                <a:off x="3694" y="3327"/>
                <a:ext cx="133" cy="6"/>
              </a:xfrm>
              <a:prstGeom prst="rect">
                <a:avLst/>
              </a:prstGeom>
              <a:solidFill>
                <a:srgbClr val="E6FDC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6" name="Rectangle 799"/>
              <p:cNvSpPr>
                <a:spLocks noChangeArrowheads="1"/>
              </p:cNvSpPr>
              <p:nvPr/>
            </p:nvSpPr>
            <p:spPr bwMode="auto">
              <a:xfrm>
                <a:off x="3694" y="3333"/>
                <a:ext cx="133" cy="7"/>
              </a:xfrm>
              <a:prstGeom prst="rect">
                <a:avLst/>
              </a:prstGeom>
              <a:solidFill>
                <a:srgbClr val="E5FDC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7" name="Rectangle 800"/>
              <p:cNvSpPr>
                <a:spLocks noChangeArrowheads="1"/>
              </p:cNvSpPr>
              <p:nvPr/>
            </p:nvSpPr>
            <p:spPr bwMode="auto">
              <a:xfrm>
                <a:off x="3694" y="3340"/>
                <a:ext cx="133" cy="6"/>
              </a:xfrm>
              <a:prstGeom prst="rect">
                <a:avLst/>
              </a:prstGeom>
              <a:solidFill>
                <a:srgbClr val="E5FDC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8" name="Rectangle 801"/>
              <p:cNvSpPr>
                <a:spLocks noChangeArrowheads="1"/>
              </p:cNvSpPr>
              <p:nvPr/>
            </p:nvSpPr>
            <p:spPr bwMode="auto">
              <a:xfrm>
                <a:off x="3694" y="3346"/>
                <a:ext cx="133" cy="6"/>
              </a:xfrm>
              <a:prstGeom prst="rect">
                <a:avLst/>
              </a:prstGeom>
              <a:solidFill>
                <a:srgbClr val="E4FD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79" name="Rectangle 802"/>
              <p:cNvSpPr>
                <a:spLocks noChangeArrowheads="1"/>
              </p:cNvSpPr>
              <p:nvPr/>
            </p:nvSpPr>
            <p:spPr bwMode="auto">
              <a:xfrm>
                <a:off x="3694" y="3352"/>
                <a:ext cx="133" cy="5"/>
              </a:xfrm>
              <a:prstGeom prst="rect">
                <a:avLst/>
              </a:prstGeom>
              <a:solidFill>
                <a:srgbClr val="E3FDB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0" name="Rectangle 803"/>
              <p:cNvSpPr>
                <a:spLocks noChangeArrowheads="1"/>
              </p:cNvSpPr>
              <p:nvPr/>
            </p:nvSpPr>
            <p:spPr bwMode="auto">
              <a:xfrm>
                <a:off x="3694" y="3357"/>
                <a:ext cx="133" cy="5"/>
              </a:xfrm>
              <a:prstGeom prst="rect">
                <a:avLst/>
              </a:prstGeom>
              <a:solidFill>
                <a:srgbClr val="E2FDB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1" name="Rectangle 804"/>
              <p:cNvSpPr>
                <a:spLocks noChangeArrowheads="1"/>
              </p:cNvSpPr>
              <p:nvPr/>
            </p:nvSpPr>
            <p:spPr bwMode="auto">
              <a:xfrm>
                <a:off x="3694" y="3362"/>
                <a:ext cx="133" cy="5"/>
              </a:xfrm>
              <a:prstGeom prst="rect">
                <a:avLst/>
              </a:prstGeom>
              <a:solidFill>
                <a:srgbClr val="E1FDB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2" name="Rectangle 805"/>
              <p:cNvSpPr>
                <a:spLocks noChangeArrowheads="1"/>
              </p:cNvSpPr>
              <p:nvPr/>
            </p:nvSpPr>
            <p:spPr bwMode="auto">
              <a:xfrm>
                <a:off x="3694" y="3367"/>
                <a:ext cx="133" cy="5"/>
              </a:xfrm>
              <a:prstGeom prst="rect">
                <a:avLst/>
              </a:prstGeom>
              <a:solidFill>
                <a:srgbClr val="E0FD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3" name="Rectangle 806"/>
              <p:cNvSpPr>
                <a:spLocks noChangeArrowheads="1"/>
              </p:cNvSpPr>
              <p:nvPr/>
            </p:nvSpPr>
            <p:spPr bwMode="auto">
              <a:xfrm>
                <a:off x="3694" y="3372"/>
                <a:ext cx="133" cy="6"/>
              </a:xfrm>
              <a:prstGeom prst="rect">
                <a:avLst/>
              </a:prstGeom>
              <a:solidFill>
                <a:srgbClr val="E0FDB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684" name="Rectangle 807"/>
              <p:cNvSpPr>
                <a:spLocks noChangeArrowheads="1"/>
              </p:cNvSpPr>
              <p:nvPr/>
            </p:nvSpPr>
            <p:spPr bwMode="auto">
              <a:xfrm>
                <a:off x="3694" y="3378"/>
                <a:ext cx="133" cy="6"/>
              </a:xfrm>
              <a:prstGeom prst="rect">
                <a:avLst/>
              </a:prstGeom>
              <a:solidFill>
                <a:srgbClr val="DFFDB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grpSp>
          <p:nvGrpSpPr>
            <p:cNvPr id="8" name="Group 1009"/>
            <p:cNvGrpSpPr>
              <a:grpSpLocks/>
            </p:cNvGrpSpPr>
            <p:nvPr/>
          </p:nvGrpSpPr>
          <p:grpSpPr bwMode="auto">
            <a:xfrm>
              <a:off x="3694" y="3213"/>
              <a:ext cx="1643" cy="855"/>
              <a:chOff x="3694" y="3213"/>
              <a:chExt cx="1643" cy="855"/>
            </a:xfrm>
          </p:grpSpPr>
          <p:sp>
            <p:nvSpPr>
              <p:cNvPr id="2543" name="Rectangle 809"/>
              <p:cNvSpPr>
                <a:spLocks noChangeArrowheads="1"/>
              </p:cNvSpPr>
              <p:nvPr/>
            </p:nvSpPr>
            <p:spPr bwMode="auto">
              <a:xfrm>
                <a:off x="3694" y="3384"/>
                <a:ext cx="133" cy="6"/>
              </a:xfrm>
              <a:prstGeom prst="rect">
                <a:avLst/>
              </a:prstGeom>
              <a:solidFill>
                <a:srgbClr val="DEFDB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4" name="Rectangle 810"/>
              <p:cNvSpPr>
                <a:spLocks noChangeArrowheads="1"/>
              </p:cNvSpPr>
              <p:nvPr/>
            </p:nvSpPr>
            <p:spPr bwMode="auto">
              <a:xfrm>
                <a:off x="3694" y="3390"/>
                <a:ext cx="133" cy="5"/>
              </a:xfrm>
              <a:prstGeom prst="rect">
                <a:avLst/>
              </a:prstGeom>
              <a:solidFill>
                <a:srgbClr val="DEFDB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5" name="Rectangle 811"/>
              <p:cNvSpPr>
                <a:spLocks noChangeArrowheads="1"/>
              </p:cNvSpPr>
              <p:nvPr/>
            </p:nvSpPr>
            <p:spPr bwMode="auto">
              <a:xfrm>
                <a:off x="3694" y="3395"/>
                <a:ext cx="133" cy="5"/>
              </a:xfrm>
              <a:prstGeom prst="rect">
                <a:avLst/>
              </a:prstGeom>
              <a:solidFill>
                <a:srgbClr val="DDFDA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6" name="Rectangle 812"/>
              <p:cNvSpPr>
                <a:spLocks noChangeArrowheads="1"/>
              </p:cNvSpPr>
              <p:nvPr/>
            </p:nvSpPr>
            <p:spPr bwMode="auto">
              <a:xfrm>
                <a:off x="3694" y="3400"/>
                <a:ext cx="133" cy="5"/>
              </a:xfrm>
              <a:prstGeom prst="rect">
                <a:avLst/>
              </a:prstGeom>
              <a:solidFill>
                <a:srgbClr val="DCFDA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7" name="Rectangle 813"/>
              <p:cNvSpPr>
                <a:spLocks noChangeArrowheads="1"/>
              </p:cNvSpPr>
              <p:nvPr/>
            </p:nvSpPr>
            <p:spPr bwMode="auto">
              <a:xfrm>
                <a:off x="3694" y="3405"/>
                <a:ext cx="133" cy="5"/>
              </a:xfrm>
              <a:prstGeom prst="rect">
                <a:avLst/>
              </a:prstGeom>
              <a:solidFill>
                <a:srgbClr val="DBFD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8" name="Rectangle 814"/>
              <p:cNvSpPr>
                <a:spLocks noChangeArrowheads="1"/>
              </p:cNvSpPr>
              <p:nvPr/>
            </p:nvSpPr>
            <p:spPr bwMode="auto">
              <a:xfrm>
                <a:off x="3694" y="3410"/>
                <a:ext cx="133" cy="4"/>
              </a:xfrm>
              <a:prstGeom prst="rect">
                <a:avLst/>
              </a:prstGeom>
              <a:solidFill>
                <a:srgbClr val="DAFD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9" name="Freeform 815"/>
              <p:cNvSpPr>
                <a:spLocks/>
              </p:cNvSpPr>
              <p:nvPr/>
            </p:nvSpPr>
            <p:spPr bwMode="auto">
              <a:xfrm>
                <a:off x="3694" y="3213"/>
                <a:ext cx="133" cy="201"/>
              </a:xfrm>
              <a:custGeom>
                <a:avLst/>
                <a:gdLst>
                  <a:gd name="T0" fmla="*/ 6 w 133"/>
                  <a:gd name="T1" fmla="*/ 49 h 201"/>
                  <a:gd name="T2" fmla="*/ 8 w 133"/>
                  <a:gd name="T3" fmla="*/ 68 h 201"/>
                  <a:gd name="T4" fmla="*/ 6 w 133"/>
                  <a:gd name="T5" fmla="*/ 80 h 201"/>
                  <a:gd name="T6" fmla="*/ 8 w 133"/>
                  <a:gd name="T7" fmla="*/ 85 h 201"/>
                  <a:gd name="T8" fmla="*/ 11 w 133"/>
                  <a:gd name="T9" fmla="*/ 91 h 201"/>
                  <a:gd name="T10" fmla="*/ 14 w 133"/>
                  <a:gd name="T11" fmla="*/ 97 h 201"/>
                  <a:gd name="T12" fmla="*/ 16 w 133"/>
                  <a:gd name="T13" fmla="*/ 100 h 201"/>
                  <a:gd name="T14" fmla="*/ 17 w 133"/>
                  <a:gd name="T15" fmla="*/ 103 h 201"/>
                  <a:gd name="T16" fmla="*/ 20 w 133"/>
                  <a:gd name="T17" fmla="*/ 113 h 201"/>
                  <a:gd name="T18" fmla="*/ 20 w 133"/>
                  <a:gd name="T19" fmla="*/ 116 h 201"/>
                  <a:gd name="T20" fmla="*/ 29 w 133"/>
                  <a:gd name="T21" fmla="*/ 121 h 201"/>
                  <a:gd name="T22" fmla="*/ 32 w 133"/>
                  <a:gd name="T23" fmla="*/ 123 h 201"/>
                  <a:gd name="T24" fmla="*/ 35 w 133"/>
                  <a:gd name="T25" fmla="*/ 125 h 201"/>
                  <a:gd name="T26" fmla="*/ 36 w 133"/>
                  <a:gd name="T27" fmla="*/ 124 h 201"/>
                  <a:gd name="T28" fmla="*/ 39 w 133"/>
                  <a:gd name="T29" fmla="*/ 130 h 201"/>
                  <a:gd name="T30" fmla="*/ 37 w 133"/>
                  <a:gd name="T31" fmla="*/ 133 h 201"/>
                  <a:gd name="T32" fmla="*/ 35 w 133"/>
                  <a:gd name="T33" fmla="*/ 140 h 201"/>
                  <a:gd name="T34" fmla="*/ 36 w 133"/>
                  <a:gd name="T35" fmla="*/ 147 h 201"/>
                  <a:gd name="T36" fmla="*/ 36 w 133"/>
                  <a:gd name="T37" fmla="*/ 151 h 201"/>
                  <a:gd name="T38" fmla="*/ 35 w 133"/>
                  <a:gd name="T39" fmla="*/ 156 h 201"/>
                  <a:gd name="T40" fmla="*/ 34 w 133"/>
                  <a:gd name="T41" fmla="*/ 157 h 201"/>
                  <a:gd name="T42" fmla="*/ 35 w 133"/>
                  <a:gd name="T43" fmla="*/ 160 h 201"/>
                  <a:gd name="T44" fmla="*/ 32 w 133"/>
                  <a:gd name="T45" fmla="*/ 167 h 201"/>
                  <a:gd name="T46" fmla="*/ 29 w 133"/>
                  <a:gd name="T47" fmla="*/ 166 h 201"/>
                  <a:gd name="T48" fmla="*/ 27 w 133"/>
                  <a:gd name="T49" fmla="*/ 170 h 201"/>
                  <a:gd name="T50" fmla="*/ 23 w 133"/>
                  <a:gd name="T51" fmla="*/ 174 h 201"/>
                  <a:gd name="T52" fmla="*/ 19 w 133"/>
                  <a:gd name="T53" fmla="*/ 178 h 201"/>
                  <a:gd name="T54" fmla="*/ 16 w 133"/>
                  <a:gd name="T55" fmla="*/ 185 h 201"/>
                  <a:gd name="T56" fmla="*/ 12 w 133"/>
                  <a:gd name="T57" fmla="*/ 186 h 201"/>
                  <a:gd name="T58" fmla="*/ 13 w 133"/>
                  <a:gd name="T59" fmla="*/ 187 h 201"/>
                  <a:gd name="T60" fmla="*/ 17 w 133"/>
                  <a:gd name="T61" fmla="*/ 189 h 201"/>
                  <a:gd name="T62" fmla="*/ 21 w 133"/>
                  <a:gd name="T63" fmla="*/ 191 h 201"/>
                  <a:gd name="T64" fmla="*/ 26 w 133"/>
                  <a:gd name="T65" fmla="*/ 189 h 201"/>
                  <a:gd name="T66" fmla="*/ 30 w 133"/>
                  <a:gd name="T67" fmla="*/ 196 h 201"/>
                  <a:gd name="T68" fmla="*/ 32 w 133"/>
                  <a:gd name="T69" fmla="*/ 197 h 201"/>
                  <a:gd name="T70" fmla="*/ 38 w 133"/>
                  <a:gd name="T71" fmla="*/ 187 h 201"/>
                  <a:gd name="T72" fmla="*/ 47 w 133"/>
                  <a:gd name="T73" fmla="*/ 178 h 201"/>
                  <a:gd name="T74" fmla="*/ 52 w 133"/>
                  <a:gd name="T75" fmla="*/ 178 h 201"/>
                  <a:gd name="T76" fmla="*/ 65 w 133"/>
                  <a:gd name="T77" fmla="*/ 171 h 201"/>
                  <a:gd name="T78" fmla="*/ 77 w 133"/>
                  <a:gd name="T79" fmla="*/ 176 h 201"/>
                  <a:gd name="T80" fmla="*/ 96 w 133"/>
                  <a:gd name="T81" fmla="*/ 189 h 201"/>
                  <a:gd name="T82" fmla="*/ 108 w 133"/>
                  <a:gd name="T83" fmla="*/ 201 h 201"/>
                  <a:gd name="T84" fmla="*/ 111 w 133"/>
                  <a:gd name="T85" fmla="*/ 186 h 201"/>
                  <a:gd name="T86" fmla="*/ 115 w 133"/>
                  <a:gd name="T87" fmla="*/ 166 h 201"/>
                  <a:gd name="T88" fmla="*/ 115 w 133"/>
                  <a:gd name="T89" fmla="*/ 158 h 201"/>
                  <a:gd name="T90" fmla="*/ 133 w 133"/>
                  <a:gd name="T91" fmla="*/ 143 h 201"/>
                  <a:gd name="T92" fmla="*/ 115 w 133"/>
                  <a:gd name="T93" fmla="*/ 104 h 201"/>
                  <a:gd name="T94" fmla="*/ 106 w 133"/>
                  <a:gd name="T95" fmla="*/ 70 h 201"/>
                  <a:gd name="T96" fmla="*/ 99 w 133"/>
                  <a:gd name="T97" fmla="*/ 50 h 201"/>
                  <a:gd name="T98" fmla="*/ 87 w 133"/>
                  <a:gd name="T99" fmla="*/ 49 h 201"/>
                  <a:gd name="T100" fmla="*/ 80 w 133"/>
                  <a:gd name="T101" fmla="*/ 34 h 201"/>
                  <a:gd name="T102" fmla="*/ 66 w 133"/>
                  <a:gd name="T103" fmla="*/ 30 h 201"/>
                  <a:gd name="T104" fmla="*/ 57 w 133"/>
                  <a:gd name="T105" fmla="*/ 37 h 201"/>
                  <a:gd name="T106" fmla="*/ 50 w 133"/>
                  <a:gd name="T107" fmla="*/ 31 h 201"/>
                  <a:gd name="T108" fmla="*/ 50 w 133"/>
                  <a:gd name="T109" fmla="*/ 12 h 201"/>
                  <a:gd name="T110" fmla="*/ 25 w 133"/>
                  <a:gd name="T111" fmla="*/ 3 h 201"/>
                  <a:gd name="T112" fmla="*/ 16 w 133"/>
                  <a:gd name="T113" fmla="*/ 2 h 201"/>
                  <a:gd name="T114" fmla="*/ 14 w 133"/>
                  <a:gd name="T115" fmla="*/ 9 h 201"/>
                  <a:gd name="T116" fmla="*/ 14 w 133"/>
                  <a:gd name="T117" fmla="*/ 30 h 201"/>
                  <a:gd name="T118" fmla="*/ 17 w 133"/>
                  <a:gd name="T119" fmla="*/ 39 h 201"/>
                  <a:gd name="T120" fmla="*/ 9 w 133"/>
                  <a:gd name="T121" fmla="*/ 40 h 201"/>
                  <a:gd name="T122" fmla="*/ 6 w 133"/>
                  <a:gd name="T123" fmla="*/ 37 h 201"/>
                  <a:gd name="T124" fmla="*/ 2 w 133"/>
                  <a:gd name="T125" fmla="*/ 34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3" h="201">
                    <a:moveTo>
                      <a:pt x="0" y="35"/>
                    </a:moveTo>
                    <a:lnTo>
                      <a:pt x="2" y="39"/>
                    </a:lnTo>
                    <a:lnTo>
                      <a:pt x="6" y="49"/>
                    </a:lnTo>
                    <a:lnTo>
                      <a:pt x="7" y="64"/>
                    </a:lnTo>
                    <a:lnTo>
                      <a:pt x="7" y="65"/>
                    </a:lnTo>
                    <a:lnTo>
                      <a:pt x="8" y="68"/>
                    </a:lnTo>
                    <a:lnTo>
                      <a:pt x="7" y="72"/>
                    </a:lnTo>
                    <a:lnTo>
                      <a:pt x="7" y="74"/>
                    </a:lnTo>
                    <a:lnTo>
                      <a:pt x="6" y="80"/>
                    </a:lnTo>
                    <a:lnTo>
                      <a:pt x="7" y="83"/>
                    </a:lnTo>
                    <a:lnTo>
                      <a:pt x="7" y="84"/>
                    </a:lnTo>
                    <a:lnTo>
                      <a:pt x="8" y="85"/>
                    </a:lnTo>
                    <a:lnTo>
                      <a:pt x="10" y="87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4" y="96"/>
                    </a:lnTo>
                    <a:lnTo>
                      <a:pt x="14" y="97"/>
                    </a:lnTo>
                    <a:lnTo>
                      <a:pt x="14" y="97"/>
                    </a:lnTo>
                    <a:lnTo>
                      <a:pt x="14" y="98"/>
                    </a:lnTo>
                    <a:lnTo>
                      <a:pt x="14" y="98"/>
                    </a:lnTo>
                    <a:lnTo>
                      <a:pt x="16" y="100"/>
                    </a:lnTo>
                    <a:lnTo>
                      <a:pt x="16" y="101"/>
                    </a:lnTo>
                    <a:lnTo>
                      <a:pt x="17" y="101"/>
                    </a:lnTo>
                    <a:lnTo>
                      <a:pt x="17" y="103"/>
                    </a:lnTo>
                    <a:lnTo>
                      <a:pt x="18" y="103"/>
                    </a:lnTo>
                    <a:lnTo>
                      <a:pt x="20" y="110"/>
                    </a:lnTo>
                    <a:lnTo>
                      <a:pt x="20" y="113"/>
                    </a:lnTo>
                    <a:lnTo>
                      <a:pt x="20" y="114"/>
                    </a:lnTo>
                    <a:lnTo>
                      <a:pt x="20" y="115"/>
                    </a:lnTo>
                    <a:lnTo>
                      <a:pt x="20" y="116"/>
                    </a:lnTo>
                    <a:lnTo>
                      <a:pt x="23" y="118"/>
                    </a:lnTo>
                    <a:lnTo>
                      <a:pt x="25" y="118"/>
                    </a:lnTo>
                    <a:lnTo>
                      <a:pt x="29" y="121"/>
                    </a:lnTo>
                    <a:lnTo>
                      <a:pt x="31" y="123"/>
                    </a:lnTo>
                    <a:lnTo>
                      <a:pt x="31" y="123"/>
                    </a:lnTo>
                    <a:lnTo>
                      <a:pt x="32" y="123"/>
                    </a:lnTo>
                    <a:lnTo>
                      <a:pt x="33" y="124"/>
                    </a:lnTo>
                    <a:lnTo>
                      <a:pt x="34" y="125"/>
                    </a:lnTo>
                    <a:lnTo>
                      <a:pt x="35" y="125"/>
                    </a:lnTo>
                    <a:lnTo>
                      <a:pt x="35" y="124"/>
                    </a:lnTo>
                    <a:lnTo>
                      <a:pt x="35" y="124"/>
                    </a:lnTo>
                    <a:lnTo>
                      <a:pt x="36" y="124"/>
                    </a:lnTo>
                    <a:lnTo>
                      <a:pt x="38" y="128"/>
                    </a:lnTo>
                    <a:lnTo>
                      <a:pt x="38" y="128"/>
                    </a:lnTo>
                    <a:lnTo>
                      <a:pt x="39" y="130"/>
                    </a:lnTo>
                    <a:lnTo>
                      <a:pt x="38" y="131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37" y="133"/>
                    </a:lnTo>
                    <a:lnTo>
                      <a:pt x="35" y="137"/>
                    </a:lnTo>
                    <a:lnTo>
                      <a:pt x="35" y="140"/>
                    </a:lnTo>
                    <a:lnTo>
                      <a:pt x="34" y="141"/>
                    </a:lnTo>
                    <a:lnTo>
                      <a:pt x="36" y="144"/>
                    </a:lnTo>
                    <a:lnTo>
                      <a:pt x="36" y="147"/>
                    </a:lnTo>
                    <a:lnTo>
                      <a:pt x="36" y="150"/>
                    </a:lnTo>
                    <a:lnTo>
                      <a:pt x="36" y="150"/>
                    </a:lnTo>
                    <a:lnTo>
                      <a:pt x="36" y="151"/>
                    </a:lnTo>
                    <a:lnTo>
                      <a:pt x="36" y="151"/>
                    </a:lnTo>
                    <a:lnTo>
                      <a:pt x="35" y="153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5" y="156"/>
                    </a:lnTo>
                    <a:lnTo>
                      <a:pt x="34" y="157"/>
                    </a:lnTo>
                    <a:lnTo>
                      <a:pt x="35" y="158"/>
                    </a:lnTo>
                    <a:lnTo>
                      <a:pt x="35" y="159"/>
                    </a:lnTo>
                    <a:lnTo>
                      <a:pt x="35" y="160"/>
                    </a:lnTo>
                    <a:lnTo>
                      <a:pt x="34" y="164"/>
                    </a:lnTo>
                    <a:lnTo>
                      <a:pt x="32" y="167"/>
                    </a:lnTo>
                    <a:lnTo>
                      <a:pt x="32" y="167"/>
                    </a:lnTo>
                    <a:lnTo>
                      <a:pt x="31" y="167"/>
                    </a:lnTo>
                    <a:lnTo>
                      <a:pt x="31" y="167"/>
                    </a:lnTo>
                    <a:lnTo>
                      <a:pt x="29" y="166"/>
                    </a:lnTo>
                    <a:lnTo>
                      <a:pt x="28" y="168"/>
                    </a:lnTo>
                    <a:lnTo>
                      <a:pt x="28" y="169"/>
                    </a:lnTo>
                    <a:lnTo>
                      <a:pt x="27" y="170"/>
                    </a:lnTo>
                    <a:lnTo>
                      <a:pt x="27" y="171"/>
                    </a:lnTo>
                    <a:lnTo>
                      <a:pt x="26" y="172"/>
                    </a:lnTo>
                    <a:lnTo>
                      <a:pt x="23" y="174"/>
                    </a:lnTo>
                    <a:lnTo>
                      <a:pt x="23" y="174"/>
                    </a:lnTo>
                    <a:lnTo>
                      <a:pt x="20" y="179"/>
                    </a:lnTo>
                    <a:lnTo>
                      <a:pt x="19" y="178"/>
                    </a:lnTo>
                    <a:lnTo>
                      <a:pt x="18" y="181"/>
                    </a:lnTo>
                    <a:lnTo>
                      <a:pt x="18" y="181"/>
                    </a:lnTo>
                    <a:lnTo>
                      <a:pt x="16" y="185"/>
                    </a:lnTo>
                    <a:lnTo>
                      <a:pt x="14" y="186"/>
                    </a:lnTo>
                    <a:lnTo>
                      <a:pt x="13" y="185"/>
                    </a:lnTo>
                    <a:lnTo>
                      <a:pt x="12" y="186"/>
                    </a:lnTo>
                    <a:lnTo>
                      <a:pt x="11" y="186"/>
                    </a:lnTo>
                    <a:lnTo>
                      <a:pt x="11" y="188"/>
                    </a:lnTo>
                    <a:lnTo>
                      <a:pt x="13" y="187"/>
                    </a:lnTo>
                    <a:lnTo>
                      <a:pt x="14" y="186"/>
                    </a:lnTo>
                    <a:lnTo>
                      <a:pt x="16" y="189"/>
                    </a:lnTo>
                    <a:lnTo>
                      <a:pt x="17" y="189"/>
                    </a:lnTo>
                    <a:lnTo>
                      <a:pt x="18" y="189"/>
                    </a:lnTo>
                    <a:lnTo>
                      <a:pt x="19" y="189"/>
                    </a:lnTo>
                    <a:lnTo>
                      <a:pt x="21" y="191"/>
                    </a:lnTo>
                    <a:lnTo>
                      <a:pt x="22" y="190"/>
                    </a:lnTo>
                    <a:lnTo>
                      <a:pt x="25" y="189"/>
                    </a:lnTo>
                    <a:lnTo>
                      <a:pt x="26" y="189"/>
                    </a:lnTo>
                    <a:lnTo>
                      <a:pt x="28" y="191"/>
                    </a:lnTo>
                    <a:lnTo>
                      <a:pt x="29" y="196"/>
                    </a:lnTo>
                    <a:lnTo>
                      <a:pt x="30" y="196"/>
                    </a:lnTo>
                    <a:lnTo>
                      <a:pt x="30" y="197"/>
                    </a:lnTo>
                    <a:lnTo>
                      <a:pt x="31" y="198"/>
                    </a:lnTo>
                    <a:lnTo>
                      <a:pt x="32" y="197"/>
                    </a:lnTo>
                    <a:lnTo>
                      <a:pt x="34" y="197"/>
                    </a:lnTo>
                    <a:lnTo>
                      <a:pt x="35" y="191"/>
                    </a:lnTo>
                    <a:lnTo>
                      <a:pt x="38" y="187"/>
                    </a:lnTo>
                    <a:lnTo>
                      <a:pt x="42" y="181"/>
                    </a:lnTo>
                    <a:lnTo>
                      <a:pt x="45" y="178"/>
                    </a:lnTo>
                    <a:lnTo>
                      <a:pt x="47" y="178"/>
                    </a:lnTo>
                    <a:lnTo>
                      <a:pt x="48" y="177"/>
                    </a:lnTo>
                    <a:lnTo>
                      <a:pt x="51" y="178"/>
                    </a:lnTo>
                    <a:lnTo>
                      <a:pt x="52" y="178"/>
                    </a:lnTo>
                    <a:lnTo>
                      <a:pt x="55" y="178"/>
                    </a:lnTo>
                    <a:lnTo>
                      <a:pt x="61" y="176"/>
                    </a:lnTo>
                    <a:lnTo>
                      <a:pt x="65" y="171"/>
                    </a:lnTo>
                    <a:lnTo>
                      <a:pt x="69" y="171"/>
                    </a:lnTo>
                    <a:lnTo>
                      <a:pt x="74" y="172"/>
                    </a:lnTo>
                    <a:lnTo>
                      <a:pt x="77" y="176"/>
                    </a:lnTo>
                    <a:lnTo>
                      <a:pt x="83" y="179"/>
                    </a:lnTo>
                    <a:lnTo>
                      <a:pt x="87" y="179"/>
                    </a:lnTo>
                    <a:lnTo>
                      <a:pt x="96" y="189"/>
                    </a:lnTo>
                    <a:lnTo>
                      <a:pt x="99" y="190"/>
                    </a:lnTo>
                    <a:lnTo>
                      <a:pt x="102" y="195"/>
                    </a:lnTo>
                    <a:lnTo>
                      <a:pt x="108" y="201"/>
                    </a:lnTo>
                    <a:lnTo>
                      <a:pt x="109" y="201"/>
                    </a:lnTo>
                    <a:lnTo>
                      <a:pt x="109" y="193"/>
                    </a:lnTo>
                    <a:lnTo>
                      <a:pt x="111" y="186"/>
                    </a:lnTo>
                    <a:lnTo>
                      <a:pt x="114" y="176"/>
                    </a:lnTo>
                    <a:lnTo>
                      <a:pt x="113" y="171"/>
                    </a:lnTo>
                    <a:lnTo>
                      <a:pt x="115" y="166"/>
                    </a:lnTo>
                    <a:lnTo>
                      <a:pt x="112" y="163"/>
                    </a:lnTo>
                    <a:lnTo>
                      <a:pt x="112" y="160"/>
                    </a:lnTo>
                    <a:lnTo>
                      <a:pt x="115" y="158"/>
                    </a:lnTo>
                    <a:lnTo>
                      <a:pt x="125" y="157"/>
                    </a:lnTo>
                    <a:lnTo>
                      <a:pt x="131" y="153"/>
                    </a:lnTo>
                    <a:lnTo>
                      <a:pt x="133" y="143"/>
                    </a:lnTo>
                    <a:lnTo>
                      <a:pt x="115" y="127"/>
                    </a:lnTo>
                    <a:lnTo>
                      <a:pt x="119" y="122"/>
                    </a:lnTo>
                    <a:lnTo>
                      <a:pt x="115" y="104"/>
                    </a:lnTo>
                    <a:lnTo>
                      <a:pt x="108" y="99"/>
                    </a:lnTo>
                    <a:lnTo>
                      <a:pt x="102" y="84"/>
                    </a:lnTo>
                    <a:lnTo>
                      <a:pt x="106" y="70"/>
                    </a:lnTo>
                    <a:lnTo>
                      <a:pt x="102" y="50"/>
                    </a:lnTo>
                    <a:lnTo>
                      <a:pt x="100" y="50"/>
                    </a:lnTo>
                    <a:lnTo>
                      <a:pt x="99" y="50"/>
                    </a:lnTo>
                    <a:lnTo>
                      <a:pt x="98" y="50"/>
                    </a:lnTo>
                    <a:lnTo>
                      <a:pt x="92" y="50"/>
                    </a:lnTo>
                    <a:lnTo>
                      <a:pt x="87" y="49"/>
                    </a:lnTo>
                    <a:lnTo>
                      <a:pt x="84" y="47"/>
                    </a:lnTo>
                    <a:lnTo>
                      <a:pt x="82" y="44"/>
                    </a:lnTo>
                    <a:lnTo>
                      <a:pt x="80" y="34"/>
                    </a:lnTo>
                    <a:lnTo>
                      <a:pt x="77" y="30"/>
                    </a:lnTo>
                    <a:lnTo>
                      <a:pt x="72" y="29"/>
                    </a:lnTo>
                    <a:lnTo>
                      <a:pt x="66" y="30"/>
                    </a:lnTo>
                    <a:lnTo>
                      <a:pt x="61" y="34"/>
                    </a:lnTo>
                    <a:lnTo>
                      <a:pt x="59" y="36"/>
                    </a:lnTo>
                    <a:lnTo>
                      <a:pt x="57" y="37"/>
                    </a:lnTo>
                    <a:lnTo>
                      <a:pt x="51" y="36"/>
                    </a:lnTo>
                    <a:lnTo>
                      <a:pt x="50" y="35"/>
                    </a:lnTo>
                    <a:lnTo>
                      <a:pt x="50" y="31"/>
                    </a:lnTo>
                    <a:lnTo>
                      <a:pt x="51" y="29"/>
                    </a:lnTo>
                    <a:lnTo>
                      <a:pt x="54" y="25"/>
                    </a:lnTo>
                    <a:lnTo>
                      <a:pt x="50" y="12"/>
                    </a:lnTo>
                    <a:lnTo>
                      <a:pt x="49" y="10"/>
                    </a:lnTo>
                    <a:lnTo>
                      <a:pt x="49" y="7"/>
                    </a:lnTo>
                    <a:lnTo>
                      <a:pt x="25" y="3"/>
                    </a:lnTo>
                    <a:lnTo>
                      <a:pt x="24" y="1"/>
                    </a:lnTo>
                    <a:lnTo>
                      <a:pt x="20" y="0"/>
                    </a:lnTo>
                    <a:lnTo>
                      <a:pt x="16" y="2"/>
                    </a:lnTo>
                    <a:lnTo>
                      <a:pt x="14" y="4"/>
                    </a:lnTo>
                    <a:lnTo>
                      <a:pt x="14" y="6"/>
                    </a:lnTo>
                    <a:lnTo>
                      <a:pt x="14" y="9"/>
                    </a:lnTo>
                    <a:lnTo>
                      <a:pt x="16" y="10"/>
                    </a:lnTo>
                    <a:lnTo>
                      <a:pt x="14" y="27"/>
                    </a:lnTo>
                    <a:lnTo>
                      <a:pt x="14" y="30"/>
                    </a:lnTo>
                    <a:lnTo>
                      <a:pt x="14" y="31"/>
                    </a:lnTo>
                    <a:lnTo>
                      <a:pt x="17" y="35"/>
                    </a:lnTo>
                    <a:lnTo>
                      <a:pt x="17" y="39"/>
                    </a:lnTo>
                    <a:lnTo>
                      <a:pt x="16" y="40"/>
                    </a:lnTo>
                    <a:lnTo>
                      <a:pt x="10" y="39"/>
                    </a:lnTo>
                    <a:lnTo>
                      <a:pt x="9" y="40"/>
                    </a:lnTo>
                    <a:lnTo>
                      <a:pt x="8" y="39"/>
                    </a:lnTo>
                    <a:lnTo>
                      <a:pt x="8" y="38"/>
                    </a:lnTo>
                    <a:lnTo>
                      <a:pt x="6" y="37"/>
                    </a:lnTo>
                    <a:lnTo>
                      <a:pt x="6" y="36"/>
                    </a:lnTo>
                    <a:lnTo>
                      <a:pt x="3" y="35"/>
                    </a:lnTo>
                    <a:lnTo>
                      <a:pt x="2" y="34"/>
                    </a:lnTo>
                    <a:lnTo>
                      <a:pt x="0" y="34"/>
                    </a:lnTo>
                    <a:lnTo>
                      <a:pt x="0" y="35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98B954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840" name="Picture 816"/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" y="3683"/>
                <a:ext cx="40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41" name="Picture 817"/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9" y="3683"/>
                <a:ext cx="400" cy="3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50" name="Rectangle 818"/>
              <p:cNvSpPr>
                <a:spLocks noChangeArrowheads="1"/>
              </p:cNvSpPr>
              <p:nvPr/>
            </p:nvSpPr>
            <p:spPr bwMode="auto">
              <a:xfrm>
                <a:off x="4450" y="3694"/>
                <a:ext cx="358" cy="6"/>
              </a:xfrm>
              <a:prstGeom prst="rect">
                <a:avLst/>
              </a:prstGeom>
              <a:solidFill>
                <a:srgbClr val="E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1" name="Rectangle 819"/>
              <p:cNvSpPr>
                <a:spLocks noChangeArrowheads="1"/>
              </p:cNvSpPr>
              <p:nvPr/>
            </p:nvSpPr>
            <p:spPr bwMode="auto">
              <a:xfrm>
                <a:off x="4450" y="3700"/>
                <a:ext cx="358" cy="9"/>
              </a:xfrm>
              <a:prstGeom prst="rect">
                <a:avLst/>
              </a:prstGeom>
              <a:solidFill>
                <a:srgbClr val="E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2" name="Rectangle 820"/>
              <p:cNvSpPr>
                <a:spLocks noChangeArrowheads="1"/>
              </p:cNvSpPr>
              <p:nvPr/>
            </p:nvSpPr>
            <p:spPr bwMode="auto">
              <a:xfrm>
                <a:off x="4450" y="3709"/>
                <a:ext cx="358" cy="8"/>
              </a:xfrm>
              <a:prstGeom prst="rect">
                <a:avLst/>
              </a:prstGeom>
              <a:solidFill>
                <a:srgbClr val="E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3" name="Rectangle 821"/>
              <p:cNvSpPr>
                <a:spLocks noChangeArrowheads="1"/>
              </p:cNvSpPr>
              <p:nvPr/>
            </p:nvSpPr>
            <p:spPr bwMode="auto">
              <a:xfrm>
                <a:off x="4450" y="3717"/>
                <a:ext cx="358" cy="8"/>
              </a:xfrm>
              <a:prstGeom prst="rect">
                <a:avLst/>
              </a:prstGeom>
              <a:solidFill>
                <a:srgbClr val="DE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4" name="Rectangle 822"/>
              <p:cNvSpPr>
                <a:spLocks noChangeArrowheads="1"/>
              </p:cNvSpPr>
              <p:nvPr/>
            </p:nvSpPr>
            <p:spPr bwMode="auto">
              <a:xfrm>
                <a:off x="4450" y="3725"/>
                <a:ext cx="358" cy="8"/>
              </a:xfrm>
              <a:prstGeom prst="rect">
                <a:avLst/>
              </a:prstGeom>
              <a:solidFill>
                <a:srgbClr val="DC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5" name="Rectangle 823"/>
              <p:cNvSpPr>
                <a:spLocks noChangeArrowheads="1"/>
              </p:cNvSpPr>
              <p:nvPr/>
            </p:nvSpPr>
            <p:spPr bwMode="auto">
              <a:xfrm>
                <a:off x="4450" y="3733"/>
                <a:ext cx="358" cy="8"/>
              </a:xfrm>
              <a:prstGeom prst="rect">
                <a:avLst/>
              </a:prstGeom>
              <a:solidFill>
                <a:srgbClr val="DA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6" name="Rectangle 824"/>
              <p:cNvSpPr>
                <a:spLocks noChangeArrowheads="1"/>
              </p:cNvSpPr>
              <p:nvPr/>
            </p:nvSpPr>
            <p:spPr bwMode="auto">
              <a:xfrm>
                <a:off x="4450" y="3741"/>
                <a:ext cx="358" cy="8"/>
              </a:xfrm>
              <a:prstGeom prst="rect">
                <a:avLst/>
              </a:prstGeom>
              <a:solidFill>
                <a:srgbClr val="D8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7" name="Rectangle 825"/>
              <p:cNvSpPr>
                <a:spLocks noChangeArrowheads="1"/>
              </p:cNvSpPr>
              <p:nvPr/>
            </p:nvSpPr>
            <p:spPr bwMode="auto">
              <a:xfrm>
                <a:off x="4450" y="3749"/>
                <a:ext cx="358" cy="8"/>
              </a:xfrm>
              <a:prstGeom prst="rect">
                <a:avLst/>
              </a:prstGeom>
              <a:solidFill>
                <a:srgbClr val="D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8" name="Rectangle 826"/>
              <p:cNvSpPr>
                <a:spLocks noChangeArrowheads="1"/>
              </p:cNvSpPr>
              <p:nvPr/>
            </p:nvSpPr>
            <p:spPr bwMode="auto">
              <a:xfrm>
                <a:off x="4450" y="3757"/>
                <a:ext cx="358" cy="8"/>
              </a:xfrm>
              <a:prstGeom prst="rect">
                <a:avLst/>
              </a:prstGeom>
              <a:solidFill>
                <a:srgbClr val="D4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59" name="Rectangle 827"/>
              <p:cNvSpPr>
                <a:spLocks noChangeArrowheads="1"/>
              </p:cNvSpPr>
              <p:nvPr/>
            </p:nvSpPr>
            <p:spPr bwMode="auto">
              <a:xfrm>
                <a:off x="4450" y="3765"/>
                <a:ext cx="358" cy="9"/>
              </a:xfrm>
              <a:prstGeom prst="rect">
                <a:avLst/>
              </a:prstGeom>
              <a:solidFill>
                <a:srgbClr val="D2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4" name="Rectangle 828"/>
              <p:cNvSpPr>
                <a:spLocks noChangeArrowheads="1"/>
              </p:cNvSpPr>
              <p:nvPr/>
            </p:nvSpPr>
            <p:spPr bwMode="auto">
              <a:xfrm>
                <a:off x="4450" y="3774"/>
                <a:ext cx="358" cy="8"/>
              </a:xfrm>
              <a:prstGeom prst="rect">
                <a:avLst/>
              </a:prstGeom>
              <a:solidFill>
                <a:srgbClr val="D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5" name="Rectangle 829"/>
              <p:cNvSpPr>
                <a:spLocks noChangeArrowheads="1"/>
              </p:cNvSpPr>
              <p:nvPr/>
            </p:nvSpPr>
            <p:spPr bwMode="auto">
              <a:xfrm>
                <a:off x="4450" y="3782"/>
                <a:ext cx="358" cy="7"/>
              </a:xfrm>
              <a:prstGeom prst="rect">
                <a:avLst/>
              </a:prstGeom>
              <a:solidFill>
                <a:srgbClr val="CE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6" name="Rectangle 830"/>
              <p:cNvSpPr>
                <a:spLocks noChangeArrowheads="1"/>
              </p:cNvSpPr>
              <p:nvPr/>
            </p:nvSpPr>
            <p:spPr bwMode="auto">
              <a:xfrm>
                <a:off x="4450" y="3789"/>
                <a:ext cx="358" cy="8"/>
              </a:xfrm>
              <a:prstGeom prst="rect">
                <a:avLst/>
              </a:prstGeom>
              <a:solidFill>
                <a:srgbClr val="CC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7" name="Rectangle 831"/>
              <p:cNvSpPr>
                <a:spLocks noChangeArrowheads="1"/>
              </p:cNvSpPr>
              <p:nvPr/>
            </p:nvSpPr>
            <p:spPr bwMode="auto">
              <a:xfrm>
                <a:off x="4450" y="3797"/>
                <a:ext cx="358" cy="9"/>
              </a:xfrm>
              <a:prstGeom prst="rect">
                <a:avLst/>
              </a:prstGeom>
              <a:solidFill>
                <a:srgbClr val="CA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8" name="Rectangle 832"/>
              <p:cNvSpPr>
                <a:spLocks noChangeArrowheads="1"/>
              </p:cNvSpPr>
              <p:nvPr/>
            </p:nvSpPr>
            <p:spPr bwMode="auto">
              <a:xfrm>
                <a:off x="4450" y="3806"/>
                <a:ext cx="358" cy="8"/>
              </a:xfrm>
              <a:prstGeom prst="rect">
                <a:avLst/>
              </a:prstGeom>
              <a:solidFill>
                <a:srgbClr val="C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29" name="Rectangle 833"/>
              <p:cNvSpPr>
                <a:spLocks noChangeArrowheads="1"/>
              </p:cNvSpPr>
              <p:nvPr/>
            </p:nvSpPr>
            <p:spPr bwMode="auto">
              <a:xfrm>
                <a:off x="4450" y="3814"/>
                <a:ext cx="358" cy="8"/>
              </a:xfrm>
              <a:prstGeom prst="rect">
                <a:avLst/>
              </a:prstGeom>
              <a:solidFill>
                <a:srgbClr val="C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0" name="Rectangle 834"/>
              <p:cNvSpPr>
                <a:spLocks noChangeArrowheads="1"/>
              </p:cNvSpPr>
              <p:nvPr/>
            </p:nvSpPr>
            <p:spPr bwMode="auto">
              <a:xfrm>
                <a:off x="4450" y="3822"/>
                <a:ext cx="358" cy="10"/>
              </a:xfrm>
              <a:prstGeom prst="rect">
                <a:avLst/>
              </a:prstGeom>
              <a:solidFill>
                <a:srgbClr val="C4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1" name="Rectangle 835"/>
              <p:cNvSpPr>
                <a:spLocks noChangeArrowheads="1"/>
              </p:cNvSpPr>
              <p:nvPr/>
            </p:nvSpPr>
            <p:spPr bwMode="auto">
              <a:xfrm>
                <a:off x="4450" y="3832"/>
                <a:ext cx="358" cy="10"/>
              </a:xfrm>
              <a:prstGeom prst="rect">
                <a:avLst/>
              </a:prstGeom>
              <a:solidFill>
                <a:srgbClr val="C2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2" name="Rectangle 836"/>
              <p:cNvSpPr>
                <a:spLocks noChangeArrowheads="1"/>
              </p:cNvSpPr>
              <p:nvPr/>
            </p:nvSpPr>
            <p:spPr bwMode="auto">
              <a:xfrm>
                <a:off x="4450" y="3842"/>
                <a:ext cx="358" cy="8"/>
              </a:xfrm>
              <a:prstGeom prst="rect">
                <a:avLst/>
              </a:prstGeom>
              <a:solidFill>
                <a:srgbClr val="C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3" name="Rectangle 837"/>
              <p:cNvSpPr>
                <a:spLocks noChangeArrowheads="1"/>
              </p:cNvSpPr>
              <p:nvPr/>
            </p:nvSpPr>
            <p:spPr bwMode="auto">
              <a:xfrm>
                <a:off x="4450" y="3850"/>
                <a:ext cx="358" cy="8"/>
              </a:xfrm>
              <a:prstGeom prst="rect">
                <a:avLst/>
              </a:prstGeom>
              <a:solidFill>
                <a:srgbClr val="BE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4" name="Rectangle 838"/>
              <p:cNvSpPr>
                <a:spLocks noChangeArrowheads="1"/>
              </p:cNvSpPr>
              <p:nvPr/>
            </p:nvSpPr>
            <p:spPr bwMode="auto">
              <a:xfrm>
                <a:off x="4450" y="3858"/>
                <a:ext cx="358" cy="6"/>
              </a:xfrm>
              <a:prstGeom prst="rect">
                <a:avLst/>
              </a:prstGeom>
              <a:solidFill>
                <a:srgbClr val="BC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5" name="Rectangle 839"/>
              <p:cNvSpPr>
                <a:spLocks noChangeArrowheads="1"/>
              </p:cNvSpPr>
              <p:nvPr/>
            </p:nvSpPr>
            <p:spPr bwMode="auto">
              <a:xfrm>
                <a:off x="4450" y="3864"/>
                <a:ext cx="358" cy="7"/>
              </a:xfrm>
              <a:prstGeom prst="rect">
                <a:avLst/>
              </a:prstGeom>
              <a:solidFill>
                <a:srgbClr val="BA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6" name="Rectangle 840"/>
              <p:cNvSpPr>
                <a:spLocks noChangeArrowheads="1"/>
              </p:cNvSpPr>
              <p:nvPr/>
            </p:nvSpPr>
            <p:spPr bwMode="auto">
              <a:xfrm>
                <a:off x="4450" y="3871"/>
                <a:ext cx="358" cy="6"/>
              </a:xfrm>
              <a:prstGeom prst="rect">
                <a:avLst/>
              </a:prstGeom>
              <a:solidFill>
                <a:srgbClr val="B8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7" name="Rectangle 841"/>
              <p:cNvSpPr>
                <a:spLocks noChangeArrowheads="1"/>
              </p:cNvSpPr>
              <p:nvPr/>
            </p:nvSpPr>
            <p:spPr bwMode="auto">
              <a:xfrm>
                <a:off x="4450" y="3877"/>
                <a:ext cx="358" cy="7"/>
              </a:xfrm>
              <a:prstGeom prst="rect">
                <a:avLst/>
              </a:prstGeom>
              <a:solidFill>
                <a:srgbClr val="B6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8" name="Rectangle 842"/>
              <p:cNvSpPr>
                <a:spLocks noChangeArrowheads="1"/>
              </p:cNvSpPr>
              <p:nvPr/>
            </p:nvSpPr>
            <p:spPr bwMode="auto">
              <a:xfrm>
                <a:off x="4450" y="3884"/>
                <a:ext cx="358" cy="6"/>
              </a:xfrm>
              <a:prstGeom prst="rect">
                <a:avLst/>
              </a:prstGeom>
              <a:solidFill>
                <a:srgbClr val="B4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39" name="Rectangle 843"/>
              <p:cNvSpPr>
                <a:spLocks noChangeArrowheads="1"/>
              </p:cNvSpPr>
              <p:nvPr/>
            </p:nvSpPr>
            <p:spPr bwMode="auto">
              <a:xfrm>
                <a:off x="4450" y="3890"/>
                <a:ext cx="358" cy="7"/>
              </a:xfrm>
              <a:prstGeom prst="rect">
                <a:avLst/>
              </a:prstGeom>
              <a:solidFill>
                <a:srgbClr val="B2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42" name="Rectangle 844"/>
              <p:cNvSpPr>
                <a:spLocks noChangeArrowheads="1"/>
              </p:cNvSpPr>
              <p:nvPr/>
            </p:nvSpPr>
            <p:spPr bwMode="auto">
              <a:xfrm>
                <a:off x="4450" y="3897"/>
                <a:ext cx="358" cy="6"/>
              </a:xfrm>
              <a:prstGeom prst="rect">
                <a:avLst/>
              </a:prstGeom>
              <a:solidFill>
                <a:srgbClr val="B0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43" name="Rectangle 845"/>
              <p:cNvSpPr>
                <a:spLocks noChangeArrowheads="1"/>
              </p:cNvSpPr>
              <p:nvPr/>
            </p:nvSpPr>
            <p:spPr bwMode="auto">
              <a:xfrm>
                <a:off x="4450" y="3903"/>
                <a:ext cx="358" cy="6"/>
              </a:xfrm>
              <a:prstGeom prst="rect">
                <a:avLst/>
              </a:prstGeom>
              <a:solidFill>
                <a:srgbClr val="AE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44" name="Rectangle 846"/>
              <p:cNvSpPr>
                <a:spLocks noChangeArrowheads="1"/>
              </p:cNvSpPr>
              <p:nvPr/>
            </p:nvSpPr>
            <p:spPr bwMode="auto">
              <a:xfrm>
                <a:off x="4450" y="3909"/>
                <a:ext cx="358" cy="5"/>
              </a:xfrm>
              <a:prstGeom prst="rect">
                <a:avLst/>
              </a:prstGeom>
              <a:solidFill>
                <a:srgbClr val="A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45" name="Rectangle 847"/>
              <p:cNvSpPr>
                <a:spLocks noChangeArrowheads="1"/>
              </p:cNvSpPr>
              <p:nvPr/>
            </p:nvSpPr>
            <p:spPr bwMode="auto">
              <a:xfrm>
                <a:off x="4450" y="3914"/>
                <a:ext cx="358" cy="5"/>
              </a:xfrm>
              <a:prstGeom prst="rect">
                <a:avLst/>
              </a:prstGeom>
              <a:solidFill>
                <a:srgbClr val="AA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46" name="Rectangle 848"/>
              <p:cNvSpPr>
                <a:spLocks noChangeArrowheads="1"/>
              </p:cNvSpPr>
              <p:nvPr/>
            </p:nvSpPr>
            <p:spPr bwMode="auto">
              <a:xfrm>
                <a:off x="4450" y="3919"/>
                <a:ext cx="358" cy="6"/>
              </a:xfrm>
              <a:prstGeom prst="rect">
                <a:avLst/>
              </a:prstGeom>
              <a:solidFill>
                <a:srgbClr val="A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47" name="Rectangle 849"/>
              <p:cNvSpPr>
                <a:spLocks noChangeArrowheads="1"/>
              </p:cNvSpPr>
              <p:nvPr/>
            </p:nvSpPr>
            <p:spPr bwMode="auto">
              <a:xfrm>
                <a:off x="4450" y="3925"/>
                <a:ext cx="358" cy="7"/>
              </a:xfrm>
              <a:prstGeom prst="rect">
                <a:avLst/>
              </a:prstGeom>
              <a:solidFill>
                <a:srgbClr val="A6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48" name="Rectangle 850"/>
              <p:cNvSpPr>
                <a:spLocks noChangeArrowheads="1"/>
              </p:cNvSpPr>
              <p:nvPr/>
            </p:nvSpPr>
            <p:spPr bwMode="auto">
              <a:xfrm>
                <a:off x="4450" y="3932"/>
                <a:ext cx="358" cy="6"/>
              </a:xfrm>
              <a:prstGeom prst="rect">
                <a:avLst/>
              </a:prstGeom>
              <a:solidFill>
                <a:srgbClr val="A4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49" name="Rectangle 851"/>
              <p:cNvSpPr>
                <a:spLocks noChangeArrowheads="1"/>
              </p:cNvSpPr>
              <p:nvPr/>
            </p:nvSpPr>
            <p:spPr bwMode="auto">
              <a:xfrm>
                <a:off x="4450" y="3938"/>
                <a:ext cx="358" cy="7"/>
              </a:xfrm>
              <a:prstGeom prst="rect">
                <a:avLst/>
              </a:prstGeom>
              <a:solidFill>
                <a:srgbClr val="A2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0" name="Rectangle 852"/>
              <p:cNvSpPr>
                <a:spLocks noChangeArrowheads="1"/>
              </p:cNvSpPr>
              <p:nvPr/>
            </p:nvSpPr>
            <p:spPr bwMode="auto">
              <a:xfrm>
                <a:off x="4450" y="3945"/>
                <a:ext cx="358" cy="6"/>
              </a:xfrm>
              <a:prstGeom prst="rect">
                <a:avLst/>
              </a:prstGeom>
              <a:solidFill>
                <a:srgbClr val="A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1" name="Rectangle 853"/>
              <p:cNvSpPr>
                <a:spLocks noChangeArrowheads="1"/>
              </p:cNvSpPr>
              <p:nvPr/>
            </p:nvSpPr>
            <p:spPr bwMode="auto">
              <a:xfrm>
                <a:off x="4450" y="3951"/>
                <a:ext cx="358" cy="2"/>
              </a:xfrm>
              <a:prstGeom prst="rect">
                <a:avLst/>
              </a:prstGeom>
              <a:solidFill>
                <a:srgbClr val="9E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2" name="Freeform 854"/>
              <p:cNvSpPr>
                <a:spLocks/>
              </p:cNvSpPr>
              <p:nvPr/>
            </p:nvSpPr>
            <p:spPr bwMode="auto">
              <a:xfrm>
                <a:off x="4450" y="3695"/>
                <a:ext cx="358" cy="258"/>
              </a:xfrm>
              <a:custGeom>
                <a:avLst/>
                <a:gdLst>
                  <a:gd name="T0" fmla="*/ 8 w 358"/>
                  <a:gd name="T1" fmla="*/ 183 h 258"/>
                  <a:gd name="T2" fmla="*/ 16 w 358"/>
                  <a:gd name="T3" fmla="*/ 169 h 258"/>
                  <a:gd name="T4" fmla="*/ 28 w 358"/>
                  <a:gd name="T5" fmla="*/ 155 h 258"/>
                  <a:gd name="T6" fmla="*/ 24 w 358"/>
                  <a:gd name="T7" fmla="*/ 138 h 258"/>
                  <a:gd name="T8" fmla="*/ 8 w 358"/>
                  <a:gd name="T9" fmla="*/ 95 h 258"/>
                  <a:gd name="T10" fmla="*/ 11 w 358"/>
                  <a:gd name="T11" fmla="*/ 64 h 258"/>
                  <a:gd name="T12" fmla="*/ 19 w 358"/>
                  <a:gd name="T13" fmla="*/ 68 h 258"/>
                  <a:gd name="T14" fmla="*/ 32 w 358"/>
                  <a:gd name="T15" fmla="*/ 57 h 258"/>
                  <a:gd name="T16" fmla="*/ 49 w 358"/>
                  <a:gd name="T17" fmla="*/ 62 h 258"/>
                  <a:gd name="T18" fmla="*/ 48 w 358"/>
                  <a:gd name="T19" fmla="*/ 47 h 258"/>
                  <a:gd name="T20" fmla="*/ 67 w 358"/>
                  <a:gd name="T21" fmla="*/ 32 h 258"/>
                  <a:gd name="T22" fmla="*/ 76 w 358"/>
                  <a:gd name="T23" fmla="*/ 52 h 258"/>
                  <a:gd name="T24" fmla="*/ 82 w 358"/>
                  <a:gd name="T25" fmla="*/ 51 h 258"/>
                  <a:gd name="T26" fmla="*/ 99 w 358"/>
                  <a:gd name="T27" fmla="*/ 42 h 258"/>
                  <a:gd name="T28" fmla="*/ 115 w 358"/>
                  <a:gd name="T29" fmla="*/ 40 h 258"/>
                  <a:gd name="T30" fmla="*/ 131 w 358"/>
                  <a:gd name="T31" fmla="*/ 27 h 258"/>
                  <a:gd name="T32" fmla="*/ 140 w 358"/>
                  <a:gd name="T33" fmla="*/ 17 h 258"/>
                  <a:gd name="T34" fmla="*/ 151 w 358"/>
                  <a:gd name="T35" fmla="*/ 3 h 258"/>
                  <a:gd name="T36" fmla="*/ 169 w 358"/>
                  <a:gd name="T37" fmla="*/ 13 h 258"/>
                  <a:gd name="T38" fmla="*/ 175 w 358"/>
                  <a:gd name="T39" fmla="*/ 30 h 258"/>
                  <a:gd name="T40" fmla="*/ 182 w 358"/>
                  <a:gd name="T41" fmla="*/ 41 h 258"/>
                  <a:gd name="T42" fmla="*/ 208 w 358"/>
                  <a:gd name="T43" fmla="*/ 52 h 258"/>
                  <a:gd name="T44" fmla="*/ 208 w 358"/>
                  <a:gd name="T45" fmla="*/ 95 h 258"/>
                  <a:gd name="T46" fmla="*/ 240 w 358"/>
                  <a:gd name="T47" fmla="*/ 87 h 258"/>
                  <a:gd name="T48" fmla="*/ 260 w 358"/>
                  <a:gd name="T49" fmla="*/ 88 h 258"/>
                  <a:gd name="T50" fmla="*/ 254 w 358"/>
                  <a:gd name="T51" fmla="*/ 93 h 258"/>
                  <a:gd name="T52" fmla="*/ 277 w 358"/>
                  <a:gd name="T53" fmla="*/ 116 h 258"/>
                  <a:gd name="T54" fmla="*/ 307 w 358"/>
                  <a:gd name="T55" fmla="*/ 125 h 258"/>
                  <a:gd name="T56" fmla="*/ 342 w 358"/>
                  <a:gd name="T57" fmla="*/ 202 h 258"/>
                  <a:gd name="T58" fmla="*/ 322 w 358"/>
                  <a:gd name="T59" fmla="*/ 210 h 258"/>
                  <a:gd name="T60" fmla="*/ 298 w 358"/>
                  <a:gd name="T61" fmla="*/ 203 h 258"/>
                  <a:gd name="T62" fmla="*/ 305 w 358"/>
                  <a:gd name="T63" fmla="*/ 193 h 258"/>
                  <a:gd name="T64" fmla="*/ 295 w 358"/>
                  <a:gd name="T65" fmla="*/ 198 h 258"/>
                  <a:gd name="T66" fmla="*/ 291 w 358"/>
                  <a:gd name="T67" fmla="*/ 195 h 258"/>
                  <a:gd name="T68" fmla="*/ 287 w 358"/>
                  <a:gd name="T69" fmla="*/ 188 h 258"/>
                  <a:gd name="T70" fmla="*/ 278 w 358"/>
                  <a:gd name="T71" fmla="*/ 191 h 258"/>
                  <a:gd name="T72" fmla="*/ 269 w 358"/>
                  <a:gd name="T73" fmla="*/ 199 h 258"/>
                  <a:gd name="T74" fmla="*/ 275 w 358"/>
                  <a:gd name="T75" fmla="*/ 208 h 258"/>
                  <a:gd name="T76" fmla="*/ 263 w 358"/>
                  <a:gd name="T77" fmla="*/ 211 h 258"/>
                  <a:gd name="T78" fmla="*/ 257 w 358"/>
                  <a:gd name="T79" fmla="*/ 214 h 258"/>
                  <a:gd name="T80" fmla="*/ 247 w 358"/>
                  <a:gd name="T81" fmla="*/ 222 h 258"/>
                  <a:gd name="T82" fmla="*/ 240 w 358"/>
                  <a:gd name="T83" fmla="*/ 229 h 258"/>
                  <a:gd name="T84" fmla="*/ 229 w 358"/>
                  <a:gd name="T85" fmla="*/ 232 h 258"/>
                  <a:gd name="T86" fmla="*/ 210 w 358"/>
                  <a:gd name="T87" fmla="*/ 239 h 258"/>
                  <a:gd name="T88" fmla="*/ 196 w 358"/>
                  <a:gd name="T89" fmla="*/ 248 h 258"/>
                  <a:gd name="T90" fmla="*/ 191 w 358"/>
                  <a:gd name="T91" fmla="*/ 249 h 258"/>
                  <a:gd name="T92" fmla="*/ 187 w 358"/>
                  <a:gd name="T93" fmla="*/ 252 h 258"/>
                  <a:gd name="T94" fmla="*/ 179 w 358"/>
                  <a:gd name="T95" fmla="*/ 255 h 258"/>
                  <a:gd name="T96" fmla="*/ 166 w 358"/>
                  <a:gd name="T97" fmla="*/ 256 h 258"/>
                  <a:gd name="T98" fmla="*/ 157 w 358"/>
                  <a:gd name="T99" fmla="*/ 258 h 258"/>
                  <a:gd name="T100" fmla="*/ 135 w 358"/>
                  <a:gd name="T101" fmla="*/ 252 h 258"/>
                  <a:gd name="T102" fmla="*/ 120 w 358"/>
                  <a:gd name="T103" fmla="*/ 243 h 258"/>
                  <a:gd name="T104" fmla="*/ 101 w 358"/>
                  <a:gd name="T105" fmla="*/ 236 h 258"/>
                  <a:gd name="T106" fmla="*/ 83 w 358"/>
                  <a:gd name="T107" fmla="*/ 234 h 258"/>
                  <a:gd name="T108" fmla="*/ 63 w 358"/>
                  <a:gd name="T109" fmla="*/ 233 h 258"/>
                  <a:gd name="T110" fmla="*/ 48 w 358"/>
                  <a:gd name="T111" fmla="*/ 220 h 258"/>
                  <a:gd name="T112" fmla="*/ 31 w 358"/>
                  <a:gd name="T113" fmla="*/ 210 h 258"/>
                  <a:gd name="T114" fmla="*/ 6 w 358"/>
                  <a:gd name="T115" fmla="*/ 203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358" h="258">
                    <a:moveTo>
                      <a:pt x="0" y="197"/>
                    </a:moveTo>
                    <a:lnTo>
                      <a:pt x="3" y="195"/>
                    </a:lnTo>
                    <a:lnTo>
                      <a:pt x="3" y="194"/>
                    </a:lnTo>
                    <a:lnTo>
                      <a:pt x="2" y="192"/>
                    </a:lnTo>
                    <a:lnTo>
                      <a:pt x="2" y="188"/>
                    </a:lnTo>
                    <a:lnTo>
                      <a:pt x="4" y="185"/>
                    </a:lnTo>
                    <a:lnTo>
                      <a:pt x="8" y="183"/>
                    </a:lnTo>
                    <a:lnTo>
                      <a:pt x="9" y="184"/>
                    </a:lnTo>
                    <a:lnTo>
                      <a:pt x="11" y="183"/>
                    </a:lnTo>
                    <a:lnTo>
                      <a:pt x="13" y="180"/>
                    </a:lnTo>
                    <a:lnTo>
                      <a:pt x="15" y="178"/>
                    </a:lnTo>
                    <a:lnTo>
                      <a:pt x="16" y="177"/>
                    </a:lnTo>
                    <a:lnTo>
                      <a:pt x="13" y="170"/>
                    </a:lnTo>
                    <a:lnTo>
                      <a:pt x="16" y="169"/>
                    </a:lnTo>
                    <a:lnTo>
                      <a:pt x="17" y="169"/>
                    </a:lnTo>
                    <a:lnTo>
                      <a:pt x="19" y="169"/>
                    </a:lnTo>
                    <a:lnTo>
                      <a:pt x="21" y="168"/>
                    </a:lnTo>
                    <a:lnTo>
                      <a:pt x="22" y="165"/>
                    </a:lnTo>
                    <a:lnTo>
                      <a:pt x="24" y="165"/>
                    </a:lnTo>
                    <a:lnTo>
                      <a:pt x="25" y="162"/>
                    </a:lnTo>
                    <a:lnTo>
                      <a:pt x="28" y="155"/>
                    </a:lnTo>
                    <a:lnTo>
                      <a:pt x="28" y="151"/>
                    </a:lnTo>
                    <a:lnTo>
                      <a:pt x="29" y="149"/>
                    </a:lnTo>
                    <a:lnTo>
                      <a:pt x="31" y="147"/>
                    </a:lnTo>
                    <a:lnTo>
                      <a:pt x="31" y="141"/>
                    </a:lnTo>
                    <a:lnTo>
                      <a:pt x="25" y="139"/>
                    </a:lnTo>
                    <a:lnTo>
                      <a:pt x="24" y="138"/>
                    </a:lnTo>
                    <a:lnTo>
                      <a:pt x="24" y="138"/>
                    </a:lnTo>
                    <a:lnTo>
                      <a:pt x="21" y="137"/>
                    </a:lnTo>
                    <a:lnTo>
                      <a:pt x="19" y="134"/>
                    </a:lnTo>
                    <a:lnTo>
                      <a:pt x="19" y="125"/>
                    </a:lnTo>
                    <a:lnTo>
                      <a:pt x="16" y="124"/>
                    </a:lnTo>
                    <a:lnTo>
                      <a:pt x="12" y="123"/>
                    </a:lnTo>
                    <a:lnTo>
                      <a:pt x="10" y="99"/>
                    </a:lnTo>
                    <a:lnTo>
                      <a:pt x="8" y="95"/>
                    </a:lnTo>
                    <a:lnTo>
                      <a:pt x="6" y="94"/>
                    </a:lnTo>
                    <a:lnTo>
                      <a:pt x="5" y="91"/>
                    </a:lnTo>
                    <a:lnTo>
                      <a:pt x="8" y="74"/>
                    </a:lnTo>
                    <a:lnTo>
                      <a:pt x="8" y="68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2" y="65"/>
                    </a:lnTo>
                    <a:lnTo>
                      <a:pt x="14" y="64"/>
                    </a:lnTo>
                    <a:lnTo>
                      <a:pt x="15" y="61"/>
                    </a:lnTo>
                    <a:lnTo>
                      <a:pt x="18" y="62"/>
                    </a:lnTo>
                    <a:lnTo>
                      <a:pt x="17" y="64"/>
                    </a:lnTo>
                    <a:lnTo>
                      <a:pt x="18" y="65"/>
                    </a:lnTo>
                    <a:lnTo>
                      <a:pt x="19" y="68"/>
                    </a:lnTo>
                    <a:lnTo>
                      <a:pt x="21" y="66"/>
                    </a:lnTo>
                    <a:lnTo>
                      <a:pt x="21" y="59"/>
                    </a:lnTo>
                    <a:lnTo>
                      <a:pt x="24" y="56"/>
                    </a:lnTo>
                    <a:lnTo>
                      <a:pt x="25" y="57"/>
                    </a:lnTo>
                    <a:lnTo>
                      <a:pt x="27" y="57"/>
                    </a:lnTo>
                    <a:lnTo>
                      <a:pt x="30" y="57"/>
                    </a:lnTo>
                    <a:lnTo>
                      <a:pt x="32" y="57"/>
                    </a:lnTo>
                    <a:lnTo>
                      <a:pt x="35" y="59"/>
                    </a:lnTo>
                    <a:lnTo>
                      <a:pt x="37" y="60"/>
                    </a:lnTo>
                    <a:lnTo>
                      <a:pt x="42" y="59"/>
                    </a:lnTo>
                    <a:lnTo>
                      <a:pt x="44" y="60"/>
                    </a:lnTo>
                    <a:lnTo>
                      <a:pt x="46" y="64"/>
                    </a:lnTo>
                    <a:lnTo>
                      <a:pt x="47" y="63"/>
                    </a:lnTo>
                    <a:lnTo>
                      <a:pt x="49" y="62"/>
                    </a:lnTo>
                    <a:lnTo>
                      <a:pt x="54" y="59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2" y="55"/>
                    </a:lnTo>
                    <a:lnTo>
                      <a:pt x="50" y="54"/>
                    </a:lnTo>
                    <a:lnTo>
                      <a:pt x="49" y="49"/>
                    </a:lnTo>
                    <a:lnTo>
                      <a:pt x="48" y="47"/>
                    </a:lnTo>
                    <a:lnTo>
                      <a:pt x="52" y="37"/>
                    </a:lnTo>
                    <a:lnTo>
                      <a:pt x="56" y="36"/>
                    </a:lnTo>
                    <a:lnTo>
                      <a:pt x="57" y="32"/>
                    </a:lnTo>
                    <a:lnTo>
                      <a:pt x="59" y="32"/>
                    </a:lnTo>
                    <a:lnTo>
                      <a:pt x="65" y="31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5" y="41"/>
                    </a:lnTo>
                    <a:lnTo>
                      <a:pt x="71" y="47"/>
                    </a:lnTo>
                    <a:lnTo>
                      <a:pt x="73" y="55"/>
                    </a:lnTo>
                    <a:lnTo>
                      <a:pt x="75" y="56"/>
                    </a:lnTo>
                    <a:lnTo>
                      <a:pt x="76" y="56"/>
                    </a:lnTo>
                    <a:lnTo>
                      <a:pt x="76" y="54"/>
                    </a:lnTo>
                    <a:lnTo>
                      <a:pt x="76" y="52"/>
                    </a:lnTo>
                    <a:lnTo>
                      <a:pt x="79" y="55"/>
                    </a:lnTo>
                    <a:lnTo>
                      <a:pt x="78" y="57"/>
                    </a:lnTo>
                    <a:lnTo>
                      <a:pt x="78" y="59"/>
                    </a:lnTo>
                    <a:lnTo>
                      <a:pt x="79" y="59"/>
                    </a:lnTo>
                    <a:lnTo>
                      <a:pt x="79" y="55"/>
                    </a:lnTo>
                    <a:lnTo>
                      <a:pt x="81" y="54"/>
                    </a:lnTo>
                    <a:lnTo>
                      <a:pt x="82" y="51"/>
                    </a:lnTo>
                    <a:lnTo>
                      <a:pt x="85" y="49"/>
                    </a:lnTo>
                    <a:lnTo>
                      <a:pt x="86" y="48"/>
                    </a:lnTo>
                    <a:lnTo>
                      <a:pt x="89" y="45"/>
                    </a:lnTo>
                    <a:lnTo>
                      <a:pt x="91" y="45"/>
                    </a:lnTo>
                    <a:lnTo>
                      <a:pt x="94" y="42"/>
                    </a:lnTo>
                    <a:lnTo>
                      <a:pt x="98" y="42"/>
                    </a:lnTo>
                    <a:lnTo>
                      <a:pt x="99" y="42"/>
                    </a:lnTo>
                    <a:lnTo>
                      <a:pt x="102" y="41"/>
                    </a:lnTo>
                    <a:lnTo>
                      <a:pt x="103" y="42"/>
                    </a:lnTo>
                    <a:lnTo>
                      <a:pt x="106" y="44"/>
                    </a:lnTo>
                    <a:lnTo>
                      <a:pt x="108" y="45"/>
                    </a:lnTo>
                    <a:lnTo>
                      <a:pt x="110" y="45"/>
                    </a:lnTo>
                    <a:lnTo>
                      <a:pt x="112" y="42"/>
                    </a:lnTo>
                    <a:lnTo>
                      <a:pt x="115" y="40"/>
                    </a:lnTo>
                    <a:lnTo>
                      <a:pt x="119" y="37"/>
                    </a:lnTo>
                    <a:lnTo>
                      <a:pt x="123" y="37"/>
                    </a:lnTo>
                    <a:lnTo>
                      <a:pt x="124" y="37"/>
                    </a:lnTo>
                    <a:lnTo>
                      <a:pt x="126" y="36"/>
                    </a:lnTo>
                    <a:lnTo>
                      <a:pt x="127" y="35"/>
                    </a:lnTo>
                    <a:lnTo>
                      <a:pt x="128" y="34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3" y="25"/>
                    </a:lnTo>
                    <a:lnTo>
                      <a:pt x="134" y="23"/>
                    </a:lnTo>
                    <a:lnTo>
                      <a:pt x="137" y="21"/>
                    </a:lnTo>
                    <a:lnTo>
                      <a:pt x="138" y="21"/>
                    </a:lnTo>
                    <a:lnTo>
                      <a:pt x="139" y="20"/>
                    </a:lnTo>
                    <a:lnTo>
                      <a:pt x="140" y="17"/>
                    </a:lnTo>
                    <a:lnTo>
                      <a:pt x="144" y="10"/>
                    </a:lnTo>
                    <a:lnTo>
                      <a:pt x="145" y="7"/>
                    </a:lnTo>
                    <a:lnTo>
                      <a:pt x="142" y="4"/>
                    </a:lnTo>
                    <a:lnTo>
                      <a:pt x="142" y="0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51" y="3"/>
                    </a:lnTo>
                    <a:lnTo>
                      <a:pt x="152" y="3"/>
                    </a:lnTo>
                    <a:lnTo>
                      <a:pt x="156" y="5"/>
                    </a:lnTo>
                    <a:lnTo>
                      <a:pt x="158" y="7"/>
                    </a:lnTo>
                    <a:lnTo>
                      <a:pt x="162" y="9"/>
                    </a:lnTo>
                    <a:lnTo>
                      <a:pt x="163" y="9"/>
                    </a:lnTo>
                    <a:lnTo>
                      <a:pt x="168" y="11"/>
                    </a:lnTo>
                    <a:lnTo>
                      <a:pt x="169" y="13"/>
                    </a:lnTo>
                    <a:lnTo>
                      <a:pt x="172" y="18"/>
                    </a:lnTo>
                    <a:lnTo>
                      <a:pt x="172" y="19"/>
                    </a:lnTo>
                    <a:lnTo>
                      <a:pt x="172" y="19"/>
                    </a:lnTo>
                    <a:lnTo>
                      <a:pt x="173" y="22"/>
                    </a:lnTo>
                    <a:lnTo>
                      <a:pt x="173" y="27"/>
                    </a:lnTo>
                    <a:lnTo>
                      <a:pt x="173" y="28"/>
                    </a:lnTo>
                    <a:lnTo>
                      <a:pt x="175" y="30"/>
                    </a:lnTo>
                    <a:lnTo>
                      <a:pt x="179" y="32"/>
                    </a:lnTo>
                    <a:lnTo>
                      <a:pt x="180" y="33"/>
                    </a:lnTo>
                    <a:lnTo>
                      <a:pt x="180" y="36"/>
                    </a:lnTo>
                    <a:lnTo>
                      <a:pt x="179" y="37"/>
                    </a:lnTo>
                    <a:lnTo>
                      <a:pt x="179" y="38"/>
                    </a:lnTo>
                    <a:lnTo>
                      <a:pt x="180" y="38"/>
                    </a:lnTo>
                    <a:lnTo>
                      <a:pt x="182" y="41"/>
                    </a:lnTo>
                    <a:lnTo>
                      <a:pt x="184" y="42"/>
                    </a:lnTo>
                    <a:lnTo>
                      <a:pt x="188" y="41"/>
                    </a:lnTo>
                    <a:lnTo>
                      <a:pt x="193" y="42"/>
                    </a:lnTo>
                    <a:lnTo>
                      <a:pt x="199" y="41"/>
                    </a:lnTo>
                    <a:lnTo>
                      <a:pt x="201" y="41"/>
                    </a:lnTo>
                    <a:lnTo>
                      <a:pt x="205" y="46"/>
                    </a:lnTo>
                    <a:lnTo>
                      <a:pt x="208" y="52"/>
                    </a:lnTo>
                    <a:lnTo>
                      <a:pt x="209" y="57"/>
                    </a:lnTo>
                    <a:lnTo>
                      <a:pt x="209" y="64"/>
                    </a:lnTo>
                    <a:lnTo>
                      <a:pt x="206" y="68"/>
                    </a:lnTo>
                    <a:lnTo>
                      <a:pt x="202" y="74"/>
                    </a:lnTo>
                    <a:lnTo>
                      <a:pt x="202" y="75"/>
                    </a:lnTo>
                    <a:lnTo>
                      <a:pt x="205" y="89"/>
                    </a:lnTo>
                    <a:lnTo>
                      <a:pt x="208" y="95"/>
                    </a:lnTo>
                    <a:lnTo>
                      <a:pt x="211" y="97"/>
                    </a:lnTo>
                    <a:lnTo>
                      <a:pt x="215" y="97"/>
                    </a:lnTo>
                    <a:lnTo>
                      <a:pt x="220" y="98"/>
                    </a:lnTo>
                    <a:lnTo>
                      <a:pt x="225" y="97"/>
                    </a:lnTo>
                    <a:lnTo>
                      <a:pt x="232" y="92"/>
                    </a:lnTo>
                    <a:lnTo>
                      <a:pt x="233" y="88"/>
                    </a:lnTo>
                    <a:lnTo>
                      <a:pt x="240" y="87"/>
                    </a:lnTo>
                    <a:lnTo>
                      <a:pt x="250" y="81"/>
                    </a:lnTo>
                    <a:lnTo>
                      <a:pt x="251" y="78"/>
                    </a:lnTo>
                    <a:lnTo>
                      <a:pt x="251" y="79"/>
                    </a:lnTo>
                    <a:lnTo>
                      <a:pt x="254" y="79"/>
                    </a:lnTo>
                    <a:lnTo>
                      <a:pt x="257" y="83"/>
                    </a:lnTo>
                    <a:lnTo>
                      <a:pt x="260" y="84"/>
                    </a:lnTo>
                    <a:lnTo>
                      <a:pt x="260" y="88"/>
                    </a:lnTo>
                    <a:lnTo>
                      <a:pt x="258" y="88"/>
                    </a:lnTo>
                    <a:lnTo>
                      <a:pt x="256" y="89"/>
                    </a:lnTo>
                    <a:lnTo>
                      <a:pt x="255" y="89"/>
                    </a:lnTo>
                    <a:lnTo>
                      <a:pt x="254" y="91"/>
                    </a:lnTo>
                    <a:lnTo>
                      <a:pt x="254" y="91"/>
                    </a:lnTo>
                    <a:lnTo>
                      <a:pt x="253" y="91"/>
                    </a:lnTo>
                    <a:lnTo>
                      <a:pt x="254" y="93"/>
                    </a:lnTo>
                    <a:lnTo>
                      <a:pt x="254" y="95"/>
                    </a:lnTo>
                    <a:lnTo>
                      <a:pt x="257" y="97"/>
                    </a:lnTo>
                    <a:lnTo>
                      <a:pt x="260" y="104"/>
                    </a:lnTo>
                    <a:lnTo>
                      <a:pt x="265" y="109"/>
                    </a:lnTo>
                    <a:lnTo>
                      <a:pt x="275" y="115"/>
                    </a:lnTo>
                    <a:lnTo>
                      <a:pt x="276" y="116"/>
                    </a:lnTo>
                    <a:lnTo>
                      <a:pt x="277" y="116"/>
                    </a:lnTo>
                    <a:lnTo>
                      <a:pt x="279" y="116"/>
                    </a:lnTo>
                    <a:lnTo>
                      <a:pt x="279" y="125"/>
                    </a:lnTo>
                    <a:lnTo>
                      <a:pt x="286" y="125"/>
                    </a:lnTo>
                    <a:lnTo>
                      <a:pt x="292" y="125"/>
                    </a:lnTo>
                    <a:lnTo>
                      <a:pt x="296" y="125"/>
                    </a:lnTo>
                    <a:lnTo>
                      <a:pt x="303" y="125"/>
                    </a:lnTo>
                    <a:lnTo>
                      <a:pt x="307" y="125"/>
                    </a:lnTo>
                    <a:lnTo>
                      <a:pt x="320" y="125"/>
                    </a:lnTo>
                    <a:lnTo>
                      <a:pt x="341" y="127"/>
                    </a:lnTo>
                    <a:lnTo>
                      <a:pt x="353" y="127"/>
                    </a:lnTo>
                    <a:lnTo>
                      <a:pt x="358" y="127"/>
                    </a:lnTo>
                    <a:lnTo>
                      <a:pt x="344" y="166"/>
                    </a:lnTo>
                    <a:lnTo>
                      <a:pt x="337" y="188"/>
                    </a:lnTo>
                    <a:lnTo>
                      <a:pt x="342" y="202"/>
                    </a:lnTo>
                    <a:lnTo>
                      <a:pt x="341" y="216"/>
                    </a:lnTo>
                    <a:lnTo>
                      <a:pt x="341" y="216"/>
                    </a:lnTo>
                    <a:lnTo>
                      <a:pt x="338" y="216"/>
                    </a:lnTo>
                    <a:lnTo>
                      <a:pt x="337" y="216"/>
                    </a:lnTo>
                    <a:lnTo>
                      <a:pt x="331" y="213"/>
                    </a:lnTo>
                    <a:lnTo>
                      <a:pt x="329" y="213"/>
                    </a:lnTo>
                    <a:lnTo>
                      <a:pt x="322" y="210"/>
                    </a:lnTo>
                    <a:lnTo>
                      <a:pt x="317" y="208"/>
                    </a:lnTo>
                    <a:lnTo>
                      <a:pt x="310" y="208"/>
                    </a:lnTo>
                    <a:lnTo>
                      <a:pt x="303" y="207"/>
                    </a:lnTo>
                    <a:lnTo>
                      <a:pt x="296" y="206"/>
                    </a:lnTo>
                    <a:lnTo>
                      <a:pt x="295" y="206"/>
                    </a:lnTo>
                    <a:lnTo>
                      <a:pt x="295" y="205"/>
                    </a:lnTo>
                    <a:lnTo>
                      <a:pt x="298" y="203"/>
                    </a:lnTo>
                    <a:lnTo>
                      <a:pt x="300" y="203"/>
                    </a:lnTo>
                    <a:lnTo>
                      <a:pt x="304" y="201"/>
                    </a:lnTo>
                    <a:lnTo>
                      <a:pt x="304" y="201"/>
                    </a:lnTo>
                    <a:lnTo>
                      <a:pt x="305" y="199"/>
                    </a:lnTo>
                    <a:lnTo>
                      <a:pt x="307" y="196"/>
                    </a:lnTo>
                    <a:lnTo>
                      <a:pt x="306" y="195"/>
                    </a:lnTo>
                    <a:lnTo>
                      <a:pt x="305" y="193"/>
                    </a:lnTo>
                    <a:lnTo>
                      <a:pt x="302" y="193"/>
                    </a:lnTo>
                    <a:lnTo>
                      <a:pt x="299" y="192"/>
                    </a:lnTo>
                    <a:lnTo>
                      <a:pt x="298" y="194"/>
                    </a:lnTo>
                    <a:lnTo>
                      <a:pt x="296" y="194"/>
                    </a:lnTo>
                    <a:lnTo>
                      <a:pt x="295" y="196"/>
                    </a:lnTo>
                    <a:lnTo>
                      <a:pt x="295" y="197"/>
                    </a:lnTo>
                    <a:lnTo>
                      <a:pt x="295" y="198"/>
                    </a:lnTo>
                    <a:lnTo>
                      <a:pt x="292" y="198"/>
                    </a:lnTo>
                    <a:lnTo>
                      <a:pt x="290" y="201"/>
                    </a:lnTo>
                    <a:lnTo>
                      <a:pt x="289" y="199"/>
                    </a:lnTo>
                    <a:lnTo>
                      <a:pt x="289" y="198"/>
                    </a:lnTo>
                    <a:lnTo>
                      <a:pt x="291" y="196"/>
                    </a:lnTo>
                    <a:lnTo>
                      <a:pt x="292" y="195"/>
                    </a:lnTo>
                    <a:lnTo>
                      <a:pt x="291" y="195"/>
                    </a:lnTo>
                    <a:lnTo>
                      <a:pt x="290" y="194"/>
                    </a:lnTo>
                    <a:lnTo>
                      <a:pt x="289" y="192"/>
                    </a:lnTo>
                    <a:lnTo>
                      <a:pt x="288" y="192"/>
                    </a:lnTo>
                    <a:lnTo>
                      <a:pt x="288" y="191"/>
                    </a:lnTo>
                    <a:lnTo>
                      <a:pt x="289" y="191"/>
                    </a:lnTo>
                    <a:lnTo>
                      <a:pt x="289" y="189"/>
                    </a:lnTo>
                    <a:lnTo>
                      <a:pt x="287" y="188"/>
                    </a:lnTo>
                    <a:lnTo>
                      <a:pt x="286" y="187"/>
                    </a:lnTo>
                    <a:lnTo>
                      <a:pt x="285" y="187"/>
                    </a:lnTo>
                    <a:lnTo>
                      <a:pt x="284" y="187"/>
                    </a:lnTo>
                    <a:lnTo>
                      <a:pt x="283" y="188"/>
                    </a:lnTo>
                    <a:lnTo>
                      <a:pt x="281" y="188"/>
                    </a:lnTo>
                    <a:lnTo>
                      <a:pt x="280" y="188"/>
                    </a:lnTo>
                    <a:lnTo>
                      <a:pt x="278" y="191"/>
                    </a:lnTo>
                    <a:lnTo>
                      <a:pt x="276" y="195"/>
                    </a:lnTo>
                    <a:lnTo>
                      <a:pt x="275" y="196"/>
                    </a:lnTo>
                    <a:lnTo>
                      <a:pt x="274" y="196"/>
                    </a:lnTo>
                    <a:lnTo>
                      <a:pt x="272" y="197"/>
                    </a:lnTo>
                    <a:lnTo>
                      <a:pt x="271" y="199"/>
                    </a:lnTo>
                    <a:lnTo>
                      <a:pt x="269" y="199"/>
                    </a:lnTo>
                    <a:lnTo>
                      <a:pt x="269" y="199"/>
                    </a:lnTo>
                    <a:lnTo>
                      <a:pt x="269" y="201"/>
                    </a:lnTo>
                    <a:lnTo>
                      <a:pt x="271" y="202"/>
                    </a:lnTo>
                    <a:lnTo>
                      <a:pt x="272" y="202"/>
                    </a:lnTo>
                    <a:lnTo>
                      <a:pt x="275" y="202"/>
                    </a:lnTo>
                    <a:lnTo>
                      <a:pt x="275" y="203"/>
                    </a:lnTo>
                    <a:lnTo>
                      <a:pt x="275" y="205"/>
                    </a:lnTo>
                    <a:lnTo>
                      <a:pt x="275" y="208"/>
                    </a:lnTo>
                    <a:lnTo>
                      <a:pt x="272" y="208"/>
                    </a:lnTo>
                    <a:lnTo>
                      <a:pt x="267" y="208"/>
                    </a:lnTo>
                    <a:lnTo>
                      <a:pt x="265" y="208"/>
                    </a:lnTo>
                    <a:lnTo>
                      <a:pt x="264" y="208"/>
                    </a:lnTo>
                    <a:lnTo>
                      <a:pt x="263" y="208"/>
                    </a:lnTo>
                    <a:lnTo>
                      <a:pt x="263" y="210"/>
                    </a:lnTo>
                    <a:lnTo>
                      <a:pt x="263" y="211"/>
                    </a:lnTo>
                    <a:lnTo>
                      <a:pt x="262" y="211"/>
                    </a:lnTo>
                    <a:lnTo>
                      <a:pt x="261" y="210"/>
                    </a:lnTo>
                    <a:lnTo>
                      <a:pt x="260" y="211"/>
                    </a:lnTo>
                    <a:lnTo>
                      <a:pt x="260" y="211"/>
                    </a:lnTo>
                    <a:lnTo>
                      <a:pt x="259" y="211"/>
                    </a:lnTo>
                    <a:lnTo>
                      <a:pt x="257" y="212"/>
                    </a:lnTo>
                    <a:lnTo>
                      <a:pt x="257" y="214"/>
                    </a:lnTo>
                    <a:lnTo>
                      <a:pt x="256" y="214"/>
                    </a:lnTo>
                    <a:lnTo>
                      <a:pt x="254" y="215"/>
                    </a:lnTo>
                    <a:lnTo>
                      <a:pt x="254" y="216"/>
                    </a:lnTo>
                    <a:lnTo>
                      <a:pt x="253" y="217"/>
                    </a:lnTo>
                    <a:lnTo>
                      <a:pt x="249" y="219"/>
                    </a:lnTo>
                    <a:lnTo>
                      <a:pt x="248" y="219"/>
                    </a:lnTo>
                    <a:lnTo>
                      <a:pt x="247" y="222"/>
                    </a:lnTo>
                    <a:lnTo>
                      <a:pt x="247" y="223"/>
                    </a:lnTo>
                    <a:lnTo>
                      <a:pt x="247" y="225"/>
                    </a:lnTo>
                    <a:lnTo>
                      <a:pt x="247" y="225"/>
                    </a:lnTo>
                    <a:lnTo>
                      <a:pt x="244" y="225"/>
                    </a:lnTo>
                    <a:lnTo>
                      <a:pt x="242" y="226"/>
                    </a:lnTo>
                    <a:lnTo>
                      <a:pt x="241" y="228"/>
                    </a:lnTo>
                    <a:lnTo>
                      <a:pt x="240" y="229"/>
                    </a:lnTo>
                    <a:lnTo>
                      <a:pt x="238" y="228"/>
                    </a:lnTo>
                    <a:lnTo>
                      <a:pt x="237" y="229"/>
                    </a:lnTo>
                    <a:lnTo>
                      <a:pt x="232" y="229"/>
                    </a:lnTo>
                    <a:lnTo>
                      <a:pt x="232" y="231"/>
                    </a:lnTo>
                    <a:lnTo>
                      <a:pt x="229" y="231"/>
                    </a:lnTo>
                    <a:lnTo>
                      <a:pt x="229" y="232"/>
                    </a:lnTo>
                    <a:lnTo>
                      <a:pt x="229" y="232"/>
                    </a:lnTo>
                    <a:lnTo>
                      <a:pt x="227" y="232"/>
                    </a:lnTo>
                    <a:lnTo>
                      <a:pt x="226" y="233"/>
                    </a:lnTo>
                    <a:lnTo>
                      <a:pt x="221" y="234"/>
                    </a:lnTo>
                    <a:lnTo>
                      <a:pt x="218" y="235"/>
                    </a:lnTo>
                    <a:lnTo>
                      <a:pt x="217" y="236"/>
                    </a:lnTo>
                    <a:lnTo>
                      <a:pt x="217" y="237"/>
                    </a:lnTo>
                    <a:lnTo>
                      <a:pt x="210" y="239"/>
                    </a:lnTo>
                    <a:lnTo>
                      <a:pt x="209" y="241"/>
                    </a:lnTo>
                    <a:lnTo>
                      <a:pt x="204" y="242"/>
                    </a:lnTo>
                    <a:lnTo>
                      <a:pt x="203" y="244"/>
                    </a:lnTo>
                    <a:lnTo>
                      <a:pt x="200" y="244"/>
                    </a:lnTo>
                    <a:lnTo>
                      <a:pt x="197" y="247"/>
                    </a:lnTo>
                    <a:lnTo>
                      <a:pt x="196" y="247"/>
                    </a:lnTo>
                    <a:lnTo>
                      <a:pt x="196" y="248"/>
                    </a:lnTo>
                    <a:lnTo>
                      <a:pt x="195" y="248"/>
                    </a:lnTo>
                    <a:lnTo>
                      <a:pt x="195" y="248"/>
                    </a:lnTo>
                    <a:lnTo>
                      <a:pt x="193" y="248"/>
                    </a:lnTo>
                    <a:lnTo>
                      <a:pt x="193" y="248"/>
                    </a:lnTo>
                    <a:lnTo>
                      <a:pt x="193" y="249"/>
                    </a:lnTo>
                    <a:lnTo>
                      <a:pt x="193" y="249"/>
                    </a:lnTo>
                    <a:lnTo>
                      <a:pt x="191" y="249"/>
                    </a:lnTo>
                    <a:lnTo>
                      <a:pt x="191" y="250"/>
                    </a:lnTo>
                    <a:lnTo>
                      <a:pt x="190" y="249"/>
                    </a:lnTo>
                    <a:lnTo>
                      <a:pt x="190" y="251"/>
                    </a:lnTo>
                    <a:lnTo>
                      <a:pt x="190" y="251"/>
                    </a:lnTo>
                    <a:lnTo>
                      <a:pt x="189" y="251"/>
                    </a:lnTo>
                    <a:lnTo>
                      <a:pt x="189" y="252"/>
                    </a:lnTo>
                    <a:lnTo>
                      <a:pt x="187" y="252"/>
                    </a:lnTo>
                    <a:lnTo>
                      <a:pt x="185" y="253"/>
                    </a:lnTo>
                    <a:lnTo>
                      <a:pt x="184" y="253"/>
                    </a:lnTo>
                    <a:lnTo>
                      <a:pt x="184" y="254"/>
                    </a:lnTo>
                    <a:lnTo>
                      <a:pt x="183" y="255"/>
                    </a:lnTo>
                    <a:lnTo>
                      <a:pt x="182" y="255"/>
                    </a:lnTo>
                    <a:lnTo>
                      <a:pt x="181" y="256"/>
                    </a:lnTo>
                    <a:lnTo>
                      <a:pt x="179" y="255"/>
                    </a:lnTo>
                    <a:lnTo>
                      <a:pt x="178" y="256"/>
                    </a:lnTo>
                    <a:lnTo>
                      <a:pt x="175" y="255"/>
                    </a:lnTo>
                    <a:lnTo>
                      <a:pt x="174" y="256"/>
                    </a:lnTo>
                    <a:lnTo>
                      <a:pt x="173" y="255"/>
                    </a:lnTo>
                    <a:lnTo>
                      <a:pt x="173" y="256"/>
                    </a:lnTo>
                    <a:lnTo>
                      <a:pt x="167" y="255"/>
                    </a:lnTo>
                    <a:lnTo>
                      <a:pt x="166" y="256"/>
                    </a:lnTo>
                    <a:lnTo>
                      <a:pt x="165" y="256"/>
                    </a:lnTo>
                    <a:lnTo>
                      <a:pt x="165" y="256"/>
                    </a:lnTo>
                    <a:lnTo>
                      <a:pt x="163" y="257"/>
                    </a:lnTo>
                    <a:lnTo>
                      <a:pt x="163" y="258"/>
                    </a:lnTo>
                    <a:lnTo>
                      <a:pt x="163" y="258"/>
                    </a:lnTo>
                    <a:lnTo>
                      <a:pt x="158" y="258"/>
                    </a:lnTo>
                    <a:lnTo>
                      <a:pt x="157" y="258"/>
                    </a:lnTo>
                    <a:lnTo>
                      <a:pt x="156" y="256"/>
                    </a:lnTo>
                    <a:lnTo>
                      <a:pt x="152" y="256"/>
                    </a:lnTo>
                    <a:lnTo>
                      <a:pt x="150" y="254"/>
                    </a:lnTo>
                    <a:lnTo>
                      <a:pt x="148" y="253"/>
                    </a:lnTo>
                    <a:lnTo>
                      <a:pt x="146" y="253"/>
                    </a:lnTo>
                    <a:lnTo>
                      <a:pt x="138" y="252"/>
                    </a:lnTo>
                    <a:lnTo>
                      <a:pt x="135" y="252"/>
                    </a:lnTo>
                    <a:lnTo>
                      <a:pt x="128" y="248"/>
                    </a:lnTo>
                    <a:lnTo>
                      <a:pt x="126" y="247"/>
                    </a:lnTo>
                    <a:lnTo>
                      <a:pt x="124" y="247"/>
                    </a:lnTo>
                    <a:lnTo>
                      <a:pt x="121" y="245"/>
                    </a:lnTo>
                    <a:lnTo>
                      <a:pt x="120" y="245"/>
                    </a:lnTo>
                    <a:lnTo>
                      <a:pt x="121" y="244"/>
                    </a:lnTo>
                    <a:lnTo>
                      <a:pt x="120" y="243"/>
                    </a:lnTo>
                    <a:lnTo>
                      <a:pt x="120" y="242"/>
                    </a:lnTo>
                    <a:lnTo>
                      <a:pt x="119" y="242"/>
                    </a:lnTo>
                    <a:lnTo>
                      <a:pt x="117" y="242"/>
                    </a:lnTo>
                    <a:lnTo>
                      <a:pt x="114" y="239"/>
                    </a:lnTo>
                    <a:lnTo>
                      <a:pt x="110" y="237"/>
                    </a:lnTo>
                    <a:lnTo>
                      <a:pt x="103" y="236"/>
                    </a:lnTo>
                    <a:lnTo>
                      <a:pt x="101" y="236"/>
                    </a:lnTo>
                    <a:lnTo>
                      <a:pt x="100" y="235"/>
                    </a:lnTo>
                    <a:lnTo>
                      <a:pt x="98" y="235"/>
                    </a:lnTo>
                    <a:lnTo>
                      <a:pt x="96" y="237"/>
                    </a:lnTo>
                    <a:lnTo>
                      <a:pt x="92" y="236"/>
                    </a:lnTo>
                    <a:lnTo>
                      <a:pt x="87" y="235"/>
                    </a:lnTo>
                    <a:lnTo>
                      <a:pt x="86" y="235"/>
                    </a:lnTo>
                    <a:lnTo>
                      <a:pt x="83" y="234"/>
                    </a:lnTo>
                    <a:lnTo>
                      <a:pt x="81" y="235"/>
                    </a:lnTo>
                    <a:lnTo>
                      <a:pt x="79" y="235"/>
                    </a:lnTo>
                    <a:lnTo>
                      <a:pt x="75" y="233"/>
                    </a:lnTo>
                    <a:lnTo>
                      <a:pt x="73" y="233"/>
                    </a:lnTo>
                    <a:lnTo>
                      <a:pt x="71" y="234"/>
                    </a:lnTo>
                    <a:lnTo>
                      <a:pt x="65" y="233"/>
                    </a:lnTo>
                    <a:lnTo>
                      <a:pt x="63" y="233"/>
                    </a:lnTo>
                    <a:lnTo>
                      <a:pt x="61" y="231"/>
                    </a:lnTo>
                    <a:lnTo>
                      <a:pt x="56" y="226"/>
                    </a:lnTo>
                    <a:lnTo>
                      <a:pt x="55" y="225"/>
                    </a:lnTo>
                    <a:lnTo>
                      <a:pt x="52" y="223"/>
                    </a:lnTo>
                    <a:lnTo>
                      <a:pt x="50" y="222"/>
                    </a:lnTo>
                    <a:lnTo>
                      <a:pt x="49" y="221"/>
                    </a:lnTo>
                    <a:lnTo>
                      <a:pt x="48" y="220"/>
                    </a:lnTo>
                    <a:lnTo>
                      <a:pt x="47" y="220"/>
                    </a:lnTo>
                    <a:lnTo>
                      <a:pt x="46" y="220"/>
                    </a:lnTo>
                    <a:lnTo>
                      <a:pt x="45" y="218"/>
                    </a:lnTo>
                    <a:lnTo>
                      <a:pt x="41" y="216"/>
                    </a:lnTo>
                    <a:lnTo>
                      <a:pt x="40" y="216"/>
                    </a:lnTo>
                    <a:lnTo>
                      <a:pt x="33" y="212"/>
                    </a:lnTo>
                    <a:lnTo>
                      <a:pt x="31" y="210"/>
                    </a:lnTo>
                    <a:lnTo>
                      <a:pt x="28" y="210"/>
                    </a:lnTo>
                    <a:lnTo>
                      <a:pt x="25" y="209"/>
                    </a:lnTo>
                    <a:lnTo>
                      <a:pt x="21" y="208"/>
                    </a:lnTo>
                    <a:lnTo>
                      <a:pt x="18" y="208"/>
                    </a:lnTo>
                    <a:lnTo>
                      <a:pt x="15" y="207"/>
                    </a:lnTo>
                    <a:lnTo>
                      <a:pt x="12" y="205"/>
                    </a:lnTo>
                    <a:lnTo>
                      <a:pt x="6" y="203"/>
                    </a:lnTo>
                    <a:lnTo>
                      <a:pt x="4" y="202"/>
                    </a:lnTo>
                    <a:lnTo>
                      <a:pt x="4" y="201"/>
                    </a:lnTo>
                    <a:lnTo>
                      <a:pt x="0" y="19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46AA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879" name="Picture 855"/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7" y="3467"/>
                <a:ext cx="293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80" name="Picture 856"/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87" y="3467"/>
                <a:ext cx="293" cy="3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53" name="Rectangle 857"/>
              <p:cNvSpPr>
                <a:spLocks noChangeArrowheads="1"/>
              </p:cNvSpPr>
              <p:nvPr/>
            </p:nvSpPr>
            <p:spPr bwMode="auto">
              <a:xfrm>
                <a:off x="4907" y="3478"/>
                <a:ext cx="252" cy="7"/>
              </a:xfrm>
              <a:prstGeom prst="rect">
                <a:avLst/>
              </a:prstGeom>
              <a:solidFill>
                <a:srgbClr val="E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4" name="Rectangle 858"/>
              <p:cNvSpPr>
                <a:spLocks noChangeArrowheads="1"/>
              </p:cNvSpPr>
              <p:nvPr/>
            </p:nvSpPr>
            <p:spPr bwMode="auto">
              <a:xfrm>
                <a:off x="4907" y="3485"/>
                <a:ext cx="252" cy="8"/>
              </a:xfrm>
              <a:prstGeom prst="rect">
                <a:avLst/>
              </a:prstGeom>
              <a:solidFill>
                <a:srgbClr val="E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5" name="Rectangle 859"/>
              <p:cNvSpPr>
                <a:spLocks noChangeArrowheads="1"/>
              </p:cNvSpPr>
              <p:nvPr/>
            </p:nvSpPr>
            <p:spPr bwMode="auto">
              <a:xfrm>
                <a:off x="4907" y="3493"/>
                <a:ext cx="252" cy="8"/>
              </a:xfrm>
              <a:prstGeom prst="rect">
                <a:avLst/>
              </a:prstGeom>
              <a:solidFill>
                <a:srgbClr val="E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6" name="Rectangle 860"/>
              <p:cNvSpPr>
                <a:spLocks noChangeArrowheads="1"/>
              </p:cNvSpPr>
              <p:nvPr/>
            </p:nvSpPr>
            <p:spPr bwMode="auto">
              <a:xfrm>
                <a:off x="4907" y="3501"/>
                <a:ext cx="252" cy="9"/>
              </a:xfrm>
              <a:prstGeom prst="rect">
                <a:avLst/>
              </a:prstGeom>
              <a:solidFill>
                <a:srgbClr val="DE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7" name="Rectangle 861"/>
              <p:cNvSpPr>
                <a:spLocks noChangeArrowheads="1"/>
              </p:cNvSpPr>
              <p:nvPr/>
            </p:nvSpPr>
            <p:spPr bwMode="auto">
              <a:xfrm>
                <a:off x="4907" y="3510"/>
                <a:ext cx="252" cy="9"/>
              </a:xfrm>
              <a:prstGeom prst="rect">
                <a:avLst/>
              </a:prstGeom>
              <a:solidFill>
                <a:srgbClr val="DC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8" name="Rectangle 862"/>
              <p:cNvSpPr>
                <a:spLocks noChangeArrowheads="1"/>
              </p:cNvSpPr>
              <p:nvPr/>
            </p:nvSpPr>
            <p:spPr bwMode="auto">
              <a:xfrm>
                <a:off x="4907" y="3519"/>
                <a:ext cx="252" cy="8"/>
              </a:xfrm>
              <a:prstGeom prst="rect">
                <a:avLst/>
              </a:prstGeom>
              <a:solidFill>
                <a:srgbClr val="DA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59" name="Rectangle 863"/>
              <p:cNvSpPr>
                <a:spLocks noChangeArrowheads="1"/>
              </p:cNvSpPr>
              <p:nvPr/>
            </p:nvSpPr>
            <p:spPr bwMode="auto">
              <a:xfrm>
                <a:off x="4907" y="3527"/>
                <a:ext cx="252" cy="8"/>
              </a:xfrm>
              <a:prstGeom prst="rect">
                <a:avLst/>
              </a:prstGeom>
              <a:solidFill>
                <a:srgbClr val="D8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0" name="Rectangle 864"/>
              <p:cNvSpPr>
                <a:spLocks noChangeArrowheads="1"/>
              </p:cNvSpPr>
              <p:nvPr/>
            </p:nvSpPr>
            <p:spPr bwMode="auto">
              <a:xfrm>
                <a:off x="4907" y="3535"/>
                <a:ext cx="252" cy="9"/>
              </a:xfrm>
              <a:prstGeom prst="rect">
                <a:avLst/>
              </a:prstGeom>
              <a:solidFill>
                <a:srgbClr val="D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1" name="Rectangle 865"/>
              <p:cNvSpPr>
                <a:spLocks noChangeArrowheads="1"/>
              </p:cNvSpPr>
              <p:nvPr/>
            </p:nvSpPr>
            <p:spPr bwMode="auto">
              <a:xfrm>
                <a:off x="4907" y="3544"/>
                <a:ext cx="252" cy="8"/>
              </a:xfrm>
              <a:prstGeom prst="rect">
                <a:avLst/>
              </a:prstGeom>
              <a:solidFill>
                <a:srgbClr val="D4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2" name="Rectangle 866"/>
              <p:cNvSpPr>
                <a:spLocks noChangeArrowheads="1"/>
              </p:cNvSpPr>
              <p:nvPr/>
            </p:nvSpPr>
            <p:spPr bwMode="auto">
              <a:xfrm>
                <a:off x="4907" y="3552"/>
                <a:ext cx="252" cy="8"/>
              </a:xfrm>
              <a:prstGeom prst="rect">
                <a:avLst/>
              </a:prstGeom>
              <a:solidFill>
                <a:srgbClr val="D2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3" name="Rectangle 867"/>
              <p:cNvSpPr>
                <a:spLocks noChangeArrowheads="1"/>
              </p:cNvSpPr>
              <p:nvPr/>
            </p:nvSpPr>
            <p:spPr bwMode="auto">
              <a:xfrm>
                <a:off x="4907" y="3560"/>
                <a:ext cx="252" cy="9"/>
              </a:xfrm>
              <a:prstGeom prst="rect">
                <a:avLst/>
              </a:prstGeom>
              <a:solidFill>
                <a:srgbClr val="D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4" name="Rectangle 868"/>
              <p:cNvSpPr>
                <a:spLocks noChangeArrowheads="1"/>
              </p:cNvSpPr>
              <p:nvPr/>
            </p:nvSpPr>
            <p:spPr bwMode="auto">
              <a:xfrm>
                <a:off x="4907" y="3569"/>
                <a:ext cx="252" cy="8"/>
              </a:xfrm>
              <a:prstGeom prst="rect">
                <a:avLst/>
              </a:prstGeom>
              <a:solidFill>
                <a:srgbClr val="CE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5" name="Rectangle 869"/>
              <p:cNvSpPr>
                <a:spLocks noChangeArrowheads="1"/>
              </p:cNvSpPr>
              <p:nvPr/>
            </p:nvSpPr>
            <p:spPr bwMode="auto">
              <a:xfrm>
                <a:off x="4907" y="3577"/>
                <a:ext cx="252" cy="9"/>
              </a:xfrm>
              <a:prstGeom prst="rect">
                <a:avLst/>
              </a:prstGeom>
              <a:solidFill>
                <a:srgbClr val="CC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6" name="Rectangle 870"/>
              <p:cNvSpPr>
                <a:spLocks noChangeArrowheads="1"/>
              </p:cNvSpPr>
              <p:nvPr/>
            </p:nvSpPr>
            <p:spPr bwMode="auto">
              <a:xfrm>
                <a:off x="4907" y="3586"/>
                <a:ext cx="252" cy="8"/>
              </a:xfrm>
              <a:prstGeom prst="rect">
                <a:avLst/>
              </a:prstGeom>
              <a:solidFill>
                <a:srgbClr val="CA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7" name="Rectangle 871"/>
              <p:cNvSpPr>
                <a:spLocks noChangeArrowheads="1"/>
              </p:cNvSpPr>
              <p:nvPr/>
            </p:nvSpPr>
            <p:spPr bwMode="auto">
              <a:xfrm>
                <a:off x="4907" y="3594"/>
                <a:ext cx="252" cy="9"/>
              </a:xfrm>
              <a:prstGeom prst="rect">
                <a:avLst/>
              </a:prstGeom>
              <a:solidFill>
                <a:srgbClr val="C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8" name="Rectangle 872"/>
              <p:cNvSpPr>
                <a:spLocks noChangeArrowheads="1"/>
              </p:cNvSpPr>
              <p:nvPr/>
            </p:nvSpPr>
            <p:spPr bwMode="auto">
              <a:xfrm>
                <a:off x="4907" y="3603"/>
                <a:ext cx="252" cy="8"/>
              </a:xfrm>
              <a:prstGeom prst="rect">
                <a:avLst/>
              </a:prstGeom>
              <a:solidFill>
                <a:srgbClr val="C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69" name="Rectangle 873"/>
              <p:cNvSpPr>
                <a:spLocks noChangeArrowheads="1"/>
              </p:cNvSpPr>
              <p:nvPr/>
            </p:nvSpPr>
            <p:spPr bwMode="auto">
              <a:xfrm>
                <a:off x="4907" y="3611"/>
                <a:ext cx="252" cy="10"/>
              </a:xfrm>
              <a:prstGeom prst="rect">
                <a:avLst/>
              </a:prstGeom>
              <a:solidFill>
                <a:srgbClr val="C4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0" name="Rectangle 874"/>
              <p:cNvSpPr>
                <a:spLocks noChangeArrowheads="1"/>
              </p:cNvSpPr>
              <p:nvPr/>
            </p:nvSpPr>
            <p:spPr bwMode="auto">
              <a:xfrm>
                <a:off x="4907" y="3621"/>
                <a:ext cx="252" cy="11"/>
              </a:xfrm>
              <a:prstGeom prst="rect">
                <a:avLst/>
              </a:prstGeom>
              <a:solidFill>
                <a:srgbClr val="C2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1" name="Rectangle 875"/>
              <p:cNvSpPr>
                <a:spLocks noChangeArrowheads="1"/>
              </p:cNvSpPr>
              <p:nvPr/>
            </p:nvSpPr>
            <p:spPr bwMode="auto">
              <a:xfrm>
                <a:off x="4907" y="3632"/>
                <a:ext cx="252" cy="8"/>
              </a:xfrm>
              <a:prstGeom prst="rect">
                <a:avLst/>
              </a:prstGeom>
              <a:solidFill>
                <a:srgbClr val="C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2" name="Rectangle 876"/>
              <p:cNvSpPr>
                <a:spLocks noChangeArrowheads="1"/>
              </p:cNvSpPr>
              <p:nvPr/>
            </p:nvSpPr>
            <p:spPr bwMode="auto">
              <a:xfrm>
                <a:off x="4907" y="3640"/>
                <a:ext cx="252" cy="8"/>
              </a:xfrm>
              <a:prstGeom prst="rect">
                <a:avLst/>
              </a:prstGeom>
              <a:solidFill>
                <a:srgbClr val="BE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3" name="Rectangle 877"/>
              <p:cNvSpPr>
                <a:spLocks noChangeArrowheads="1"/>
              </p:cNvSpPr>
              <p:nvPr/>
            </p:nvSpPr>
            <p:spPr bwMode="auto">
              <a:xfrm>
                <a:off x="4907" y="3648"/>
                <a:ext cx="252" cy="7"/>
              </a:xfrm>
              <a:prstGeom prst="rect">
                <a:avLst/>
              </a:prstGeom>
              <a:solidFill>
                <a:srgbClr val="BC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4" name="Rectangle 878"/>
              <p:cNvSpPr>
                <a:spLocks noChangeArrowheads="1"/>
              </p:cNvSpPr>
              <p:nvPr/>
            </p:nvSpPr>
            <p:spPr bwMode="auto">
              <a:xfrm>
                <a:off x="4907" y="3655"/>
                <a:ext cx="252" cy="6"/>
              </a:xfrm>
              <a:prstGeom prst="rect">
                <a:avLst/>
              </a:prstGeom>
              <a:solidFill>
                <a:srgbClr val="BA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5" name="Rectangle 879"/>
              <p:cNvSpPr>
                <a:spLocks noChangeArrowheads="1"/>
              </p:cNvSpPr>
              <p:nvPr/>
            </p:nvSpPr>
            <p:spPr bwMode="auto">
              <a:xfrm>
                <a:off x="4907" y="3661"/>
                <a:ext cx="252" cy="7"/>
              </a:xfrm>
              <a:prstGeom prst="rect">
                <a:avLst/>
              </a:prstGeom>
              <a:solidFill>
                <a:srgbClr val="B8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6" name="Rectangle 880"/>
              <p:cNvSpPr>
                <a:spLocks noChangeArrowheads="1"/>
              </p:cNvSpPr>
              <p:nvPr/>
            </p:nvSpPr>
            <p:spPr bwMode="auto">
              <a:xfrm>
                <a:off x="4907" y="3668"/>
                <a:ext cx="252" cy="7"/>
              </a:xfrm>
              <a:prstGeom prst="rect">
                <a:avLst/>
              </a:prstGeom>
              <a:solidFill>
                <a:srgbClr val="B6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7" name="Rectangle 881"/>
              <p:cNvSpPr>
                <a:spLocks noChangeArrowheads="1"/>
              </p:cNvSpPr>
              <p:nvPr/>
            </p:nvSpPr>
            <p:spPr bwMode="auto">
              <a:xfrm>
                <a:off x="4907" y="3675"/>
                <a:ext cx="252" cy="7"/>
              </a:xfrm>
              <a:prstGeom prst="rect">
                <a:avLst/>
              </a:prstGeom>
              <a:solidFill>
                <a:srgbClr val="B4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78" name="Rectangle 882"/>
              <p:cNvSpPr>
                <a:spLocks noChangeArrowheads="1"/>
              </p:cNvSpPr>
              <p:nvPr/>
            </p:nvSpPr>
            <p:spPr bwMode="auto">
              <a:xfrm>
                <a:off x="4907" y="3682"/>
                <a:ext cx="252" cy="7"/>
              </a:xfrm>
              <a:prstGeom prst="rect">
                <a:avLst/>
              </a:prstGeom>
              <a:solidFill>
                <a:srgbClr val="B2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1" name="Rectangle 883"/>
              <p:cNvSpPr>
                <a:spLocks noChangeArrowheads="1"/>
              </p:cNvSpPr>
              <p:nvPr/>
            </p:nvSpPr>
            <p:spPr bwMode="auto">
              <a:xfrm>
                <a:off x="4907" y="3689"/>
                <a:ext cx="252" cy="6"/>
              </a:xfrm>
              <a:prstGeom prst="rect">
                <a:avLst/>
              </a:prstGeom>
              <a:solidFill>
                <a:srgbClr val="B0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2" name="Rectangle 884"/>
              <p:cNvSpPr>
                <a:spLocks noChangeArrowheads="1"/>
              </p:cNvSpPr>
              <p:nvPr/>
            </p:nvSpPr>
            <p:spPr bwMode="auto">
              <a:xfrm>
                <a:off x="4907" y="3695"/>
                <a:ext cx="252" cy="6"/>
              </a:xfrm>
              <a:prstGeom prst="rect">
                <a:avLst/>
              </a:prstGeom>
              <a:solidFill>
                <a:srgbClr val="AE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3" name="Rectangle 885"/>
              <p:cNvSpPr>
                <a:spLocks noChangeArrowheads="1"/>
              </p:cNvSpPr>
              <p:nvPr/>
            </p:nvSpPr>
            <p:spPr bwMode="auto">
              <a:xfrm>
                <a:off x="4907" y="3701"/>
                <a:ext cx="252" cy="6"/>
              </a:xfrm>
              <a:prstGeom prst="rect">
                <a:avLst/>
              </a:prstGeom>
              <a:solidFill>
                <a:srgbClr val="A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4" name="Rectangle 886"/>
              <p:cNvSpPr>
                <a:spLocks noChangeArrowheads="1"/>
              </p:cNvSpPr>
              <p:nvPr/>
            </p:nvSpPr>
            <p:spPr bwMode="auto">
              <a:xfrm>
                <a:off x="4907" y="3707"/>
                <a:ext cx="252" cy="5"/>
              </a:xfrm>
              <a:prstGeom prst="rect">
                <a:avLst/>
              </a:prstGeom>
              <a:solidFill>
                <a:srgbClr val="AA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5" name="Rectangle 887"/>
              <p:cNvSpPr>
                <a:spLocks noChangeArrowheads="1"/>
              </p:cNvSpPr>
              <p:nvPr/>
            </p:nvSpPr>
            <p:spPr bwMode="auto">
              <a:xfrm>
                <a:off x="4907" y="3712"/>
                <a:ext cx="252" cy="7"/>
              </a:xfrm>
              <a:prstGeom prst="rect">
                <a:avLst/>
              </a:prstGeom>
              <a:solidFill>
                <a:srgbClr val="A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6" name="Rectangle 888"/>
              <p:cNvSpPr>
                <a:spLocks noChangeArrowheads="1"/>
              </p:cNvSpPr>
              <p:nvPr/>
            </p:nvSpPr>
            <p:spPr bwMode="auto">
              <a:xfrm>
                <a:off x="4907" y="3719"/>
                <a:ext cx="252" cy="7"/>
              </a:xfrm>
              <a:prstGeom prst="rect">
                <a:avLst/>
              </a:prstGeom>
              <a:solidFill>
                <a:srgbClr val="A6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7" name="Rectangle 889"/>
              <p:cNvSpPr>
                <a:spLocks noChangeArrowheads="1"/>
              </p:cNvSpPr>
              <p:nvPr/>
            </p:nvSpPr>
            <p:spPr bwMode="auto">
              <a:xfrm>
                <a:off x="4907" y="3726"/>
                <a:ext cx="252" cy="6"/>
              </a:xfrm>
              <a:prstGeom prst="rect">
                <a:avLst/>
              </a:prstGeom>
              <a:solidFill>
                <a:srgbClr val="A4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0" name="Rectangle 890"/>
              <p:cNvSpPr>
                <a:spLocks noChangeArrowheads="1"/>
              </p:cNvSpPr>
              <p:nvPr/>
            </p:nvSpPr>
            <p:spPr bwMode="auto">
              <a:xfrm>
                <a:off x="4907" y="3732"/>
                <a:ext cx="252" cy="7"/>
              </a:xfrm>
              <a:prstGeom prst="rect">
                <a:avLst/>
              </a:prstGeom>
              <a:solidFill>
                <a:srgbClr val="A2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1" name="Rectangle 891"/>
              <p:cNvSpPr>
                <a:spLocks noChangeArrowheads="1"/>
              </p:cNvSpPr>
              <p:nvPr/>
            </p:nvSpPr>
            <p:spPr bwMode="auto">
              <a:xfrm>
                <a:off x="4907" y="3739"/>
                <a:ext cx="252" cy="7"/>
              </a:xfrm>
              <a:prstGeom prst="rect">
                <a:avLst/>
              </a:prstGeom>
              <a:solidFill>
                <a:srgbClr val="A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2" name="Rectangle 892"/>
              <p:cNvSpPr>
                <a:spLocks noChangeArrowheads="1"/>
              </p:cNvSpPr>
              <p:nvPr/>
            </p:nvSpPr>
            <p:spPr bwMode="auto">
              <a:xfrm>
                <a:off x="4907" y="3746"/>
                <a:ext cx="252" cy="2"/>
              </a:xfrm>
              <a:prstGeom prst="rect">
                <a:avLst/>
              </a:prstGeom>
              <a:solidFill>
                <a:srgbClr val="9E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3" name="Freeform 893"/>
              <p:cNvSpPr>
                <a:spLocks/>
              </p:cNvSpPr>
              <p:nvPr/>
            </p:nvSpPr>
            <p:spPr bwMode="auto">
              <a:xfrm>
                <a:off x="4908" y="3479"/>
                <a:ext cx="251" cy="268"/>
              </a:xfrm>
              <a:custGeom>
                <a:avLst/>
                <a:gdLst>
                  <a:gd name="T0" fmla="*/ 21 w 251"/>
                  <a:gd name="T1" fmla="*/ 245 h 268"/>
                  <a:gd name="T2" fmla="*/ 25 w 251"/>
                  <a:gd name="T3" fmla="*/ 250 h 268"/>
                  <a:gd name="T4" fmla="*/ 30 w 251"/>
                  <a:gd name="T5" fmla="*/ 251 h 268"/>
                  <a:gd name="T6" fmla="*/ 31 w 251"/>
                  <a:gd name="T7" fmla="*/ 254 h 268"/>
                  <a:gd name="T8" fmla="*/ 35 w 251"/>
                  <a:gd name="T9" fmla="*/ 254 h 268"/>
                  <a:gd name="T10" fmla="*/ 38 w 251"/>
                  <a:gd name="T11" fmla="*/ 257 h 268"/>
                  <a:gd name="T12" fmla="*/ 43 w 251"/>
                  <a:gd name="T13" fmla="*/ 262 h 268"/>
                  <a:gd name="T14" fmla="*/ 60 w 251"/>
                  <a:gd name="T15" fmla="*/ 263 h 268"/>
                  <a:gd name="T16" fmla="*/ 63 w 251"/>
                  <a:gd name="T17" fmla="*/ 261 h 268"/>
                  <a:gd name="T18" fmla="*/ 66 w 251"/>
                  <a:gd name="T19" fmla="*/ 251 h 268"/>
                  <a:gd name="T20" fmla="*/ 72 w 251"/>
                  <a:gd name="T21" fmla="*/ 245 h 268"/>
                  <a:gd name="T22" fmla="*/ 82 w 251"/>
                  <a:gd name="T23" fmla="*/ 249 h 268"/>
                  <a:gd name="T24" fmla="*/ 98 w 251"/>
                  <a:gd name="T25" fmla="*/ 257 h 268"/>
                  <a:gd name="T26" fmla="*/ 113 w 251"/>
                  <a:gd name="T27" fmla="*/ 268 h 268"/>
                  <a:gd name="T28" fmla="*/ 237 w 251"/>
                  <a:gd name="T29" fmla="*/ 259 h 268"/>
                  <a:gd name="T30" fmla="*/ 250 w 251"/>
                  <a:gd name="T31" fmla="*/ 248 h 268"/>
                  <a:gd name="T32" fmla="*/ 243 w 251"/>
                  <a:gd name="T33" fmla="*/ 134 h 268"/>
                  <a:gd name="T34" fmla="*/ 172 w 251"/>
                  <a:gd name="T35" fmla="*/ 32 h 268"/>
                  <a:gd name="T36" fmla="*/ 162 w 251"/>
                  <a:gd name="T37" fmla="*/ 33 h 268"/>
                  <a:gd name="T38" fmla="*/ 156 w 251"/>
                  <a:gd name="T39" fmla="*/ 30 h 268"/>
                  <a:gd name="T40" fmla="*/ 147 w 251"/>
                  <a:gd name="T41" fmla="*/ 0 h 268"/>
                  <a:gd name="T42" fmla="*/ 142 w 251"/>
                  <a:gd name="T43" fmla="*/ 10 h 268"/>
                  <a:gd name="T44" fmla="*/ 141 w 251"/>
                  <a:gd name="T45" fmla="*/ 73 h 268"/>
                  <a:gd name="T46" fmla="*/ 143 w 251"/>
                  <a:gd name="T47" fmla="*/ 84 h 268"/>
                  <a:gd name="T48" fmla="*/ 136 w 251"/>
                  <a:gd name="T49" fmla="*/ 90 h 268"/>
                  <a:gd name="T50" fmla="*/ 128 w 251"/>
                  <a:gd name="T51" fmla="*/ 97 h 268"/>
                  <a:gd name="T52" fmla="*/ 126 w 251"/>
                  <a:gd name="T53" fmla="*/ 114 h 268"/>
                  <a:gd name="T54" fmla="*/ 126 w 251"/>
                  <a:gd name="T55" fmla="*/ 130 h 268"/>
                  <a:gd name="T56" fmla="*/ 119 w 251"/>
                  <a:gd name="T57" fmla="*/ 144 h 268"/>
                  <a:gd name="T58" fmla="*/ 72 w 251"/>
                  <a:gd name="T59" fmla="*/ 184 h 268"/>
                  <a:gd name="T60" fmla="*/ 63 w 251"/>
                  <a:gd name="T61" fmla="*/ 189 h 268"/>
                  <a:gd name="T62" fmla="*/ 59 w 251"/>
                  <a:gd name="T63" fmla="*/ 191 h 268"/>
                  <a:gd name="T64" fmla="*/ 54 w 251"/>
                  <a:gd name="T65" fmla="*/ 195 h 268"/>
                  <a:gd name="T66" fmla="*/ 50 w 251"/>
                  <a:gd name="T67" fmla="*/ 197 h 268"/>
                  <a:gd name="T68" fmla="*/ 0 w 251"/>
                  <a:gd name="T69" fmla="*/ 203 h 268"/>
                  <a:gd name="T70" fmla="*/ 19 w 251"/>
                  <a:gd name="T71" fmla="*/ 218 h 268"/>
                  <a:gd name="T72" fmla="*/ 21 w 251"/>
                  <a:gd name="T73" fmla="*/ 240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51" h="268">
                    <a:moveTo>
                      <a:pt x="21" y="240"/>
                    </a:moveTo>
                    <a:lnTo>
                      <a:pt x="21" y="245"/>
                    </a:lnTo>
                    <a:lnTo>
                      <a:pt x="24" y="245"/>
                    </a:lnTo>
                    <a:lnTo>
                      <a:pt x="25" y="250"/>
                    </a:lnTo>
                    <a:lnTo>
                      <a:pt x="27" y="251"/>
                    </a:lnTo>
                    <a:lnTo>
                      <a:pt x="30" y="251"/>
                    </a:lnTo>
                    <a:lnTo>
                      <a:pt x="31" y="252"/>
                    </a:lnTo>
                    <a:lnTo>
                      <a:pt x="31" y="254"/>
                    </a:lnTo>
                    <a:lnTo>
                      <a:pt x="34" y="254"/>
                    </a:lnTo>
                    <a:lnTo>
                      <a:pt x="35" y="254"/>
                    </a:lnTo>
                    <a:lnTo>
                      <a:pt x="36" y="254"/>
                    </a:lnTo>
                    <a:lnTo>
                      <a:pt x="38" y="257"/>
                    </a:lnTo>
                    <a:lnTo>
                      <a:pt x="43" y="261"/>
                    </a:lnTo>
                    <a:lnTo>
                      <a:pt x="43" y="262"/>
                    </a:lnTo>
                    <a:lnTo>
                      <a:pt x="44" y="263"/>
                    </a:lnTo>
                    <a:lnTo>
                      <a:pt x="60" y="263"/>
                    </a:lnTo>
                    <a:lnTo>
                      <a:pt x="63" y="263"/>
                    </a:lnTo>
                    <a:lnTo>
                      <a:pt x="63" y="261"/>
                    </a:lnTo>
                    <a:lnTo>
                      <a:pt x="67" y="260"/>
                    </a:lnTo>
                    <a:lnTo>
                      <a:pt x="66" y="251"/>
                    </a:lnTo>
                    <a:lnTo>
                      <a:pt x="69" y="247"/>
                    </a:lnTo>
                    <a:lnTo>
                      <a:pt x="72" y="245"/>
                    </a:lnTo>
                    <a:lnTo>
                      <a:pt x="78" y="247"/>
                    </a:lnTo>
                    <a:lnTo>
                      <a:pt x="82" y="249"/>
                    </a:lnTo>
                    <a:lnTo>
                      <a:pt x="85" y="249"/>
                    </a:lnTo>
                    <a:lnTo>
                      <a:pt x="98" y="257"/>
                    </a:lnTo>
                    <a:lnTo>
                      <a:pt x="111" y="257"/>
                    </a:lnTo>
                    <a:lnTo>
                      <a:pt x="113" y="268"/>
                    </a:lnTo>
                    <a:lnTo>
                      <a:pt x="147" y="266"/>
                    </a:lnTo>
                    <a:lnTo>
                      <a:pt x="237" y="259"/>
                    </a:lnTo>
                    <a:lnTo>
                      <a:pt x="251" y="259"/>
                    </a:lnTo>
                    <a:lnTo>
                      <a:pt x="250" y="248"/>
                    </a:lnTo>
                    <a:lnTo>
                      <a:pt x="244" y="157"/>
                    </a:lnTo>
                    <a:lnTo>
                      <a:pt x="243" y="134"/>
                    </a:lnTo>
                    <a:lnTo>
                      <a:pt x="184" y="47"/>
                    </a:lnTo>
                    <a:lnTo>
                      <a:pt x="172" y="32"/>
                    </a:lnTo>
                    <a:lnTo>
                      <a:pt x="169" y="36"/>
                    </a:lnTo>
                    <a:lnTo>
                      <a:pt x="162" y="33"/>
                    </a:lnTo>
                    <a:lnTo>
                      <a:pt x="160" y="31"/>
                    </a:lnTo>
                    <a:lnTo>
                      <a:pt x="156" y="30"/>
                    </a:lnTo>
                    <a:lnTo>
                      <a:pt x="149" y="31"/>
                    </a:lnTo>
                    <a:lnTo>
                      <a:pt x="147" y="0"/>
                    </a:lnTo>
                    <a:lnTo>
                      <a:pt x="145" y="0"/>
                    </a:lnTo>
                    <a:lnTo>
                      <a:pt x="142" y="10"/>
                    </a:lnTo>
                    <a:lnTo>
                      <a:pt x="138" y="31"/>
                    </a:lnTo>
                    <a:lnTo>
                      <a:pt x="141" y="73"/>
                    </a:lnTo>
                    <a:lnTo>
                      <a:pt x="144" y="81"/>
                    </a:lnTo>
                    <a:lnTo>
                      <a:pt x="143" y="84"/>
                    </a:lnTo>
                    <a:lnTo>
                      <a:pt x="139" y="89"/>
                    </a:lnTo>
                    <a:lnTo>
                      <a:pt x="136" y="90"/>
                    </a:lnTo>
                    <a:lnTo>
                      <a:pt x="131" y="97"/>
                    </a:lnTo>
                    <a:lnTo>
                      <a:pt x="128" y="97"/>
                    </a:lnTo>
                    <a:lnTo>
                      <a:pt x="127" y="100"/>
                    </a:lnTo>
                    <a:lnTo>
                      <a:pt x="126" y="114"/>
                    </a:lnTo>
                    <a:lnTo>
                      <a:pt x="127" y="124"/>
                    </a:lnTo>
                    <a:lnTo>
                      <a:pt x="126" y="130"/>
                    </a:lnTo>
                    <a:lnTo>
                      <a:pt x="123" y="138"/>
                    </a:lnTo>
                    <a:lnTo>
                      <a:pt x="119" y="144"/>
                    </a:lnTo>
                    <a:lnTo>
                      <a:pt x="114" y="150"/>
                    </a:lnTo>
                    <a:lnTo>
                      <a:pt x="72" y="184"/>
                    </a:lnTo>
                    <a:lnTo>
                      <a:pt x="69" y="187"/>
                    </a:lnTo>
                    <a:lnTo>
                      <a:pt x="63" y="189"/>
                    </a:lnTo>
                    <a:lnTo>
                      <a:pt x="61" y="190"/>
                    </a:lnTo>
                    <a:lnTo>
                      <a:pt x="59" y="191"/>
                    </a:lnTo>
                    <a:lnTo>
                      <a:pt x="58" y="192"/>
                    </a:lnTo>
                    <a:lnTo>
                      <a:pt x="54" y="195"/>
                    </a:lnTo>
                    <a:lnTo>
                      <a:pt x="52" y="195"/>
                    </a:lnTo>
                    <a:lnTo>
                      <a:pt x="50" y="197"/>
                    </a:lnTo>
                    <a:lnTo>
                      <a:pt x="47" y="197"/>
                    </a:lnTo>
                    <a:lnTo>
                      <a:pt x="0" y="203"/>
                    </a:lnTo>
                    <a:lnTo>
                      <a:pt x="8" y="215"/>
                    </a:lnTo>
                    <a:lnTo>
                      <a:pt x="19" y="218"/>
                    </a:lnTo>
                    <a:lnTo>
                      <a:pt x="20" y="231"/>
                    </a:lnTo>
                    <a:lnTo>
                      <a:pt x="21" y="24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46AA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918" name="Picture 894"/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7" y="3733"/>
                <a:ext cx="332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9" name="Picture 895"/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7" y="3733"/>
                <a:ext cx="332" cy="3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64" name="Rectangle 896"/>
              <p:cNvSpPr>
                <a:spLocks noChangeArrowheads="1"/>
              </p:cNvSpPr>
              <p:nvPr/>
            </p:nvSpPr>
            <p:spPr bwMode="auto">
              <a:xfrm>
                <a:off x="4788" y="3745"/>
                <a:ext cx="290" cy="7"/>
              </a:xfrm>
              <a:prstGeom prst="rect">
                <a:avLst/>
              </a:prstGeom>
              <a:solidFill>
                <a:srgbClr val="E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5" name="Rectangle 897"/>
              <p:cNvSpPr>
                <a:spLocks noChangeArrowheads="1"/>
              </p:cNvSpPr>
              <p:nvPr/>
            </p:nvSpPr>
            <p:spPr bwMode="auto">
              <a:xfrm>
                <a:off x="4788" y="3752"/>
                <a:ext cx="290" cy="9"/>
              </a:xfrm>
              <a:prstGeom prst="rect">
                <a:avLst/>
              </a:prstGeom>
              <a:solidFill>
                <a:srgbClr val="E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6" name="Rectangle 898"/>
              <p:cNvSpPr>
                <a:spLocks noChangeArrowheads="1"/>
              </p:cNvSpPr>
              <p:nvPr/>
            </p:nvSpPr>
            <p:spPr bwMode="auto">
              <a:xfrm>
                <a:off x="4788" y="3761"/>
                <a:ext cx="290" cy="9"/>
              </a:xfrm>
              <a:prstGeom prst="rect">
                <a:avLst/>
              </a:prstGeom>
              <a:solidFill>
                <a:srgbClr val="E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7" name="Rectangle 899"/>
              <p:cNvSpPr>
                <a:spLocks noChangeArrowheads="1"/>
              </p:cNvSpPr>
              <p:nvPr/>
            </p:nvSpPr>
            <p:spPr bwMode="auto">
              <a:xfrm>
                <a:off x="4788" y="3770"/>
                <a:ext cx="290" cy="10"/>
              </a:xfrm>
              <a:prstGeom prst="rect">
                <a:avLst/>
              </a:prstGeom>
              <a:solidFill>
                <a:srgbClr val="DE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8" name="Rectangle 900"/>
              <p:cNvSpPr>
                <a:spLocks noChangeArrowheads="1"/>
              </p:cNvSpPr>
              <p:nvPr/>
            </p:nvSpPr>
            <p:spPr bwMode="auto">
              <a:xfrm>
                <a:off x="4788" y="3780"/>
                <a:ext cx="290" cy="9"/>
              </a:xfrm>
              <a:prstGeom prst="rect">
                <a:avLst/>
              </a:prstGeom>
              <a:solidFill>
                <a:srgbClr val="DC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69" name="Rectangle 901"/>
              <p:cNvSpPr>
                <a:spLocks noChangeArrowheads="1"/>
              </p:cNvSpPr>
              <p:nvPr/>
            </p:nvSpPr>
            <p:spPr bwMode="auto">
              <a:xfrm>
                <a:off x="4788" y="3789"/>
                <a:ext cx="290" cy="9"/>
              </a:xfrm>
              <a:prstGeom prst="rect">
                <a:avLst/>
              </a:prstGeom>
              <a:solidFill>
                <a:srgbClr val="DA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0" name="Rectangle 902"/>
              <p:cNvSpPr>
                <a:spLocks noChangeArrowheads="1"/>
              </p:cNvSpPr>
              <p:nvPr/>
            </p:nvSpPr>
            <p:spPr bwMode="auto">
              <a:xfrm>
                <a:off x="4788" y="3798"/>
                <a:ext cx="290" cy="9"/>
              </a:xfrm>
              <a:prstGeom prst="rect">
                <a:avLst/>
              </a:prstGeom>
              <a:solidFill>
                <a:srgbClr val="D8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1" name="Rectangle 903"/>
              <p:cNvSpPr>
                <a:spLocks noChangeArrowheads="1"/>
              </p:cNvSpPr>
              <p:nvPr/>
            </p:nvSpPr>
            <p:spPr bwMode="auto">
              <a:xfrm>
                <a:off x="4788" y="3807"/>
                <a:ext cx="290" cy="9"/>
              </a:xfrm>
              <a:prstGeom prst="rect">
                <a:avLst/>
              </a:prstGeom>
              <a:solidFill>
                <a:srgbClr val="D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2" name="Rectangle 904"/>
              <p:cNvSpPr>
                <a:spLocks noChangeArrowheads="1"/>
              </p:cNvSpPr>
              <p:nvPr/>
            </p:nvSpPr>
            <p:spPr bwMode="auto">
              <a:xfrm>
                <a:off x="4788" y="3816"/>
                <a:ext cx="290" cy="10"/>
              </a:xfrm>
              <a:prstGeom prst="rect">
                <a:avLst/>
              </a:prstGeom>
              <a:solidFill>
                <a:srgbClr val="D4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3" name="Rectangle 905"/>
              <p:cNvSpPr>
                <a:spLocks noChangeArrowheads="1"/>
              </p:cNvSpPr>
              <p:nvPr/>
            </p:nvSpPr>
            <p:spPr bwMode="auto">
              <a:xfrm>
                <a:off x="4788" y="3826"/>
                <a:ext cx="290" cy="8"/>
              </a:xfrm>
              <a:prstGeom prst="rect">
                <a:avLst/>
              </a:prstGeom>
              <a:solidFill>
                <a:srgbClr val="D2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4" name="Rectangle 906"/>
              <p:cNvSpPr>
                <a:spLocks noChangeArrowheads="1"/>
              </p:cNvSpPr>
              <p:nvPr/>
            </p:nvSpPr>
            <p:spPr bwMode="auto">
              <a:xfrm>
                <a:off x="4788" y="3834"/>
                <a:ext cx="290" cy="9"/>
              </a:xfrm>
              <a:prstGeom prst="rect">
                <a:avLst/>
              </a:prstGeom>
              <a:solidFill>
                <a:srgbClr val="D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5" name="Rectangle 907"/>
              <p:cNvSpPr>
                <a:spLocks noChangeArrowheads="1"/>
              </p:cNvSpPr>
              <p:nvPr/>
            </p:nvSpPr>
            <p:spPr bwMode="auto">
              <a:xfrm>
                <a:off x="4788" y="3843"/>
                <a:ext cx="290" cy="10"/>
              </a:xfrm>
              <a:prstGeom prst="rect">
                <a:avLst/>
              </a:prstGeom>
              <a:solidFill>
                <a:srgbClr val="CE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6" name="Rectangle 908"/>
              <p:cNvSpPr>
                <a:spLocks noChangeArrowheads="1"/>
              </p:cNvSpPr>
              <p:nvPr/>
            </p:nvSpPr>
            <p:spPr bwMode="auto">
              <a:xfrm>
                <a:off x="4788" y="3853"/>
                <a:ext cx="290" cy="9"/>
              </a:xfrm>
              <a:prstGeom prst="rect">
                <a:avLst/>
              </a:prstGeom>
              <a:solidFill>
                <a:srgbClr val="CC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7" name="Rectangle 909"/>
              <p:cNvSpPr>
                <a:spLocks noChangeArrowheads="1"/>
              </p:cNvSpPr>
              <p:nvPr/>
            </p:nvSpPr>
            <p:spPr bwMode="auto">
              <a:xfrm>
                <a:off x="4788" y="3862"/>
                <a:ext cx="290" cy="9"/>
              </a:xfrm>
              <a:prstGeom prst="rect">
                <a:avLst/>
              </a:prstGeom>
              <a:solidFill>
                <a:srgbClr val="CA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8" name="Rectangle 910"/>
              <p:cNvSpPr>
                <a:spLocks noChangeArrowheads="1"/>
              </p:cNvSpPr>
              <p:nvPr/>
            </p:nvSpPr>
            <p:spPr bwMode="auto">
              <a:xfrm>
                <a:off x="4788" y="3871"/>
                <a:ext cx="290" cy="9"/>
              </a:xfrm>
              <a:prstGeom prst="rect">
                <a:avLst/>
              </a:prstGeom>
              <a:solidFill>
                <a:srgbClr val="C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79" name="Rectangle 911"/>
              <p:cNvSpPr>
                <a:spLocks noChangeArrowheads="1"/>
              </p:cNvSpPr>
              <p:nvPr/>
            </p:nvSpPr>
            <p:spPr bwMode="auto">
              <a:xfrm>
                <a:off x="4788" y="3880"/>
                <a:ext cx="290" cy="9"/>
              </a:xfrm>
              <a:prstGeom prst="rect">
                <a:avLst/>
              </a:prstGeom>
              <a:solidFill>
                <a:srgbClr val="C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0" name="Rectangle 912"/>
              <p:cNvSpPr>
                <a:spLocks noChangeArrowheads="1"/>
              </p:cNvSpPr>
              <p:nvPr/>
            </p:nvSpPr>
            <p:spPr bwMode="auto">
              <a:xfrm>
                <a:off x="4788" y="3889"/>
                <a:ext cx="290" cy="12"/>
              </a:xfrm>
              <a:prstGeom prst="rect">
                <a:avLst/>
              </a:prstGeom>
              <a:solidFill>
                <a:srgbClr val="C4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1" name="Rectangle 913"/>
              <p:cNvSpPr>
                <a:spLocks noChangeArrowheads="1"/>
              </p:cNvSpPr>
              <p:nvPr/>
            </p:nvSpPr>
            <p:spPr bwMode="auto">
              <a:xfrm>
                <a:off x="4788" y="3901"/>
                <a:ext cx="290" cy="11"/>
              </a:xfrm>
              <a:prstGeom prst="rect">
                <a:avLst/>
              </a:prstGeom>
              <a:solidFill>
                <a:srgbClr val="C2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2" name="Rectangle 914"/>
              <p:cNvSpPr>
                <a:spLocks noChangeArrowheads="1"/>
              </p:cNvSpPr>
              <p:nvPr/>
            </p:nvSpPr>
            <p:spPr bwMode="auto">
              <a:xfrm>
                <a:off x="4788" y="3912"/>
                <a:ext cx="290" cy="9"/>
              </a:xfrm>
              <a:prstGeom prst="rect">
                <a:avLst/>
              </a:prstGeom>
              <a:solidFill>
                <a:srgbClr val="C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3" name="Rectangle 915"/>
              <p:cNvSpPr>
                <a:spLocks noChangeArrowheads="1"/>
              </p:cNvSpPr>
              <p:nvPr/>
            </p:nvSpPr>
            <p:spPr bwMode="auto">
              <a:xfrm>
                <a:off x="4788" y="3921"/>
                <a:ext cx="290" cy="9"/>
              </a:xfrm>
              <a:prstGeom prst="rect">
                <a:avLst/>
              </a:prstGeom>
              <a:solidFill>
                <a:srgbClr val="BE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4" name="Rectangle 916"/>
              <p:cNvSpPr>
                <a:spLocks noChangeArrowheads="1"/>
              </p:cNvSpPr>
              <p:nvPr/>
            </p:nvSpPr>
            <p:spPr bwMode="auto">
              <a:xfrm>
                <a:off x="4788" y="3930"/>
                <a:ext cx="290" cy="7"/>
              </a:xfrm>
              <a:prstGeom prst="rect">
                <a:avLst/>
              </a:prstGeom>
              <a:solidFill>
                <a:srgbClr val="BC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5" name="Rectangle 917"/>
              <p:cNvSpPr>
                <a:spLocks noChangeArrowheads="1"/>
              </p:cNvSpPr>
              <p:nvPr/>
            </p:nvSpPr>
            <p:spPr bwMode="auto">
              <a:xfrm>
                <a:off x="4788" y="3937"/>
                <a:ext cx="290" cy="7"/>
              </a:xfrm>
              <a:prstGeom prst="rect">
                <a:avLst/>
              </a:prstGeom>
              <a:solidFill>
                <a:srgbClr val="BA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6" name="Rectangle 918"/>
              <p:cNvSpPr>
                <a:spLocks noChangeArrowheads="1"/>
              </p:cNvSpPr>
              <p:nvPr/>
            </p:nvSpPr>
            <p:spPr bwMode="auto">
              <a:xfrm>
                <a:off x="4788" y="3944"/>
                <a:ext cx="290" cy="8"/>
              </a:xfrm>
              <a:prstGeom prst="rect">
                <a:avLst/>
              </a:prstGeom>
              <a:solidFill>
                <a:srgbClr val="B8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7" name="Rectangle 919"/>
              <p:cNvSpPr>
                <a:spLocks noChangeArrowheads="1"/>
              </p:cNvSpPr>
              <p:nvPr/>
            </p:nvSpPr>
            <p:spPr bwMode="auto">
              <a:xfrm>
                <a:off x="4788" y="3952"/>
                <a:ext cx="290" cy="8"/>
              </a:xfrm>
              <a:prstGeom prst="rect">
                <a:avLst/>
              </a:prstGeom>
              <a:solidFill>
                <a:srgbClr val="B6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8" name="Rectangle 920"/>
              <p:cNvSpPr>
                <a:spLocks noChangeArrowheads="1"/>
              </p:cNvSpPr>
              <p:nvPr/>
            </p:nvSpPr>
            <p:spPr bwMode="auto">
              <a:xfrm>
                <a:off x="4788" y="3960"/>
                <a:ext cx="290" cy="6"/>
              </a:xfrm>
              <a:prstGeom prst="rect">
                <a:avLst/>
              </a:prstGeom>
              <a:solidFill>
                <a:srgbClr val="B4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89" name="Rectangle 921"/>
              <p:cNvSpPr>
                <a:spLocks noChangeArrowheads="1"/>
              </p:cNvSpPr>
              <p:nvPr/>
            </p:nvSpPr>
            <p:spPr bwMode="auto">
              <a:xfrm>
                <a:off x="4788" y="3966"/>
                <a:ext cx="290" cy="8"/>
              </a:xfrm>
              <a:prstGeom prst="rect">
                <a:avLst/>
              </a:prstGeom>
              <a:solidFill>
                <a:srgbClr val="B2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0" name="Rectangle 922"/>
              <p:cNvSpPr>
                <a:spLocks noChangeArrowheads="1"/>
              </p:cNvSpPr>
              <p:nvPr/>
            </p:nvSpPr>
            <p:spPr bwMode="auto">
              <a:xfrm>
                <a:off x="4788" y="3974"/>
                <a:ext cx="290" cy="7"/>
              </a:xfrm>
              <a:prstGeom prst="rect">
                <a:avLst/>
              </a:prstGeom>
              <a:solidFill>
                <a:srgbClr val="B0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91" name="Rectangle 923"/>
              <p:cNvSpPr>
                <a:spLocks noChangeArrowheads="1"/>
              </p:cNvSpPr>
              <p:nvPr/>
            </p:nvSpPr>
            <p:spPr bwMode="auto">
              <a:xfrm>
                <a:off x="4788" y="3981"/>
                <a:ext cx="290" cy="7"/>
              </a:xfrm>
              <a:prstGeom prst="rect">
                <a:avLst/>
              </a:prstGeom>
              <a:solidFill>
                <a:srgbClr val="AE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8" name="Rectangle 924"/>
              <p:cNvSpPr>
                <a:spLocks noChangeArrowheads="1"/>
              </p:cNvSpPr>
              <p:nvPr/>
            </p:nvSpPr>
            <p:spPr bwMode="auto">
              <a:xfrm>
                <a:off x="4788" y="3988"/>
                <a:ext cx="290" cy="6"/>
              </a:xfrm>
              <a:prstGeom prst="rect">
                <a:avLst/>
              </a:prstGeom>
              <a:solidFill>
                <a:srgbClr val="A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89" name="Rectangle 925"/>
              <p:cNvSpPr>
                <a:spLocks noChangeArrowheads="1"/>
              </p:cNvSpPr>
              <p:nvPr/>
            </p:nvSpPr>
            <p:spPr bwMode="auto">
              <a:xfrm>
                <a:off x="4788" y="3994"/>
                <a:ext cx="290" cy="6"/>
              </a:xfrm>
              <a:prstGeom prst="rect">
                <a:avLst/>
              </a:prstGeom>
              <a:solidFill>
                <a:srgbClr val="AA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0" name="Rectangle 926"/>
              <p:cNvSpPr>
                <a:spLocks noChangeArrowheads="1"/>
              </p:cNvSpPr>
              <p:nvPr/>
            </p:nvSpPr>
            <p:spPr bwMode="auto">
              <a:xfrm>
                <a:off x="4788" y="4000"/>
                <a:ext cx="290" cy="7"/>
              </a:xfrm>
              <a:prstGeom prst="rect">
                <a:avLst/>
              </a:prstGeom>
              <a:solidFill>
                <a:srgbClr val="A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1" name="Rectangle 927"/>
              <p:cNvSpPr>
                <a:spLocks noChangeArrowheads="1"/>
              </p:cNvSpPr>
              <p:nvPr/>
            </p:nvSpPr>
            <p:spPr bwMode="auto">
              <a:xfrm>
                <a:off x="4788" y="4007"/>
                <a:ext cx="290" cy="7"/>
              </a:xfrm>
              <a:prstGeom prst="rect">
                <a:avLst/>
              </a:prstGeom>
              <a:solidFill>
                <a:srgbClr val="A6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2" name="Rectangle 928"/>
              <p:cNvSpPr>
                <a:spLocks noChangeArrowheads="1"/>
              </p:cNvSpPr>
              <p:nvPr/>
            </p:nvSpPr>
            <p:spPr bwMode="auto">
              <a:xfrm>
                <a:off x="4788" y="4014"/>
                <a:ext cx="290" cy="7"/>
              </a:xfrm>
              <a:prstGeom prst="rect">
                <a:avLst/>
              </a:prstGeom>
              <a:solidFill>
                <a:srgbClr val="A4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3" name="Rectangle 929"/>
              <p:cNvSpPr>
                <a:spLocks noChangeArrowheads="1"/>
              </p:cNvSpPr>
              <p:nvPr/>
            </p:nvSpPr>
            <p:spPr bwMode="auto">
              <a:xfrm>
                <a:off x="4788" y="4021"/>
                <a:ext cx="290" cy="8"/>
              </a:xfrm>
              <a:prstGeom prst="rect">
                <a:avLst/>
              </a:prstGeom>
              <a:solidFill>
                <a:srgbClr val="A2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4" name="Rectangle 930"/>
              <p:cNvSpPr>
                <a:spLocks noChangeArrowheads="1"/>
              </p:cNvSpPr>
              <p:nvPr/>
            </p:nvSpPr>
            <p:spPr bwMode="auto">
              <a:xfrm>
                <a:off x="4788" y="4029"/>
                <a:ext cx="290" cy="7"/>
              </a:xfrm>
              <a:prstGeom prst="rect">
                <a:avLst/>
              </a:prstGeom>
              <a:solidFill>
                <a:srgbClr val="A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5" name="Rectangle 931"/>
              <p:cNvSpPr>
                <a:spLocks noChangeArrowheads="1"/>
              </p:cNvSpPr>
              <p:nvPr/>
            </p:nvSpPr>
            <p:spPr bwMode="auto">
              <a:xfrm>
                <a:off x="4788" y="4036"/>
                <a:ext cx="290" cy="2"/>
              </a:xfrm>
              <a:prstGeom prst="rect">
                <a:avLst/>
              </a:prstGeom>
              <a:solidFill>
                <a:srgbClr val="9E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6" name="Freeform 932"/>
              <p:cNvSpPr>
                <a:spLocks/>
              </p:cNvSpPr>
              <p:nvPr/>
            </p:nvSpPr>
            <p:spPr bwMode="auto">
              <a:xfrm>
                <a:off x="4788" y="3745"/>
                <a:ext cx="289" cy="293"/>
              </a:xfrm>
              <a:custGeom>
                <a:avLst/>
                <a:gdLst>
                  <a:gd name="T0" fmla="*/ 21 w 289"/>
                  <a:gd name="T1" fmla="*/ 77 h 293"/>
                  <a:gd name="T2" fmla="*/ 33 w 289"/>
                  <a:gd name="T3" fmla="*/ 68 h 293"/>
                  <a:gd name="T4" fmla="*/ 36 w 289"/>
                  <a:gd name="T5" fmla="*/ 64 h 293"/>
                  <a:gd name="T6" fmla="*/ 46 w 289"/>
                  <a:gd name="T7" fmla="*/ 40 h 293"/>
                  <a:gd name="T8" fmla="*/ 49 w 289"/>
                  <a:gd name="T9" fmla="*/ 35 h 293"/>
                  <a:gd name="T10" fmla="*/ 54 w 289"/>
                  <a:gd name="T11" fmla="*/ 11 h 293"/>
                  <a:gd name="T12" fmla="*/ 60 w 289"/>
                  <a:gd name="T13" fmla="*/ 3 h 293"/>
                  <a:gd name="T14" fmla="*/ 75 w 289"/>
                  <a:gd name="T15" fmla="*/ 10 h 293"/>
                  <a:gd name="T16" fmla="*/ 78 w 289"/>
                  <a:gd name="T17" fmla="*/ 22 h 293"/>
                  <a:gd name="T18" fmla="*/ 82 w 289"/>
                  <a:gd name="T19" fmla="*/ 41 h 293"/>
                  <a:gd name="T20" fmla="*/ 94 w 289"/>
                  <a:gd name="T21" fmla="*/ 45 h 293"/>
                  <a:gd name="T22" fmla="*/ 105 w 289"/>
                  <a:gd name="T23" fmla="*/ 52 h 293"/>
                  <a:gd name="T24" fmla="*/ 128 w 289"/>
                  <a:gd name="T25" fmla="*/ 22 h 293"/>
                  <a:gd name="T26" fmla="*/ 131 w 289"/>
                  <a:gd name="T27" fmla="*/ 18 h 293"/>
                  <a:gd name="T28" fmla="*/ 140 w 289"/>
                  <a:gd name="T29" fmla="*/ 11 h 293"/>
                  <a:gd name="T30" fmla="*/ 146 w 289"/>
                  <a:gd name="T31" fmla="*/ 10 h 293"/>
                  <a:gd name="T32" fmla="*/ 150 w 289"/>
                  <a:gd name="T33" fmla="*/ 3 h 293"/>
                  <a:gd name="T34" fmla="*/ 156 w 289"/>
                  <a:gd name="T35" fmla="*/ 4 h 293"/>
                  <a:gd name="T36" fmla="*/ 159 w 289"/>
                  <a:gd name="T37" fmla="*/ 4 h 293"/>
                  <a:gd name="T38" fmla="*/ 166 w 289"/>
                  <a:gd name="T39" fmla="*/ 8 h 293"/>
                  <a:gd name="T40" fmla="*/ 171 w 289"/>
                  <a:gd name="T41" fmla="*/ 8 h 293"/>
                  <a:gd name="T42" fmla="*/ 174 w 289"/>
                  <a:gd name="T43" fmla="*/ 19 h 293"/>
                  <a:gd name="T44" fmla="*/ 184 w 289"/>
                  <a:gd name="T45" fmla="*/ 27 h 293"/>
                  <a:gd name="T46" fmla="*/ 181 w 289"/>
                  <a:gd name="T47" fmla="*/ 38 h 293"/>
                  <a:gd name="T48" fmla="*/ 195 w 289"/>
                  <a:gd name="T49" fmla="*/ 41 h 293"/>
                  <a:gd name="T50" fmla="*/ 202 w 289"/>
                  <a:gd name="T51" fmla="*/ 44 h 293"/>
                  <a:gd name="T52" fmla="*/ 204 w 289"/>
                  <a:gd name="T53" fmla="*/ 49 h 293"/>
                  <a:gd name="T54" fmla="*/ 202 w 289"/>
                  <a:gd name="T55" fmla="*/ 54 h 293"/>
                  <a:gd name="T56" fmla="*/ 213 w 289"/>
                  <a:gd name="T57" fmla="*/ 60 h 293"/>
                  <a:gd name="T58" fmla="*/ 256 w 289"/>
                  <a:gd name="T59" fmla="*/ 94 h 293"/>
                  <a:gd name="T60" fmla="*/ 283 w 289"/>
                  <a:gd name="T61" fmla="*/ 118 h 293"/>
                  <a:gd name="T62" fmla="*/ 279 w 289"/>
                  <a:gd name="T63" fmla="*/ 151 h 293"/>
                  <a:gd name="T64" fmla="*/ 177 w 289"/>
                  <a:gd name="T65" fmla="*/ 182 h 293"/>
                  <a:gd name="T66" fmla="*/ 156 w 289"/>
                  <a:gd name="T67" fmla="*/ 218 h 293"/>
                  <a:gd name="T68" fmla="*/ 158 w 289"/>
                  <a:gd name="T69" fmla="*/ 222 h 293"/>
                  <a:gd name="T70" fmla="*/ 158 w 289"/>
                  <a:gd name="T71" fmla="*/ 239 h 293"/>
                  <a:gd name="T72" fmla="*/ 163 w 289"/>
                  <a:gd name="T73" fmla="*/ 256 h 293"/>
                  <a:gd name="T74" fmla="*/ 159 w 289"/>
                  <a:gd name="T75" fmla="*/ 275 h 293"/>
                  <a:gd name="T76" fmla="*/ 154 w 289"/>
                  <a:gd name="T77" fmla="*/ 291 h 293"/>
                  <a:gd name="T78" fmla="*/ 152 w 289"/>
                  <a:gd name="T79" fmla="*/ 288 h 293"/>
                  <a:gd name="T80" fmla="*/ 130 w 289"/>
                  <a:gd name="T81" fmla="*/ 269 h 293"/>
                  <a:gd name="T82" fmla="*/ 120 w 289"/>
                  <a:gd name="T83" fmla="*/ 257 h 293"/>
                  <a:gd name="T84" fmla="*/ 113 w 289"/>
                  <a:gd name="T85" fmla="*/ 250 h 293"/>
                  <a:gd name="T86" fmla="*/ 109 w 289"/>
                  <a:gd name="T87" fmla="*/ 248 h 293"/>
                  <a:gd name="T88" fmla="*/ 103 w 289"/>
                  <a:gd name="T89" fmla="*/ 237 h 293"/>
                  <a:gd name="T90" fmla="*/ 98 w 289"/>
                  <a:gd name="T91" fmla="*/ 233 h 293"/>
                  <a:gd name="T92" fmla="*/ 94 w 289"/>
                  <a:gd name="T93" fmla="*/ 230 h 293"/>
                  <a:gd name="T94" fmla="*/ 94 w 289"/>
                  <a:gd name="T95" fmla="*/ 231 h 293"/>
                  <a:gd name="T96" fmla="*/ 90 w 289"/>
                  <a:gd name="T97" fmla="*/ 227 h 293"/>
                  <a:gd name="T98" fmla="*/ 76 w 289"/>
                  <a:gd name="T99" fmla="*/ 215 h 293"/>
                  <a:gd name="T100" fmla="*/ 65 w 289"/>
                  <a:gd name="T101" fmla="*/ 204 h 293"/>
                  <a:gd name="T102" fmla="*/ 47 w 289"/>
                  <a:gd name="T103" fmla="*/ 189 h 293"/>
                  <a:gd name="T104" fmla="*/ 39 w 289"/>
                  <a:gd name="T105" fmla="*/ 183 h 293"/>
                  <a:gd name="T106" fmla="*/ 30 w 289"/>
                  <a:gd name="T107" fmla="*/ 178 h 293"/>
                  <a:gd name="T108" fmla="*/ 20 w 289"/>
                  <a:gd name="T109" fmla="*/ 172 h 293"/>
                  <a:gd name="T110" fmla="*/ 17 w 289"/>
                  <a:gd name="T111" fmla="*/ 170 h 293"/>
                  <a:gd name="T112" fmla="*/ 10 w 289"/>
                  <a:gd name="T113" fmla="*/ 169 h 293"/>
                  <a:gd name="T114" fmla="*/ 5 w 289"/>
                  <a:gd name="T115" fmla="*/ 152 h 2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9" h="293">
                    <a:moveTo>
                      <a:pt x="0" y="138"/>
                    </a:moveTo>
                    <a:lnTo>
                      <a:pt x="7" y="116"/>
                    </a:lnTo>
                    <a:lnTo>
                      <a:pt x="21" y="77"/>
                    </a:lnTo>
                    <a:lnTo>
                      <a:pt x="24" y="74"/>
                    </a:lnTo>
                    <a:lnTo>
                      <a:pt x="29" y="69"/>
                    </a:lnTo>
                    <a:lnTo>
                      <a:pt x="33" y="68"/>
                    </a:lnTo>
                    <a:lnTo>
                      <a:pt x="31" y="68"/>
                    </a:lnTo>
                    <a:lnTo>
                      <a:pt x="34" y="65"/>
                    </a:lnTo>
                    <a:lnTo>
                      <a:pt x="36" y="64"/>
                    </a:lnTo>
                    <a:lnTo>
                      <a:pt x="36" y="61"/>
                    </a:lnTo>
                    <a:lnTo>
                      <a:pt x="44" y="40"/>
                    </a:lnTo>
                    <a:lnTo>
                      <a:pt x="46" y="40"/>
                    </a:lnTo>
                    <a:lnTo>
                      <a:pt x="47" y="38"/>
                    </a:lnTo>
                    <a:lnTo>
                      <a:pt x="47" y="37"/>
                    </a:lnTo>
                    <a:lnTo>
                      <a:pt x="49" y="35"/>
                    </a:lnTo>
                    <a:lnTo>
                      <a:pt x="49" y="34"/>
                    </a:lnTo>
                    <a:lnTo>
                      <a:pt x="52" y="31"/>
                    </a:lnTo>
                    <a:lnTo>
                      <a:pt x="54" y="11"/>
                    </a:lnTo>
                    <a:lnTo>
                      <a:pt x="58" y="3"/>
                    </a:lnTo>
                    <a:lnTo>
                      <a:pt x="59" y="2"/>
                    </a:lnTo>
                    <a:lnTo>
                      <a:pt x="60" y="3"/>
                    </a:lnTo>
                    <a:lnTo>
                      <a:pt x="68" y="3"/>
                    </a:lnTo>
                    <a:lnTo>
                      <a:pt x="70" y="4"/>
                    </a:lnTo>
                    <a:lnTo>
                      <a:pt x="75" y="10"/>
                    </a:lnTo>
                    <a:lnTo>
                      <a:pt x="78" y="13"/>
                    </a:lnTo>
                    <a:lnTo>
                      <a:pt x="79" y="17"/>
                    </a:lnTo>
                    <a:lnTo>
                      <a:pt x="78" y="22"/>
                    </a:lnTo>
                    <a:lnTo>
                      <a:pt x="78" y="29"/>
                    </a:lnTo>
                    <a:lnTo>
                      <a:pt x="79" y="31"/>
                    </a:lnTo>
                    <a:lnTo>
                      <a:pt x="82" y="41"/>
                    </a:lnTo>
                    <a:lnTo>
                      <a:pt x="83" y="42"/>
                    </a:lnTo>
                    <a:lnTo>
                      <a:pt x="91" y="42"/>
                    </a:lnTo>
                    <a:lnTo>
                      <a:pt x="94" y="45"/>
                    </a:lnTo>
                    <a:lnTo>
                      <a:pt x="98" y="51"/>
                    </a:lnTo>
                    <a:lnTo>
                      <a:pt x="101" y="52"/>
                    </a:lnTo>
                    <a:lnTo>
                      <a:pt x="105" y="52"/>
                    </a:lnTo>
                    <a:lnTo>
                      <a:pt x="105" y="51"/>
                    </a:lnTo>
                    <a:lnTo>
                      <a:pt x="116" y="37"/>
                    </a:lnTo>
                    <a:lnTo>
                      <a:pt x="128" y="22"/>
                    </a:lnTo>
                    <a:lnTo>
                      <a:pt x="129" y="19"/>
                    </a:lnTo>
                    <a:lnTo>
                      <a:pt x="129" y="18"/>
                    </a:lnTo>
                    <a:lnTo>
                      <a:pt x="131" y="18"/>
                    </a:lnTo>
                    <a:lnTo>
                      <a:pt x="133" y="15"/>
                    </a:lnTo>
                    <a:lnTo>
                      <a:pt x="137" y="12"/>
                    </a:lnTo>
                    <a:lnTo>
                      <a:pt x="140" y="11"/>
                    </a:lnTo>
                    <a:lnTo>
                      <a:pt x="141" y="10"/>
                    </a:lnTo>
                    <a:lnTo>
                      <a:pt x="145" y="10"/>
                    </a:lnTo>
                    <a:lnTo>
                      <a:pt x="146" y="10"/>
                    </a:lnTo>
                    <a:lnTo>
                      <a:pt x="147" y="9"/>
                    </a:lnTo>
                    <a:lnTo>
                      <a:pt x="149" y="2"/>
                    </a:lnTo>
                    <a:lnTo>
                      <a:pt x="150" y="3"/>
                    </a:lnTo>
                    <a:lnTo>
                      <a:pt x="155" y="0"/>
                    </a:lnTo>
                    <a:lnTo>
                      <a:pt x="156" y="1"/>
                    </a:lnTo>
                    <a:lnTo>
                      <a:pt x="156" y="4"/>
                    </a:lnTo>
                    <a:lnTo>
                      <a:pt x="157" y="5"/>
                    </a:lnTo>
                    <a:lnTo>
                      <a:pt x="158" y="4"/>
                    </a:lnTo>
                    <a:lnTo>
                      <a:pt x="159" y="4"/>
                    </a:lnTo>
                    <a:lnTo>
                      <a:pt x="163" y="5"/>
                    </a:lnTo>
                    <a:lnTo>
                      <a:pt x="163" y="7"/>
                    </a:lnTo>
                    <a:lnTo>
                      <a:pt x="166" y="8"/>
                    </a:lnTo>
                    <a:lnTo>
                      <a:pt x="168" y="5"/>
                    </a:lnTo>
                    <a:lnTo>
                      <a:pt x="170" y="5"/>
                    </a:lnTo>
                    <a:lnTo>
                      <a:pt x="171" y="8"/>
                    </a:lnTo>
                    <a:lnTo>
                      <a:pt x="171" y="12"/>
                    </a:lnTo>
                    <a:lnTo>
                      <a:pt x="173" y="18"/>
                    </a:lnTo>
                    <a:lnTo>
                      <a:pt x="174" y="19"/>
                    </a:lnTo>
                    <a:lnTo>
                      <a:pt x="179" y="19"/>
                    </a:lnTo>
                    <a:lnTo>
                      <a:pt x="181" y="21"/>
                    </a:lnTo>
                    <a:lnTo>
                      <a:pt x="184" y="27"/>
                    </a:lnTo>
                    <a:lnTo>
                      <a:pt x="184" y="29"/>
                    </a:lnTo>
                    <a:lnTo>
                      <a:pt x="181" y="34"/>
                    </a:lnTo>
                    <a:lnTo>
                      <a:pt x="181" y="38"/>
                    </a:lnTo>
                    <a:lnTo>
                      <a:pt x="183" y="39"/>
                    </a:lnTo>
                    <a:lnTo>
                      <a:pt x="192" y="40"/>
                    </a:lnTo>
                    <a:lnTo>
                      <a:pt x="195" y="41"/>
                    </a:lnTo>
                    <a:lnTo>
                      <a:pt x="195" y="44"/>
                    </a:lnTo>
                    <a:lnTo>
                      <a:pt x="197" y="44"/>
                    </a:lnTo>
                    <a:lnTo>
                      <a:pt x="202" y="44"/>
                    </a:lnTo>
                    <a:lnTo>
                      <a:pt x="203" y="47"/>
                    </a:lnTo>
                    <a:lnTo>
                      <a:pt x="204" y="47"/>
                    </a:lnTo>
                    <a:lnTo>
                      <a:pt x="204" y="49"/>
                    </a:lnTo>
                    <a:lnTo>
                      <a:pt x="204" y="50"/>
                    </a:lnTo>
                    <a:lnTo>
                      <a:pt x="202" y="53"/>
                    </a:lnTo>
                    <a:lnTo>
                      <a:pt x="202" y="54"/>
                    </a:lnTo>
                    <a:lnTo>
                      <a:pt x="201" y="55"/>
                    </a:lnTo>
                    <a:lnTo>
                      <a:pt x="202" y="55"/>
                    </a:lnTo>
                    <a:lnTo>
                      <a:pt x="213" y="60"/>
                    </a:lnTo>
                    <a:lnTo>
                      <a:pt x="232" y="78"/>
                    </a:lnTo>
                    <a:lnTo>
                      <a:pt x="243" y="87"/>
                    </a:lnTo>
                    <a:lnTo>
                      <a:pt x="256" y="94"/>
                    </a:lnTo>
                    <a:lnTo>
                      <a:pt x="267" y="102"/>
                    </a:lnTo>
                    <a:lnTo>
                      <a:pt x="276" y="115"/>
                    </a:lnTo>
                    <a:lnTo>
                      <a:pt x="283" y="118"/>
                    </a:lnTo>
                    <a:lnTo>
                      <a:pt x="289" y="121"/>
                    </a:lnTo>
                    <a:lnTo>
                      <a:pt x="287" y="136"/>
                    </a:lnTo>
                    <a:lnTo>
                      <a:pt x="279" y="151"/>
                    </a:lnTo>
                    <a:lnTo>
                      <a:pt x="191" y="159"/>
                    </a:lnTo>
                    <a:lnTo>
                      <a:pt x="183" y="172"/>
                    </a:lnTo>
                    <a:lnTo>
                      <a:pt x="177" y="182"/>
                    </a:lnTo>
                    <a:lnTo>
                      <a:pt x="160" y="214"/>
                    </a:lnTo>
                    <a:lnTo>
                      <a:pt x="156" y="216"/>
                    </a:lnTo>
                    <a:lnTo>
                      <a:pt x="156" y="218"/>
                    </a:lnTo>
                    <a:lnTo>
                      <a:pt x="155" y="220"/>
                    </a:lnTo>
                    <a:lnTo>
                      <a:pt x="156" y="221"/>
                    </a:lnTo>
                    <a:lnTo>
                      <a:pt x="158" y="222"/>
                    </a:lnTo>
                    <a:lnTo>
                      <a:pt x="159" y="231"/>
                    </a:lnTo>
                    <a:lnTo>
                      <a:pt x="156" y="236"/>
                    </a:lnTo>
                    <a:lnTo>
                      <a:pt x="158" y="239"/>
                    </a:lnTo>
                    <a:lnTo>
                      <a:pt x="165" y="241"/>
                    </a:lnTo>
                    <a:lnTo>
                      <a:pt x="165" y="253"/>
                    </a:lnTo>
                    <a:lnTo>
                      <a:pt x="163" y="256"/>
                    </a:lnTo>
                    <a:lnTo>
                      <a:pt x="159" y="260"/>
                    </a:lnTo>
                    <a:lnTo>
                      <a:pt x="160" y="271"/>
                    </a:lnTo>
                    <a:lnTo>
                      <a:pt x="159" y="275"/>
                    </a:lnTo>
                    <a:lnTo>
                      <a:pt x="162" y="283"/>
                    </a:lnTo>
                    <a:lnTo>
                      <a:pt x="156" y="293"/>
                    </a:lnTo>
                    <a:lnTo>
                      <a:pt x="154" y="291"/>
                    </a:lnTo>
                    <a:lnTo>
                      <a:pt x="153" y="290"/>
                    </a:lnTo>
                    <a:lnTo>
                      <a:pt x="154" y="290"/>
                    </a:lnTo>
                    <a:lnTo>
                      <a:pt x="152" y="288"/>
                    </a:lnTo>
                    <a:lnTo>
                      <a:pt x="152" y="289"/>
                    </a:lnTo>
                    <a:lnTo>
                      <a:pt x="131" y="269"/>
                    </a:lnTo>
                    <a:lnTo>
                      <a:pt x="130" y="269"/>
                    </a:lnTo>
                    <a:lnTo>
                      <a:pt x="122" y="259"/>
                    </a:lnTo>
                    <a:lnTo>
                      <a:pt x="122" y="259"/>
                    </a:lnTo>
                    <a:lnTo>
                      <a:pt x="120" y="257"/>
                    </a:lnTo>
                    <a:lnTo>
                      <a:pt x="121" y="258"/>
                    </a:lnTo>
                    <a:lnTo>
                      <a:pt x="119" y="256"/>
                    </a:lnTo>
                    <a:lnTo>
                      <a:pt x="113" y="250"/>
                    </a:lnTo>
                    <a:lnTo>
                      <a:pt x="113" y="248"/>
                    </a:lnTo>
                    <a:lnTo>
                      <a:pt x="112" y="246"/>
                    </a:lnTo>
                    <a:lnTo>
                      <a:pt x="109" y="248"/>
                    </a:lnTo>
                    <a:lnTo>
                      <a:pt x="102" y="238"/>
                    </a:lnTo>
                    <a:lnTo>
                      <a:pt x="102" y="238"/>
                    </a:lnTo>
                    <a:lnTo>
                      <a:pt x="103" y="237"/>
                    </a:lnTo>
                    <a:lnTo>
                      <a:pt x="100" y="235"/>
                    </a:lnTo>
                    <a:lnTo>
                      <a:pt x="100" y="233"/>
                    </a:lnTo>
                    <a:lnTo>
                      <a:pt x="98" y="233"/>
                    </a:lnTo>
                    <a:lnTo>
                      <a:pt x="98" y="233"/>
                    </a:lnTo>
                    <a:lnTo>
                      <a:pt x="96" y="231"/>
                    </a:lnTo>
                    <a:lnTo>
                      <a:pt x="94" y="230"/>
                    </a:lnTo>
                    <a:lnTo>
                      <a:pt x="93" y="229"/>
                    </a:lnTo>
                    <a:lnTo>
                      <a:pt x="95" y="231"/>
                    </a:lnTo>
                    <a:lnTo>
                      <a:pt x="94" y="231"/>
                    </a:lnTo>
                    <a:lnTo>
                      <a:pt x="93" y="229"/>
                    </a:lnTo>
                    <a:lnTo>
                      <a:pt x="91" y="229"/>
                    </a:lnTo>
                    <a:lnTo>
                      <a:pt x="90" y="227"/>
                    </a:lnTo>
                    <a:lnTo>
                      <a:pt x="88" y="225"/>
                    </a:lnTo>
                    <a:lnTo>
                      <a:pt x="79" y="216"/>
                    </a:lnTo>
                    <a:lnTo>
                      <a:pt x="76" y="215"/>
                    </a:lnTo>
                    <a:lnTo>
                      <a:pt x="76" y="213"/>
                    </a:lnTo>
                    <a:lnTo>
                      <a:pt x="67" y="206"/>
                    </a:lnTo>
                    <a:lnTo>
                      <a:pt x="65" y="204"/>
                    </a:lnTo>
                    <a:lnTo>
                      <a:pt x="60" y="201"/>
                    </a:lnTo>
                    <a:lnTo>
                      <a:pt x="54" y="194"/>
                    </a:lnTo>
                    <a:lnTo>
                      <a:pt x="47" y="189"/>
                    </a:lnTo>
                    <a:lnTo>
                      <a:pt x="46" y="189"/>
                    </a:lnTo>
                    <a:lnTo>
                      <a:pt x="45" y="188"/>
                    </a:lnTo>
                    <a:lnTo>
                      <a:pt x="39" y="183"/>
                    </a:lnTo>
                    <a:lnTo>
                      <a:pt x="36" y="182"/>
                    </a:lnTo>
                    <a:lnTo>
                      <a:pt x="31" y="178"/>
                    </a:lnTo>
                    <a:lnTo>
                      <a:pt x="30" y="178"/>
                    </a:lnTo>
                    <a:lnTo>
                      <a:pt x="28" y="176"/>
                    </a:lnTo>
                    <a:lnTo>
                      <a:pt x="24" y="173"/>
                    </a:lnTo>
                    <a:lnTo>
                      <a:pt x="20" y="172"/>
                    </a:lnTo>
                    <a:lnTo>
                      <a:pt x="19" y="172"/>
                    </a:lnTo>
                    <a:lnTo>
                      <a:pt x="18" y="171"/>
                    </a:lnTo>
                    <a:lnTo>
                      <a:pt x="17" y="170"/>
                    </a:lnTo>
                    <a:lnTo>
                      <a:pt x="16" y="169"/>
                    </a:lnTo>
                    <a:lnTo>
                      <a:pt x="12" y="169"/>
                    </a:lnTo>
                    <a:lnTo>
                      <a:pt x="10" y="169"/>
                    </a:lnTo>
                    <a:lnTo>
                      <a:pt x="5" y="167"/>
                    </a:lnTo>
                    <a:lnTo>
                      <a:pt x="4" y="166"/>
                    </a:lnTo>
                    <a:lnTo>
                      <a:pt x="5" y="152"/>
                    </a:lnTo>
                    <a:lnTo>
                      <a:pt x="0" y="138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46AA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957" name="Picture 933"/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1" y="3384"/>
                <a:ext cx="206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58" name="Picture 934"/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1" y="3384"/>
                <a:ext cx="206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97" name="Rectangle 935"/>
              <p:cNvSpPr>
                <a:spLocks noChangeArrowheads="1"/>
              </p:cNvSpPr>
              <p:nvPr/>
            </p:nvSpPr>
            <p:spPr bwMode="auto">
              <a:xfrm>
                <a:off x="5151" y="3395"/>
                <a:ext cx="165" cy="9"/>
              </a:xfrm>
              <a:prstGeom prst="rect">
                <a:avLst/>
              </a:prstGeom>
              <a:solidFill>
                <a:srgbClr val="E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8" name="Rectangle 936"/>
              <p:cNvSpPr>
                <a:spLocks noChangeArrowheads="1"/>
              </p:cNvSpPr>
              <p:nvPr/>
            </p:nvSpPr>
            <p:spPr bwMode="auto">
              <a:xfrm>
                <a:off x="5151" y="3404"/>
                <a:ext cx="165" cy="10"/>
              </a:xfrm>
              <a:prstGeom prst="rect">
                <a:avLst/>
              </a:prstGeom>
              <a:solidFill>
                <a:srgbClr val="E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899" name="Rectangle 937"/>
              <p:cNvSpPr>
                <a:spLocks noChangeArrowheads="1"/>
              </p:cNvSpPr>
              <p:nvPr/>
            </p:nvSpPr>
            <p:spPr bwMode="auto">
              <a:xfrm>
                <a:off x="5151" y="3414"/>
                <a:ext cx="165" cy="11"/>
              </a:xfrm>
              <a:prstGeom prst="rect">
                <a:avLst/>
              </a:prstGeom>
              <a:solidFill>
                <a:srgbClr val="E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0" name="Rectangle 938"/>
              <p:cNvSpPr>
                <a:spLocks noChangeArrowheads="1"/>
              </p:cNvSpPr>
              <p:nvPr/>
            </p:nvSpPr>
            <p:spPr bwMode="auto">
              <a:xfrm>
                <a:off x="5151" y="3425"/>
                <a:ext cx="165" cy="10"/>
              </a:xfrm>
              <a:prstGeom prst="rect">
                <a:avLst/>
              </a:prstGeom>
              <a:solidFill>
                <a:srgbClr val="DE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1" name="Rectangle 939"/>
              <p:cNvSpPr>
                <a:spLocks noChangeArrowheads="1"/>
              </p:cNvSpPr>
              <p:nvPr/>
            </p:nvSpPr>
            <p:spPr bwMode="auto">
              <a:xfrm>
                <a:off x="5151" y="3435"/>
                <a:ext cx="165" cy="10"/>
              </a:xfrm>
              <a:prstGeom prst="rect">
                <a:avLst/>
              </a:prstGeom>
              <a:solidFill>
                <a:srgbClr val="DC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2" name="Rectangle 940"/>
              <p:cNvSpPr>
                <a:spLocks noChangeArrowheads="1"/>
              </p:cNvSpPr>
              <p:nvPr/>
            </p:nvSpPr>
            <p:spPr bwMode="auto">
              <a:xfrm>
                <a:off x="5151" y="3445"/>
                <a:ext cx="165" cy="11"/>
              </a:xfrm>
              <a:prstGeom prst="rect">
                <a:avLst/>
              </a:prstGeom>
              <a:solidFill>
                <a:srgbClr val="DA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3" name="Rectangle 941"/>
              <p:cNvSpPr>
                <a:spLocks noChangeArrowheads="1"/>
              </p:cNvSpPr>
              <p:nvPr/>
            </p:nvSpPr>
            <p:spPr bwMode="auto">
              <a:xfrm>
                <a:off x="5151" y="3456"/>
                <a:ext cx="165" cy="11"/>
              </a:xfrm>
              <a:prstGeom prst="rect">
                <a:avLst/>
              </a:prstGeom>
              <a:solidFill>
                <a:srgbClr val="D8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4" name="Rectangle 942"/>
              <p:cNvSpPr>
                <a:spLocks noChangeArrowheads="1"/>
              </p:cNvSpPr>
              <p:nvPr/>
            </p:nvSpPr>
            <p:spPr bwMode="auto">
              <a:xfrm>
                <a:off x="5151" y="3467"/>
                <a:ext cx="165" cy="11"/>
              </a:xfrm>
              <a:prstGeom prst="rect">
                <a:avLst/>
              </a:prstGeom>
              <a:solidFill>
                <a:srgbClr val="D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5" name="Rectangle 943"/>
              <p:cNvSpPr>
                <a:spLocks noChangeArrowheads="1"/>
              </p:cNvSpPr>
              <p:nvPr/>
            </p:nvSpPr>
            <p:spPr bwMode="auto">
              <a:xfrm>
                <a:off x="5151" y="3478"/>
                <a:ext cx="165" cy="10"/>
              </a:xfrm>
              <a:prstGeom prst="rect">
                <a:avLst/>
              </a:prstGeom>
              <a:solidFill>
                <a:srgbClr val="D4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6" name="Rectangle 944"/>
              <p:cNvSpPr>
                <a:spLocks noChangeArrowheads="1"/>
              </p:cNvSpPr>
              <p:nvPr/>
            </p:nvSpPr>
            <p:spPr bwMode="auto">
              <a:xfrm>
                <a:off x="5151" y="3488"/>
                <a:ext cx="165" cy="10"/>
              </a:xfrm>
              <a:prstGeom prst="rect">
                <a:avLst/>
              </a:prstGeom>
              <a:solidFill>
                <a:srgbClr val="D2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7" name="Rectangle 945"/>
              <p:cNvSpPr>
                <a:spLocks noChangeArrowheads="1"/>
              </p:cNvSpPr>
              <p:nvPr/>
            </p:nvSpPr>
            <p:spPr bwMode="auto">
              <a:xfrm>
                <a:off x="5151" y="3498"/>
                <a:ext cx="165" cy="11"/>
              </a:xfrm>
              <a:prstGeom prst="rect">
                <a:avLst/>
              </a:prstGeom>
              <a:solidFill>
                <a:srgbClr val="D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8" name="Rectangle 946"/>
              <p:cNvSpPr>
                <a:spLocks noChangeArrowheads="1"/>
              </p:cNvSpPr>
              <p:nvPr/>
            </p:nvSpPr>
            <p:spPr bwMode="auto">
              <a:xfrm>
                <a:off x="5151" y="3509"/>
                <a:ext cx="165" cy="10"/>
              </a:xfrm>
              <a:prstGeom prst="rect">
                <a:avLst/>
              </a:prstGeom>
              <a:solidFill>
                <a:srgbClr val="CE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09" name="Rectangle 947"/>
              <p:cNvSpPr>
                <a:spLocks noChangeArrowheads="1"/>
              </p:cNvSpPr>
              <p:nvPr/>
            </p:nvSpPr>
            <p:spPr bwMode="auto">
              <a:xfrm>
                <a:off x="5151" y="3519"/>
                <a:ext cx="165" cy="10"/>
              </a:xfrm>
              <a:prstGeom prst="rect">
                <a:avLst/>
              </a:prstGeom>
              <a:solidFill>
                <a:srgbClr val="CC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0" name="Rectangle 948"/>
              <p:cNvSpPr>
                <a:spLocks noChangeArrowheads="1"/>
              </p:cNvSpPr>
              <p:nvPr/>
            </p:nvSpPr>
            <p:spPr bwMode="auto">
              <a:xfrm>
                <a:off x="5151" y="3529"/>
                <a:ext cx="165" cy="11"/>
              </a:xfrm>
              <a:prstGeom prst="rect">
                <a:avLst/>
              </a:prstGeom>
              <a:solidFill>
                <a:srgbClr val="CA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1" name="Rectangle 949"/>
              <p:cNvSpPr>
                <a:spLocks noChangeArrowheads="1"/>
              </p:cNvSpPr>
              <p:nvPr/>
            </p:nvSpPr>
            <p:spPr bwMode="auto">
              <a:xfrm>
                <a:off x="5151" y="3540"/>
                <a:ext cx="165" cy="11"/>
              </a:xfrm>
              <a:prstGeom prst="rect">
                <a:avLst/>
              </a:prstGeom>
              <a:solidFill>
                <a:srgbClr val="C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2" name="Rectangle 950"/>
              <p:cNvSpPr>
                <a:spLocks noChangeArrowheads="1"/>
              </p:cNvSpPr>
              <p:nvPr/>
            </p:nvSpPr>
            <p:spPr bwMode="auto">
              <a:xfrm>
                <a:off x="5151" y="3551"/>
                <a:ext cx="165" cy="10"/>
              </a:xfrm>
              <a:prstGeom prst="rect">
                <a:avLst/>
              </a:prstGeom>
              <a:solidFill>
                <a:srgbClr val="C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3" name="Rectangle 951"/>
              <p:cNvSpPr>
                <a:spLocks noChangeArrowheads="1"/>
              </p:cNvSpPr>
              <p:nvPr/>
            </p:nvSpPr>
            <p:spPr bwMode="auto">
              <a:xfrm>
                <a:off x="5151" y="3561"/>
                <a:ext cx="165" cy="13"/>
              </a:xfrm>
              <a:prstGeom prst="rect">
                <a:avLst/>
              </a:prstGeom>
              <a:solidFill>
                <a:srgbClr val="C4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4" name="Rectangle 952"/>
              <p:cNvSpPr>
                <a:spLocks noChangeArrowheads="1"/>
              </p:cNvSpPr>
              <p:nvPr/>
            </p:nvSpPr>
            <p:spPr bwMode="auto">
              <a:xfrm>
                <a:off x="5151" y="3574"/>
                <a:ext cx="165" cy="14"/>
              </a:xfrm>
              <a:prstGeom prst="rect">
                <a:avLst/>
              </a:prstGeom>
              <a:solidFill>
                <a:srgbClr val="C2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5" name="Rectangle 953"/>
              <p:cNvSpPr>
                <a:spLocks noChangeArrowheads="1"/>
              </p:cNvSpPr>
              <p:nvPr/>
            </p:nvSpPr>
            <p:spPr bwMode="auto">
              <a:xfrm>
                <a:off x="5151" y="3588"/>
                <a:ext cx="165" cy="10"/>
              </a:xfrm>
              <a:prstGeom prst="rect">
                <a:avLst/>
              </a:prstGeom>
              <a:solidFill>
                <a:srgbClr val="C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6" name="Rectangle 954"/>
              <p:cNvSpPr>
                <a:spLocks noChangeArrowheads="1"/>
              </p:cNvSpPr>
              <p:nvPr/>
            </p:nvSpPr>
            <p:spPr bwMode="auto">
              <a:xfrm>
                <a:off x="5151" y="3598"/>
                <a:ext cx="165" cy="9"/>
              </a:xfrm>
              <a:prstGeom prst="rect">
                <a:avLst/>
              </a:prstGeom>
              <a:solidFill>
                <a:srgbClr val="BE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17" name="Rectangle 955"/>
              <p:cNvSpPr>
                <a:spLocks noChangeArrowheads="1"/>
              </p:cNvSpPr>
              <p:nvPr/>
            </p:nvSpPr>
            <p:spPr bwMode="auto">
              <a:xfrm>
                <a:off x="5151" y="3607"/>
                <a:ext cx="165" cy="9"/>
              </a:xfrm>
              <a:prstGeom prst="rect">
                <a:avLst/>
              </a:prstGeom>
              <a:solidFill>
                <a:srgbClr val="BC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52" name="Rectangle 956"/>
              <p:cNvSpPr>
                <a:spLocks noChangeArrowheads="1"/>
              </p:cNvSpPr>
              <p:nvPr/>
            </p:nvSpPr>
            <p:spPr bwMode="auto">
              <a:xfrm>
                <a:off x="5151" y="3616"/>
                <a:ext cx="165" cy="9"/>
              </a:xfrm>
              <a:prstGeom prst="rect">
                <a:avLst/>
              </a:prstGeom>
              <a:solidFill>
                <a:srgbClr val="BA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53" name="Rectangle 957"/>
              <p:cNvSpPr>
                <a:spLocks noChangeArrowheads="1"/>
              </p:cNvSpPr>
              <p:nvPr/>
            </p:nvSpPr>
            <p:spPr bwMode="auto">
              <a:xfrm>
                <a:off x="5151" y="3625"/>
                <a:ext cx="165" cy="8"/>
              </a:xfrm>
              <a:prstGeom prst="rect">
                <a:avLst/>
              </a:prstGeom>
              <a:solidFill>
                <a:srgbClr val="B8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54" name="Rectangle 958"/>
              <p:cNvSpPr>
                <a:spLocks noChangeArrowheads="1"/>
              </p:cNvSpPr>
              <p:nvPr/>
            </p:nvSpPr>
            <p:spPr bwMode="auto">
              <a:xfrm>
                <a:off x="5151" y="3633"/>
                <a:ext cx="165" cy="9"/>
              </a:xfrm>
              <a:prstGeom prst="rect">
                <a:avLst/>
              </a:prstGeom>
              <a:solidFill>
                <a:srgbClr val="B6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55" name="Rectangle 959"/>
              <p:cNvSpPr>
                <a:spLocks noChangeArrowheads="1"/>
              </p:cNvSpPr>
              <p:nvPr/>
            </p:nvSpPr>
            <p:spPr bwMode="auto">
              <a:xfrm>
                <a:off x="5151" y="3642"/>
                <a:ext cx="165" cy="8"/>
              </a:xfrm>
              <a:prstGeom prst="rect">
                <a:avLst/>
              </a:prstGeom>
              <a:solidFill>
                <a:srgbClr val="B4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56" name="Rectangle 960"/>
              <p:cNvSpPr>
                <a:spLocks noChangeArrowheads="1"/>
              </p:cNvSpPr>
              <p:nvPr/>
            </p:nvSpPr>
            <p:spPr bwMode="auto">
              <a:xfrm>
                <a:off x="5151" y="3650"/>
                <a:ext cx="165" cy="8"/>
              </a:xfrm>
              <a:prstGeom prst="rect">
                <a:avLst/>
              </a:prstGeom>
              <a:solidFill>
                <a:srgbClr val="B2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59" name="Rectangle 961"/>
              <p:cNvSpPr>
                <a:spLocks noChangeArrowheads="1"/>
              </p:cNvSpPr>
              <p:nvPr/>
            </p:nvSpPr>
            <p:spPr bwMode="auto">
              <a:xfrm>
                <a:off x="5151" y="3658"/>
                <a:ext cx="165" cy="8"/>
              </a:xfrm>
              <a:prstGeom prst="rect">
                <a:avLst/>
              </a:prstGeom>
              <a:solidFill>
                <a:srgbClr val="B0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0" name="Rectangle 962"/>
              <p:cNvSpPr>
                <a:spLocks noChangeArrowheads="1"/>
              </p:cNvSpPr>
              <p:nvPr/>
            </p:nvSpPr>
            <p:spPr bwMode="auto">
              <a:xfrm>
                <a:off x="5151" y="3666"/>
                <a:ext cx="165" cy="8"/>
              </a:xfrm>
              <a:prstGeom prst="rect">
                <a:avLst/>
              </a:prstGeom>
              <a:solidFill>
                <a:srgbClr val="AE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1" name="Rectangle 963"/>
              <p:cNvSpPr>
                <a:spLocks noChangeArrowheads="1"/>
              </p:cNvSpPr>
              <p:nvPr/>
            </p:nvSpPr>
            <p:spPr bwMode="auto">
              <a:xfrm>
                <a:off x="5151" y="3674"/>
                <a:ext cx="165" cy="7"/>
              </a:xfrm>
              <a:prstGeom prst="rect">
                <a:avLst/>
              </a:prstGeom>
              <a:solidFill>
                <a:srgbClr val="A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2" name="Rectangle 964"/>
              <p:cNvSpPr>
                <a:spLocks noChangeArrowheads="1"/>
              </p:cNvSpPr>
              <p:nvPr/>
            </p:nvSpPr>
            <p:spPr bwMode="auto">
              <a:xfrm>
                <a:off x="5151" y="3681"/>
                <a:ext cx="165" cy="7"/>
              </a:xfrm>
              <a:prstGeom prst="rect">
                <a:avLst/>
              </a:prstGeom>
              <a:solidFill>
                <a:srgbClr val="AA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3" name="Rectangle 965"/>
              <p:cNvSpPr>
                <a:spLocks noChangeArrowheads="1"/>
              </p:cNvSpPr>
              <p:nvPr/>
            </p:nvSpPr>
            <p:spPr bwMode="auto">
              <a:xfrm>
                <a:off x="5151" y="3688"/>
                <a:ext cx="165" cy="8"/>
              </a:xfrm>
              <a:prstGeom prst="rect">
                <a:avLst/>
              </a:prstGeom>
              <a:solidFill>
                <a:srgbClr val="A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4" name="Rectangle 966"/>
              <p:cNvSpPr>
                <a:spLocks noChangeArrowheads="1"/>
              </p:cNvSpPr>
              <p:nvPr/>
            </p:nvSpPr>
            <p:spPr bwMode="auto">
              <a:xfrm>
                <a:off x="5151" y="3696"/>
                <a:ext cx="165" cy="9"/>
              </a:xfrm>
              <a:prstGeom prst="rect">
                <a:avLst/>
              </a:prstGeom>
              <a:solidFill>
                <a:srgbClr val="A6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5" name="Rectangle 967"/>
              <p:cNvSpPr>
                <a:spLocks noChangeArrowheads="1"/>
              </p:cNvSpPr>
              <p:nvPr/>
            </p:nvSpPr>
            <p:spPr bwMode="auto">
              <a:xfrm>
                <a:off x="5151" y="3705"/>
                <a:ext cx="165" cy="8"/>
              </a:xfrm>
              <a:prstGeom prst="rect">
                <a:avLst/>
              </a:prstGeom>
              <a:solidFill>
                <a:srgbClr val="A4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6" name="Rectangle 968"/>
              <p:cNvSpPr>
                <a:spLocks noChangeArrowheads="1"/>
              </p:cNvSpPr>
              <p:nvPr/>
            </p:nvSpPr>
            <p:spPr bwMode="auto">
              <a:xfrm>
                <a:off x="5151" y="3713"/>
                <a:ext cx="165" cy="8"/>
              </a:xfrm>
              <a:prstGeom prst="rect">
                <a:avLst/>
              </a:prstGeom>
              <a:solidFill>
                <a:srgbClr val="A2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7" name="Rectangle 969"/>
              <p:cNvSpPr>
                <a:spLocks noChangeArrowheads="1"/>
              </p:cNvSpPr>
              <p:nvPr/>
            </p:nvSpPr>
            <p:spPr bwMode="auto">
              <a:xfrm>
                <a:off x="5151" y="3721"/>
                <a:ext cx="165" cy="8"/>
              </a:xfrm>
              <a:prstGeom prst="rect">
                <a:avLst/>
              </a:prstGeom>
              <a:solidFill>
                <a:srgbClr val="A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8" name="Rectangle 970"/>
              <p:cNvSpPr>
                <a:spLocks noChangeArrowheads="1"/>
              </p:cNvSpPr>
              <p:nvPr/>
            </p:nvSpPr>
            <p:spPr bwMode="auto">
              <a:xfrm>
                <a:off x="5151" y="3729"/>
                <a:ext cx="165" cy="3"/>
              </a:xfrm>
              <a:prstGeom prst="rect">
                <a:avLst/>
              </a:prstGeom>
              <a:solidFill>
                <a:srgbClr val="9E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69" name="Freeform 971"/>
              <p:cNvSpPr>
                <a:spLocks/>
              </p:cNvSpPr>
              <p:nvPr/>
            </p:nvSpPr>
            <p:spPr bwMode="auto">
              <a:xfrm>
                <a:off x="5152" y="3396"/>
                <a:ext cx="163" cy="336"/>
              </a:xfrm>
              <a:custGeom>
                <a:avLst/>
                <a:gdLst>
                  <a:gd name="T0" fmla="*/ 9 w 163"/>
                  <a:gd name="T1" fmla="*/ 328 h 336"/>
                  <a:gd name="T2" fmla="*/ 18 w 163"/>
                  <a:gd name="T3" fmla="*/ 327 h 336"/>
                  <a:gd name="T4" fmla="*/ 25 w 163"/>
                  <a:gd name="T5" fmla="*/ 331 h 336"/>
                  <a:gd name="T6" fmla="*/ 32 w 163"/>
                  <a:gd name="T7" fmla="*/ 328 h 336"/>
                  <a:gd name="T8" fmla="*/ 36 w 163"/>
                  <a:gd name="T9" fmla="*/ 320 h 336"/>
                  <a:gd name="T10" fmla="*/ 42 w 163"/>
                  <a:gd name="T11" fmla="*/ 310 h 336"/>
                  <a:gd name="T12" fmla="*/ 46 w 163"/>
                  <a:gd name="T13" fmla="*/ 296 h 336"/>
                  <a:gd name="T14" fmla="*/ 54 w 163"/>
                  <a:gd name="T15" fmla="*/ 279 h 336"/>
                  <a:gd name="T16" fmla="*/ 64 w 163"/>
                  <a:gd name="T17" fmla="*/ 278 h 336"/>
                  <a:gd name="T18" fmla="*/ 72 w 163"/>
                  <a:gd name="T19" fmla="*/ 269 h 336"/>
                  <a:gd name="T20" fmla="*/ 75 w 163"/>
                  <a:gd name="T21" fmla="*/ 261 h 336"/>
                  <a:gd name="T22" fmla="*/ 79 w 163"/>
                  <a:gd name="T23" fmla="*/ 256 h 336"/>
                  <a:gd name="T24" fmla="*/ 80 w 163"/>
                  <a:gd name="T25" fmla="*/ 248 h 336"/>
                  <a:gd name="T26" fmla="*/ 85 w 163"/>
                  <a:gd name="T27" fmla="*/ 247 h 336"/>
                  <a:gd name="T28" fmla="*/ 87 w 163"/>
                  <a:gd name="T29" fmla="*/ 257 h 336"/>
                  <a:gd name="T30" fmla="*/ 85 w 163"/>
                  <a:gd name="T31" fmla="*/ 267 h 336"/>
                  <a:gd name="T32" fmla="*/ 83 w 163"/>
                  <a:gd name="T33" fmla="*/ 273 h 336"/>
                  <a:gd name="T34" fmla="*/ 91 w 163"/>
                  <a:gd name="T35" fmla="*/ 279 h 336"/>
                  <a:gd name="T36" fmla="*/ 95 w 163"/>
                  <a:gd name="T37" fmla="*/ 284 h 336"/>
                  <a:gd name="T38" fmla="*/ 99 w 163"/>
                  <a:gd name="T39" fmla="*/ 287 h 336"/>
                  <a:gd name="T40" fmla="*/ 98 w 163"/>
                  <a:gd name="T41" fmla="*/ 293 h 336"/>
                  <a:gd name="T42" fmla="*/ 99 w 163"/>
                  <a:gd name="T43" fmla="*/ 298 h 336"/>
                  <a:gd name="T44" fmla="*/ 100 w 163"/>
                  <a:gd name="T45" fmla="*/ 299 h 336"/>
                  <a:gd name="T46" fmla="*/ 104 w 163"/>
                  <a:gd name="T47" fmla="*/ 302 h 336"/>
                  <a:gd name="T48" fmla="*/ 105 w 163"/>
                  <a:gd name="T49" fmla="*/ 285 h 336"/>
                  <a:gd name="T50" fmla="*/ 109 w 163"/>
                  <a:gd name="T51" fmla="*/ 269 h 336"/>
                  <a:gd name="T52" fmla="*/ 112 w 163"/>
                  <a:gd name="T53" fmla="*/ 251 h 336"/>
                  <a:gd name="T54" fmla="*/ 116 w 163"/>
                  <a:gd name="T55" fmla="*/ 230 h 336"/>
                  <a:gd name="T56" fmla="*/ 117 w 163"/>
                  <a:gd name="T57" fmla="*/ 222 h 336"/>
                  <a:gd name="T58" fmla="*/ 124 w 163"/>
                  <a:gd name="T59" fmla="*/ 200 h 336"/>
                  <a:gd name="T60" fmla="*/ 118 w 163"/>
                  <a:gd name="T61" fmla="*/ 201 h 336"/>
                  <a:gd name="T62" fmla="*/ 109 w 163"/>
                  <a:gd name="T63" fmla="*/ 207 h 336"/>
                  <a:gd name="T64" fmla="*/ 109 w 163"/>
                  <a:gd name="T65" fmla="*/ 203 h 336"/>
                  <a:gd name="T66" fmla="*/ 112 w 163"/>
                  <a:gd name="T67" fmla="*/ 195 h 336"/>
                  <a:gd name="T68" fmla="*/ 118 w 163"/>
                  <a:gd name="T69" fmla="*/ 194 h 336"/>
                  <a:gd name="T70" fmla="*/ 125 w 163"/>
                  <a:gd name="T71" fmla="*/ 176 h 336"/>
                  <a:gd name="T72" fmla="*/ 123 w 163"/>
                  <a:gd name="T73" fmla="*/ 175 h 336"/>
                  <a:gd name="T74" fmla="*/ 120 w 163"/>
                  <a:gd name="T75" fmla="*/ 178 h 336"/>
                  <a:gd name="T76" fmla="*/ 112 w 163"/>
                  <a:gd name="T77" fmla="*/ 182 h 336"/>
                  <a:gd name="T78" fmla="*/ 105 w 163"/>
                  <a:gd name="T79" fmla="*/ 182 h 336"/>
                  <a:gd name="T80" fmla="*/ 108 w 163"/>
                  <a:gd name="T81" fmla="*/ 170 h 336"/>
                  <a:gd name="T82" fmla="*/ 117 w 163"/>
                  <a:gd name="T83" fmla="*/ 159 h 336"/>
                  <a:gd name="T84" fmla="*/ 121 w 163"/>
                  <a:gd name="T85" fmla="*/ 155 h 336"/>
                  <a:gd name="T86" fmla="*/ 118 w 163"/>
                  <a:gd name="T87" fmla="*/ 140 h 336"/>
                  <a:gd name="T88" fmla="*/ 124 w 163"/>
                  <a:gd name="T89" fmla="*/ 116 h 336"/>
                  <a:gd name="T90" fmla="*/ 132 w 163"/>
                  <a:gd name="T91" fmla="*/ 99 h 336"/>
                  <a:gd name="T92" fmla="*/ 147 w 163"/>
                  <a:gd name="T93" fmla="*/ 79 h 336"/>
                  <a:gd name="T94" fmla="*/ 156 w 163"/>
                  <a:gd name="T95" fmla="*/ 65 h 336"/>
                  <a:gd name="T96" fmla="*/ 159 w 163"/>
                  <a:gd name="T97" fmla="*/ 49 h 336"/>
                  <a:gd name="T98" fmla="*/ 163 w 163"/>
                  <a:gd name="T99" fmla="*/ 41 h 336"/>
                  <a:gd name="T100" fmla="*/ 159 w 163"/>
                  <a:gd name="T101" fmla="*/ 29 h 336"/>
                  <a:gd name="T102" fmla="*/ 157 w 163"/>
                  <a:gd name="T103" fmla="*/ 16 h 336"/>
                  <a:gd name="T104" fmla="*/ 153 w 163"/>
                  <a:gd name="T105" fmla="*/ 12 h 336"/>
                  <a:gd name="T106" fmla="*/ 149 w 163"/>
                  <a:gd name="T107" fmla="*/ 10 h 336"/>
                  <a:gd name="T108" fmla="*/ 141 w 163"/>
                  <a:gd name="T109" fmla="*/ 2 h 336"/>
                  <a:gd name="T110" fmla="*/ 124 w 163"/>
                  <a:gd name="T111" fmla="*/ 6 h 336"/>
                  <a:gd name="T112" fmla="*/ 115 w 163"/>
                  <a:gd name="T113" fmla="*/ 7 h 336"/>
                  <a:gd name="T114" fmla="*/ 108 w 163"/>
                  <a:gd name="T115" fmla="*/ 12 h 336"/>
                  <a:gd name="T116" fmla="*/ 81 w 163"/>
                  <a:gd name="T117" fmla="*/ 100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63" h="336">
                    <a:moveTo>
                      <a:pt x="0" y="217"/>
                    </a:moveTo>
                    <a:lnTo>
                      <a:pt x="1" y="240"/>
                    </a:lnTo>
                    <a:lnTo>
                      <a:pt x="7" y="330"/>
                    </a:lnTo>
                    <a:lnTo>
                      <a:pt x="8" y="330"/>
                    </a:lnTo>
                    <a:lnTo>
                      <a:pt x="9" y="328"/>
                    </a:lnTo>
                    <a:lnTo>
                      <a:pt x="10" y="327"/>
                    </a:lnTo>
                    <a:lnTo>
                      <a:pt x="11" y="327"/>
                    </a:lnTo>
                    <a:lnTo>
                      <a:pt x="15" y="325"/>
                    </a:lnTo>
                    <a:lnTo>
                      <a:pt x="16" y="325"/>
                    </a:lnTo>
                    <a:lnTo>
                      <a:pt x="18" y="327"/>
                    </a:lnTo>
                    <a:lnTo>
                      <a:pt x="19" y="328"/>
                    </a:lnTo>
                    <a:lnTo>
                      <a:pt x="20" y="328"/>
                    </a:lnTo>
                    <a:lnTo>
                      <a:pt x="21" y="328"/>
                    </a:lnTo>
                    <a:lnTo>
                      <a:pt x="23" y="328"/>
                    </a:lnTo>
                    <a:lnTo>
                      <a:pt x="25" y="331"/>
                    </a:lnTo>
                    <a:lnTo>
                      <a:pt x="28" y="332"/>
                    </a:lnTo>
                    <a:lnTo>
                      <a:pt x="31" y="336"/>
                    </a:lnTo>
                    <a:lnTo>
                      <a:pt x="30" y="330"/>
                    </a:lnTo>
                    <a:lnTo>
                      <a:pt x="31" y="330"/>
                    </a:lnTo>
                    <a:lnTo>
                      <a:pt x="32" y="328"/>
                    </a:lnTo>
                    <a:lnTo>
                      <a:pt x="33" y="326"/>
                    </a:lnTo>
                    <a:lnTo>
                      <a:pt x="34" y="325"/>
                    </a:lnTo>
                    <a:lnTo>
                      <a:pt x="34" y="324"/>
                    </a:lnTo>
                    <a:lnTo>
                      <a:pt x="35" y="322"/>
                    </a:lnTo>
                    <a:lnTo>
                      <a:pt x="36" y="320"/>
                    </a:lnTo>
                    <a:lnTo>
                      <a:pt x="37" y="318"/>
                    </a:lnTo>
                    <a:lnTo>
                      <a:pt x="40" y="317"/>
                    </a:lnTo>
                    <a:lnTo>
                      <a:pt x="40" y="316"/>
                    </a:lnTo>
                    <a:lnTo>
                      <a:pt x="41" y="313"/>
                    </a:lnTo>
                    <a:lnTo>
                      <a:pt x="42" y="310"/>
                    </a:lnTo>
                    <a:lnTo>
                      <a:pt x="43" y="307"/>
                    </a:lnTo>
                    <a:lnTo>
                      <a:pt x="44" y="304"/>
                    </a:lnTo>
                    <a:lnTo>
                      <a:pt x="45" y="303"/>
                    </a:lnTo>
                    <a:lnTo>
                      <a:pt x="46" y="302"/>
                    </a:lnTo>
                    <a:lnTo>
                      <a:pt x="46" y="296"/>
                    </a:lnTo>
                    <a:lnTo>
                      <a:pt x="50" y="291"/>
                    </a:lnTo>
                    <a:lnTo>
                      <a:pt x="50" y="290"/>
                    </a:lnTo>
                    <a:lnTo>
                      <a:pt x="50" y="286"/>
                    </a:lnTo>
                    <a:lnTo>
                      <a:pt x="52" y="281"/>
                    </a:lnTo>
                    <a:lnTo>
                      <a:pt x="54" y="279"/>
                    </a:lnTo>
                    <a:lnTo>
                      <a:pt x="56" y="279"/>
                    </a:lnTo>
                    <a:lnTo>
                      <a:pt x="56" y="280"/>
                    </a:lnTo>
                    <a:lnTo>
                      <a:pt x="60" y="278"/>
                    </a:lnTo>
                    <a:lnTo>
                      <a:pt x="61" y="279"/>
                    </a:lnTo>
                    <a:lnTo>
                      <a:pt x="64" y="278"/>
                    </a:lnTo>
                    <a:lnTo>
                      <a:pt x="67" y="278"/>
                    </a:lnTo>
                    <a:lnTo>
                      <a:pt x="68" y="278"/>
                    </a:lnTo>
                    <a:lnTo>
                      <a:pt x="70" y="276"/>
                    </a:lnTo>
                    <a:lnTo>
                      <a:pt x="70" y="274"/>
                    </a:lnTo>
                    <a:lnTo>
                      <a:pt x="72" y="269"/>
                    </a:lnTo>
                    <a:lnTo>
                      <a:pt x="72" y="267"/>
                    </a:lnTo>
                    <a:lnTo>
                      <a:pt x="73" y="266"/>
                    </a:lnTo>
                    <a:lnTo>
                      <a:pt x="74" y="265"/>
                    </a:lnTo>
                    <a:lnTo>
                      <a:pt x="74" y="263"/>
                    </a:lnTo>
                    <a:lnTo>
                      <a:pt x="75" y="261"/>
                    </a:lnTo>
                    <a:lnTo>
                      <a:pt x="77" y="260"/>
                    </a:lnTo>
                    <a:lnTo>
                      <a:pt x="77" y="258"/>
                    </a:lnTo>
                    <a:lnTo>
                      <a:pt x="78" y="258"/>
                    </a:lnTo>
                    <a:lnTo>
                      <a:pt x="79" y="257"/>
                    </a:lnTo>
                    <a:lnTo>
                      <a:pt x="79" y="256"/>
                    </a:lnTo>
                    <a:lnTo>
                      <a:pt x="79" y="254"/>
                    </a:lnTo>
                    <a:lnTo>
                      <a:pt x="79" y="253"/>
                    </a:lnTo>
                    <a:lnTo>
                      <a:pt x="80" y="250"/>
                    </a:lnTo>
                    <a:lnTo>
                      <a:pt x="80" y="249"/>
                    </a:lnTo>
                    <a:lnTo>
                      <a:pt x="80" y="248"/>
                    </a:lnTo>
                    <a:lnTo>
                      <a:pt x="81" y="246"/>
                    </a:lnTo>
                    <a:lnTo>
                      <a:pt x="82" y="244"/>
                    </a:lnTo>
                    <a:lnTo>
                      <a:pt x="84" y="243"/>
                    </a:lnTo>
                    <a:lnTo>
                      <a:pt x="85" y="244"/>
                    </a:lnTo>
                    <a:lnTo>
                      <a:pt x="85" y="247"/>
                    </a:lnTo>
                    <a:lnTo>
                      <a:pt x="86" y="248"/>
                    </a:lnTo>
                    <a:lnTo>
                      <a:pt x="87" y="250"/>
                    </a:lnTo>
                    <a:lnTo>
                      <a:pt x="87" y="252"/>
                    </a:lnTo>
                    <a:lnTo>
                      <a:pt x="87" y="254"/>
                    </a:lnTo>
                    <a:lnTo>
                      <a:pt x="87" y="257"/>
                    </a:lnTo>
                    <a:lnTo>
                      <a:pt x="87" y="257"/>
                    </a:lnTo>
                    <a:lnTo>
                      <a:pt x="88" y="258"/>
                    </a:lnTo>
                    <a:lnTo>
                      <a:pt x="87" y="263"/>
                    </a:lnTo>
                    <a:lnTo>
                      <a:pt x="86" y="265"/>
                    </a:lnTo>
                    <a:lnTo>
                      <a:pt x="85" y="267"/>
                    </a:lnTo>
                    <a:lnTo>
                      <a:pt x="85" y="268"/>
                    </a:lnTo>
                    <a:lnTo>
                      <a:pt x="85" y="269"/>
                    </a:lnTo>
                    <a:lnTo>
                      <a:pt x="85" y="271"/>
                    </a:lnTo>
                    <a:lnTo>
                      <a:pt x="85" y="271"/>
                    </a:lnTo>
                    <a:lnTo>
                      <a:pt x="83" y="273"/>
                    </a:lnTo>
                    <a:lnTo>
                      <a:pt x="83" y="273"/>
                    </a:lnTo>
                    <a:lnTo>
                      <a:pt x="83" y="274"/>
                    </a:lnTo>
                    <a:lnTo>
                      <a:pt x="83" y="277"/>
                    </a:lnTo>
                    <a:lnTo>
                      <a:pt x="85" y="277"/>
                    </a:lnTo>
                    <a:lnTo>
                      <a:pt x="91" y="279"/>
                    </a:lnTo>
                    <a:lnTo>
                      <a:pt x="94" y="280"/>
                    </a:lnTo>
                    <a:lnTo>
                      <a:pt x="94" y="281"/>
                    </a:lnTo>
                    <a:lnTo>
                      <a:pt x="94" y="283"/>
                    </a:lnTo>
                    <a:lnTo>
                      <a:pt x="94" y="283"/>
                    </a:lnTo>
                    <a:lnTo>
                      <a:pt x="95" y="284"/>
                    </a:lnTo>
                    <a:lnTo>
                      <a:pt x="96" y="284"/>
                    </a:lnTo>
                    <a:lnTo>
                      <a:pt x="97" y="284"/>
                    </a:lnTo>
                    <a:lnTo>
                      <a:pt x="97" y="285"/>
                    </a:lnTo>
                    <a:lnTo>
                      <a:pt x="98" y="287"/>
                    </a:lnTo>
                    <a:lnTo>
                      <a:pt x="99" y="287"/>
                    </a:lnTo>
                    <a:lnTo>
                      <a:pt x="99" y="289"/>
                    </a:lnTo>
                    <a:lnTo>
                      <a:pt x="98" y="291"/>
                    </a:lnTo>
                    <a:lnTo>
                      <a:pt x="98" y="291"/>
                    </a:lnTo>
                    <a:lnTo>
                      <a:pt x="98" y="291"/>
                    </a:lnTo>
                    <a:lnTo>
                      <a:pt x="98" y="293"/>
                    </a:lnTo>
                    <a:lnTo>
                      <a:pt x="98" y="294"/>
                    </a:lnTo>
                    <a:lnTo>
                      <a:pt x="99" y="293"/>
                    </a:lnTo>
                    <a:lnTo>
                      <a:pt x="99" y="293"/>
                    </a:lnTo>
                    <a:lnTo>
                      <a:pt x="100" y="296"/>
                    </a:lnTo>
                    <a:lnTo>
                      <a:pt x="99" y="298"/>
                    </a:lnTo>
                    <a:lnTo>
                      <a:pt x="99" y="299"/>
                    </a:lnTo>
                    <a:lnTo>
                      <a:pt x="100" y="300"/>
                    </a:lnTo>
                    <a:lnTo>
                      <a:pt x="100" y="300"/>
                    </a:lnTo>
                    <a:lnTo>
                      <a:pt x="101" y="299"/>
                    </a:lnTo>
                    <a:lnTo>
                      <a:pt x="100" y="299"/>
                    </a:lnTo>
                    <a:lnTo>
                      <a:pt x="101" y="298"/>
                    </a:lnTo>
                    <a:lnTo>
                      <a:pt x="101" y="300"/>
                    </a:lnTo>
                    <a:lnTo>
                      <a:pt x="102" y="300"/>
                    </a:lnTo>
                    <a:lnTo>
                      <a:pt x="102" y="302"/>
                    </a:lnTo>
                    <a:lnTo>
                      <a:pt x="104" y="302"/>
                    </a:lnTo>
                    <a:lnTo>
                      <a:pt x="104" y="299"/>
                    </a:lnTo>
                    <a:lnTo>
                      <a:pt x="104" y="291"/>
                    </a:lnTo>
                    <a:lnTo>
                      <a:pt x="104" y="289"/>
                    </a:lnTo>
                    <a:lnTo>
                      <a:pt x="105" y="287"/>
                    </a:lnTo>
                    <a:lnTo>
                      <a:pt x="105" y="285"/>
                    </a:lnTo>
                    <a:lnTo>
                      <a:pt x="108" y="281"/>
                    </a:lnTo>
                    <a:lnTo>
                      <a:pt x="108" y="278"/>
                    </a:lnTo>
                    <a:lnTo>
                      <a:pt x="108" y="277"/>
                    </a:lnTo>
                    <a:lnTo>
                      <a:pt x="108" y="272"/>
                    </a:lnTo>
                    <a:lnTo>
                      <a:pt x="109" y="269"/>
                    </a:lnTo>
                    <a:lnTo>
                      <a:pt x="108" y="263"/>
                    </a:lnTo>
                    <a:lnTo>
                      <a:pt x="109" y="258"/>
                    </a:lnTo>
                    <a:lnTo>
                      <a:pt x="109" y="254"/>
                    </a:lnTo>
                    <a:lnTo>
                      <a:pt x="111" y="253"/>
                    </a:lnTo>
                    <a:lnTo>
                      <a:pt x="112" y="251"/>
                    </a:lnTo>
                    <a:lnTo>
                      <a:pt x="113" y="249"/>
                    </a:lnTo>
                    <a:lnTo>
                      <a:pt x="113" y="243"/>
                    </a:lnTo>
                    <a:lnTo>
                      <a:pt x="114" y="240"/>
                    </a:lnTo>
                    <a:lnTo>
                      <a:pt x="114" y="234"/>
                    </a:lnTo>
                    <a:lnTo>
                      <a:pt x="116" y="230"/>
                    </a:lnTo>
                    <a:lnTo>
                      <a:pt x="116" y="229"/>
                    </a:lnTo>
                    <a:lnTo>
                      <a:pt x="116" y="226"/>
                    </a:lnTo>
                    <a:lnTo>
                      <a:pt x="116" y="226"/>
                    </a:lnTo>
                    <a:lnTo>
                      <a:pt x="116" y="225"/>
                    </a:lnTo>
                    <a:lnTo>
                      <a:pt x="117" y="222"/>
                    </a:lnTo>
                    <a:lnTo>
                      <a:pt x="118" y="219"/>
                    </a:lnTo>
                    <a:lnTo>
                      <a:pt x="117" y="216"/>
                    </a:lnTo>
                    <a:lnTo>
                      <a:pt x="118" y="209"/>
                    </a:lnTo>
                    <a:lnTo>
                      <a:pt x="124" y="202"/>
                    </a:lnTo>
                    <a:lnTo>
                      <a:pt x="124" y="200"/>
                    </a:lnTo>
                    <a:lnTo>
                      <a:pt x="123" y="202"/>
                    </a:lnTo>
                    <a:lnTo>
                      <a:pt x="121" y="202"/>
                    </a:lnTo>
                    <a:lnTo>
                      <a:pt x="121" y="200"/>
                    </a:lnTo>
                    <a:lnTo>
                      <a:pt x="121" y="200"/>
                    </a:lnTo>
                    <a:lnTo>
                      <a:pt x="118" y="201"/>
                    </a:lnTo>
                    <a:lnTo>
                      <a:pt x="117" y="202"/>
                    </a:lnTo>
                    <a:lnTo>
                      <a:pt x="112" y="207"/>
                    </a:lnTo>
                    <a:lnTo>
                      <a:pt x="110" y="209"/>
                    </a:lnTo>
                    <a:lnTo>
                      <a:pt x="109" y="209"/>
                    </a:lnTo>
                    <a:lnTo>
                      <a:pt x="109" y="207"/>
                    </a:lnTo>
                    <a:lnTo>
                      <a:pt x="109" y="204"/>
                    </a:lnTo>
                    <a:lnTo>
                      <a:pt x="109" y="204"/>
                    </a:lnTo>
                    <a:lnTo>
                      <a:pt x="109" y="204"/>
                    </a:lnTo>
                    <a:lnTo>
                      <a:pt x="109" y="203"/>
                    </a:lnTo>
                    <a:lnTo>
                      <a:pt x="109" y="203"/>
                    </a:lnTo>
                    <a:lnTo>
                      <a:pt x="109" y="200"/>
                    </a:lnTo>
                    <a:lnTo>
                      <a:pt x="109" y="199"/>
                    </a:lnTo>
                    <a:lnTo>
                      <a:pt x="109" y="197"/>
                    </a:lnTo>
                    <a:lnTo>
                      <a:pt x="111" y="195"/>
                    </a:lnTo>
                    <a:lnTo>
                      <a:pt x="112" y="195"/>
                    </a:lnTo>
                    <a:lnTo>
                      <a:pt x="113" y="193"/>
                    </a:lnTo>
                    <a:lnTo>
                      <a:pt x="115" y="194"/>
                    </a:lnTo>
                    <a:lnTo>
                      <a:pt x="114" y="195"/>
                    </a:lnTo>
                    <a:lnTo>
                      <a:pt x="116" y="195"/>
                    </a:lnTo>
                    <a:lnTo>
                      <a:pt x="118" y="194"/>
                    </a:lnTo>
                    <a:lnTo>
                      <a:pt x="121" y="190"/>
                    </a:lnTo>
                    <a:lnTo>
                      <a:pt x="124" y="188"/>
                    </a:lnTo>
                    <a:lnTo>
                      <a:pt x="124" y="187"/>
                    </a:lnTo>
                    <a:lnTo>
                      <a:pt x="126" y="179"/>
                    </a:lnTo>
                    <a:lnTo>
                      <a:pt x="125" y="176"/>
                    </a:lnTo>
                    <a:lnTo>
                      <a:pt x="124" y="175"/>
                    </a:lnTo>
                    <a:lnTo>
                      <a:pt x="123" y="173"/>
                    </a:lnTo>
                    <a:lnTo>
                      <a:pt x="122" y="173"/>
                    </a:lnTo>
                    <a:lnTo>
                      <a:pt x="122" y="174"/>
                    </a:lnTo>
                    <a:lnTo>
                      <a:pt x="123" y="175"/>
                    </a:lnTo>
                    <a:lnTo>
                      <a:pt x="123" y="176"/>
                    </a:lnTo>
                    <a:lnTo>
                      <a:pt x="122" y="176"/>
                    </a:lnTo>
                    <a:lnTo>
                      <a:pt x="122" y="177"/>
                    </a:lnTo>
                    <a:lnTo>
                      <a:pt x="121" y="177"/>
                    </a:lnTo>
                    <a:lnTo>
                      <a:pt x="120" y="178"/>
                    </a:lnTo>
                    <a:lnTo>
                      <a:pt x="117" y="178"/>
                    </a:lnTo>
                    <a:lnTo>
                      <a:pt x="116" y="179"/>
                    </a:lnTo>
                    <a:lnTo>
                      <a:pt x="115" y="179"/>
                    </a:lnTo>
                    <a:lnTo>
                      <a:pt x="113" y="181"/>
                    </a:lnTo>
                    <a:lnTo>
                      <a:pt x="112" y="182"/>
                    </a:lnTo>
                    <a:lnTo>
                      <a:pt x="110" y="183"/>
                    </a:lnTo>
                    <a:lnTo>
                      <a:pt x="108" y="182"/>
                    </a:lnTo>
                    <a:lnTo>
                      <a:pt x="108" y="181"/>
                    </a:lnTo>
                    <a:lnTo>
                      <a:pt x="106" y="181"/>
                    </a:lnTo>
                    <a:lnTo>
                      <a:pt x="105" y="182"/>
                    </a:lnTo>
                    <a:lnTo>
                      <a:pt x="105" y="181"/>
                    </a:lnTo>
                    <a:lnTo>
                      <a:pt x="104" y="180"/>
                    </a:lnTo>
                    <a:lnTo>
                      <a:pt x="106" y="176"/>
                    </a:lnTo>
                    <a:lnTo>
                      <a:pt x="106" y="176"/>
                    </a:lnTo>
                    <a:lnTo>
                      <a:pt x="108" y="170"/>
                    </a:lnTo>
                    <a:lnTo>
                      <a:pt x="109" y="166"/>
                    </a:lnTo>
                    <a:lnTo>
                      <a:pt x="112" y="160"/>
                    </a:lnTo>
                    <a:lnTo>
                      <a:pt x="113" y="159"/>
                    </a:lnTo>
                    <a:lnTo>
                      <a:pt x="114" y="160"/>
                    </a:lnTo>
                    <a:lnTo>
                      <a:pt x="117" y="159"/>
                    </a:lnTo>
                    <a:lnTo>
                      <a:pt x="118" y="158"/>
                    </a:lnTo>
                    <a:lnTo>
                      <a:pt x="120" y="160"/>
                    </a:lnTo>
                    <a:lnTo>
                      <a:pt x="120" y="160"/>
                    </a:lnTo>
                    <a:lnTo>
                      <a:pt x="120" y="157"/>
                    </a:lnTo>
                    <a:lnTo>
                      <a:pt x="121" y="155"/>
                    </a:lnTo>
                    <a:lnTo>
                      <a:pt x="122" y="152"/>
                    </a:lnTo>
                    <a:lnTo>
                      <a:pt x="122" y="147"/>
                    </a:lnTo>
                    <a:lnTo>
                      <a:pt x="121" y="147"/>
                    </a:lnTo>
                    <a:lnTo>
                      <a:pt x="120" y="145"/>
                    </a:lnTo>
                    <a:lnTo>
                      <a:pt x="118" y="140"/>
                    </a:lnTo>
                    <a:lnTo>
                      <a:pt x="118" y="132"/>
                    </a:lnTo>
                    <a:lnTo>
                      <a:pt x="121" y="122"/>
                    </a:lnTo>
                    <a:lnTo>
                      <a:pt x="123" y="118"/>
                    </a:lnTo>
                    <a:lnTo>
                      <a:pt x="123" y="117"/>
                    </a:lnTo>
                    <a:lnTo>
                      <a:pt x="124" y="116"/>
                    </a:lnTo>
                    <a:lnTo>
                      <a:pt x="124" y="116"/>
                    </a:lnTo>
                    <a:lnTo>
                      <a:pt x="125" y="112"/>
                    </a:lnTo>
                    <a:lnTo>
                      <a:pt x="130" y="102"/>
                    </a:lnTo>
                    <a:lnTo>
                      <a:pt x="131" y="99"/>
                    </a:lnTo>
                    <a:lnTo>
                      <a:pt x="132" y="99"/>
                    </a:lnTo>
                    <a:lnTo>
                      <a:pt x="132" y="98"/>
                    </a:lnTo>
                    <a:lnTo>
                      <a:pt x="138" y="91"/>
                    </a:lnTo>
                    <a:lnTo>
                      <a:pt x="138" y="90"/>
                    </a:lnTo>
                    <a:lnTo>
                      <a:pt x="145" y="82"/>
                    </a:lnTo>
                    <a:lnTo>
                      <a:pt x="147" y="79"/>
                    </a:lnTo>
                    <a:lnTo>
                      <a:pt x="150" y="77"/>
                    </a:lnTo>
                    <a:lnTo>
                      <a:pt x="150" y="75"/>
                    </a:lnTo>
                    <a:lnTo>
                      <a:pt x="153" y="70"/>
                    </a:lnTo>
                    <a:lnTo>
                      <a:pt x="154" y="68"/>
                    </a:lnTo>
                    <a:lnTo>
                      <a:pt x="156" y="65"/>
                    </a:lnTo>
                    <a:lnTo>
                      <a:pt x="156" y="62"/>
                    </a:lnTo>
                    <a:lnTo>
                      <a:pt x="157" y="60"/>
                    </a:lnTo>
                    <a:lnTo>
                      <a:pt x="157" y="59"/>
                    </a:lnTo>
                    <a:lnTo>
                      <a:pt x="159" y="52"/>
                    </a:lnTo>
                    <a:lnTo>
                      <a:pt x="159" y="49"/>
                    </a:lnTo>
                    <a:lnTo>
                      <a:pt x="160" y="48"/>
                    </a:lnTo>
                    <a:lnTo>
                      <a:pt x="161" y="48"/>
                    </a:lnTo>
                    <a:lnTo>
                      <a:pt x="162" y="48"/>
                    </a:lnTo>
                    <a:lnTo>
                      <a:pt x="162" y="46"/>
                    </a:lnTo>
                    <a:lnTo>
                      <a:pt x="163" y="41"/>
                    </a:lnTo>
                    <a:lnTo>
                      <a:pt x="163" y="38"/>
                    </a:lnTo>
                    <a:lnTo>
                      <a:pt x="160" y="38"/>
                    </a:lnTo>
                    <a:lnTo>
                      <a:pt x="159" y="37"/>
                    </a:lnTo>
                    <a:lnTo>
                      <a:pt x="159" y="34"/>
                    </a:lnTo>
                    <a:lnTo>
                      <a:pt x="159" y="29"/>
                    </a:lnTo>
                    <a:lnTo>
                      <a:pt x="156" y="26"/>
                    </a:lnTo>
                    <a:lnTo>
                      <a:pt x="157" y="23"/>
                    </a:lnTo>
                    <a:lnTo>
                      <a:pt x="158" y="21"/>
                    </a:lnTo>
                    <a:lnTo>
                      <a:pt x="159" y="19"/>
                    </a:lnTo>
                    <a:lnTo>
                      <a:pt x="157" y="16"/>
                    </a:lnTo>
                    <a:lnTo>
                      <a:pt x="156" y="14"/>
                    </a:lnTo>
                    <a:lnTo>
                      <a:pt x="155" y="13"/>
                    </a:lnTo>
                    <a:lnTo>
                      <a:pt x="155" y="14"/>
                    </a:lnTo>
                    <a:lnTo>
                      <a:pt x="154" y="14"/>
                    </a:lnTo>
                    <a:lnTo>
                      <a:pt x="153" y="12"/>
                    </a:lnTo>
                    <a:lnTo>
                      <a:pt x="151" y="13"/>
                    </a:lnTo>
                    <a:lnTo>
                      <a:pt x="151" y="13"/>
                    </a:lnTo>
                    <a:lnTo>
                      <a:pt x="149" y="12"/>
                    </a:lnTo>
                    <a:lnTo>
                      <a:pt x="149" y="11"/>
                    </a:lnTo>
                    <a:lnTo>
                      <a:pt x="149" y="10"/>
                    </a:lnTo>
                    <a:lnTo>
                      <a:pt x="148" y="10"/>
                    </a:lnTo>
                    <a:lnTo>
                      <a:pt x="147" y="9"/>
                    </a:lnTo>
                    <a:lnTo>
                      <a:pt x="146" y="8"/>
                    </a:lnTo>
                    <a:lnTo>
                      <a:pt x="142" y="2"/>
                    </a:lnTo>
                    <a:lnTo>
                      <a:pt x="141" y="2"/>
                    </a:lnTo>
                    <a:lnTo>
                      <a:pt x="134" y="0"/>
                    </a:lnTo>
                    <a:lnTo>
                      <a:pt x="134" y="0"/>
                    </a:lnTo>
                    <a:lnTo>
                      <a:pt x="131" y="2"/>
                    </a:lnTo>
                    <a:lnTo>
                      <a:pt x="127" y="5"/>
                    </a:lnTo>
                    <a:lnTo>
                      <a:pt x="124" y="6"/>
                    </a:lnTo>
                    <a:lnTo>
                      <a:pt x="122" y="6"/>
                    </a:lnTo>
                    <a:lnTo>
                      <a:pt x="118" y="6"/>
                    </a:lnTo>
                    <a:lnTo>
                      <a:pt x="117" y="5"/>
                    </a:lnTo>
                    <a:lnTo>
                      <a:pt x="116" y="5"/>
                    </a:lnTo>
                    <a:lnTo>
                      <a:pt x="115" y="7"/>
                    </a:lnTo>
                    <a:lnTo>
                      <a:pt x="113" y="9"/>
                    </a:lnTo>
                    <a:lnTo>
                      <a:pt x="112" y="9"/>
                    </a:lnTo>
                    <a:lnTo>
                      <a:pt x="112" y="11"/>
                    </a:lnTo>
                    <a:lnTo>
                      <a:pt x="109" y="11"/>
                    </a:lnTo>
                    <a:lnTo>
                      <a:pt x="108" y="12"/>
                    </a:lnTo>
                    <a:lnTo>
                      <a:pt x="108" y="12"/>
                    </a:lnTo>
                    <a:lnTo>
                      <a:pt x="105" y="12"/>
                    </a:lnTo>
                    <a:lnTo>
                      <a:pt x="108" y="43"/>
                    </a:lnTo>
                    <a:lnTo>
                      <a:pt x="102" y="71"/>
                    </a:lnTo>
                    <a:lnTo>
                      <a:pt x="81" y="100"/>
                    </a:lnTo>
                    <a:lnTo>
                      <a:pt x="0" y="217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46AA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1996" name="Picture 972"/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5" y="3671"/>
                <a:ext cx="28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97" name="Picture 973"/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65" y="3671"/>
                <a:ext cx="280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70" name="Rectangle 974"/>
              <p:cNvSpPr>
                <a:spLocks noChangeArrowheads="1"/>
              </p:cNvSpPr>
              <p:nvPr/>
            </p:nvSpPr>
            <p:spPr bwMode="auto">
              <a:xfrm>
                <a:off x="4786" y="3683"/>
                <a:ext cx="238" cy="3"/>
              </a:xfrm>
              <a:prstGeom prst="rect">
                <a:avLst/>
              </a:prstGeom>
              <a:solidFill>
                <a:srgbClr val="E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1" name="Rectangle 975"/>
              <p:cNvSpPr>
                <a:spLocks noChangeArrowheads="1"/>
              </p:cNvSpPr>
              <p:nvPr/>
            </p:nvSpPr>
            <p:spPr bwMode="auto">
              <a:xfrm>
                <a:off x="4786" y="3686"/>
                <a:ext cx="238" cy="3"/>
              </a:xfrm>
              <a:prstGeom prst="rect">
                <a:avLst/>
              </a:prstGeom>
              <a:solidFill>
                <a:srgbClr val="E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2" name="Rectangle 976"/>
              <p:cNvSpPr>
                <a:spLocks noChangeArrowheads="1"/>
              </p:cNvSpPr>
              <p:nvPr/>
            </p:nvSpPr>
            <p:spPr bwMode="auto">
              <a:xfrm>
                <a:off x="4786" y="3689"/>
                <a:ext cx="238" cy="5"/>
              </a:xfrm>
              <a:prstGeom prst="rect">
                <a:avLst/>
              </a:prstGeom>
              <a:solidFill>
                <a:srgbClr val="E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3" name="Rectangle 977"/>
              <p:cNvSpPr>
                <a:spLocks noChangeArrowheads="1"/>
              </p:cNvSpPr>
              <p:nvPr/>
            </p:nvSpPr>
            <p:spPr bwMode="auto">
              <a:xfrm>
                <a:off x="4786" y="3694"/>
                <a:ext cx="238" cy="4"/>
              </a:xfrm>
              <a:prstGeom prst="rect">
                <a:avLst/>
              </a:prstGeom>
              <a:solidFill>
                <a:srgbClr val="DE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4" name="Rectangle 978"/>
              <p:cNvSpPr>
                <a:spLocks noChangeArrowheads="1"/>
              </p:cNvSpPr>
              <p:nvPr/>
            </p:nvSpPr>
            <p:spPr bwMode="auto">
              <a:xfrm>
                <a:off x="4786" y="3698"/>
                <a:ext cx="238" cy="3"/>
              </a:xfrm>
              <a:prstGeom prst="rect">
                <a:avLst/>
              </a:prstGeom>
              <a:solidFill>
                <a:srgbClr val="DC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5" name="Rectangle 979"/>
              <p:cNvSpPr>
                <a:spLocks noChangeArrowheads="1"/>
              </p:cNvSpPr>
              <p:nvPr/>
            </p:nvSpPr>
            <p:spPr bwMode="auto">
              <a:xfrm>
                <a:off x="4786" y="3701"/>
                <a:ext cx="238" cy="4"/>
              </a:xfrm>
              <a:prstGeom prst="rect">
                <a:avLst/>
              </a:prstGeom>
              <a:solidFill>
                <a:srgbClr val="DA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6" name="Rectangle 980"/>
              <p:cNvSpPr>
                <a:spLocks noChangeArrowheads="1"/>
              </p:cNvSpPr>
              <p:nvPr/>
            </p:nvSpPr>
            <p:spPr bwMode="auto">
              <a:xfrm>
                <a:off x="4786" y="3705"/>
                <a:ext cx="238" cy="4"/>
              </a:xfrm>
              <a:prstGeom prst="rect">
                <a:avLst/>
              </a:prstGeom>
              <a:solidFill>
                <a:srgbClr val="D8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7" name="Rectangle 981"/>
              <p:cNvSpPr>
                <a:spLocks noChangeArrowheads="1"/>
              </p:cNvSpPr>
              <p:nvPr/>
            </p:nvSpPr>
            <p:spPr bwMode="auto">
              <a:xfrm>
                <a:off x="4786" y="3709"/>
                <a:ext cx="238" cy="4"/>
              </a:xfrm>
              <a:prstGeom prst="rect">
                <a:avLst/>
              </a:prstGeom>
              <a:solidFill>
                <a:srgbClr val="D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8" name="Rectangle 982"/>
              <p:cNvSpPr>
                <a:spLocks noChangeArrowheads="1"/>
              </p:cNvSpPr>
              <p:nvPr/>
            </p:nvSpPr>
            <p:spPr bwMode="auto">
              <a:xfrm>
                <a:off x="4786" y="3713"/>
                <a:ext cx="238" cy="4"/>
              </a:xfrm>
              <a:prstGeom prst="rect">
                <a:avLst/>
              </a:prstGeom>
              <a:solidFill>
                <a:srgbClr val="D4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79" name="Rectangle 983"/>
              <p:cNvSpPr>
                <a:spLocks noChangeArrowheads="1"/>
              </p:cNvSpPr>
              <p:nvPr/>
            </p:nvSpPr>
            <p:spPr bwMode="auto">
              <a:xfrm>
                <a:off x="4786" y="3717"/>
                <a:ext cx="238" cy="3"/>
              </a:xfrm>
              <a:prstGeom prst="rect">
                <a:avLst/>
              </a:prstGeom>
              <a:solidFill>
                <a:srgbClr val="D2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0" name="Rectangle 984"/>
              <p:cNvSpPr>
                <a:spLocks noChangeArrowheads="1"/>
              </p:cNvSpPr>
              <p:nvPr/>
            </p:nvSpPr>
            <p:spPr bwMode="auto">
              <a:xfrm>
                <a:off x="4786" y="3720"/>
                <a:ext cx="238" cy="4"/>
              </a:xfrm>
              <a:prstGeom prst="rect">
                <a:avLst/>
              </a:prstGeom>
              <a:solidFill>
                <a:srgbClr val="D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1" name="Rectangle 985"/>
              <p:cNvSpPr>
                <a:spLocks noChangeArrowheads="1"/>
              </p:cNvSpPr>
              <p:nvPr/>
            </p:nvSpPr>
            <p:spPr bwMode="auto">
              <a:xfrm>
                <a:off x="4786" y="3724"/>
                <a:ext cx="238" cy="4"/>
              </a:xfrm>
              <a:prstGeom prst="rect">
                <a:avLst/>
              </a:prstGeom>
              <a:solidFill>
                <a:srgbClr val="CE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2" name="Rectangle 986"/>
              <p:cNvSpPr>
                <a:spLocks noChangeArrowheads="1"/>
              </p:cNvSpPr>
              <p:nvPr/>
            </p:nvSpPr>
            <p:spPr bwMode="auto">
              <a:xfrm>
                <a:off x="4786" y="3728"/>
                <a:ext cx="238" cy="4"/>
              </a:xfrm>
              <a:prstGeom prst="rect">
                <a:avLst/>
              </a:prstGeom>
              <a:solidFill>
                <a:srgbClr val="CC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3" name="Rectangle 987"/>
              <p:cNvSpPr>
                <a:spLocks noChangeArrowheads="1"/>
              </p:cNvSpPr>
              <p:nvPr/>
            </p:nvSpPr>
            <p:spPr bwMode="auto">
              <a:xfrm>
                <a:off x="4786" y="3732"/>
                <a:ext cx="238" cy="4"/>
              </a:xfrm>
              <a:prstGeom prst="rect">
                <a:avLst/>
              </a:prstGeom>
              <a:solidFill>
                <a:srgbClr val="CA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4" name="Rectangle 988"/>
              <p:cNvSpPr>
                <a:spLocks noChangeArrowheads="1"/>
              </p:cNvSpPr>
              <p:nvPr/>
            </p:nvSpPr>
            <p:spPr bwMode="auto">
              <a:xfrm>
                <a:off x="4786" y="3736"/>
                <a:ext cx="238" cy="4"/>
              </a:xfrm>
              <a:prstGeom prst="rect">
                <a:avLst/>
              </a:prstGeom>
              <a:solidFill>
                <a:srgbClr val="C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5" name="Rectangle 989"/>
              <p:cNvSpPr>
                <a:spLocks noChangeArrowheads="1"/>
              </p:cNvSpPr>
              <p:nvPr/>
            </p:nvSpPr>
            <p:spPr bwMode="auto">
              <a:xfrm>
                <a:off x="4786" y="3740"/>
                <a:ext cx="238" cy="3"/>
              </a:xfrm>
              <a:prstGeom prst="rect">
                <a:avLst/>
              </a:prstGeom>
              <a:solidFill>
                <a:srgbClr val="C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6" name="Rectangle 990"/>
              <p:cNvSpPr>
                <a:spLocks noChangeArrowheads="1"/>
              </p:cNvSpPr>
              <p:nvPr/>
            </p:nvSpPr>
            <p:spPr bwMode="auto">
              <a:xfrm>
                <a:off x="4786" y="3743"/>
                <a:ext cx="238" cy="5"/>
              </a:xfrm>
              <a:prstGeom prst="rect">
                <a:avLst/>
              </a:prstGeom>
              <a:solidFill>
                <a:srgbClr val="C4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7" name="Rectangle 991"/>
              <p:cNvSpPr>
                <a:spLocks noChangeArrowheads="1"/>
              </p:cNvSpPr>
              <p:nvPr/>
            </p:nvSpPr>
            <p:spPr bwMode="auto">
              <a:xfrm>
                <a:off x="4786" y="3748"/>
                <a:ext cx="238" cy="5"/>
              </a:xfrm>
              <a:prstGeom prst="rect">
                <a:avLst/>
              </a:prstGeom>
              <a:solidFill>
                <a:srgbClr val="C2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8" name="Rectangle 992"/>
              <p:cNvSpPr>
                <a:spLocks noChangeArrowheads="1"/>
              </p:cNvSpPr>
              <p:nvPr/>
            </p:nvSpPr>
            <p:spPr bwMode="auto">
              <a:xfrm>
                <a:off x="4786" y="3753"/>
                <a:ext cx="238" cy="4"/>
              </a:xfrm>
              <a:prstGeom prst="rect">
                <a:avLst/>
              </a:prstGeom>
              <a:solidFill>
                <a:srgbClr val="C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89" name="Rectangle 993"/>
              <p:cNvSpPr>
                <a:spLocks noChangeArrowheads="1"/>
              </p:cNvSpPr>
              <p:nvPr/>
            </p:nvSpPr>
            <p:spPr bwMode="auto">
              <a:xfrm>
                <a:off x="4786" y="3757"/>
                <a:ext cx="238" cy="4"/>
              </a:xfrm>
              <a:prstGeom prst="rect">
                <a:avLst/>
              </a:prstGeom>
              <a:solidFill>
                <a:srgbClr val="BE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0" name="Rectangle 994"/>
              <p:cNvSpPr>
                <a:spLocks noChangeArrowheads="1"/>
              </p:cNvSpPr>
              <p:nvPr/>
            </p:nvSpPr>
            <p:spPr bwMode="auto">
              <a:xfrm>
                <a:off x="4786" y="3761"/>
                <a:ext cx="238" cy="3"/>
              </a:xfrm>
              <a:prstGeom prst="rect">
                <a:avLst/>
              </a:prstGeom>
              <a:solidFill>
                <a:srgbClr val="BC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1" name="Rectangle 995"/>
              <p:cNvSpPr>
                <a:spLocks noChangeArrowheads="1"/>
              </p:cNvSpPr>
              <p:nvPr/>
            </p:nvSpPr>
            <p:spPr bwMode="auto">
              <a:xfrm>
                <a:off x="4786" y="3764"/>
                <a:ext cx="238" cy="3"/>
              </a:xfrm>
              <a:prstGeom prst="rect">
                <a:avLst/>
              </a:prstGeom>
              <a:solidFill>
                <a:srgbClr val="BA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2" name="Rectangle 996"/>
              <p:cNvSpPr>
                <a:spLocks noChangeArrowheads="1"/>
              </p:cNvSpPr>
              <p:nvPr/>
            </p:nvSpPr>
            <p:spPr bwMode="auto">
              <a:xfrm>
                <a:off x="4786" y="3767"/>
                <a:ext cx="238" cy="3"/>
              </a:xfrm>
              <a:prstGeom prst="rect">
                <a:avLst/>
              </a:prstGeom>
              <a:solidFill>
                <a:srgbClr val="B8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3" name="Rectangle 997"/>
              <p:cNvSpPr>
                <a:spLocks noChangeArrowheads="1"/>
              </p:cNvSpPr>
              <p:nvPr/>
            </p:nvSpPr>
            <p:spPr bwMode="auto">
              <a:xfrm>
                <a:off x="4786" y="3770"/>
                <a:ext cx="238" cy="3"/>
              </a:xfrm>
              <a:prstGeom prst="rect">
                <a:avLst/>
              </a:prstGeom>
              <a:solidFill>
                <a:srgbClr val="B6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4" name="Rectangle 998"/>
              <p:cNvSpPr>
                <a:spLocks noChangeArrowheads="1"/>
              </p:cNvSpPr>
              <p:nvPr/>
            </p:nvSpPr>
            <p:spPr bwMode="auto">
              <a:xfrm>
                <a:off x="4786" y="3773"/>
                <a:ext cx="238" cy="3"/>
              </a:xfrm>
              <a:prstGeom prst="rect">
                <a:avLst/>
              </a:prstGeom>
              <a:solidFill>
                <a:srgbClr val="B4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5" name="Rectangle 999"/>
              <p:cNvSpPr>
                <a:spLocks noChangeArrowheads="1"/>
              </p:cNvSpPr>
              <p:nvPr/>
            </p:nvSpPr>
            <p:spPr bwMode="auto">
              <a:xfrm>
                <a:off x="4786" y="3776"/>
                <a:ext cx="238" cy="3"/>
              </a:xfrm>
              <a:prstGeom prst="rect">
                <a:avLst/>
              </a:prstGeom>
              <a:solidFill>
                <a:srgbClr val="B2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8" name="Rectangle 1000"/>
              <p:cNvSpPr>
                <a:spLocks noChangeArrowheads="1"/>
              </p:cNvSpPr>
              <p:nvPr/>
            </p:nvSpPr>
            <p:spPr bwMode="auto">
              <a:xfrm>
                <a:off x="4786" y="3779"/>
                <a:ext cx="238" cy="3"/>
              </a:xfrm>
              <a:prstGeom prst="rect">
                <a:avLst/>
              </a:prstGeom>
              <a:solidFill>
                <a:srgbClr val="B0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999" name="Rectangle 1001"/>
              <p:cNvSpPr>
                <a:spLocks noChangeArrowheads="1"/>
              </p:cNvSpPr>
              <p:nvPr/>
            </p:nvSpPr>
            <p:spPr bwMode="auto">
              <a:xfrm>
                <a:off x="4786" y="3782"/>
                <a:ext cx="238" cy="3"/>
              </a:xfrm>
              <a:prstGeom prst="rect">
                <a:avLst/>
              </a:prstGeom>
              <a:solidFill>
                <a:srgbClr val="AE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0" name="Rectangle 1002"/>
              <p:cNvSpPr>
                <a:spLocks noChangeArrowheads="1"/>
              </p:cNvSpPr>
              <p:nvPr/>
            </p:nvSpPr>
            <p:spPr bwMode="auto">
              <a:xfrm>
                <a:off x="4786" y="3785"/>
                <a:ext cx="238" cy="2"/>
              </a:xfrm>
              <a:prstGeom prst="rect">
                <a:avLst/>
              </a:prstGeom>
              <a:solidFill>
                <a:srgbClr val="A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1" name="Rectangle 1003"/>
              <p:cNvSpPr>
                <a:spLocks noChangeArrowheads="1"/>
              </p:cNvSpPr>
              <p:nvPr/>
            </p:nvSpPr>
            <p:spPr bwMode="auto">
              <a:xfrm>
                <a:off x="4786" y="3787"/>
                <a:ext cx="238" cy="3"/>
              </a:xfrm>
              <a:prstGeom prst="rect">
                <a:avLst/>
              </a:prstGeom>
              <a:solidFill>
                <a:srgbClr val="AA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2" name="Rectangle 1004"/>
              <p:cNvSpPr>
                <a:spLocks noChangeArrowheads="1"/>
              </p:cNvSpPr>
              <p:nvPr/>
            </p:nvSpPr>
            <p:spPr bwMode="auto">
              <a:xfrm>
                <a:off x="4786" y="3790"/>
                <a:ext cx="238" cy="3"/>
              </a:xfrm>
              <a:prstGeom prst="rect">
                <a:avLst/>
              </a:prstGeom>
              <a:solidFill>
                <a:srgbClr val="A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3" name="Rectangle 1005"/>
              <p:cNvSpPr>
                <a:spLocks noChangeArrowheads="1"/>
              </p:cNvSpPr>
              <p:nvPr/>
            </p:nvSpPr>
            <p:spPr bwMode="auto">
              <a:xfrm>
                <a:off x="4786" y="3793"/>
                <a:ext cx="238" cy="3"/>
              </a:xfrm>
              <a:prstGeom prst="rect">
                <a:avLst/>
              </a:prstGeom>
              <a:solidFill>
                <a:srgbClr val="A6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4" name="Rectangle 1006"/>
              <p:cNvSpPr>
                <a:spLocks noChangeArrowheads="1"/>
              </p:cNvSpPr>
              <p:nvPr/>
            </p:nvSpPr>
            <p:spPr bwMode="auto">
              <a:xfrm>
                <a:off x="4786" y="3796"/>
                <a:ext cx="238" cy="3"/>
              </a:xfrm>
              <a:prstGeom prst="rect">
                <a:avLst/>
              </a:prstGeom>
              <a:solidFill>
                <a:srgbClr val="A4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5" name="Rectangle 1007"/>
              <p:cNvSpPr>
                <a:spLocks noChangeArrowheads="1"/>
              </p:cNvSpPr>
              <p:nvPr/>
            </p:nvSpPr>
            <p:spPr bwMode="auto">
              <a:xfrm>
                <a:off x="4786" y="3799"/>
                <a:ext cx="238" cy="3"/>
              </a:xfrm>
              <a:prstGeom prst="rect">
                <a:avLst/>
              </a:prstGeom>
              <a:solidFill>
                <a:srgbClr val="A2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06" name="Rectangle 1008"/>
              <p:cNvSpPr>
                <a:spLocks noChangeArrowheads="1"/>
              </p:cNvSpPr>
              <p:nvPr/>
            </p:nvSpPr>
            <p:spPr bwMode="auto">
              <a:xfrm>
                <a:off x="4786" y="3802"/>
                <a:ext cx="238" cy="3"/>
              </a:xfrm>
              <a:prstGeom prst="rect">
                <a:avLst/>
              </a:prstGeom>
              <a:solidFill>
                <a:srgbClr val="A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grpSp>
          <p:nvGrpSpPr>
            <p:cNvPr id="9" name="Group 1210"/>
            <p:cNvGrpSpPr>
              <a:grpSpLocks/>
            </p:cNvGrpSpPr>
            <p:nvPr/>
          </p:nvGrpSpPr>
          <p:grpSpPr bwMode="auto">
            <a:xfrm>
              <a:off x="4181" y="3331"/>
              <a:ext cx="1100" cy="592"/>
              <a:chOff x="4181" y="3331"/>
              <a:chExt cx="1100" cy="592"/>
            </a:xfrm>
          </p:grpSpPr>
          <p:sp>
            <p:nvSpPr>
              <p:cNvPr id="2435" name="Rectangle 1010"/>
              <p:cNvSpPr>
                <a:spLocks noChangeArrowheads="1"/>
              </p:cNvSpPr>
              <p:nvPr/>
            </p:nvSpPr>
            <p:spPr bwMode="auto">
              <a:xfrm>
                <a:off x="4786" y="3805"/>
                <a:ext cx="238" cy="1"/>
              </a:xfrm>
              <a:prstGeom prst="rect">
                <a:avLst/>
              </a:prstGeom>
              <a:solidFill>
                <a:srgbClr val="9E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36" name="Freeform 1011"/>
              <p:cNvSpPr>
                <a:spLocks/>
              </p:cNvSpPr>
              <p:nvPr/>
            </p:nvSpPr>
            <p:spPr bwMode="auto">
              <a:xfrm>
                <a:off x="4786" y="3683"/>
                <a:ext cx="237" cy="123"/>
              </a:xfrm>
              <a:custGeom>
                <a:avLst/>
                <a:gdLst>
                  <a:gd name="T0" fmla="*/ 1 w 237"/>
                  <a:gd name="T1" fmla="*/ 55 h 123"/>
                  <a:gd name="T2" fmla="*/ 3 w 237"/>
                  <a:gd name="T3" fmla="*/ 63 h 123"/>
                  <a:gd name="T4" fmla="*/ 3 w 237"/>
                  <a:gd name="T5" fmla="*/ 76 h 123"/>
                  <a:gd name="T6" fmla="*/ 6 w 237"/>
                  <a:gd name="T7" fmla="*/ 78 h 123"/>
                  <a:gd name="T8" fmla="*/ 11 w 237"/>
                  <a:gd name="T9" fmla="*/ 84 h 123"/>
                  <a:gd name="T10" fmla="*/ 20 w 237"/>
                  <a:gd name="T11" fmla="*/ 91 h 123"/>
                  <a:gd name="T12" fmla="*/ 25 w 237"/>
                  <a:gd name="T13" fmla="*/ 93 h 123"/>
                  <a:gd name="T14" fmla="*/ 30 w 237"/>
                  <a:gd name="T15" fmla="*/ 101 h 123"/>
                  <a:gd name="T16" fmla="*/ 34 w 237"/>
                  <a:gd name="T17" fmla="*/ 119 h 123"/>
                  <a:gd name="T18" fmla="*/ 45 w 237"/>
                  <a:gd name="T19" fmla="*/ 103 h 123"/>
                  <a:gd name="T20" fmla="*/ 48 w 237"/>
                  <a:gd name="T21" fmla="*/ 100 h 123"/>
                  <a:gd name="T22" fmla="*/ 53 w 237"/>
                  <a:gd name="T23" fmla="*/ 93 h 123"/>
                  <a:gd name="T24" fmla="*/ 60 w 237"/>
                  <a:gd name="T25" fmla="*/ 66 h 123"/>
                  <a:gd name="T26" fmla="*/ 72 w 237"/>
                  <a:gd name="T27" fmla="*/ 68 h 123"/>
                  <a:gd name="T28" fmla="*/ 80 w 237"/>
                  <a:gd name="T29" fmla="*/ 80 h 123"/>
                  <a:gd name="T30" fmla="*/ 81 w 237"/>
                  <a:gd name="T31" fmla="*/ 94 h 123"/>
                  <a:gd name="T32" fmla="*/ 92 w 237"/>
                  <a:gd name="T33" fmla="*/ 105 h 123"/>
                  <a:gd name="T34" fmla="*/ 102 w 237"/>
                  <a:gd name="T35" fmla="*/ 114 h 123"/>
                  <a:gd name="T36" fmla="*/ 118 w 237"/>
                  <a:gd name="T37" fmla="*/ 100 h 123"/>
                  <a:gd name="T38" fmla="*/ 131 w 237"/>
                  <a:gd name="T39" fmla="*/ 81 h 123"/>
                  <a:gd name="T40" fmla="*/ 138 w 237"/>
                  <a:gd name="T41" fmla="*/ 76 h 123"/>
                  <a:gd name="T42" fmla="*/ 147 w 237"/>
                  <a:gd name="T43" fmla="*/ 73 h 123"/>
                  <a:gd name="T44" fmla="*/ 151 w 237"/>
                  <a:gd name="T45" fmla="*/ 66 h 123"/>
                  <a:gd name="T46" fmla="*/ 158 w 237"/>
                  <a:gd name="T47" fmla="*/ 65 h 123"/>
                  <a:gd name="T48" fmla="*/ 160 w 237"/>
                  <a:gd name="T49" fmla="*/ 68 h 123"/>
                  <a:gd name="T50" fmla="*/ 165 w 237"/>
                  <a:gd name="T51" fmla="*/ 70 h 123"/>
                  <a:gd name="T52" fmla="*/ 172 w 237"/>
                  <a:gd name="T53" fmla="*/ 69 h 123"/>
                  <a:gd name="T54" fmla="*/ 175 w 237"/>
                  <a:gd name="T55" fmla="*/ 82 h 123"/>
                  <a:gd name="T56" fmla="*/ 183 w 237"/>
                  <a:gd name="T57" fmla="*/ 84 h 123"/>
                  <a:gd name="T58" fmla="*/ 183 w 237"/>
                  <a:gd name="T59" fmla="*/ 96 h 123"/>
                  <a:gd name="T60" fmla="*/ 194 w 237"/>
                  <a:gd name="T61" fmla="*/ 103 h 123"/>
                  <a:gd name="T62" fmla="*/ 199 w 237"/>
                  <a:gd name="T63" fmla="*/ 107 h 123"/>
                  <a:gd name="T64" fmla="*/ 207 w 237"/>
                  <a:gd name="T65" fmla="*/ 110 h 123"/>
                  <a:gd name="T66" fmla="*/ 204 w 237"/>
                  <a:gd name="T67" fmla="*/ 115 h 123"/>
                  <a:gd name="T68" fmla="*/ 235 w 237"/>
                  <a:gd name="T69" fmla="*/ 65 h 123"/>
                  <a:gd name="T70" fmla="*/ 207 w 237"/>
                  <a:gd name="T71" fmla="*/ 45 h 123"/>
                  <a:gd name="T72" fmla="*/ 194 w 237"/>
                  <a:gd name="T73" fmla="*/ 42 h 123"/>
                  <a:gd name="T74" fmla="*/ 189 w 237"/>
                  <a:gd name="T75" fmla="*/ 56 h 123"/>
                  <a:gd name="T76" fmla="*/ 182 w 237"/>
                  <a:gd name="T77" fmla="*/ 60 h 123"/>
                  <a:gd name="T78" fmla="*/ 164 w 237"/>
                  <a:gd name="T79" fmla="*/ 58 h 123"/>
                  <a:gd name="T80" fmla="*/ 157 w 237"/>
                  <a:gd name="T81" fmla="*/ 50 h 123"/>
                  <a:gd name="T82" fmla="*/ 152 w 237"/>
                  <a:gd name="T83" fmla="*/ 48 h 123"/>
                  <a:gd name="T84" fmla="*/ 147 w 237"/>
                  <a:gd name="T85" fmla="*/ 47 h 123"/>
                  <a:gd name="T86" fmla="*/ 143 w 237"/>
                  <a:gd name="T87" fmla="*/ 37 h 123"/>
                  <a:gd name="T88" fmla="*/ 130 w 237"/>
                  <a:gd name="T89" fmla="*/ 12 h 123"/>
                  <a:gd name="T90" fmla="*/ 120 w 237"/>
                  <a:gd name="T91" fmla="*/ 0 h 123"/>
                  <a:gd name="T92" fmla="*/ 105 w 237"/>
                  <a:gd name="T93" fmla="*/ 4 h 123"/>
                  <a:gd name="T94" fmla="*/ 104 w 237"/>
                  <a:gd name="T95" fmla="*/ 7 h 123"/>
                  <a:gd name="T96" fmla="*/ 98 w 237"/>
                  <a:gd name="T97" fmla="*/ 14 h 123"/>
                  <a:gd name="T98" fmla="*/ 83 w 237"/>
                  <a:gd name="T99" fmla="*/ 20 h 123"/>
                  <a:gd name="T100" fmla="*/ 75 w 237"/>
                  <a:gd name="T101" fmla="*/ 20 h 123"/>
                  <a:gd name="T102" fmla="*/ 72 w 237"/>
                  <a:gd name="T103" fmla="*/ 21 h 123"/>
                  <a:gd name="T104" fmla="*/ 52 w 237"/>
                  <a:gd name="T105" fmla="*/ 21 h 123"/>
                  <a:gd name="T106" fmla="*/ 47 w 237"/>
                  <a:gd name="T107" fmla="*/ 22 h 123"/>
                  <a:gd name="T108" fmla="*/ 25 w 237"/>
                  <a:gd name="T109" fmla="*/ 31 h 123"/>
                  <a:gd name="T110" fmla="*/ 19 w 237"/>
                  <a:gd name="T111" fmla="*/ 34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7" h="123">
                    <a:moveTo>
                      <a:pt x="1" y="43"/>
                    </a:moveTo>
                    <a:lnTo>
                      <a:pt x="0" y="53"/>
                    </a:lnTo>
                    <a:lnTo>
                      <a:pt x="1" y="55"/>
                    </a:lnTo>
                    <a:lnTo>
                      <a:pt x="2" y="58"/>
                    </a:lnTo>
                    <a:lnTo>
                      <a:pt x="2" y="60"/>
                    </a:lnTo>
                    <a:lnTo>
                      <a:pt x="3" y="63"/>
                    </a:lnTo>
                    <a:lnTo>
                      <a:pt x="4" y="63"/>
                    </a:lnTo>
                    <a:lnTo>
                      <a:pt x="2" y="67"/>
                    </a:lnTo>
                    <a:lnTo>
                      <a:pt x="3" y="76"/>
                    </a:lnTo>
                    <a:lnTo>
                      <a:pt x="4" y="77"/>
                    </a:lnTo>
                    <a:lnTo>
                      <a:pt x="5" y="77"/>
                    </a:lnTo>
                    <a:lnTo>
                      <a:pt x="6" y="78"/>
                    </a:lnTo>
                    <a:lnTo>
                      <a:pt x="7" y="77"/>
                    </a:lnTo>
                    <a:lnTo>
                      <a:pt x="9" y="77"/>
                    </a:lnTo>
                    <a:lnTo>
                      <a:pt x="11" y="84"/>
                    </a:lnTo>
                    <a:lnTo>
                      <a:pt x="14" y="85"/>
                    </a:lnTo>
                    <a:lnTo>
                      <a:pt x="17" y="89"/>
                    </a:lnTo>
                    <a:lnTo>
                      <a:pt x="20" y="91"/>
                    </a:lnTo>
                    <a:lnTo>
                      <a:pt x="22" y="90"/>
                    </a:lnTo>
                    <a:lnTo>
                      <a:pt x="23" y="92"/>
                    </a:lnTo>
                    <a:lnTo>
                      <a:pt x="25" y="93"/>
                    </a:lnTo>
                    <a:lnTo>
                      <a:pt x="27" y="97"/>
                    </a:lnTo>
                    <a:lnTo>
                      <a:pt x="28" y="97"/>
                    </a:lnTo>
                    <a:lnTo>
                      <a:pt x="30" y="101"/>
                    </a:lnTo>
                    <a:lnTo>
                      <a:pt x="31" y="103"/>
                    </a:lnTo>
                    <a:lnTo>
                      <a:pt x="33" y="105"/>
                    </a:lnTo>
                    <a:lnTo>
                      <a:pt x="34" y="119"/>
                    </a:lnTo>
                    <a:lnTo>
                      <a:pt x="36" y="123"/>
                    </a:lnTo>
                    <a:lnTo>
                      <a:pt x="38" y="123"/>
                    </a:lnTo>
                    <a:lnTo>
                      <a:pt x="45" y="103"/>
                    </a:lnTo>
                    <a:lnTo>
                      <a:pt x="47" y="103"/>
                    </a:lnTo>
                    <a:lnTo>
                      <a:pt x="48" y="101"/>
                    </a:lnTo>
                    <a:lnTo>
                      <a:pt x="48" y="100"/>
                    </a:lnTo>
                    <a:lnTo>
                      <a:pt x="50" y="98"/>
                    </a:lnTo>
                    <a:lnTo>
                      <a:pt x="50" y="97"/>
                    </a:lnTo>
                    <a:lnTo>
                      <a:pt x="53" y="93"/>
                    </a:lnTo>
                    <a:lnTo>
                      <a:pt x="55" y="74"/>
                    </a:lnTo>
                    <a:lnTo>
                      <a:pt x="59" y="66"/>
                    </a:lnTo>
                    <a:lnTo>
                      <a:pt x="60" y="66"/>
                    </a:lnTo>
                    <a:lnTo>
                      <a:pt x="62" y="66"/>
                    </a:lnTo>
                    <a:lnTo>
                      <a:pt x="69" y="66"/>
                    </a:lnTo>
                    <a:lnTo>
                      <a:pt x="72" y="68"/>
                    </a:lnTo>
                    <a:lnTo>
                      <a:pt x="76" y="74"/>
                    </a:lnTo>
                    <a:lnTo>
                      <a:pt x="80" y="76"/>
                    </a:lnTo>
                    <a:lnTo>
                      <a:pt x="80" y="80"/>
                    </a:lnTo>
                    <a:lnTo>
                      <a:pt x="79" y="85"/>
                    </a:lnTo>
                    <a:lnTo>
                      <a:pt x="80" y="92"/>
                    </a:lnTo>
                    <a:lnTo>
                      <a:pt x="81" y="94"/>
                    </a:lnTo>
                    <a:lnTo>
                      <a:pt x="83" y="104"/>
                    </a:lnTo>
                    <a:lnTo>
                      <a:pt x="85" y="105"/>
                    </a:lnTo>
                    <a:lnTo>
                      <a:pt x="92" y="105"/>
                    </a:lnTo>
                    <a:lnTo>
                      <a:pt x="96" y="107"/>
                    </a:lnTo>
                    <a:lnTo>
                      <a:pt x="100" y="114"/>
                    </a:lnTo>
                    <a:lnTo>
                      <a:pt x="102" y="114"/>
                    </a:lnTo>
                    <a:lnTo>
                      <a:pt x="106" y="115"/>
                    </a:lnTo>
                    <a:lnTo>
                      <a:pt x="107" y="114"/>
                    </a:lnTo>
                    <a:lnTo>
                      <a:pt x="118" y="100"/>
                    </a:lnTo>
                    <a:lnTo>
                      <a:pt x="130" y="85"/>
                    </a:lnTo>
                    <a:lnTo>
                      <a:pt x="130" y="82"/>
                    </a:lnTo>
                    <a:lnTo>
                      <a:pt x="131" y="81"/>
                    </a:lnTo>
                    <a:lnTo>
                      <a:pt x="132" y="81"/>
                    </a:lnTo>
                    <a:lnTo>
                      <a:pt x="135" y="78"/>
                    </a:lnTo>
                    <a:lnTo>
                      <a:pt x="138" y="76"/>
                    </a:lnTo>
                    <a:lnTo>
                      <a:pt x="141" y="74"/>
                    </a:lnTo>
                    <a:lnTo>
                      <a:pt x="143" y="73"/>
                    </a:lnTo>
                    <a:lnTo>
                      <a:pt x="147" y="73"/>
                    </a:lnTo>
                    <a:lnTo>
                      <a:pt x="148" y="74"/>
                    </a:lnTo>
                    <a:lnTo>
                      <a:pt x="149" y="72"/>
                    </a:lnTo>
                    <a:lnTo>
                      <a:pt x="151" y="66"/>
                    </a:lnTo>
                    <a:lnTo>
                      <a:pt x="152" y="66"/>
                    </a:lnTo>
                    <a:lnTo>
                      <a:pt x="157" y="64"/>
                    </a:lnTo>
                    <a:lnTo>
                      <a:pt x="158" y="65"/>
                    </a:lnTo>
                    <a:lnTo>
                      <a:pt x="158" y="68"/>
                    </a:lnTo>
                    <a:lnTo>
                      <a:pt x="159" y="68"/>
                    </a:lnTo>
                    <a:lnTo>
                      <a:pt x="160" y="68"/>
                    </a:lnTo>
                    <a:lnTo>
                      <a:pt x="161" y="67"/>
                    </a:lnTo>
                    <a:lnTo>
                      <a:pt x="165" y="69"/>
                    </a:lnTo>
                    <a:lnTo>
                      <a:pt x="165" y="70"/>
                    </a:lnTo>
                    <a:lnTo>
                      <a:pt x="168" y="71"/>
                    </a:lnTo>
                    <a:lnTo>
                      <a:pt x="170" y="68"/>
                    </a:lnTo>
                    <a:lnTo>
                      <a:pt x="172" y="69"/>
                    </a:lnTo>
                    <a:lnTo>
                      <a:pt x="173" y="71"/>
                    </a:lnTo>
                    <a:lnTo>
                      <a:pt x="173" y="76"/>
                    </a:lnTo>
                    <a:lnTo>
                      <a:pt x="175" y="82"/>
                    </a:lnTo>
                    <a:lnTo>
                      <a:pt x="176" y="82"/>
                    </a:lnTo>
                    <a:lnTo>
                      <a:pt x="181" y="83"/>
                    </a:lnTo>
                    <a:lnTo>
                      <a:pt x="183" y="84"/>
                    </a:lnTo>
                    <a:lnTo>
                      <a:pt x="186" y="90"/>
                    </a:lnTo>
                    <a:lnTo>
                      <a:pt x="186" y="92"/>
                    </a:lnTo>
                    <a:lnTo>
                      <a:pt x="183" y="96"/>
                    </a:lnTo>
                    <a:lnTo>
                      <a:pt x="183" y="101"/>
                    </a:lnTo>
                    <a:lnTo>
                      <a:pt x="185" y="101"/>
                    </a:lnTo>
                    <a:lnTo>
                      <a:pt x="194" y="103"/>
                    </a:lnTo>
                    <a:lnTo>
                      <a:pt x="197" y="104"/>
                    </a:lnTo>
                    <a:lnTo>
                      <a:pt x="197" y="106"/>
                    </a:lnTo>
                    <a:lnTo>
                      <a:pt x="199" y="107"/>
                    </a:lnTo>
                    <a:lnTo>
                      <a:pt x="204" y="107"/>
                    </a:lnTo>
                    <a:lnTo>
                      <a:pt x="205" y="110"/>
                    </a:lnTo>
                    <a:lnTo>
                      <a:pt x="207" y="110"/>
                    </a:lnTo>
                    <a:lnTo>
                      <a:pt x="207" y="112"/>
                    </a:lnTo>
                    <a:lnTo>
                      <a:pt x="206" y="113"/>
                    </a:lnTo>
                    <a:lnTo>
                      <a:pt x="204" y="115"/>
                    </a:lnTo>
                    <a:lnTo>
                      <a:pt x="237" y="113"/>
                    </a:lnTo>
                    <a:lnTo>
                      <a:pt x="235" y="65"/>
                    </a:lnTo>
                    <a:lnTo>
                      <a:pt x="235" y="65"/>
                    </a:lnTo>
                    <a:lnTo>
                      <a:pt x="233" y="54"/>
                    </a:lnTo>
                    <a:lnTo>
                      <a:pt x="220" y="54"/>
                    </a:lnTo>
                    <a:lnTo>
                      <a:pt x="207" y="45"/>
                    </a:lnTo>
                    <a:lnTo>
                      <a:pt x="203" y="45"/>
                    </a:lnTo>
                    <a:lnTo>
                      <a:pt x="200" y="44"/>
                    </a:lnTo>
                    <a:lnTo>
                      <a:pt x="194" y="42"/>
                    </a:lnTo>
                    <a:lnTo>
                      <a:pt x="191" y="43"/>
                    </a:lnTo>
                    <a:lnTo>
                      <a:pt x="188" y="48"/>
                    </a:lnTo>
                    <a:lnTo>
                      <a:pt x="189" y="56"/>
                    </a:lnTo>
                    <a:lnTo>
                      <a:pt x="184" y="58"/>
                    </a:lnTo>
                    <a:lnTo>
                      <a:pt x="185" y="60"/>
                    </a:lnTo>
                    <a:lnTo>
                      <a:pt x="182" y="60"/>
                    </a:lnTo>
                    <a:lnTo>
                      <a:pt x="166" y="60"/>
                    </a:lnTo>
                    <a:lnTo>
                      <a:pt x="165" y="59"/>
                    </a:lnTo>
                    <a:lnTo>
                      <a:pt x="164" y="58"/>
                    </a:lnTo>
                    <a:lnTo>
                      <a:pt x="159" y="54"/>
                    </a:lnTo>
                    <a:lnTo>
                      <a:pt x="158" y="51"/>
                    </a:lnTo>
                    <a:lnTo>
                      <a:pt x="157" y="50"/>
                    </a:lnTo>
                    <a:lnTo>
                      <a:pt x="155" y="51"/>
                    </a:lnTo>
                    <a:lnTo>
                      <a:pt x="153" y="50"/>
                    </a:lnTo>
                    <a:lnTo>
                      <a:pt x="152" y="48"/>
                    </a:lnTo>
                    <a:lnTo>
                      <a:pt x="152" y="48"/>
                    </a:lnTo>
                    <a:lnTo>
                      <a:pt x="149" y="48"/>
                    </a:lnTo>
                    <a:lnTo>
                      <a:pt x="147" y="47"/>
                    </a:lnTo>
                    <a:lnTo>
                      <a:pt x="146" y="42"/>
                    </a:lnTo>
                    <a:lnTo>
                      <a:pt x="143" y="42"/>
                    </a:lnTo>
                    <a:lnTo>
                      <a:pt x="143" y="37"/>
                    </a:lnTo>
                    <a:lnTo>
                      <a:pt x="142" y="28"/>
                    </a:lnTo>
                    <a:lnTo>
                      <a:pt x="141" y="16"/>
                    </a:lnTo>
                    <a:lnTo>
                      <a:pt x="130" y="12"/>
                    </a:lnTo>
                    <a:lnTo>
                      <a:pt x="122" y="0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2" y="4"/>
                    </a:lnTo>
                    <a:lnTo>
                      <a:pt x="108" y="5"/>
                    </a:lnTo>
                    <a:lnTo>
                      <a:pt x="105" y="4"/>
                    </a:lnTo>
                    <a:lnTo>
                      <a:pt x="105" y="4"/>
                    </a:lnTo>
                    <a:lnTo>
                      <a:pt x="104" y="5"/>
                    </a:lnTo>
                    <a:lnTo>
                      <a:pt x="104" y="7"/>
                    </a:lnTo>
                    <a:lnTo>
                      <a:pt x="103" y="8"/>
                    </a:lnTo>
                    <a:lnTo>
                      <a:pt x="103" y="9"/>
                    </a:lnTo>
                    <a:lnTo>
                      <a:pt x="98" y="14"/>
                    </a:lnTo>
                    <a:lnTo>
                      <a:pt x="93" y="17"/>
                    </a:lnTo>
                    <a:lnTo>
                      <a:pt x="87" y="20"/>
                    </a:lnTo>
                    <a:lnTo>
                      <a:pt x="83" y="20"/>
                    </a:lnTo>
                    <a:lnTo>
                      <a:pt x="76" y="20"/>
                    </a:lnTo>
                    <a:lnTo>
                      <a:pt x="76" y="21"/>
                    </a:lnTo>
                    <a:lnTo>
                      <a:pt x="75" y="20"/>
                    </a:lnTo>
                    <a:lnTo>
                      <a:pt x="75" y="20"/>
                    </a:lnTo>
                    <a:lnTo>
                      <a:pt x="72" y="20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61" y="21"/>
                    </a:lnTo>
                    <a:lnTo>
                      <a:pt x="52" y="21"/>
                    </a:lnTo>
                    <a:lnTo>
                      <a:pt x="52" y="21"/>
                    </a:lnTo>
                    <a:lnTo>
                      <a:pt x="51" y="21"/>
                    </a:lnTo>
                    <a:lnTo>
                      <a:pt x="47" y="22"/>
                    </a:lnTo>
                    <a:lnTo>
                      <a:pt x="37" y="25"/>
                    </a:lnTo>
                    <a:lnTo>
                      <a:pt x="27" y="31"/>
                    </a:lnTo>
                    <a:lnTo>
                      <a:pt x="25" y="31"/>
                    </a:lnTo>
                    <a:lnTo>
                      <a:pt x="20" y="34"/>
                    </a:lnTo>
                    <a:lnTo>
                      <a:pt x="20" y="35"/>
                    </a:lnTo>
                    <a:lnTo>
                      <a:pt x="19" y="34"/>
                    </a:lnTo>
                    <a:lnTo>
                      <a:pt x="2" y="42"/>
                    </a:lnTo>
                    <a:lnTo>
                      <a:pt x="1" y="43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46AA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2036" name="Picture 1012"/>
              <p:cNvPicPr>
                <a:picLocks noChangeAspect="1"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4" y="3358"/>
                <a:ext cx="410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7" name="Picture 1013"/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34" y="3358"/>
                <a:ext cx="410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437" name="Rectangle 1014"/>
              <p:cNvSpPr>
                <a:spLocks noChangeArrowheads="1"/>
              </p:cNvSpPr>
              <p:nvPr/>
            </p:nvSpPr>
            <p:spPr bwMode="auto">
              <a:xfrm>
                <a:off x="4455" y="3369"/>
                <a:ext cx="368" cy="11"/>
              </a:xfrm>
              <a:prstGeom prst="rect">
                <a:avLst/>
              </a:prstGeom>
              <a:solidFill>
                <a:srgbClr val="E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38" name="Rectangle 1015"/>
              <p:cNvSpPr>
                <a:spLocks noChangeArrowheads="1"/>
              </p:cNvSpPr>
              <p:nvPr/>
            </p:nvSpPr>
            <p:spPr bwMode="auto">
              <a:xfrm>
                <a:off x="4455" y="3380"/>
                <a:ext cx="368" cy="15"/>
              </a:xfrm>
              <a:prstGeom prst="rect">
                <a:avLst/>
              </a:prstGeom>
              <a:solidFill>
                <a:srgbClr val="E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39" name="Rectangle 1016"/>
              <p:cNvSpPr>
                <a:spLocks noChangeArrowheads="1"/>
              </p:cNvSpPr>
              <p:nvPr/>
            </p:nvSpPr>
            <p:spPr bwMode="auto">
              <a:xfrm>
                <a:off x="4455" y="3395"/>
                <a:ext cx="368" cy="13"/>
              </a:xfrm>
              <a:prstGeom prst="rect">
                <a:avLst/>
              </a:prstGeom>
              <a:solidFill>
                <a:srgbClr val="E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0" name="Rectangle 1017"/>
              <p:cNvSpPr>
                <a:spLocks noChangeArrowheads="1"/>
              </p:cNvSpPr>
              <p:nvPr/>
            </p:nvSpPr>
            <p:spPr bwMode="auto">
              <a:xfrm>
                <a:off x="4455" y="3408"/>
                <a:ext cx="368" cy="15"/>
              </a:xfrm>
              <a:prstGeom prst="rect">
                <a:avLst/>
              </a:prstGeom>
              <a:solidFill>
                <a:srgbClr val="DE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1" name="Rectangle 1018"/>
              <p:cNvSpPr>
                <a:spLocks noChangeArrowheads="1"/>
              </p:cNvSpPr>
              <p:nvPr/>
            </p:nvSpPr>
            <p:spPr bwMode="auto">
              <a:xfrm>
                <a:off x="4455" y="3423"/>
                <a:ext cx="368" cy="14"/>
              </a:xfrm>
              <a:prstGeom prst="rect">
                <a:avLst/>
              </a:prstGeom>
              <a:solidFill>
                <a:srgbClr val="DC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2" name="Rectangle 1019"/>
              <p:cNvSpPr>
                <a:spLocks noChangeArrowheads="1"/>
              </p:cNvSpPr>
              <p:nvPr/>
            </p:nvSpPr>
            <p:spPr bwMode="auto">
              <a:xfrm>
                <a:off x="4455" y="3437"/>
                <a:ext cx="368" cy="14"/>
              </a:xfrm>
              <a:prstGeom prst="rect">
                <a:avLst/>
              </a:prstGeom>
              <a:solidFill>
                <a:srgbClr val="DA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3" name="Rectangle 1020"/>
              <p:cNvSpPr>
                <a:spLocks noChangeArrowheads="1"/>
              </p:cNvSpPr>
              <p:nvPr/>
            </p:nvSpPr>
            <p:spPr bwMode="auto">
              <a:xfrm>
                <a:off x="4455" y="3451"/>
                <a:ext cx="368" cy="14"/>
              </a:xfrm>
              <a:prstGeom prst="rect">
                <a:avLst/>
              </a:prstGeom>
              <a:solidFill>
                <a:srgbClr val="D8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4" name="Rectangle 1021"/>
              <p:cNvSpPr>
                <a:spLocks noChangeArrowheads="1"/>
              </p:cNvSpPr>
              <p:nvPr/>
            </p:nvSpPr>
            <p:spPr bwMode="auto">
              <a:xfrm>
                <a:off x="4455" y="3465"/>
                <a:ext cx="368" cy="15"/>
              </a:xfrm>
              <a:prstGeom prst="rect">
                <a:avLst/>
              </a:prstGeom>
              <a:solidFill>
                <a:srgbClr val="D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5" name="Rectangle 1022"/>
              <p:cNvSpPr>
                <a:spLocks noChangeArrowheads="1"/>
              </p:cNvSpPr>
              <p:nvPr/>
            </p:nvSpPr>
            <p:spPr bwMode="auto">
              <a:xfrm>
                <a:off x="4455" y="3480"/>
                <a:ext cx="368" cy="13"/>
              </a:xfrm>
              <a:prstGeom prst="rect">
                <a:avLst/>
              </a:prstGeom>
              <a:solidFill>
                <a:srgbClr val="D4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6" name="Rectangle 1023"/>
              <p:cNvSpPr>
                <a:spLocks noChangeArrowheads="1"/>
              </p:cNvSpPr>
              <p:nvPr/>
            </p:nvSpPr>
            <p:spPr bwMode="auto">
              <a:xfrm>
                <a:off x="4455" y="3493"/>
                <a:ext cx="368" cy="15"/>
              </a:xfrm>
              <a:prstGeom prst="rect">
                <a:avLst/>
              </a:prstGeom>
              <a:solidFill>
                <a:srgbClr val="D2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7" name="Rectangle 1024"/>
              <p:cNvSpPr>
                <a:spLocks noChangeArrowheads="1"/>
              </p:cNvSpPr>
              <p:nvPr/>
            </p:nvSpPr>
            <p:spPr bwMode="auto">
              <a:xfrm>
                <a:off x="4455" y="3508"/>
                <a:ext cx="368" cy="14"/>
              </a:xfrm>
              <a:prstGeom prst="rect">
                <a:avLst/>
              </a:prstGeom>
              <a:solidFill>
                <a:srgbClr val="D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8" name="Rectangle 1025"/>
              <p:cNvSpPr>
                <a:spLocks noChangeArrowheads="1"/>
              </p:cNvSpPr>
              <p:nvPr/>
            </p:nvSpPr>
            <p:spPr bwMode="auto">
              <a:xfrm>
                <a:off x="4455" y="3522"/>
                <a:ext cx="368" cy="14"/>
              </a:xfrm>
              <a:prstGeom prst="rect">
                <a:avLst/>
              </a:prstGeom>
              <a:solidFill>
                <a:srgbClr val="CE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49" name="Rectangle 1026"/>
              <p:cNvSpPr>
                <a:spLocks noChangeArrowheads="1"/>
              </p:cNvSpPr>
              <p:nvPr/>
            </p:nvSpPr>
            <p:spPr bwMode="auto">
              <a:xfrm>
                <a:off x="4455" y="3536"/>
                <a:ext cx="368" cy="14"/>
              </a:xfrm>
              <a:prstGeom prst="rect">
                <a:avLst/>
              </a:prstGeom>
              <a:solidFill>
                <a:srgbClr val="CC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50" name="Rectangle 1027"/>
              <p:cNvSpPr>
                <a:spLocks noChangeArrowheads="1"/>
              </p:cNvSpPr>
              <p:nvPr/>
            </p:nvSpPr>
            <p:spPr bwMode="auto">
              <a:xfrm>
                <a:off x="4455" y="3550"/>
                <a:ext cx="368" cy="14"/>
              </a:xfrm>
              <a:prstGeom prst="rect">
                <a:avLst/>
              </a:prstGeom>
              <a:solidFill>
                <a:srgbClr val="CA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51" name="Rectangle 1028"/>
              <p:cNvSpPr>
                <a:spLocks noChangeArrowheads="1"/>
              </p:cNvSpPr>
              <p:nvPr/>
            </p:nvSpPr>
            <p:spPr bwMode="auto">
              <a:xfrm>
                <a:off x="4455" y="3564"/>
                <a:ext cx="368" cy="14"/>
              </a:xfrm>
              <a:prstGeom prst="rect">
                <a:avLst/>
              </a:prstGeom>
              <a:solidFill>
                <a:srgbClr val="C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52" name="Rectangle 1029"/>
              <p:cNvSpPr>
                <a:spLocks noChangeArrowheads="1"/>
              </p:cNvSpPr>
              <p:nvPr/>
            </p:nvSpPr>
            <p:spPr bwMode="auto">
              <a:xfrm>
                <a:off x="4455" y="3578"/>
                <a:ext cx="368" cy="14"/>
              </a:xfrm>
              <a:prstGeom prst="rect">
                <a:avLst/>
              </a:prstGeom>
              <a:solidFill>
                <a:srgbClr val="C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57" name="Rectangle 1030"/>
              <p:cNvSpPr>
                <a:spLocks noChangeArrowheads="1"/>
              </p:cNvSpPr>
              <p:nvPr/>
            </p:nvSpPr>
            <p:spPr bwMode="auto">
              <a:xfrm>
                <a:off x="4455" y="3592"/>
                <a:ext cx="368" cy="18"/>
              </a:xfrm>
              <a:prstGeom prst="rect">
                <a:avLst/>
              </a:prstGeom>
              <a:solidFill>
                <a:srgbClr val="C4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58" name="Rectangle 1031"/>
              <p:cNvSpPr>
                <a:spLocks noChangeArrowheads="1"/>
              </p:cNvSpPr>
              <p:nvPr/>
            </p:nvSpPr>
            <p:spPr bwMode="auto">
              <a:xfrm>
                <a:off x="4455" y="3610"/>
                <a:ext cx="368" cy="18"/>
              </a:xfrm>
              <a:prstGeom prst="rect">
                <a:avLst/>
              </a:prstGeom>
              <a:solidFill>
                <a:srgbClr val="C2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59" name="Rectangle 1032"/>
              <p:cNvSpPr>
                <a:spLocks noChangeArrowheads="1"/>
              </p:cNvSpPr>
              <p:nvPr/>
            </p:nvSpPr>
            <p:spPr bwMode="auto">
              <a:xfrm>
                <a:off x="4455" y="3628"/>
                <a:ext cx="368" cy="14"/>
              </a:xfrm>
              <a:prstGeom prst="rect">
                <a:avLst/>
              </a:prstGeom>
              <a:solidFill>
                <a:srgbClr val="C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60" name="Rectangle 1033"/>
              <p:cNvSpPr>
                <a:spLocks noChangeArrowheads="1"/>
              </p:cNvSpPr>
              <p:nvPr/>
            </p:nvSpPr>
            <p:spPr bwMode="auto">
              <a:xfrm>
                <a:off x="4455" y="3642"/>
                <a:ext cx="368" cy="13"/>
              </a:xfrm>
              <a:prstGeom prst="rect">
                <a:avLst/>
              </a:prstGeom>
              <a:solidFill>
                <a:srgbClr val="BE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61" name="Rectangle 1034"/>
              <p:cNvSpPr>
                <a:spLocks noChangeArrowheads="1"/>
              </p:cNvSpPr>
              <p:nvPr/>
            </p:nvSpPr>
            <p:spPr bwMode="auto">
              <a:xfrm>
                <a:off x="4455" y="3655"/>
                <a:ext cx="368" cy="12"/>
              </a:xfrm>
              <a:prstGeom prst="rect">
                <a:avLst/>
              </a:prstGeom>
              <a:solidFill>
                <a:srgbClr val="BC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62" name="Rectangle 1035"/>
              <p:cNvSpPr>
                <a:spLocks noChangeArrowheads="1"/>
              </p:cNvSpPr>
              <p:nvPr/>
            </p:nvSpPr>
            <p:spPr bwMode="auto">
              <a:xfrm>
                <a:off x="4455" y="3667"/>
                <a:ext cx="368" cy="11"/>
              </a:xfrm>
              <a:prstGeom prst="rect">
                <a:avLst/>
              </a:prstGeom>
              <a:solidFill>
                <a:srgbClr val="BA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63" name="Rectangle 1036"/>
              <p:cNvSpPr>
                <a:spLocks noChangeArrowheads="1"/>
              </p:cNvSpPr>
              <p:nvPr/>
            </p:nvSpPr>
            <p:spPr bwMode="auto">
              <a:xfrm>
                <a:off x="4455" y="3678"/>
                <a:ext cx="368" cy="11"/>
              </a:xfrm>
              <a:prstGeom prst="rect">
                <a:avLst/>
              </a:prstGeom>
              <a:solidFill>
                <a:srgbClr val="B8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6" name="Rectangle 1037"/>
              <p:cNvSpPr>
                <a:spLocks noChangeArrowheads="1"/>
              </p:cNvSpPr>
              <p:nvPr/>
            </p:nvSpPr>
            <p:spPr bwMode="auto">
              <a:xfrm>
                <a:off x="4455" y="3689"/>
                <a:ext cx="368" cy="11"/>
              </a:xfrm>
              <a:prstGeom prst="rect">
                <a:avLst/>
              </a:prstGeom>
              <a:solidFill>
                <a:srgbClr val="B6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7" name="Rectangle 1038"/>
              <p:cNvSpPr>
                <a:spLocks noChangeArrowheads="1"/>
              </p:cNvSpPr>
              <p:nvPr/>
            </p:nvSpPr>
            <p:spPr bwMode="auto">
              <a:xfrm>
                <a:off x="4455" y="3700"/>
                <a:ext cx="368" cy="12"/>
              </a:xfrm>
              <a:prstGeom prst="rect">
                <a:avLst/>
              </a:prstGeom>
              <a:solidFill>
                <a:srgbClr val="B4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8" name="Rectangle 1039"/>
              <p:cNvSpPr>
                <a:spLocks noChangeArrowheads="1"/>
              </p:cNvSpPr>
              <p:nvPr/>
            </p:nvSpPr>
            <p:spPr bwMode="auto">
              <a:xfrm>
                <a:off x="4455" y="3712"/>
                <a:ext cx="368" cy="11"/>
              </a:xfrm>
              <a:prstGeom prst="rect">
                <a:avLst/>
              </a:prstGeom>
              <a:solidFill>
                <a:srgbClr val="B2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19" name="Rectangle 1040"/>
              <p:cNvSpPr>
                <a:spLocks noChangeArrowheads="1"/>
              </p:cNvSpPr>
              <p:nvPr/>
            </p:nvSpPr>
            <p:spPr bwMode="auto">
              <a:xfrm>
                <a:off x="4455" y="3723"/>
                <a:ext cx="368" cy="12"/>
              </a:xfrm>
              <a:prstGeom prst="rect">
                <a:avLst/>
              </a:prstGeom>
              <a:solidFill>
                <a:srgbClr val="B0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0" name="Rectangle 1041"/>
              <p:cNvSpPr>
                <a:spLocks noChangeArrowheads="1"/>
              </p:cNvSpPr>
              <p:nvPr/>
            </p:nvSpPr>
            <p:spPr bwMode="auto">
              <a:xfrm>
                <a:off x="4455" y="3735"/>
                <a:ext cx="368" cy="9"/>
              </a:xfrm>
              <a:prstGeom prst="rect">
                <a:avLst/>
              </a:prstGeom>
              <a:solidFill>
                <a:srgbClr val="AE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1" name="Rectangle 1042"/>
              <p:cNvSpPr>
                <a:spLocks noChangeArrowheads="1"/>
              </p:cNvSpPr>
              <p:nvPr/>
            </p:nvSpPr>
            <p:spPr bwMode="auto">
              <a:xfrm>
                <a:off x="4455" y="3744"/>
                <a:ext cx="368" cy="10"/>
              </a:xfrm>
              <a:prstGeom prst="rect">
                <a:avLst/>
              </a:prstGeom>
              <a:solidFill>
                <a:srgbClr val="A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2" name="Rectangle 1043"/>
              <p:cNvSpPr>
                <a:spLocks noChangeArrowheads="1"/>
              </p:cNvSpPr>
              <p:nvPr/>
            </p:nvSpPr>
            <p:spPr bwMode="auto">
              <a:xfrm>
                <a:off x="4455" y="3754"/>
                <a:ext cx="368" cy="9"/>
              </a:xfrm>
              <a:prstGeom prst="rect">
                <a:avLst/>
              </a:prstGeom>
              <a:solidFill>
                <a:srgbClr val="AA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3" name="Rectangle 1044"/>
              <p:cNvSpPr>
                <a:spLocks noChangeArrowheads="1"/>
              </p:cNvSpPr>
              <p:nvPr/>
            </p:nvSpPr>
            <p:spPr bwMode="auto">
              <a:xfrm>
                <a:off x="4455" y="3763"/>
                <a:ext cx="368" cy="11"/>
              </a:xfrm>
              <a:prstGeom prst="rect">
                <a:avLst/>
              </a:prstGeom>
              <a:solidFill>
                <a:srgbClr val="A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4" name="Rectangle 1045"/>
              <p:cNvSpPr>
                <a:spLocks noChangeArrowheads="1"/>
              </p:cNvSpPr>
              <p:nvPr/>
            </p:nvSpPr>
            <p:spPr bwMode="auto">
              <a:xfrm>
                <a:off x="4455" y="3774"/>
                <a:ext cx="368" cy="11"/>
              </a:xfrm>
              <a:prstGeom prst="rect">
                <a:avLst/>
              </a:prstGeom>
              <a:solidFill>
                <a:srgbClr val="A6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5" name="Rectangle 1046"/>
              <p:cNvSpPr>
                <a:spLocks noChangeArrowheads="1"/>
              </p:cNvSpPr>
              <p:nvPr/>
            </p:nvSpPr>
            <p:spPr bwMode="auto">
              <a:xfrm>
                <a:off x="4455" y="3785"/>
                <a:ext cx="368" cy="12"/>
              </a:xfrm>
              <a:prstGeom prst="rect">
                <a:avLst/>
              </a:prstGeom>
              <a:solidFill>
                <a:srgbClr val="A4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6" name="Rectangle 1047"/>
              <p:cNvSpPr>
                <a:spLocks noChangeArrowheads="1"/>
              </p:cNvSpPr>
              <p:nvPr/>
            </p:nvSpPr>
            <p:spPr bwMode="auto">
              <a:xfrm>
                <a:off x="4455" y="3797"/>
                <a:ext cx="368" cy="11"/>
              </a:xfrm>
              <a:prstGeom prst="rect">
                <a:avLst/>
              </a:prstGeom>
              <a:solidFill>
                <a:srgbClr val="A2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7" name="Rectangle 1048"/>
              <p:cNvSpPr>
                <a:spLocks noChangeArrowheads="1"/>
              </p:cNvSpPr>
              <p:nvPr/>
            </p:nvSpPr>
            <p:spPr bwMode="auto">
              <a:xfrm>
                <a:off x="4455" y="3808"/>
                <a:ext cx="368" cy="11"/>
              </a:xfrm>
              <a:prstGeom prst="rect">
                <a:avLst/>
              </a:prstGeom>
              <a:solidFill>
                <a:srgbClr val="A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8" name="Rectangle 1049"/>
              <p:cNvSpPr>
                <a:spLocks noChangeArrowheads="1"/>
              </p:cNvSpPr>
              <p:nvPr/>
            </p:nvSpPr>
            <p:spPr bwMode="auto">
              <a:xfrm>
                <a:off x="4455" y="3819"/>
                <a:ext cx="368" cy="3"/>
              </a:xfrm>
              <a:prstGeom prst="rect">
                <a:avLst/>
              </a:prstGeom>
              <a:solidFill>
                <a:srgbClr val="9E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29" name="Freeform 1050"/>
              <p:cNvSpPr>
                <a:spLocks/>
              </p:cNvSpPr>
              <p:nvPr/>
            </p:nvSpPr>
            <p:spPr bwMode="auto">
              <a:xfrm>
                <a:off x="4455" y="3370"/>
                <a:ext cx="368" cy="452"/>
              </a:xfrm>
              <a:custGeom>
                <a:avLst/>
                <a:gdLst>
                  <a:gd name="T0" fmla="*/ 15 w 368"/>
                  <a:gd name="T1" fmla="*/ 55 h 452"/>
                  <a:gd name="T2" fmla="*/ 7 w 368"/>
                  <a:gd name="T3" fmla="*/ 79 h 452"/>
                  <a:gd name="T4" fmla="*/ 11 w 368"/>
                  <a:gd name="T5" fmla="*/ 97 h 452"/>
                  <a:gd name="T6" fmla="*/ 27 w 368"/>
                  <a:gd name="T7" fmla="*/ 111 h 452"/>
                  <a:gd name="T8" fmla="*/ 34 w 368"/>
                  <a:gd name="T9" fmla="*/ 125 h 452"/>
                  <a:gd name="T10" fmla="*/ 22 w 368"/>
                  <a:gd name="T11" fmla="*/ 138 h 452"/>
                  <a:gd name="T12" fmla="*/ 6 w 368"/>
                  <a:gd name="T13" fmla="*/ 148 h 452"/>
                  <a:gd name="T14" fmla="*/ 13 w 368"/>
                  <a:gd name="T15" fmla="*/ 155 h 452"/>
                  <a:gd name="T16" fmla="*/ 14 w 368"/>
                  <a:gd name="T17" fmla="*/ 182 h 452"/>
                  <a:gd name="T18" fmla="*/ 44 w 368"/>
                  <a:gd name="T19" fmla="*/ 155 h 452"/>
                  <a:gd name="T20" fmla="*/ 57 w 368"/>
                  <a:gd name="T21" fmla="*/ 150 h 452"/>
                  <a:gd name="T22" fmla="*/ 69 w 368"/>
                  <a:gd name="T23" fmla="*/ 148 h 452"/>
                  <a:gd name="T24" fmla="*/ 81 w 368"/>
                  <a:gd name="T25" fmla="*/ 168 h 452"/>
                  <a:gd name="T26" fmla="*/ 69 w 368"/>
                  <a:gd name="T27" fmla="*/ 176 h 452"/>
                  <a:gd name="T28" fmla="*/ 76 w 368"/>
                  <a:gd name="T29" fmla="*/ 211 h 452"/>
                  <a:gd name="T30" fmla="*/ 88 w 368"/>
                  <a:gd name="T31" fmla="*/ 199 h 452"/>
                  <a:gd name="T32" fmla="*/ 106 w 368"/>
                  <a:gd name="T33" fmla="*/ 209 h 452"/>
                  <a:gd name="T34" fmla="*/ 102 w 368"/>
                  <a:gd name="T35" fmla="*/ 219 h 452"/>
                  <a:gd name="T36" fmla="*/ 89 w 368"/>
                  <a:gd name="T37" fmla="*/ 247 h 452"/>
                  <a:gd name="T38" fmla="*/ 89 w 368"/>
                  <a:gd name="T39" fmla="*/ 262 h 452"/>
                  <a:gd name="T40" fmla="*/ 94 w 368"/>
                  <a:gd name="T41" fmla="*/ 272 h 452"/>
                  <a:gd name="T42" fmla="*/ 113 w 368"/>
                  <a:gd name="T43" fmla="*/ 279 h 452"/>
                  <a:gd name="T44" fmla="*/ 95 w 368"/>
                  <a:gd name="T45" fmla="*/ 290 h 452"/>
                  <a:gd name="T46" fmla="*/ 86 w 368"/>
                  <a:gd name="T47" fmla="*/ 316 h 452"/>
                  <a:gd name="T48" fmla="*/ 92 w 368"/>
                  <a:gd name="T49" fmla="*/ 330 h 452"/>
                  <a:gd name="T50" fmla="*/ 102 w 368"/>
                  <a:gd name="T51" fmla="*/ 348 h 452"/>
                  <a:gd name="T52" fmla="*/ 118 w 368"/>
                  <a:gd name="T53" fmla="*/ 343 h 452"/>
                  <a:gd name="T54" fmla="*/ 129 w 368"/>
                  <a:gd name="T55" fmla="*/ 347 h 452"/>
                  <a:gd name="T56" fmla="*/ 137 w 368"/>
                  <a:gd name="T57" fmla="*/ 324 h 452"/>
                  <a:gd name="T58" fmla="*/ 158 w 368"/>
                  <a:gd name="T59" fmla="*/ 334 h 452"/>
                  <a:gd name="T60" fmla="*/ 168 w 368"/>
                  <a:gd name="T61" fmla="*/ 353 h 452"/>
                  <a:gd name="T62" fmla="*/ 177 w 368"/>
                  <a:gd name="T63" fmla="*/ 366 h 452"/>
                  <a:gd name="T64" fmla="*/ 203 w 368"/>
                  <a:gd name="T65" fmla="*/ 382 h 452"/>
                  <a:gd name="T66" fmla="*/ 210 w 368"/>
                  <a:gd name="T67" fmla="*/ 422 h 452"/>
                  <a:gd name="T68" fmla="*/ 245 w 368"/>
                  <a:gd name="T69" fmla="*/ 404 h 452"/>
                  <a:gd name="T70" fmla="*/ 249 w 368"/>
                  <a:gd name="T71" fmla="*/ 416 h 452"/>
                  <a:gd name="T72" fmla="*/ 269 w 368"/>
                  <a:gd name="T73" fmla="*/ 439 h 452"/>
                  <a:gd name="T74" fmla="*/ 298 w 368"/>
                  <a:gd name="T75" fmla="*/ 450 h 452"/>
                  <a:gd name="T76" fmla="*/ 364 w 368"/>
                  <a:gd name="T77" fmla="*/ 443 h 452"/>
                  <a:gd name="T78" fmla="*/ 361 w 368"/>
                  <a:gd name="T79" fmla="*/ 416 h 452"/>
                  <a:gd name="T80" fmla="*/ 348 w 368"/>
                  <a:gd name="T81" fmla="*/ 401 h 452"/>
                  <a:gd name="T82" fmla="*/ 333 w 368"/>
                  <a:gd name="T83" fmla="*/ 389 h 452"/>
                  <a:gd name="T84" fmla="*/ 331 w 368"/>
                  <a:gd name="T85" fmla="*/ 355 h 452"/>
                  <a:gd name="T86" fmla="*/ 306 w 368"/>
                  <a:gd name="T87" fmla="*/ 362 h 452"/>
                  <a:gd name="T88" fmla="*/ 293 w 368"/>
                  <a:gd name="T89" fmla="*/ 356 h 452"/>
                  <a:gd name="T90" fmla="*/ 266 w 368"/>
                  <a:gd name="T91" fmla="*/ 330 h 452"/>
                  <a:gd name="T92" fmla="*/ 257 w 368"/>
                  <a:gd name="T93" fmla="*/ 320 h 452"/>
                  <a:gd name="T94" fmla="*/ 240 w 368"/>
                  <a:gd name="T95" fmla="*/ 315 h 452"/>
                  <a:gd name="T96" fmla="*/ 206 w 368"/>
                  <a:gd name="T97" fmla="*/ 308 h 452"/>
                  <a:gd name="T98" fmla="*/ 185 w 368"/>
                  <a:gd name="T99" fmla="*/ 291 h 452"/>
                  <a:gd name="T100" fmla="*/ 175 w 368"/>
                  <a:gd name="T101" fmla="*/ 272 h 452"/>
                  <a:gd name="T102" fmla="*/ 158 w 368"/>
                  <a:gd name="T103" fmla="*/ 230 h 452"/>
                  <a:gd name="T104" fmla="*/ 127 w 368"/>
                  <a:gd name="T105" fmla="*/ 174 h 452"/>
                  <a:gd name="T106" fmla="*/ 107 w 368"/>
                  <a:gd name="T107" fmla="*/ 149 h 452"/>
                  <a:gd name="T108" fmla="*/ 98 w 368"/>
                  <a:gd name="T109" fmla="*/ 73 h 452"/>
                  <a:gd name="T110" fmla="*/ 52 w 368"/>
                  <a:gd name="T111" fmla="*/ 18 h 452"/>
                  <a:gd name="T112" fmla="*/ 33 w 368"/>
                  <a:gd name="T113" fmla="*/ 0 h 452"/>
                  <a:gd name="T114" fmla="*/ 16 w 368"/>
                  <a:gd name="T115" fmla="*/ 5 h 452"/>
                  <a:gd name="T116" fmla="*/ 7 w 368"/>
                  <a:gd name="T117" fmla="*/ 26 h 4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68" h="452">
                    <a:moveTo>
                      <a:pt x="0" y="40"/>
                    </a:moveTo>
                    <a:lnTo>
                      <a:pt x="11" y="43"/>
                    </a:lnTo>
                    <a:lnTo>
                      <a:pt x="13" y="44"/>
                    </a:lnTo>
                    <a:lnTo>
                      <a:pt x="14" y="45"/>
                    </a:lnTo>
                    <a:lnTo>
                      <a:pt x="13" y="47"/>
                    </a:lnTo>
                    <a:lnTo>
                      <a:pt x="13" y="51"/>
                    </a:lnTo>
                    <a:lnTo>
                      <a:pt x="13" y="52"/>
                    </a:lnTo>
                    <a:lnTo>
                      <a:pt x="15" y="55"/>
                    </a:lnTo>
                    <a:lnTo>
                      <a:pt x="15" y="59"/>
                    </a:lnTo>
                    <a:lnTo>
                      <a:pt x="14" y="61"/>
                    </a:lnTo>
                    <a:lnTo>
                      <a:pt x="11" y="63"/>
                    </a:lnTo>
                    <a:lnTo>
                      <a:pt x="7" y="68"/>
                    </a:lnTo>
                    <a:lnTo>
                      <a:pt x="5" y="73"/>
                    </a:lnTo>
                    <a:lnTo>
                      <a:pt x="7" y="74"/>
                    </a:lnTo>
                    <a:lnTo>
                      <a:pt x="7" y="77"/>
                    </a:lnTo>
                    <a:lnTo>
                      <a:pt x="7" y="79"/>
                    </a:lnTo>
                    <a:lnTo>
                      <a:pt x="11" y="82"/>
                    </a:lnTo>
                    <a:lnTo>
                      <a:pt x="11" y="85"/>
                    </a:lnTo>
                    <a:lnTo>
                      <a:pt x="11" y="86"/>
                    </a:lnTo>
                    <a:lnTo>
                      <a:pt x="10" y="87"/>
                    </a:lnTo>
                    <a:lnTo>
                      <a:pt x="11" y="88"/>
                    </a:lnTo>
                    <a:lnTo>
                      <a:pt x="13" y="90"/>
                    </a:lnTo>
                    <a:lnTo>
                      <a:pt x="14" y="92"/>
                    </a:lnTo>
                    <a:lnTo>
                      <a:pt x="11" y="97"/>
                    </a:lnTo>
                    <a:lnTo>
                      <a:pt x="11" y="99"/>
                    </a:lnTo>
                    <a:lnTo>
                      <a:pt x="11" y="101"/>
                    </a:lnTo>
                    <a:lnTo>
                      <a:pt x="19" y="110"/>
                    </a:lnTo>
                    <a:lnTo>
                      <a:pt x="24" y="108"/>
                    </a:lnTo>
                    <a:lnTo>
                      <a:pt x="26" y="107"/>
                    </a:lnTo>
                    <a:lnTo>
                      <a:pt x="26" y="106"/>
                    </a:lnTo>
                    <a:lnTo>
                      <a:pt x="28" y="107"/>
                    </a:lnTo>
                    <a:lnTo>
                      <a:pt x="27" y="111"/>
                    </a:lnTo>
                    <a:lnTo>
                      <a:pt x="27" y="113"/>
                    </a:lnTo>
                    <a:lnTo>
                      <a:pt x="31" y="114"/>
                    </a:lnTo>
                    <a:lnTo>
                      <a:pt x="32" y="114"/>
                    </a:lnTo>
                    <a:lnTo>
                      <a:pt x="33" y="114"/>
                    </a:lnTo>
                    <a:lnTo>
                      <a:pt x="34" y="115"/>
                    </a:lnTo>
                    <a:lnTo>
                      <a:pt x="36" y="116"/>
                    </a:lnTo>
                    <a:lnTo>
                      <a:pt x="35" y="120"/>
                    </a:lnTo>
                    <a:lnTo>
                      <a:pt x="34" y="125"/>
                    </a:lnTo>
                    <a:lnTo>
                      <a:pt x="31" y="129"/>
                    </a:lnTo>
                    <a:lnTo>
                      <a:pt x="30" y="133"/>
                    </a:lnTo>
                    <a:lnTo>
                      <a:pt x="31" y="141"/>
                    </a:lnTo>
                    <a:lnTo>
                      <a:pt x="30" y="142"/>
                    </a:lnTo>
                    <a:lnTo>
                      <a:pt x="27" y="141"/>
                    </a:lnTo>
                    <a:lnTo>
                      <a:pt x="26" y="140"/>
                    </a:lnTo>
                    <a:lnTo>
                      <a:pt x="23" y="138"/>
                    </a:lnTo>
                    <a:lnTo>
                      <a:pt x="22" y="138"/>
                    </a:lnTo>
                    <a:lnTo>
                      <a:pt x="21" y="137"/>
                    </a:lnTo>
                    <a:lnTo>
                      <a:pt x="19" y="136"/>
                    </a:lnTo>
                    <a:lnTo>
                      <a:pt x="17" y="137"/>
                    </a:lnTo>
                    <a:lnTo>
                      <a:pt x="17" y="138"/>
                    </a:lnTo>
                    <a:lnTo>
                      <a:pt x="14" y="146"/>
                    </a:lnTo>
                    <a:lnTo>
                      <a:pt x="13" y="147"/>
                    </a:lnTo>
                    <a:lnTo>
                      <a:pt x="9" y="147"/>
                    </a:lnTo>
                    <a:lnTo>
                      <a:pt x="6" y="148"/>
                    </a:lnTo>
                    <a:lnTo>
                      <a:pt x="5" y="150"/>
                    </a:lnTo>
                    <a:lnTo>
                      <a:pt x="5" y="151"/>
                    </a:lnTo>
                    <a:lnTo>
                      <a:pt x="7" y="152"/>
                    </a:lnTo>
                    <a:lnTo>
                      <a:pt x="9" y="152"/>
                    </a:lnTo>
                    <a:lnTo>
                      <a:pt x="10" y="151"/>
                    </a:lnTo>
                    <a:lnTo>
                      <a:pt x="14" y="149"/>
                    </a:lnTo>
                    <a:lnTo>
                      <a:pt x="14" y="151"/>
                    </a:lnTo>
                    <a:lnTo>
                      <a:pt x="13" y="155"/>
                    </a:lnTo>
                    <a:lnTo>
                      <a:pt x="9" y="159"/>
                    </a:lnTo>
                    <a:lnTo>
                      <a:pt x="9" y="160"/>
                    </a:lnTo>
                    <a:lnTo>
                      <a:pt x="7" y="163"/>
                    </a:lnTo>
                    <a:lnTo>
                      <a:pt x="9" y="182"/>
                    </a:lnTo>
                    <a:lnTo>
                      <a:pt x="10" y="182"/>
                    </a:lnTo>
                    <a:lnTo>
                      <a:pt x="11" y="182"/>
                    </a:lnTo>
                    <a:lnTo>
                      <a:pt x="14" y="182"/>
                    </a:lnTo>
                    <a:lnTo>
                      <a:pt x="14" y="182"/>
                    </a:lnTo>
                    <a:lnTo>
                      <a:pt x="19" y="179"/>
                    </a:lnTo>
                    <a:lnTo>
                      <a:pt x="23" y="176"/>
                    </a:lnTo>
                    <a:lnTo>
                      <a:pt x="30" y="169"/>
                    </a:lnTo>
                    <a:lnTo>
                      <a:pt x="38" y="160"/>
                    </a:lnTo>
                    <a:lnTo>
                      <a:pt x="39" y="157"/>
                    </a:lnTo>
                    <a:lnTo>
                      <a:pt x="42" y="156"/>
                    </a:lnTo>
                    <a:lnTo>
                      <a:pt x="43" y="156"/>
                    </a:lnTo>
                    <a:lnTo>
                      <a:pt x="44" y="155"/>
                    </a:lnTo>
                    <a:lnTo>
                      <a:pt x="46" y="159"/>
                    </a:lnTo>
                    <a:lnTo>
                      <a:pt x="50" y="164"/>
                    </a:lnTo>
                    <a:lnTo>
                      <a:pt x="51" y="162"/>
                    </a:lnTo>
                    <a:lnTo>
                      <a:pt x="53" y="156"/>
                    </a:lnTo>
                    <a:lnTo>
                      <a:pt x="51" y="153"/>
                    </a:lnTo>
                    <a:lnTo>
                      <a:pt x="51" y="151"/>
                    </a:lnTo>
                    <a:lnTo>
                      <a:pt x="52" y="150"/>
                    </a:lnTo>
                    <a:lnTo>
                      <a:pt x="57" y="150"/>
                    </a:lnTo>
                    <a:lnTo>
                      <a:pt x="59" y="148"/>
                    </a:lnTo>
                    <a:lnTo>
                      <a:pt x="58" y="144"/>
                    </a:lnTo>
                    <a:lnTo>
                      <a:pt x="59" y="145"/>
                    </a:lnTo>
                    <a:lnTo>
                      <a:pt x="61" y="144"/>
                    </a:lnTo>
                    <a:lnTo>
                      <a:pt x="64" y="144"/>
                    </a:lnTo>
                    <a:lnTo>
                      <a:pt x="66" y="143"/>
                    </a:lnTo>
                    <a:lnTo>
                      <a:pt x="67" y="143"/>
                    </a:lnTo>
                    <a:lnTo>
                      <a:pt x="69" y="148"/>
                    </a:lnTo>
                    <a:lnTo>
                      <a:pt x="68" y="156"/>
                    </a:lnTo>
                    <a:lnTo>
                      <a:pt x="69" y="158"/>
                    </a:lnTo>
                    <a:lnTo>
                      <a:pt x="71" y="159"/>
                    </a:lnTo>
                    <a:lnTo>
                      <a:pt x="72" y="163"/>
                    </a:lnTo>
                    <a:lnTo>
                      <a:pt x="74" y="163"/>
                    </a:lnTo>
                    <a:lnTo>
                      <a:pt x="76" y="163"/>
                    </a:lnTo>
                    <a:lnTo>
                      <a:pt x="77" y="165"/>
                    </a:lnTo>
                    <a:lnTo>
                      <a:pt x="81" y="168"/>
                    </a:lnTo>
                    <a:lnTo>
                      <a:pt x="82" y="172"/>
                    </a:lnTo>
                    <a:lnTo>
                      <a:pt x="80" y="174"/>
                    </a:lnTo>
                    <a:lnTo>
                      <a:pt x="76" y="176"/>
                    </a:lnTo>
                    <a:lnTo>
                      <a:pt x="73" y="178"/>
                    </a:lnTo>
                    <a:lnTo>
                      <a:pt x="72" y="178"/>
                    </a:lnTo>
                    <a:lnTo>
                      <a:pt x="71" y="176"/>
                    </a:lnTo>
                    <a:lnTo>
                      <a:pt x="70" y="175"/>
                    </a:lnTo>
                    <a:lnTo>
                      <a:pt x="69" y="176"/>
                    </a:lnTo>
                    <a:lnTo>
                      <a:pt x="67" y="179"/>
                    </a:lnTo>
                    <a:lnTo>
                      <a:pt x="64" y="200"/>
                    </a:lnTo>
                    <a:lnTo>
                      <a:pt x="68" y="203"/>
                    </a:lnTo>
                    <a:lnTo>
                      <a:pt x="69" y="205"/>
                    </a:lnTo>
                    <a:lnTo>
                      <a:pt x="70" y="205"/>
                    </a:lnTo>
                    <a:lnTo>
                      <a:pt x="74" y="205"/>
                    </a:lnTo>
                    <a:lnTo>
                      <a:pt x="74" y="207"/>
                    </a:lnTo>
                    <a:lnTo>
                      <a:pt x="76" y="211"/>
                    </a:lnTo>
                    <a:lnTo>
                      <a:pt x="76" y="211"/>
                    </a:lnTo>
                    <a:lnTo>
                      <a:pt x="79" y="210"/>
                    </a:lnTo>
                    <a:lnTo>
                      <a:pt x="80" y="209"/>
                    </a:lnTo>
                    <a:lnTo>
                      <a:pt x="82" y="207"/>
                    </a:lnTo>
                    <a:lnTo>
                      <a:pt x="84" y="205"/>
                    </a:lnTo>
                    <a:lnTo>
                      <a:pt x="85" y="203"/>
                    </a:lnTo>
                    <a:lnTo>
                      <a:pt x="86" y="200"/>
                    </a:lnTo>
                    <a:lnTo>
                      <a:pt x="88" y="199"/>
                    </a:lnTo>
                    <a:lnTo>
                      <a:pt x="89" y="199"/>
                    </a:lnTo>
                    <a:lnTo>
                      <a:pt x="90" y="200"/>
                    </a:lnTo>
                    <a:lnTo>
                      <a:pt x="91" y="199"/>
                    </a:lnTo>
                    <a:lnTo>
                      <a:pt x="92" y="199"/>
                    </a:lnTo>
                    <a:lnTo>
                      <a:pt x="94" y="200"/>
                    </a:lnTo>
                    <a:lnTo>
                      <a:pt x="94" y="202"/>
                    </a:lnTo>
                    <a:lnTo>
                      <a:pt x="96" y="203"/>
                    </a:lnTo>
                    <a:lnTo>
                      <a:pt x="106" y="209"/>
                    </a:lnTo>
                    <a:lnTo>
                      <a:pt x="109" y="209"/>
                    </a:lnTo>
                    <a:lnTo>
                      <a:pt x="109" y="209"/>
                    </a:lnTo>
                    <a:lnTo>
                      <a:pt x="109" y="212"/>
                    </a:lnTo>
                    <a:lnTo>
                      <a:pt x="107" y="212"/>
                    </a:lnTo>
                    <a:lnTo>
                      <a:pt x="107" y="213"/>
                    </a:lnTo>
                    <a:lnTo>
                      <a:pt x="106" y="216"/>
                    </a:lnTo>
                    <a:lnTo>
                      <a:pt x="104" y="216"/>
                    </a:lnTo>
                    <a:lnTo>
                      <a:pt x="102" y="219"/>
                    </a:lnTo>
                    <a:lnTo>
                      <a:pt x="101" y="222"/>
                    </a:lnTo>
                    <a:lnTo>
                      <a:pt x="100" y="222"/>
                    </a:lnTo>
                    <a:lnTo>
                      <a:pt x="98" y="224"/>
                    </a:lnTo>
                    <a:lnTo>
                      <a:pt x="98" y="226"/>
                    </a:lnTo>
                    <a:lnTo>
                      <a:pt x="95" y="232"/>
                    </a:lnTo>
                    <a:lnTo>
                      <a:pt x="94" y="239"/>
                    </a:lnTo>
                    <a:lnTo>
                      <a:pt x="93" y="242"/>
                    </a:lnTo>
                    <a:lnTo>
                      <a:pt x="89" y="247"/>
                    </a:lnTo>
                    <a:lnTo>
                      <a:pt x="89" y="250"/>
                    </a:lnTo>
                    <a:lnTo>
                      <a:pt x="89" y="252"/>
                    </a:lnTo>
                    <a:lnTo>
                      <a:pt x="88" y="252"/>
                    </a:lnTo>
                    <a:lnTo>
                      <a:pt x="86" y="255"/>
                    </a:lnTo>
                    <a:lnTo>
                      <a:pt x="85" y="257"/>
                    </a:lnTo>
                    <a:lnTo>
                      <a:pt x="86" y="258"/>
                    </a:lnTo>
                    <a:lnTo>
                      <a:pt x="87" y="259"/>
                    </a:lnTo>
                    <a:lnTo>
                      <a:pt x="89" y="262"/>
                    </a:lnTo>
                    <a:lnTo>
                      <a:pt x="89" y="263"/>
                    </a:lnTo>
                    <a:lnTo>
                      <a:pt x="87" y="266"/>
                    </a:lnTo>
                    <a:lnTo>
                      <a:pt x="87" y="267"/>
                    </a:lnTo>
                    <a:lnTo>
                      <a:pt x="88" y="268"/>
                    </a:lnTo>
                    <a:lnTo>
                      <a:pt x="88" y="269"/>
                    </a:lnTo>
                    <a:lnTo>
                      <a:pt x="92" y="271"/>
                    </a:lnTo>
                    <a:lnTo>
                      <a:pt x="93" y="271"/>
                    </a:lnTo>
                    <a:lnTo>
                      <a:pt x="94" y="272"/>
                    </a:lnTo>
                    <a:lnTo>
                      <a:pt x="96" y="274"/>
                    </a:lnTo>
                    <a:lnTo>
                      <a:pt x="98" y="274"/>
                    </a:lnTo>
                    <a:lnTo>
                      <a:pt x="100" y="274"/>
                    </a:lnTo>
                    <a:lnTo>
                      <a:pt x="103" y="276"/>
                    </a:lnTo>
                    <a:lnTo>
                      <a:pt x="107" y="277"/>
                    </a:lnTo>
                    <a:lnTo>
                      <a:pt x="110" y="278"/>
                    </a:lnTo>
                    <a:lnTo>
                      <a:pt x="113" y="279"/>
                    </a:lnTo>
                    <a:lnTo>
                      <a:pt x="113" y="279"/>
                    </a:lnTo>
                    <a:lnTo>
                      <a:pt x="114" y="280"/>
                    </a:lnTo>
                    <a:lnTo>
                      <a:pt x="113" y="283"/>
                    </a:lnTo>
                    <a:lnTo>
                      <a:pt x="112" y="285"/>
                    </a:lnTo>
                    <a:lnTo>
                      <a:pt x="109" y="287"/>
                    </a:lnTo>
                    <a:lnTo>
                      <a:pt x="102" y="289"/>
                    </a:lnTo>
                    <a:lnTo>
                      <a:pt x="100" y="288"/>
                    </a:lnTo>
                    <a:lnTo>
                      <a:pt x="98" y="290"/>
                    </a:lnTo>
                    <a:lnTo>
                      <a:pt x="95" y="290"/>
                    </a:lnTo>
                    <a:lnTo>
                      <a:pt x="94" y="289"/>
                    </a:lnTo>
                    <a:lnTo>
                      <a:pt x="94" y="290"/>
                    </a:lnTo>
                    <a:lnTo>
                      <a:pt x="93" y="293"/>
                    </a:lnTo>
                    <a:lnTo>
                      <a:pt x="92" y="308"/>
                    </a:lnTo>
                    <a:lnTo>
                      <a:pt x="91" y="310"/>
                    </a:lnTo>
                    <a:lnTo>
                      <a:pt x="90" y="311"/>
                    </a:lnTo>
                    <a:lnTo>
                      <a:pt x="88" y="313"/>
                    </a:lnTo>
                    <a:lnTo>
                      <a:pt x="86" y="316"/>
                    </a:lnTo>
                    <a:lnTo>
                      <a:pt x="85" y="317"/>
                    </a:lnTo>
                    <a:lnTo>
                      <a:pt x="84" y="318"/>
                    </a:lnTo>
                    <a:lnTo>
                      <a:pt x="83" y="320"/>
                    </a:lnTo>
                    <a:lnTo>
                      <a:pt x="84" y="326"/>
                    </a:lnTo>
                    <a:lnTo>
                      <a:pt x="86" y="328"/>
                    </a:lnTo>
                    <a:lnTo>
                      <a:pt x="88" y="329"/>
                    </a:lnTo>
                    <a:lnTo>
                      <a:pt x="91" y="329"/>
                    </a:lnTo>
                    <a:lnTo>
                      <a:pt x="92" y="330"/>
                    </a:lnTo>
                    <a:lnTo>
                      <a:pt x="94" y="330"/>
                    </a:lnTo>
                    <a:lnTo>
                      <a:pt x="97" y="332"/>
                    </a:lnTo>
                    <a:lnTo>
                      <a:pt x="98" y="334"/>
                    </a:lnTo>
                    <a:lnTo>
                      <a:pt x="99" y="334"/>
                    </a:lnTo>
                    <a:lnTo>
                      <a:pt x="98" y="338"/>
                    </a:lnTo>
                    <a:lnTo>
                      <a:pt x="98" y="340"/>
                    </a:lnTo>
                    <a:lnTo>
                      <a:pt x="100" y="342"/>
                    </a:lnTo>
                    <a:lnTo>
                      <a:pt x="102" y="348"/>
                    </a:lnTo>
                    <a:lnTo>
                      <a:pt x="106" y="348"/>
                    </a:lnTo>
                    <a:lnTo>
                      <a:pt x="107" y="347"/>
                    </a:lnTo>
                    <a:lnTo>
                      <a:pt x="108" y="347"/>
                    </a:lnTo>
                    <a:lnTo>
                      <a:pt x="109" y="346"/>
                    </a:lnTo>
                    <a:lnTo>
                      <a:pt x="110" y="347"/>
                    </a:lnTo>
                    <a:lnTo>
                      <a:pt x="112" y="347"/>
                    </a:lnTo>
                    <a:lnTo>
                      <a:pt x="115" y="345"/>
                    </a:lnTo>
                    <a:lnTo>
                      <a:pt x="118" y="343"/>
                    </a:lnTo>
                    <a:lnTo>
                      <a:pt x="120" y="343"/>
                    </a:lnTo>
                    <a:lnTo>
                      <a:pt x="121" y="345"/>
                    </a:lnTo>
                    <a:lnTo>
                      <a:pt x="123" y="349"/>
                    </a:lnTo>
                    <a:lnTo>
                      <a:pt x="123" y="351"/>
                    </a:lnTo>
                    <a:lnTo>
                      <a:pt x="126" y="352"/>
                    </a:lnTo>
                    <a:lnTo>
                      <a:pt x="127" y="352"/>
                    </a:lnTo>
                    <a:lnTo>
                      <a:pt x="127" y="349"/>
                    </a:lnTo>
                    <a:lnTo>
                      <a:pt x="129" y="347"/>
                    </a:lnTo>
                    <a:lnTo>
                      <a:pt x="131" y="346"/>
                    </a:lnTo>
                    <a:lnTo>
                      <a:pt x="133" y="346"/>
                    </a:lnTo>
                    <a:lnTo>
                      <a:pt x="134" y="345"/>
                    </a:lnTo>
                    <a:lnTo>
                      <a:pt x="134" y="342"/>
                    </a:lnTo>
                    <a:lnTo>
                      <a:pt x="138" y="335"/>
                    </a:lnTo>
                    <a:lnTo>
                      <a:pt x="139" y="332"/>
                    </a:lnTo>
                    <a:lnTo>
                      <a:pt x="137" y="329"/>
                    </a:lnTo>
                    <a:lnTo>
                      <a:pt x="137" y="324"/>
                    </a:lnTo>
                    <a:lnTo>
                      <a:pt x="140" y="324"/>
                    </a:lnTo>
                    <a:lnTo>
                      <a:pt x="142" y="325"/>
                    </a:lnTo>
                    <a:lnTo>
                      <a:pt x="145" y="328"/>
                    </a:lnTo>
                    <a:lnTo>
                      <a:pt x="146" y="328"/>
                    </a:lnTo>
                    <a:lnTo>
                      <a:pt x="151" y="330"/>
                    </a:lnTo>
                    <a:lnTo>
                      <a:pt x="153" y="332"/>
                    </a:lnTo>
                    <a:lnTo>
                      <a:pt x="157" y="334"/>
                    </a:lnTo>
                    <a:lnTo>
                      <a:pt x="158" y="334"/>
                    </a:lnTo>
                    <a:lnTo>
                      <a:pt x="163" y="336"/>
                    </a:lnTo>
                    <a:lnTo>
                      <a:pt x="164" y="338"/>
                    </a:lnTo>
                    <a:lnTo>
                      <a:pt x="166" y="343"/>
                    </a:lnTo>
                    <a:lnTo>
                      <a:pt x="166" y="344"/>
                    </a:lnTo>
                    <a:lnTo>
                      <a:pt x="166" y="344"/>
                    </a:lnTo>
                    <a:lnTo>
                      <a:pt x="167" y="347"/>
                    </a:lnTo>
                    <a:lnTo>
                      <a:pt x="167" y="352"/>
                    </a:lnTo>
                    <a:lnTo>
                      <a:pt x="168" y="353"/>
                    </a:lnTo>
                    <a:lnTo>
                      <a:pt x="169" y="355"/>
                    </a:lnTo>
                    <a:lnTo>
                      <a:pt x="174" y="357"/>
                    </a:lnTo>
                    <a:lnTo>
                      <a:pt x="175" y="357"/>
                    </a:lnTo>
                    <a:lnTo>
                      <a:pt x="175" y="362"/>
                    </a:lnTo>
                    <a:lnTo>
                      <a:pt x="174" y="362"/>
                    </a:lnTo>
                    <a:lnTo>
                      <a:pt x="174" y="363"/>
                    </a:lnTo>
                    <a:lnTo>
                      <a:pt x="175" y="363"/>
                    </a:lnTo>
                    <a:lnTo>
                      <a:pt x="177" y="366"/>
                    </a:lnTo>
                    <a:lnTo>
                      <a:pt x="179" y="367"/>
                    </a:lnTo>
                    <a:lnTo>
                      <a:pt x="183" y="366"/>
                    </a:lnTo>
                    <a:lnTo>
                      <a:pt x="187" y="367"/>
                    </a:lnTo>
                    <a:lnTo>
                      <a:pt x="193" y="366"/>
                    </a:lnTo>
                    <a:lnTo>
                      <a:pt x="196" y="366"/>
                    </a:lnTo>
                    <a:lnTo>
                      <a:pt x="200" y="371"/>
                    </a:lnTo>
                    <a:lnTo>
                      <a:pt x="203" y="376"/>
                    </a:lnTo>
                    <a:lnTo>
                      <a:pt x="203" y="382"/>
                    </a:lnTo>
                    <a:lnTo>
                      <a:pt x="203" y="389"/>
                    </a:lnTo>
                    <a:lnTo>
                      <a:pt x="201" y="393"/>
                    </a:lnTo>
                    <a:lnTo>
                      <a:pt x="196" y="399"/>
                    </a:lnTo>
                    <a:lnTo>
                      <a:pt x="196" y="400"/>
                    </a:lnTo>
                    <a:lnTo>
                      <a:pt x="200" y="413"/>
                    </a:lnTo>
                    <a:lnTo>
                      <a:pt x="203" y="420"/>
                    </a:lnTo>
                    <a:lnTo>
                      <a:pt x="206" y="422"/>
                    </a:lnTo>
                    <a:lnTo>
                      <a:pt x="210" y="422"/>
                    </a:lnTo>
                    <a:lnTo>
                      <a:pt x="214" y="423"/>
                    </a:lnTo>
                    <a:lnTo>
                      <a:pt x="219" y="422"/>
                    </a:lnTo>
                    <a:lnTo>
                      <a:pt x="227" y="417"/>
                    </a:lnTo>
                    <a:lnTo>
                      <a:pt x="228" y="412"/>
                    </a:lnTo>
                    <a:lnTo>
                      <a:pt x="235" y="412"/>
                    </a:lnTo>
                    <a:lnTo>
                      <a:pt x="244" y="406"/>
                    </a:lnTo>
                    <a:lnTo>
                      <a:pt x="245" y="403"/>
                    </a:lnTo>
                    <a:lnTo>
                      <a:pt x="245" y="404"/>
                    </a:lnTo>
                    <a:lnTo>
                      <a:pt x="249" y="404"/>
                    </a:lnTo>
                    <a:lnTo>
                      <a:pt x="252" y="407"/>
                    </a:lnTo>
                    <a:lnTo>
                      <a:pt x="255" y="409"/>
                    </a:lnTo>
                    <a:lnTo>
                      <a:pt x="254" y="412"/>
                    </a:lnTo>
                    <a:lnTo>
                      <a:pt x="253" y="413"/>
                    </a:lnTo>
                    <a:lnTo>
                      <a:pt x="251" y="413"/>
                    </a:lnTo>
                    <a:lnTo>
                      <a:pt x="250" y="413"/>
                    </a:lnTo>
                    <a:lnTo>
                      <a:pt x="249" y="416"/>
                    </a:lnTo>
                    <a:lnTo>
                      <a:pt x="248" y="416"/>
                    </a:lnTo>
                    <a:lnTo>
                      <a:pt x="248" y="416"/>
                    </a:lnTo>
                    <a:lnTo>
                      <a:pt x="249" y="418"/>
                    </a:lnTo>
                    <a:lnTo>
                      <a:pt x="249" y="420"/>
                    </a:lnTo>
                    <a:lnTo>
                      <a:pt x="252" y="422"/>
                    </a:lnTo>
                    <a:lnTo>
                      <a:pt x="255" y="428"/>
                    </a:lnTo>
                    <a:lnTo>
                      <a:pt x="260" y="434"/>
                    </a:lnTo>
                    <a:lnTo>
                      <a:pt x="269" y="439"/>
                    </a:lnTo>
                    <a:lnTo>
                      <a:pt x="270" y="440"/>
                    </a:lnTo>
                    <a:lnTo>
                      <a:pt x="271" y="440"/>
                    </a:lnTo>
                    <a:lnTo>
                      <a:pt x="273" y="440"/>
                    </a:lnTo>
                    <a:lnTo>
                      <a:pt x="274" y="449"/>
                    </a:lnTo>
                    <a:lnTo>
                      <a:pt x="281" y="450"/>
                    </a:lnTo>
                    <a:lnTo>
                      <a:pt x="286" y="450"/>
                    </a:lnTo>
                    <a:lnTo>
                      <a:pt x="291" y="449"/>
                    </a:lnTo>
                    <a:lnTo>
                      <a:pt x="298" y="450"/>
                    </a:lnTo>
                    <a:lnTo>
                      <a:pt x="302" y="449"/>
                    </a:lnTo>
                    <a:lnTo>
                      <a:pt x="315" y="450"/>
                    </a:lnTo>
                    <a:lnTo>
                      <a:pt x="335" y="452"/>
                    </a:lnTo>
                    <a:lnTo>
                      <a:pt x="348" y="451"/>
                    </a:lnTo>
                    <a:lnTo>
                      <a:pt x="353" y="452"/>
                    </a:lnTo>
                    <a:lnTo>
                      <a:pt x="355" y="449"/>
                    </a:lnTo>
                    <a:lnTo>
                      <a:pt x="361" y="444"/>
                    </a:lnTo>
                    <a:lnTo>
                      <a:pt x="364" y="443"/>
                    </a:lnTo>
                    <a:lnTo>
                      <a:pt x="363" y="443"/>
                    </a:lnTo>
                    <a:lnTo>
                      <a:pt x="366" y="440"/>
                    </a:lnTo>
                    <a:lnTo>
                      <a:pt x="368" y="439"/>
                    </a:lnTo>
                    <a:lnTo>
                      <a:pt x="368" y="436"/>
                    </a:lnTo>
                    <a:lnTo>
                      <a:pt x="366" y="435"/>
                    </a:lnTo>
                    <a:lnTo>
                      <a:pt x="365" y="432"/>
                    </a:lnTo>
                    <a:lnTo>
                      <a:pt x="364" y="417"/>
                    </a:lnTo>
                    <a:lnTo>
                      <a:pt x="361" y="416"/>
                    </a:lnTo>
                    <a:lnTo>
                      <a:pt x="360" y="413"/>
                    </a:lnTo>
                    <a:lnTo>
                      <a:pt x="358" y="410"/>
                    </a:lnTo>
                    <a:lnTo>
                      <a:pt x="357" y="409"/>
                    </a:lnTo>
                    <a:lnTo>
                      <a:pt x="356" y="406"/>
                    </a:lnTo>
                    <a:lnTo>
                      <a:pt x="353" y="404"/>
                    </a:lnTo>
                    <a:lnTo>
                      <a:pt x="353" y="403"/>
                    </a:lnTo>
                    <a:lnTo>
                      <a:pt x="350" y="403"/>
                    </a:lnTo>
                    <a:lnTo>
                      <a:pt x="348" y="401"/>
                    </a:lnTo>
                    <a:lnTo>
                      <a:pt x="344" y="397"/>
                    </a:lnTo>
                    <a:lnTo>
                      <a:pt x="342" y="396"/>
                    </a:lnTo>
                    <a:lnTo>
                      <a:pt x="339" y="389"/>
                    </a:lnTo>
                    <a:lnTo>
                      <a:pt x="338" y="389"/>
                    </a:lnTo>
                    <a:lnTo>
                      <a:pt x="336" y="390"/>
                    </a:lnTo>
                    <a:lnTo>
                      <a:pt x="336" y="389"/>
                    </a:lnTo>
                    <a:lnTo>
                      <a:pt x="334" y="389"/>
                    </a:lnTo>
                    <a:lnTo>
                      <a:pt x="333" y="389"/>
                    </a:lnTo>
                    <a:lnTo>
                      <a:pt x="332" y="379"/>
                    </a:lnTo>
                    <a:lnTo>
                      <a:pt x="335" y="375"/>
                    </a:lnTo>
                    <a:lnTo>
                      <a:pt x="333" y="375"/>
                    </a:lnTo>
                    <a:lnTo>
                      <a:pt x="332" y="372"/>
                    </a:lnTo>
                    <a:lnTo>
                      <a:pt x="332" y="370"/>
                    </a:lnTo>
                    <a:lnTo>
                      <a:pt x="331" y="367"/>
                    </a:lnTo>
                    <a:lnTo>
                      <a:pt x="330" y="365"/>
                    </a:lnTo>
                    <a:lnTo>
                      <a:pt x="331" y="355"/>
                    </a:lnTo>
                    <a:lnTo>
                      <a:pt x="329" y="357"/>
                    </a:lnTo>
                    <a:lnTo>
                      <a:pt x="328" y="357"/>
                    </a:lnTo>
                    <a:lnTo>
                      <a:pt x="324" y="358"/>
                    </a:lnTo>
                    <a:lnTo>
                      <a:pt x="319" y="360"/>
                    </a:lnTo>
                    <a:lnTo>
                      <a:pt x="314" y="360"/>
                    </a:lnTo>
                    <a:lnTo>
                      <a:pt x="312" y="361"/>
                    </a:lnTo>
                    <a:lnTo>
                      <a:pt x="308" y="361"/>
                    </a:lnTo>
                    <a:lnTo>
                      <a:pt x="306" y="362"/>
                    </a:lnTo>
                    <a:lnTo>
                      <a:pt x="307" y="362"/>
                    </a:lnTo>
                    <a:lnTo>
                      <a:pt x="306" y="363"/>
                    </a:lnTo>
                    <a:lnTo>
                      <a:pt x="305" y="363"/>
                    </a:lnTo>
                    <a:lnTo>
                      <a:pt x="305" y="362"/>
                    </a:lnTo>
                    <a:lnTo>
                      <a:pt x="305" y="361"/>
                    </a:lnTo>
                    <a:lnTo>
                      <a:pt x="299" y="362"/>
                    </a:lnTo>
                    <a:lnTo>
                      <a:pt x="296" y="360"/>
                    </a:lnTo>
                    <a:lnTo>
                      <a:pt x="293" y="356"/>
                    </a:lnTo>
                    <a:lnTo>
                      <a:pt x="286" y="349"/>
                    </a:lnTo>
                    <a:lnTo>
                      <a:pt x="286" y="348"/>
                    </a:lnTo>
                    <a:lnTo>
                      <a:pt x="283" y="345"/>
                    </a:lnTo>
                    <a:lnTo>
                      <a:pt x="281" y="342"/>
                    </a:lnTo>
                    <a:lnTo>
                      <a:pt x="276" y="335"/>
                    </a:lnTo>
                    <a:lnTo>
                      <a:pt x="273" y="332"/>
                    </a:lnTo>
                    <a:lnTo>
                      <a:pt x="270" y="330"/>
                    </a:lnTo>
                    <a:lnTo>
                      <a:pt x="266" y="330"/>
                    </a:lnTo>
                    <a:lnTo>
                      <a:pt x="266" y="330"/>
                    </a:lnTo>
                    <a:lnTo>
                      <a:pt x="266" y="330"/>
                    </a:lnTo>
                    <a:lnTo>
                      <a:pt x="261" y="328"/>
                    </a:lnTo>
                    <a:lnTo>
                      <a:pt x="259" y="325"/>
                    </a:lnTo>
                    <a:lnTo>
                      <a:pt x="258" y="322"/>
                    </a:lnTo>
                    <a:lnTo>
                      <a:pt x="257" y="322"/>
                    </a:lnTo>
                    <a:lnTo>
                      <a:pt x="257" y="320"/>
                    </a:lnTo>
                    <a:lnTo>
                      <a:pt x="257" y="320"/>
                    </a:lnTo>
                    <a:lnTo>
                      <a:pt x="256" y="320"/>
                    </a:lnTo>
                    <a:lnTo>
                      <a:pt x="255" y="320"/>
                    </a:lnTo>
                    <a:lnTo>
                      <a:pt x="251" y="316"/>
                    </a:lnTo>
                    <a:lnTo>
                      <a:pt x="249" y="316"/>
                    </a:lnTo>
                    <a:lnTo>
                      <a:pt x="246" y="316"/>
                    </a:lnTo>
                    <a:lnTo>
                      <a:pt x="243" y="316"/>
                    </a:lnTo>
                    <a:lnTo>
                      <a:pt x="241" y="315"/>
                    </a:lnTo>
                    <a:lnTo>
                      <a:pt x="240" y="315"/>
                    </a:lnTo>
                    <a:lnTo>
                      <a:pt x="238" y="316"/>
                    </a:lnTo>
                    <a:lnTo>
                      <a:pt x="237" y="315"/>
                    </a:lnTo>
                    <a:lnTo>
                      <a:pt x="236" y="316"/>
                    </a:lnTo>
                    <a:lnTo>
                      <a:pt x="234" y="316"/>
                    </a:lnTo>
                    <a:lnTo>
                      <a:pt x="231" y="316"/>
                    </a:lnTo>
                    <a:lnTo>
                      <a:pt x="224" y="315"/>
                    </a:lnTo>
                    <a:lnTo>
                      <a:pt x="215" y="312"/>
                    </a:lnTo>
                    <a:lnTo>
                      <a:pt x="206" y="308"/>
                    </a:lnTo>
                    <a:lnTo>
                      <a:pt x="205" y="307"/>
                    </a:lnTo>
                    <a:lnTo>
                      <a:pt x="198" y="306"/>
                    </a:lnTo>
                    <a:lnTo>
                      <a:pt x="196" y="305"/>
                    </a:lnTo>
                    <a:lnTo>
                      <a:pt x="194" y="299"/>
                    </a:lnTo>
                    <a:lnTo>
                      <a:pt x="190" y="297"/>
                    </a:lnTo>
                    <a:lnTo>
                      <a:pt x="189" y="296"/>
                    </a:lnTo>
                    <a:lnTo>
                      <a:pt x="186" y="293"/>
                    </a:lnTo>
                    <a:lnTo>
                      <a:pt x="185" y="291"/>
                    </a:lnTo>
                    <a:lnTo>
                      <a:pt x="186" y="289"/>
                    </a:lnTo>
                    <a:lnTo>
                      <a:pt x="186" y="286"/>
                    </a:lnTo>
                    <a:lnTo>
                      <a:pt x="184" y="283"/>
                    </a:lnTo>
                    <a:lnTo>
                      <a:pt x="183" y="282"/>
                    </a:lnTo>
                    <a:lnTo>
                      <a:pt x="182" y="280"/>
                    </a:lnTo>
                    <a:lnTo>
                      <a:pt x="180" y="278"/>
                    </a:lnTo>
                    <a:lnTo>
                      <a:pt x="178" y="275"/>
                    </a:lnTo>
                    <a:lnTo>
                      <a:pt x="175" y="272"/>
                    </a:lnTo>
                    <a:lnTo>
                      <a:pt x="169" y="267"/>
                    </a:lnTo>
                    <a:lnTo>
                      <a:pt x="163" y="262"/>
                    </a:lnTo>
                    <a:lnTo>
                      <a:pt x="161" y="255"/>
                    </a:lnTo>
                    <a:lnTo>
                      <a:pt x="162" y="252"/>
                    </a:lnTo>
                    <a:lnTo>
                      <a:pt x="163" y="242"/>
                    </a:lnTo>
                    <a:lnTo>
                      <a:pt x="161" y="237"/>
                    </a:lnTo>
                    <a:lnTo>
                      <a:pt x="160" y="233"/>
                    </a:lnTo>
                    <a:lnTo>
                      <a:pt x="158" y="230"/>
                    </a:lnTo>
                    <a:lnTo>
                      <a:pt x="157" y="228"/>
                    </a:lnTo>
                    <a:lnTo>
                      <a:pt x="157" y="227"/>
                    </a:lnTo>
                    <a:lnTo>
                      <a:pt x="155" y="225"/>
                    </a:lnTo>
                    <a:lnTo>
                      <a:pt x="151" y="216"/>
                    </a:lnTo>
                    <a:lnTo>
                      <a:pt x="151" y="215"/>
                    </a:lnTo>
                    <a:lnTo>
                      <a:pt x="148" y="213"/>
                    </a:lnTo>
                    <a:lnTo>
                      <a:pt x="147" y="208"/>
                    </a:lnTo>
                    <a:lnTo>
                      <a:pt x="127" y="174"/>
                    </a:lnTo>
                    <a:lnTo>
                      <a:pt x="126" y="174"/>
                    </a:lnTo>
                    <a:lnTo>
                      <a:pt x="122" y="172"/>
                    </a:lnTo>
                    <a:lnTo>
                      <a:pt x="110" y="157"/>
                    </a:lnTo>
                    <a:lnTo>
                      <a:pt x="109" y="157"/>
                    </a:lnTo>
                    <a:lnTo>
                      <a:pt x="109" y="152"/>
                    </a:lnTo>
                    <a:lnTo>
                      <a:pt x="108" y="151"/>
                    </a:lnTo>
                    <a:lnTo>
                      <a:pt x="106" y="150"/>
                    </a:lnTo>
                    <a:lnTo>
                      <a:pt x="107" y="149"/>
                    </a:lnTo>
                    <a:lnTo>
                      <a:pt x="105" y="145"/>
                    </a:lnTo>
                    <a:lnTo>
                      <a:pt x="95" y="116"/>
                    </a:lnTo>
                    <a:lnTo>
                      <a:pt x="94" y="100"/>
                    </a:lnTo>
                    <a:lnTo>
                      <a:pt x="95" y="95"/>
                    </a:lnTo>
                    <a:lnTo>
                      <a:pt x="95" y="93"/>
                    </a:lnTo>
                    <a:lnTo>
                      <a:pt x="98" y="81"/>
                    </a:lnTo>
                    <a:lnTo>
                      <a:pt x="99" y="75"/>
                    </a:lnTo>
                    <a:lnTo>
                      <a:pt x="98" y="73"/>
                    </a:lnTo>
                    <a:lnTo>
                      <a:pt x="97" y="73"/>
                    </a:lnTo>
                    <a:lnTo>
                      <a:pt x="92" y="68"/>
                    </a:lnTo>
                    <a:lnTo>
                      <a:pt x="86" y="64"/>
                    </a:lnTo>
                    <a:lnTo>
                      <a:pt x="82" y="60"/>
                    </a:lnTo>
                    <a:lnTo>
                      <a:pt x="76" y="50"/>
                    </a:lnTo>
                    <a:lnTo>
                      <a:pt x="59" y="19"/>
                    </a:lnTo>
                    <a:lnTo>
                      <a:pt x="56" y="20"/>
                    </a:lnTo>
                    <a:lnTo>
                      <a:pt x="52" y="18"/>
                    </a:lnTo>
                    <a:lnTo>
                      <a:pt x="46" y="12"/>
                    </a:lnTo>
                    <a:lnTo>
                      <a:pt x="43" y="9"/>
                    </a:lnTo>
                    <a:lnTo>
                      <a:pt x="41" y="7"/>
                    </a:lnTo>
                    <a:lnTo>
                      <a:pt x="39" y="4"/>
                    </a:lnTo>
                    <a:lnTo>
                      <a:pt x="38" y="2"/>
                    </a:lnTo>
                    <a:lnTo>
                      <a:pt x="35" y="2"/>
                    </a:lnTo>
                    <a:lnTo>
                      <a:pt x="34" y="0"/>
                    </a:lnTo>
                    <a:lnTo>
                      <a:pt x="33" y="0"/>
                    </a:lnTo>
                    <a:lnTo>
                      <a:pt x="30" y="4"/>
                    </a:lnTo>
                    <a:lnTo>
                      <a:pt x="29" y="6"/>
                    </a:lnTo>
                    <a:lnTo>
                      <a:pt x="26" y="6"/>
                    </a:lnTo>
                    <a:lnTo>
                      <a:pt x="23" y="5"/>
                    </a:lnTo>
                    <a:lnTo>
                      <a:pt x="19" y="5"/>
                    </a:lnTo>
                    <a:lnTo>
                      <a:pt x="17" y="6"/>
                    </a:lnTo>
                    <a:lnTo>
                      <a:pt x="18" y="5"/>
                    </a:lnTo>
                    <a:lnTo>
                      <a:pt x="16" y="5"/>
                    </a:lnTo>
                    <a:lnTo>
                      <a:pt x="16" y="5"/>
                    </a:lnTo>
                    <a:lnTo>
                      <a:pt x="11" y="5"/>
                    </a:lnTo>
                    <a:lnTo>
                      <a:pt x="11" y="5"/>
                    </a:lnTo>
                    <a:lnTo>
                      <a:pt x="10" y="5"/>
                    </a:lnTo>
                    <a:lnTo>
                      <a:pt x="5" y="14"/>
                    </a:lnTo>
                    <a:lnTo>
                      <a:pt x="11" y="18"/>
                    </a:lnTo>
                    <a:lnTo>
                      <a:pt x="13" y="22"/>
                    </a:lnTo>
                    <a:lnTo>
                      <a:pt x="7" y="26"/>
                    </a:lnTo>
                    <a:lnTo>
                      <a:pt x="7" y="32"/>
                    </a:lnTo>
                    <a:lnTo>
                      <a:pt x="5" y="40"/>
                    </a:lnTo>
                    <a:lnTo>
                      <a:pt x="0" y="4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46AA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2075" name="Picture 1051"/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0" y="3391"/>
                <a:ext cx="251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1052"/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30" y="3391"/>
                <a:ext cx="251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30" name="Rectangle 1053"/>
              <p:cNvSpPr>
                <a:spLocks noChangeArrowheads="1"/>
              </p:cNvSpPr>
              <p:nvPr/>
            </p:nvSpPr>
            <p:spPr bwMode="auto">
              <a:xfrm>
                <a:off x="5051" y="3402"/>
                <a:ext cx="209" cy="6"/>
              </a:xfrm>
              <a:prstGeom prst="rect">
                <a:avLst/>
              </a:prstGeom>
              <a:solidFill>
                <a:srgbClr val="E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31" name="Rectangle 1054"/>
              <p:cNvSpPr>
                <a:spLocks noChangeArrowheads="1"/>
              </p:cNvSpPr>
              <p:nvPr/>
            </p:nvSpPr>
            <p:spPr bwMode="auto">
              <a:xfrm>
                <a:off x="5051" y="3408"/>
                <a:ext cx="209" cy="6"/>
              </a:xfrm>
              <a:prstGeom prst="rect">
                <a:avLst/>
              </a:prstGeom>
              <a:solidFill>
                <a:srgbClr val="E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32" name="Rectangle 1055"/>
              <p:cNvSpPr>
                <a:spLocks noChangeArrowheads="1"/>
              </p:cNvSpPr>
              <p:nvPr/>
            </p:nvSpPr>
            <p:spPr bwMode="auto">
              <a:xfrm>
                <a:off x="5051" y="3414"/>
                <a:ext cx="209" cy="7"/>
              </a:xfrm>
              <a:prstGeom prst="rect">
                <a:avLst/>
              </a:prstGeom>
              <a:solidFill>
                <a:srgbClr val="E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33" name="Rectangle 1056"/>
              <p:cNvSpPr>
                <a:spLocks noChangeArrowheads="1"/>
              </p:cNvSpPr>
              <p:nvPr/>
            </p:nvSpPr>
            <p:spPr bwMode="auto">
              <a:xfrm>
                <a:off x="5051" y="3421"/>
                <a:ext cx="209" cy="7"/>
              </a:xfrm>
              <a:prstGeom prst="rect">
                <a:avLst/>
              </a:prstGeom>
              <a:solidFill>
                <a:srgbClr val="DE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34" name="Rectangle 1057"/>
              <p:cNvSpPr>
                <a:spLocks noChangeArrowheads="1"/>
              </p:cNvSpPr>
              <p:nvPr/>
            </p:nvSpPr>
            <p:spPr bwMode="auto">
              <a:xfrm>
                <a:off x="5051" y="3428"/>
                <a:ext cx="209" cy="6"/>
              </a:xfrm>
              <a:prstGeom prst="rect">
                <a:avLst/>
              </a:prstGeom>
              <a:solidFill>
                <a:srgbClr val="DC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35" name="Rectangle 1058"/>
              <p:cNvSpPr>
                <a:spLocks noChangeArrowheads="1"/>
              </p:cNvSpPr>
              <p:nvPr/>
            </p:nvSpPr>
            <p:spPr bwMode="auto">
              <a:xfrm>
                <a:off x="5051" y="3434"/>
                <a:ext cx="209" cy="7"/>
              </a:xfrm>
              <a:prstGeom prst="rect">
                <a:avLst/>
              </a:prstGeom>
              <a:solidFill>
                <a:srgbClr val="DA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38" name="Rectangle 1059"/>
              <p:cNvSpPr>
                <a:spLocks noChangeArrowheads="1"/>
              </p:cNvSpPr>
              <p:nvPr/>
            </p:nvSpPr>
            <p:spPr bwMode="auto">
              <a:xfrm>
                <a:off x="5051" y="3441"/>
                <a:ext cx="209" cy="6"/>
              </a:xfrm>
              <a:prstGeom prst="rect">
                <a:avLst/>
              </a:prstGeom>
              <a:solidFill>
                <a:srgbClr val="D8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39" name="Rectangle 1060"/>
              <p:cNvSpPr>
                <a:spLocks noChangeArrowheads="1"/>
              </p:cNvSpPr>
              <p:nvPr/>
            </p:nvSpPr>
            <p:spPr bwMode="auto">
              <a:xfrm>
                <a:off x="5051" y="3447"/>
                <a:ext cx="209" cy="7"/>
              </a:xfrm>
              <a:prstGeom prst="rect">
                <a:avLst/>
              </a:prstGeom>
              <a:solidFill>
                <a:srgbClr val="D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0" name="Rectangle 1061"/>
              <p:cNvSpPr>
                <a:spLocks noChangeArrowheads="1"/>
              </p:cNvSpPr>
              <p:nvPr/>
            </p:nvSpPr>
            <p:spPr bwMode="auto">
              <a:xfrm>
                <a:off x="5051" y="3454"/>
                <a:ext cx="209" cy="6"/>
              </a:xfrm>
              <a:prstGeom prst="rect">
                <a:avLst/>
              </a:prstGeom>
              <a:solidFill>
                <a:srgbClr val="D4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1" name="Rectangle 1062"/>
              <p:cNvSpPr>
                <a:spLocks noChangeArrowheads="1"/>
              </p:cNvSpPr>
              <p:nvPr/>
            </p:nvSpPr>
            <p:spPr bwMode="auto">
              <a:xfrm>
                <a:off x="5051" y="3460"/>
                <a:ext cx="209" cy="7"/>
              </a:xfrm>
              <a:prstGeom prst="rect">
                <a:avLst/>
              </a:prstGeom>
              <a:solidFill>
                <a:srgbClr val="D2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2" name="Rectangle 1063"/>
              <p:cNvSpPr>
                <a:spLocks noChangeArrowheads="1"/>
              </p:cNvSpPr>
              <p:nvPr/>
            </p:nvSpPr>
            <p:spPr bwMode="auto">
              <a:xfrm>
                <a:off x="5051" y="3467"/>
                <a:ext cx="209" cy="6"/>
              </a:xfrm>
              <a:prstGeom prst="rect">
                <a:avLst/>
              </a:prstGeom>
              <a:solidFill>
                <a:srgbClr val="D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3" name="Rectangle 1064"/>
              <p:cNvSpPr>
                <a:spLocks noChangeArrowheads="1"/>
              </p:cNvSpPr>
              <p:nvPr/>
            </p:nvSpPr>
            <p:spPr bwMode="auto">
              <a:xfrm>
                <a:off x="5051" y="3473"/>
                <a:ext cx="209" cy="7"/>
              </a:xfrm>
              <a:prstGeom prst="rect">
                <a:avLst/>
              </a:prstGeom>
              <a:solidFill>
                <a:srgbClr val="CE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4" name="Rectangle 1065"/>
              <p:cNvSpPr>
                <a:spLocks noChangeArrowheads="1"/>
              </p:cNvSpPr>
              <p:nvPr/>
            </p:nvSpPr>
            <p:spPr bwMode="auto">
              <a:xfrm>
                <a:off x="5051" y="3480"/>
                <a:ext cx="209" cy="7"/>
              </a:xfrm>
              <a:prstGeom prst="rect">
                <a:avLst/>
              </a:prstGeom>
              <a:solidFill>
                <a:srgbClr val="CC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5" name="Rectangle 1066"/>
              <p:cNvSpPr>
                <a:spLocks noChangeArrowheads="1"/>
              </p:cNvSpPr>
              <p:nvPr/>
            </p:nvSpPr>
            <p:spPr bwMode="auto">
              <a:xfrm>
                <a:off x="5051" y="3487"/>
                <a:ext cx="209" cy="6"/>
              </a:xfrm>
              <a:prstGeom prst="rect">
                <a:avLst/>
              </a:prstGeom>
              <a:solidFill>
                <a:srgbClr val="CA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6" name="Rectangle 1067"/>
              <p:cNvSpPr>
                <a:spLocks noChangeArrowheads="1"/>
              </p:cNvSpPr>
              <p:nvPr/>
            </p:nvSpPr>
            <p:spPr bwMode="auto">
              <a:xfrm>
                <a:off x="5051" y="3493"/>
                <a:ext cx="209" cy="7"/>
              </a:xfrm>
              <a:prstGeom prst="rect">
                <a:avLst/>
              </a:prstGeom>
              <a:solidFill>
                <a:srgbClr val="C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7" name="Rectangle 1068"/>
              <p:cNvSpPr>
                <a:spLocks noChangeArrowheads="1"/>
              </p:cNvSpPr>
              <p:nvPr/>
            </p:nvSpPr>
            <p:spPr bwMode="auto">
              <a:xfrm>
                <a:off x="5051" y="3500"/>
                <a:ext cx="209" cy="7"/>
              </a:xfrm>
              <a:prstGeom prst="rect">
                <a:avLst/>
              </a:prstGeom>
              <a:solidFill>
                <a:srgbClr val="C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8" name="Rectangle 1069"/>
              <p:cNvSpPr>
                <a:spLocks noChangeArrowheads="1"/>
              </p:cNvSpPr>
              <p:nvPr/>
            </p:nvSpPr>
            <p:spPr bwMode="auto">
              <a:xfrm>
                <a:off x="5051" y="3507"/>
                <a:ext cx="209" cy="8"/>
              </a:xfrm>
              <a:prstGeom prst="rect">
                <a:avLst/>
              </a:prstGeom>
              <a:solidFill>
                <a:srgbClr val="C4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49" name="Rectangle 1070"/>
              <p:cNvSpPr>
                <a:spLocks noChangeArrowheads="1"/>
              </p:cNvSpPr>
              <p:nvPr/>
            </p:nvSpPr>
            <p:spPr bwMode="auto">
              <a:xfrm>
                <a:off x="5051" y="3515"/>
                <a:ext cx="209" cy="8"/>
              </a:xfrm>
              <a:prstGeom prst="rect">
                <a:avLst/>
              </a:prstGeom>
              <a:solidFill>
                <a:srgbClr val="C2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0" name="Rectangle 1071"/>
              <p:cNvSpPr>
                <a:spLocks noChangeArrowheads="1"/>
              </p:cNvSpPr>
              <p:nvPr/>
            </p:nvSpPr>
            <p:spPr bwMode="auto">
              <a:xfrm>
                <a:off x="5051" y="3523"/>
                <a:ext cx="209" cy="6"/>
              </a:xfrm>
              <a:prstGeom prst="rect">
                <a:avLst/>
              </a:prstGeom>
              <a:solidFill>
                <a:srgbClr val="C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1" name="Rectangle 1072"/>
              <p:cNvSpPr>
                <a:spLocks noChangeArrowheads="1"/>
              </p:cNvSpPr>
              <p:nvPr/>
            </p:nvSpPr>
            <p:spPr bwMode="auto">
              <a:xfrm>
                <a:off x="5051" y="3529"/>
                <a:ext cx="209" cy="7"/>
              </a:xfrm>
              <a:prstGeom prst="rect">
                <a:avLst/>
              </a:prstGeom>
              <a:solidFill>
                <a:srgbClr val="BE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2" name="Rectangle 1073"/>
              <p:cNvSpPr>
                <a:spLocks noChangeArrowheads="1"/>
              </p:cNvSpPr>
              <p:nvPr/>
            </p:nvSpPr>
            <p:spPr bwMode="auto">
              <a:xfrm>
                <a:off x="5051" y="3536"/>
                <a:ext cx="209" cy="5"/>
              </a:xfrm>
              <a:prstGeom prst="rect">
                <a:avLst/>
              </a:prstGeom>
              <a:solidFill>
                <a:srgbClr val="BC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3" name="Rectangle 1074"/>
              <p:cNvSpPr>
                <a:spLocks noChangeArrowheads="1"/>
              </p:cNvSpPr>
              <p:nvPr/>
            </p:nvSpPr>
            <p:spPr bwMode="auto">
              <a:xfrm>
                <a:off x="5051" y="3541"/>
                <a:ext cx="209" cy="6"/>
              </a:xfrm>
              <a:prstGeom prst="rect">
                <a:avLst/>
              </a:prstGeom>
              <a:solidFill>
                <a:srgbClr val="BA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4" name="Rectangle 1075"/>
              <p:cNvSpPr>
                <a:spLocks noChangeArrowheads="1"/>
              </p:cNvSpPr>
              <p:nvPr/>
            </p:nvSpPr>
            <p:spPr bwMode="auto">
              <a:xfrm>
                <a:off x="5051" y="3547"/>
                <a:ext cx="209" cy="5"/>
              </a:xfrm>
              <a:prstGeom prst="rect">
                <a:avLst/>
              </a:prstGeom>
              <a:solidFill>
                <a:srgbClr val="B8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5" name="Rectangle 1076"/>
              <p:cNvSpPr>
                <a:spLocks noChangeArrowheads="1"/>
              </p:cNvSpPr>
              <p:nvPr/>
            </p:nvSpPr>
            <p:spPr bwMode="auto">
              <a:xfrm>
                <a:off x="5051" y="3552"/>
                <a:ext cx="209" cy="6"/>
              </a:xfrm>
              <a:prstGeom prst="rect">
                <a:avLst/>
              </a:prstGeom>
              <a:solidFill>
                <a:srgbClr val="B6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6" name="Rectangle 1077"/>
              <p:cNvSpPr>
                <a:spLocks noChangeArrowheads="1"/>
              </p:cNvSpPr>
              <p:nvPr/>
            </p:nvSpPr>
            <p:spPr bwMode="auto">
              <a:xfrm>
                <a:off x="5051" y="3558"/>
                <a:ext cx="209" cy="4"/>
              </a:xfrm>
              <a:prstGeom prst="rect">
                <a:avLst/>
              </a:prstGeom>
              <a:solidFill>
                <a:srgbClr val="B4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7" name="Rectangle 1078"/>
              <p:cNvSpPr>
                <a:spLocks noChangeArrowheads="1"/>
              </p:cNvSpPr>
              <p:nvPr/>
            </p:nvSpPr>
            <p:spPr bwMode="auto">
              <a:xfrm>
                <a:off x="5051" y="3562"/>
                <a:ext cx="209" cy="6"/>
              </a:xfrm>
              <a:prstGeom prst="rect">
                <a:avLst/>
              </a:prstGeom>
              <a:solidFill>
                <a:srgbClr val="B2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8" name="Rectangle 1079"/>
              <p:cNvSpPr>
                <a:spLocks noChangeArrowheads="1"/>
              </p:cNvSpPr>
              <p:nvPr/>
            </p:nvSpPr>
            <p:spPr bwMode="auto">
              <a:xfrm>
                <a:off x="5051" y="3568"/>
                <a:ext cx="209" cy="5"/>
              </a:xfrm>
              <a:prstGeom prst="rect">
                <a:avLst/>
              </a:prstGeom>
              <a:solidFill>
                <a:srgbClr val="B0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59" name="Rectangle 1080"/>
              <p:cNvSpPr>
                <a:spLocks noChangeArrowheads="1"/>
              </p:cNvSpPr>
              <p:nvPr/>
            </p:nvSpPr>
            <p:spPr bwMode="auto">
              <a:xfrm>
                <a:off x="5051" y="3573"/>
                <a:ext cx="209" cy="4"/>
              </a:xfrm>
              <a:prstGeom prst="rect">
                <a:avLst/>
              </a:prstGeom>
              <a:solidFill>
                <a:srgbClr val="AE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0" name="Rectangle 1081"/>
              <p:cNvSpPr>
                <a:spLocks noChangeArrowheads="1"/>
              </p:cNvSpPr>
              <p:nvPr/>
            </p:nvSpPr>
            <p:spPr bwMode="auto">
              <a:xfrm>
                <a:off x="5051" y="3577"/>
                <a:ext cx="209" cy="5"/>
              </a:xfrm>
              <a:prstGeom prst="rect">
                <a:avLst/>
              </a:prstGeom>
              <a:solidFill>
                <a:srgbClr val="A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1" name="Rectangle 1082"/>
              <p:cNvSpPr>
                <a:spLocks noChangeArrowheads="1"/>
              </p:cNvSpPr>
              <p:nvPr/>
            </p:nvSpPr>
            <p:spPr bwMode="auto">
              <a:xfrm>
                <a:off x="5051" y="3582"/>
                <a:ext cx="209" cy="4"/>
              </a:xfrm>
              <a:prstGeom prst="rect">
                <a:avLst/>
              </a:prstGeom>
              <a:solidFill>
                <a:srgbClr val="AA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2" name="Rectangle 1083"/>
              <p:cNvSpPr>
                <a:spLocks noChangeArrowheads="1"/>
              </p:cNvSpPr>
              <p:nvPr/>
            </p:nvSpPr>
            <p:spPr bwMode="auto">
              <a:xfrm>
                <a:off x="5051" y="3586"/>
                <a:ext cx="209" cy="6"/>
              </a:xfrm>
              <a:prstGeom prst="rect">
                <a:avLst/>
              </a:prstGeom>
              <a:solidFill>
                <a:srgbClr val="A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3" name="Rectangle 1084"/>
              <p:cNvSpPr>
                <a:spLocks noChangeArrowheads="1"/>
              </p:cNvSpPr>
              <p:nvPr/>
            </p:nvSpPr>
            <p:spPr bwMode="auto">
              <a:xfrm>
                <a:off x="5051" y="3592"/>
                <a:ext cx="209" cy="4"/>
              </a:xfrm>
              <a:prstGeom prst="rect">
                <a:avLst/>
              </a:prstGeom>
              <a:solidFill>
                <a:srgbClr val="A6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4" name="Rectangle 1085"/>
              <p:cNvSpPr>
                <a:spLocks noChangeArrowheads="1"/>
              </p:cNvSpPr>
              <p:nvPr/>
            </p:nvSpPr>
            <p:spPr bwMode="auto">
              <a:xfrm>
                <a:off x="5051" y="3596"/>
                <a:ext cx="209" cy="6"/>
              </a:xfrm>
              <a:prstGeom prst="rect">
                <a:avLst/>
              </a:prstGeom>
              <a:solidFill>
                <a:srgbClr val="A4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5" name="Rectangle 1086"/>
              <p:cNvSpPr>
                <a:spLocks noChangeArrowheads="1"/>
              </p:cNvSpPr>
              <p:nvPr/>
            </p:nvSpPr>
            <p:spPr bwMode="auto">
              <a:xfrm>
                <a:off x="5051" y="3602"/>
                <a:ext cx="209" cy="5"/>
              </a:xfrm>
              <a:prstGeom prst="rect">
                <a:avLst/>
              </a:prstGeom>
              <a:solidFill>
                <a:srgbClr val="A2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6" name="Rectangle 1087"/>
              <p:cNvSpPr>
                <a:spLocks noChangeArrowheads="1"/>
              </p:cNvSpPr>
              <p:nvPr/>
            </p:nvSpPr>
            <p:spPr bwMode="auto">
              <a:xfrm>
                <a:off x="5051" y="3607"/>
                <a:ext cx="209" cy="6"/>
              </a:xfrm>
              <a:prstGeom prst="rect">
                <a:avLst/>
              </a:prstGeom>
              <a:solidFill>
                <a:srgbClr val="A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7" name="Rectangle 1088"/>
              <p:cNvSpPr>
                <a:spLocks noChangeArrowheads="1"/>
              </p:cNvSpPr>
              <p:nvPr/>
            </p:nvSpPr>
            <p:spPr bwMode="auto">
              <a:xfrm>
                <a:off x="5051" y="3613"/>
                <a:ext cx="209" cy="1"/>
              </a:xfrm>
              <a:prstGeom prst="rect">
                <a:avLst/>
              </a:prstGeom>
              <a:solidFill>
                <a:srgbClr val="9E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68" name="Freeform 1089"/>
              <p:cNvSpPr>
                <a:spLocks/>
              </p:cNvSpPr>
              <p:nvPr/>
            </p:nvSpPr>
            <p:spPr bwMode="auto">
              <a:xfrm>
                <a:off x="5051" y="3403"/>
                <a:ext cx="209" cy="211"/>
              </a:xfrm>
              <a:custGeom>
                <a:avLst/>
                <a:gdLst>
                  <a:gd name="T0" fmla="*/ 2 w 209"/>
                  <a:gd name="T1" fmla="*/ 66 h 211"/>
                  <a:gd name="T2" fmla="*/ 12 w 209"/>
                  <a:gd name="T3" fmla="*/ 58 h 211"/>
                  <a:gd name="T4" fmla="*/ 20 w 209"/>
                  <a:gd name="T5" fmla="*/ 50 h 211"/>
                  <a:gd name="T6" fmla="*/ 25 w 209"/>
                  <a:gd name="T7" fmla="*/ 49 h 211"/>
                  <a:gd name="T8" fmla="*/ 29 w 209"/>
                  <a:gd name="T9" fmla="*/ 47 h 211"/>
                  <a:gd name="T10" fmla="*/ 39 w 209"/>
                  <a:gd name="T11" fmla="*/ 40 h 211"/>
                  <a:gd name="T12" fmla="*/ 51 w 209"/>
                  <a:gd name="T13" fmla="*/ 37 h 211"/>
                  <a:gd name="T14" fmla="*/ 59 w 209"/>
                  <a:gd name="T15" fmla="*/ 35 h 211"/>
                  <a:gd name="T16" fmla="*/ 74 w 209"/>
                  <a:gd name="T17" fmla="*/ 32 h 211"/>
                  <a:gd name="T18" fmla="*/ 80 w 209"/>
                  <a:gd name="T19" fmla="*/ 30 h 211"/>
                  <a:gd name="T20" fmla="*/ 92 w 209"/>
                  <a:gd name="T21" fmla="*/ 27 h 211"/>
                  <a:gd name="T22" fmla="*/ 101 w 209"/>
                  <a:gd name="T23" fmla="*/ 25 h 211"/>
                  <a:gd name="T24" fmla="*/ 110 w 209"/>
                  <a:gd name="T25" fmla="*/ 23 h 211"/>
                  <a:gd name="T26" fmla="*/ 115 w 209"/>
                  <a:gd name="T27" fmla="*/ 20 h 211"/>
                  <a:gd name="T28" fmla="*/ 118 w 209"/>
                  <a:gd name="T29" fmla="*/ 18 h 211"/>
                  <a:gd name="T30" fmla="*/ 125 w 209"/>
                  <a:gd name="T31" fmla="*/ 11 h 211"/>
                  <a:gd name="T32" fmla="*/ 127 w 209"/>
                  <a:gd name="T33" fmla="*/ 9 h 211"/>
                  <a:gd name="T34" fmla="*/ 132 w 209"/>
                  <a:gd name="T35" fmla="*/ 9 h 211"/>
                  <a:gd name="T36" fmla="*/ 137 w 209"/>
                  <a:gd name="T37" fmla="*/ 7 h 211"/>
                  <a:gd name="T38" fmla="*/ 142 w 209"/>
                  <a:gd name="T39" fmla="*/ 6 h 211"/>
                  <a:gd name="T40" fmla="*/ 144 w 209"/>
                  <a:gd name="T41" fmla="*/ 7 h 211"/>
                  <a:gd name="T42" fmla="*/ 148 w 209"/>
                  <a:gd name="T43" fmla="*/ 7 h 211"/>
                  <a:gd name="T44" fmla="*/ 151 w 209"/>
                  <a:gd name="T45" fmla="*/ 7 h 211"/>
                  <a:gd name="T46" fmla="*/ 156 w 209"/>
                  <a:gd name="T47" fmla="*/ 2 h 211"/>
                  <a:gd name="T48" fmla="*/ 160 w 209"/>
                  <a:gd name="T49" fmla="*/ 0 h 211"/>
                  <a:gd name="T50" fmla="*/ 171 w 209"/>
                  <a:gd name="T51" fmla="*/ 0 h 211"/>
                  <a:gd name="T52" fmla="*/ 184 w 209"/>
                  <a:gd name="T53" fmla="*/ 4 h 211"/>
                  <a:gd name="T54" fmla="*/ 204 w 209"/>
                  <a:gd name="T55" fmla="*/ 7 h 211"/>
                  <a:gd name="T56" fmla="*/ 209 w 209"/>
                  <a:gd name="T57" fmla="*/ 37 h 211"/>
                  <a:gd name="T58" fmla="*/ 182 w 209"/>
                  <a:gd name="T59" fmla="*/ 94 h 211"/>
                  <a:gd name="T60" fmla="*/ 41 w 209"/>
                  <a:gd name="T61" fmla="*/ 124 h 211"/>
                  <a:gd name="T62" fmla="*/ 26 w 209"/>
                  <a:gd name="T63" fmla="*/ 113 h 211"/>
                  <a:gd name="T64" fmla="*/ 17 w 209"/>
                  <a:gd name="T65" fmla="*/ 109 h 211"/>
                  <a:gd name="T66" fmla="*/ 6 w 209"/>
                  <a:gd name="T67" fmla="*/ 108 h 211"/>
                  <a:gd name="T68" fmla="*/ 2 w 209"/>
                  <a:gd name="T69" fmla="*/ 7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09" h="211">
                    <a:moveTo>
                      <a:pt x="0" y="71"/>
                    </a:moveTo>
                    <a:lnTo>
                      <a:pt x="2" y="66"/>
                    </a:lnTo>
                    <a:lnTo>
                      <a:pt x="4" y="64"/>
                    </a:lnTo>
                    <a:lnTo>
                      <a:pt x="12" y="58"/>
                    </a:lnTo>
                    <a:lnTo>
                      <a:pt x="14" y="56"/>
                    </a:lnTo>
                    <a:lnTo>
                      <a:pt x="20" y="50"/>
                    </a:lnTo>
                    <a:lnTo>
                      <a:pt x="23" y="50"/>
                    </a:lnTo>
                    <a:lnTo>
                      <a:pt x="25" y="49"/>
                    </a:lnTo>
                    <a:lnTo>
                      <a:pt x="26" y="49"/>
                    </a:lnTo>
                    <a:lnTo>
                      <a:pt x="29" y="47"/>
                    </a:lnTo>
                    <a:lnTo>
                      <a:pt x="33" y="43"/>
                    </a:lnTo>
                    <a:lnTo>
                      <a:pt x="39" y="40"/>
                    </a:lnTo>
                    <a:lnTo>
                      <a:pt x="42" y="39"/>
                    </a:lnTo>
                    <a:lnTo>
                      <a:pt x="51" y="37"/>
                    </a:lnTo>
                    <a:lnTo>
                      <a:pt x="53" y="36"/>
                    </a:lnTo>
                    <a:lnTo>
                      <a:pt x="59" y="35"/>
                    </a:lnTo>
                    <a:lnTo>
                      <a:pt x="67" y="33"/>
                    </a:lnTo>
                    <a:lnTo>
                      <a:pt x="74" y="32"/>
                    </a:lnTo>
                    <a:lnTo>
                      <a:pt x="75" y="32"/>
                    </a:lnTo>
                    <a:lnTo>
                      <a:pt x="80" y="30"/>
                    </a:lnTo>
                    <a:lnTo>
                      <a:pt x="83" y="30"/>
                    </a:lnTo>
                    <a:lnTo>
                      <a:pt x="92" y="27"/>
                    </a:lnTo>
                    <a:lnTo>
                      <a:pt x="97" y="26"/>
                    </a:lnTo>
                    <a:lnTo>
                      <a:pt x="101" y="25"/>
                    </a:lnTo>
                    <a:lnTo>
                      <a:pt x="106" y="23"/>
                    </a:lnTo>
                    <a:lnTo>
                      <a:pt x="110" y="23"/>
                    </a:lnTo>
                    <a:lnTo>
                      <a:pt x="111" y="22"/>
                    </a:lnTo>
                    <a:lnTo>
                      <a:pt x="115" y="20"/>
                    </a:lnTo>
                    <a:lnTo>
                      <a:pt x="116" y="20"/>
                    </a:lnTo>
                    <a:lnTo>
                      <a:pt x="118" y="18"/>
                    </a:lnTo>
                    <a:lnTo>
                      <a:pt x="124" y="13"/>
                    </a:lnTo>
                    <a:lnTo>
                      <a:pt x="125" y="11"/>
                    </a:lnTo>
                    <a:lnTo>
                      <a:pt x="126" y="10"/>
                    </a:lnTo>
                    <a:lnTo>
                      <a:pt x="127" y="9"/>
                    </a:lnTo>
                    <a:lnTo>
                      <a:pt x="130" y="9"/>
                    </a:lnTo>
                    <a:lnTo>
                      <a:pt x="132" y="9"/>
                    </a:lnTo>
                    <a:lnTo>
                      <a:pt x="135" y="7"/>
                    </a:lnTo>
                    <a:lnTo>
                      <a:pt x="137" y="7"/>
                    </a:lnTo>
                    <a:lnTo>
                      <a:pt x="140" y="7"/>
                    </a:lnTo>
                    <a:lnTo>
                      <a:pt x="142" y="6"/>
                    </a:lnTo>
                    <a:lnTo>
                      <a:pt x="143" y="6"/>
                    </a:lnTo>
                    <a:lnTo>
                      <a:pt x="144" y="7"/>
                    </a:lnTo>
                    <a:lnTo>
                      <a:pt x="148" y="8"/>
                    </a:lnTo>
                    <a:lnTo>
                      <a:pt x="148" y="7"/>
                    </a:lnTo>
                    <a:lnTo>
                      <a:pt x="150" y="7"/>
                    </a:lnTo>
                    <a:lnTo>
                      <a:pt x="151" y="7"/>
                    </a:lnTo>
                    <a:lnTo>
                      <a:pt x="152" y="6"/>
                    </a:lnTo>
                    <a:lnTo>
                      <a:pt x="156" y="2"/>
                    </a:lnTo>
                    <a:lnTo>
                      <a:pt x="159" y="0"/>
                    </a:lnTo>
                    <a:lnTo>
                      <a:pt x="160" y="0"/>
                    </a:lnTo>
                    <a:lnTo>
                      <a:pt x="166" y="0"/>
                    </a:lnTo>
                    <a:lnTo>
                      <a:pt x="171" y="0"/>
                    </a:lnTo>
                    <a:lnTo>
                      <a:pt x="180" y="2"/>
                    </a:lnTo>
                    <a:lnTo>
                      <a:pt x="184" y="4"/>
                    </a:lnTo>
                    <a:lnTo>
                      <a:pt x="192" y="5"/>
                    </a:lnTo>
                    <a:lnTo>
                      <a:pt x="204" y="7"/>
                    </a:lnTo>
                    <a:lnTo>
                      <a:pt x="206" y="7"/>
                    </a:lnTo>
                    <a:lnTo>
                      <a:pt x="209" y="37"/>
                    </a:lnTo>
                    <a:lnTo>
                      <a:pt x="203" y="65"/>
                    </a:lnTo>
                    <a:lnTo>
                      <a:pt x="182" y="94"/>
                    </a:lnTo>
                    <a:lnTo>
                      <a:pt x="99" y="211"/>
                    </a:lnTo>
                    <a:lnTo>
                      <a:pt x="41" y="124"/>
                    </a:lnTo>
                    <a:lnTo>
                      <a:pt x="29" y="109"/>
                    </a:lnTo>
                    <a:lnTo>
                      <a:pt x="26" y="113"/>
                    </a:lnTo>
                    <a:lnTo>
                      <a:pt x="19" y="110"/>
                    </a:lnTo>
                    <a:lnTo>
                      <a:pt x="17" y="109"/>
                    </a:lnTo>
                    <a:lnTo>
                      <a:pt x="12" y="107"/>
                    </a:lnTo>
                    <a:lnTo>
                      <a:pt x="6" y="108"/>
                    </a:lnTo>
                    <a:lnTo>
                      <a:pt x="4" y="77"/>
                    </a:lnTo>
                    <a:lnTo>
                      <a:pt x="2" y="76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46AA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2114" name="Picture 1090"/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2" y="3673"/>
                <a:ext cx="3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15" name="Picture 1091"/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2" y="3673"/>
                <a:ext cx="319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069" name="Rectangle 1092"/>
              <p:cNvSpPr>
                <a:spLocks noChangeArrowheads="1"/>
              </p:cNvSpPr>
              <p:nvPr/>
            </p:nvSpPr>
            <p:spPr bwMode="auto">
              <a:xfrm>
                <a:off x="4202" y="3685"/>
                <a:ext cx="278" cy="5"/>
              </a:xfrm>
              <a:prstGeom prst="rect">
                <a:avLst/>
              </a:prstGeom>
              <a:solidFill>
                <a:srgbClr val="E4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0" name="Rectangle 1093"/>
              <p:cNvSpPr>
                <a:spLocks noChangeArrowheads="1"/>
              </p:cNvSpPr>
              <p:nvPr/>
            </p:nvSpPr>
            <p:spPr bwMode="auto">
              <a:xfrm>
                <a:off x="4202" y="3690"/>
                <a:ext cx="278" cy="6"/>
              </a:xfrm>
              <a:prstGeom prst="rect">
                <a:avLst/>
              </a:prstGeom>
              <a:solidFill>
                <a:srgbClr val="E2F9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1" name="Rectangle 1094"/>
              <p:cNvSpPr>
                <a:spLocks noChangeArrowheads="1"/>
              </p:cNvSpPr>
              <p:nvPr/>
            </p:nvSpPr>
            <p:spPr bwMode="auto">
              <a:xfrm>
                <a:off x="4202" y="3696"/>
                <a:ext cx="278" cy="7"/>
              </a:xfrm>
              <a:prstGeom prst="rect">
                <a:avLst/>
              </a:prstGeom>
              <a:solidFill>
                <a:srgbClr val="E0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2" name="Rectangle 1095"/>
              <p:cNvSpPr>
                <a:spLocks noChangeArrowheads="1"/>
              </p:cNvSpPr>
              <p:nvPr/>
            </p:nvSpPr>
            <p:spPr bwMode="auto">
              <a:xfrm>
                <a:off x="4202" y="3703"/>
                <a:ext cx="278" cy="6"/>
              </a:xfrm>
              <a:prstGeom prst="rect">
                <a:avLst/>
              </a:prstGeom>
              <a:solidFill>
                <a:srgbClr val="DEF8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3" name="Rectangle 1096"/>
              <p:cNvSpPr>
                <a:spLocks noChangeArrowheads="1"/>
              </p:cNvSpPr>
              <p:nvPr/>
            </p:nvSpPr>
            <p:spPr bwMode="auto">
              <a:xfrm>
                <a:off x="4202" y="3709"/>
                <a:ext cx="278" cy="7"/>
              </a:xfrm>
              <a:prstGeom prst="rect">
                <a:avLst/>
              </a:prstGeom>
              <a:solidFill>
                <a:srgbClr val="DC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4" name="Rectangle 1097"/>
              <p:cNvSpPr>
                <a:spLocks noChangeArrowheads="1"/>
              </p:cNvSpPr>
              <p:nvPr/>
            </p:nvSpPr>
            <p:spPr bwMode="auto">
              <a:xfrm>
                <a:off x="4202" y="3716"/>
                <a:ext cx="278" cy="6"/>
              </a:xfrm>
              <a:prstGeom prst="rect">
                <a:avLst/>
              </a:prstGeom>
              <a:solidFill>
                <a:srgbClr val="DAF7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7" name="Rectangle 1098"/>
              <p:cNvSpPr>
                <a:spLocks noChangeArrowheads="1"/>
              </p:cNvSpPr>
              <p:nvPr/>
            </p:nvSpPr>
            <p:spPr bwMode="auto">
              <a:xfrm>
                <a:off x="4202" y="3722"/>
                <a:ext cx="278" cy="7"/>
              </a:xfrm>
              <a:prstGeom prst="rect">
                <a:avLst/>
              </a:prstGeom>
              <a:solidFill>
                <a:srgbClr val="D8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8" name="Rectangle 1099"/>
              <p:cNvSpPr>
                <a:spLocks noChangeArrowheads="1"/>
              </p:cNvSpPr>
              <p:nvPr/>
            </p:nvSpPr>
            <p:spPr bwMode="auto">
              <a:xfrm>
                <a:off x="4202" y="3729"/>
                <a:ext cx="278" cy="6"/>
              </a:xfrm>
              <a:prstGeom prst="rect">
                <a:avLst/>
              </a:prstGeom>
              <a:solidFill>
                <a:srgbClr val="D6F6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079" name="Rectangle 1100"/>
              <p:cNvSpPr>
                <a:spLocks noChangeArrowheads="1"/>
              </p:cNvSpPr>
              <p:nvPr/>
            </p:nvSpPr>
            <p:spPr bwMode="auto">
              <a:xfrm>
                <a:off x="4202" y="3735"/>
                <a:ext cx="278" cy="7"/>
              </a:xfrm>
              <a:prstGeom prst="rect">
                <a:avLst/>
              </a:prstGeom>
              <a:solidFill>
                <a:srgbClr val="D4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12" name="Rectangle 1101"/>
              <p:cNvSpPr>
                <a:spLocks noChangeArrowheads="1"/>
              </p:cNvSpPr>
              <p:nvPr/>
            </p:nvSpPr>
            <p:spPr bwMode="auto">
              <a:xfrm>
                <a:off x="4202" y="3742"/>
                <a:ext cx="278" cy="6"/>
              </a:xfrm>
              <a:prstGeom prst="rect">
                <a:avLst/>
              </a:prstGeom>
              <a:solidFill>
                <a:srgbClr val="D2F5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13" name="Rectangle 1102"/>
              <p:cNvSpPr>
                <a:spLocks noChangeArrowheads="1"/>
              </p:cNvSpPr>
              <p:nvPr/>
            </p:nvSpPr>
            <p:spPr bwMode="auto">
              <a:xfrm>
                <a:off x="4202" y="3748"/>
                <a:ext cx="278" cy="7"/>
              </a:xfrm>
              <a:prstGeom prst="rect">
                <a:avLst/>
              </a:prstGeom>
              <a:solidFill>
                <a:srgbClr val="D0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16" name="Rectangle 1103"/>
              <p:cNvSpPr>
                <a:spLocks noChangeArrowheads="1"/>
              </p:cNvSpPr>
              <p:nvPr/>
            </p:nvSpPr>
            <p:spPr bwMode="auto">
              <a:xfrm>
                <a:off x="4202" y="3755"/>
                <a:ext cx="278" cy="6"/>
              </a:xfrm>
              <a:prstGeom prst="rect">
                <a:avLst/>
              </a:prstGeom>
              <a:solidFill>
                <a:srgbClr val="CEF4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17" name="Rectangle 1104"/>
              <p:cNvSpPr>
                <a:spLocks noChangeArrowheads="1"/>
              </p:cNvSpPr>
              <p:nvPr/>
            </p:nvSpPr>
            <p:spPr bwMode="auto">
              <a:xfrm>
                <a:off x="4202" y="3761"/>
                <a:ext cx="278" cy="7"/>
              </a:xfrm>
              <a:prstGeom prst="rect">
                <a:avLst/>
              </a:prstGeom>
              <a:solidFill>
                <a:srgbClr val="CC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18" name="Rectangle 1105"/>
              <p:cNvSpPr>
                <a:spLocks noChangeArrowheads="1"/>
              </p:cNvSpPr>
              <p:nvPr/>
            </p:nvSpPr>
            <p:spPr bwMode="auto">
              <a:xfrm>
                <a:off x="4202" y="3768"/>
                <a:ext cx="278" cy="6"/>
              </a:xfrm>
              <a:prstGeom prst="rect">
                <a:avLst/>
              </a:prstGeom>
              <a:solidFill>
                <a:srgbClr val="CAF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19" name="Rectangle 1106"/>
              <p:cNvSpPr>
                <a:spLocks noChangeArrowheads="1"/>
              </p:cNvSpPr>
              <p:nvPr/>
            </p:nvSpPr>
            <p:spPr bwMode="auto">
              <a:xfrm>
                <a:off x="4202" y="3774"/>
                <a:ext cx="278" cy="7"/>
              </a:xfrm>
              <a:prstGeom prst="rect">
                <a:avLst/>
              </a:prstGeom>
              <a:solidFill>
                <a:srgbClr val="C8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0" name="Rectangle 1107"/>
              <p:cNvSpPr>
                <a:spLocks noChangeArrowheads="1"/>
              </p:cNvSpPr>
              <p:nvPr/>
            </p:nvSpPr>
            <p:spPr bwMode="auto">
              <a:xfrm>
                <a:off x="4202" y="3781"/>
                <a:ext cx="278" cy="6"/>
              </a:xfrm>
              <a:prstGeom prst="rect">
                <a:avLst/>
              </a:prstGeom>
              <a:solidFill>
                <a:srgbClr val="C6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1" name="Rectangle 1108"/>
              <p:cNvSpPr>
                <a:spLocks noChangeArrowheads="1"/>
              </p:cNvSpPr>
              <p:nvPr/>
            </p:nvSpPr>
            <p:spPr bwMode="auto">
              <a:xfrm>
                <a:off x="4202" y="3787"/>
                <a:ext cx="278" cy="8"/>
              </a:xfrm>
              <a:prstGeom prst="rect">
                <a:avLst/>
              </a:prstGeom>
              <a:solidFill>
                <a:srgbClr val="C4F1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2" name="Rectangle 1109"/>
              <p:cNvSpPr>
                <a:spLocks noChangeArrowheads="1"/>
              </p:cNvSpPr>
              <p:nvPr/>
            </p:nvSpPr>
            <p:spPr bwMode="auto">
              <a:xfrm>
                <a:off x="4202" y="3795"/>
                <a:ext cx="278" cy="9"/>
              </a:xfrm>
              <a:prstGeom prst="rect">
                <a:avLst/>
              </a:prstGeom>
              <a:solidFill>
                <a:srgbClr val="C2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3" name="Rectangle 1110"/>
              <p:cNvSpPr>
                <a:spLocks noChangeArrowheads="1"/>
              </p:cNvSpPr>
              <p:nvPr/>
            </p:nvSpPr>
            <p:spPr bwMode="auto">
              <a:xfrm>
                <a:off x="4202" y="3804"/>
                <a:ext cx="278" cy="6"/>
              </a:xfrm>
              <a:prstGeom prst="rect">
                <a:avLst/>
              </a:prstGeom>
              <a:solidFill>
                <a:srgbClr val="C0F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4" name="Rectangle 1111"/>
              <p:cNvSpPr>
                <a:spLocks noChangeArrowheads="1"/>
              </p:cNvSpPr>
              <p:nvPr/>
            </p:nvSpPr>
            <p:spPr bwMode="auto">
              <a:xfrm>
                <a:off x="4202" y="3810"/>
                <a:ext cx="278" cy="6"/>
              </a:xfrm>
              <a:prstGeom prst="rect">
                <a:avLst/>
              </a:prstGeom>
              <a:solidFill>
                <a:srgbClr val="BE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5" name="Rectangle 1112"/>
              <p:cNvSpPr>
                <a:spLocks noChangeArrowheads="1"/>
              </p:cNvSpPr>
              <p:nvPr/>
            </p:nvSpPr>
            <p:spPr bwMode="auto">
              <a:xfrm>
                <a:off x="4202" y="3816"/>
                <a:ext cx="278" cy="5"/>
              </a:xfrm>
              <a:prstGeom prst="rect">
                <a:avLst/>
              </a:prstGeom>
              <a:solidFill>
                <a:srgbClr val="BCE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6" name="Rectangle 1113"/>
              <p:cNvSpPr>
                <a:spLocks noChangeArrowheads="1"/>
              </p:cNvSpPr>
              <p:nvPr/>
            </p:nvSpPr>
            <p:spPr bwMode="auto">
              <a:xfrm>
                <a:off x="4202" y="3821"/>
                <a:ext cx="278" cy="6"/>
              </a:xfrm>
              <a:prstGeom prst="rect">
                <a:avLst/>
              </a:prstGeom>
              <a:solidFill>
                <a:srgbClr val="BA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7" name="Rectangle 1114"/>
              <p:cNvSpPr>
                <a:spLocks noChangeArrowheads="1"/>
              </p:cNvSpPr>
              <p:nvPr/>
            </p:nvSpPr>
            <p:spPr bwMode="auto">
              <a:xfrm>
                <a:off x="4202" y="3827"/>
                <a:ext cx="278" cy="5"/>
              </a:xfrm>
              <a:prstGeom prst="rect">
                <a:avLst/>
              </a:prstGeom>
              <a:solidFill>
                <a:srgbClr val="B8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8" name="Rectangle 1115"/>
              <p:cNvSpPr>
                <a:spLocks noChangeArrowheads="1"/>
              </p:cNvSpPr>
              <p:nvPr/>
            </p:nvSpPr>
            <p:spPr bwMode="auto">
              <a:xfrm>
                <a:off x="4202" y="3832"/>
                <a:ext cx="278" cy="5"/>
              </a:xfrm>
              <a:prstGeom prst="rect">
                <a:avLst/>
              </a:prstGeom>
              <a:solidFill>
                <a:srgbClr val="B6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29" name="Rectangle 1116"/>
              <p:cNvSpPr>
                <a:spLocks noChangeArrowheads="1"/>
              </p:cNvSpPr>
              <p:nvPr/>
            </p:nvSpPr>
            <p:spPr bwMode="auto">
              <a:xfrm>
                <a:off x="4202" y="3837"/>
                <a:ext cx="278" cy="5"/>
              </a:xfrm>
              <a:prstGeom prst="rect">
                <a:avLst/>
              </a:prstGeom>
              <a:solidFill>
                <a:srgbClr val="B4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0" name="Rectangle 1117"/>
              <p:cNvSpPr>
                <a:spLocks noChangeArrowheads="1"/>
              </p:cNvSpPr>
              <p:nvPr/>
            </p:nvSpPr>
            <p:spPr bwMode="auto">
              <a:xfrm>
                <a:off x="4202" y="3842"/>
                <a:ext cx="278" cy="5"/>
              </a:xfrm>
              <a:prstGeom prst="rect">
                <a:avLst/>
              </a:prstGeom>
              <a:solidFill>
                <a:srgbClr val="B2EE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1" name="Rectangle 1118"/>
              <p:cNvSpPr>
                <a:spLocks noChangeArrowheads="1"/>
              </p:cNvSpPr>
              <p:nvPr/>
            </p:nvSpPr>
            <p:spPr bwMode="auto">
              <a:xfrm>
                <a:off x="4202" y="3847"/>
                <a:ext cx="278" cy="6"/>
              </a:xfrm>
              <a:prstGeom prst="rect">
                <a:avLst/>
              </a:prstGeom>
              <a:solidFill>
                <a:srgbClr val="B0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2" name="Rectangle 1119"/>
              <p:cNvSpPr>
                <a:spLocks noChangeArrowheads="1"/>
              </p:cNvSpPr>
              <p:nvPr/>
            </p:nvSpPr>
            <p:spPr bwMode="auto">
              <a:xfrm>
                <a:off x="4202" y="3853"/>
                <a:ext cx="278" cy="4"/>
              </a:xfrm>
              <a:prstGeom prst="rect">
                <a:avLst/>
              </a:prstGeom>
              <a:solidFill>
                <a:srgbClr val="AE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3" name="Rectangle 1120"/>
              <p:cNvSpPr>
                <a:spLocks noChangeArrowheads="1"/>
              </p:cNvSpPr>
              <p:nvPr/>
            </p:nvSpPr>
            <p:spPr bwMode="auto">
              <a:xfrm>
                <a:off x="4202" y="3857"/>
                <a:ext cx="278" cy="5"/>
              </a:xfrm>
              <a:prstGeom prst="rect">
                <a:avLst/>
              </a:prstGeom>
              <a:solidFill>
                <a:srgbClr val="ACED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4" name="Rectangle 1121"/>
              <p:cNvSpPr>
                <a:spLocks noChangeArrowheads="1"/>
              </p:cNvSpPr>
              <p:nvPr/>
            </p:nvSpPr>
            <p:spPr bwMode="auto">
              <a:xfrm>
                <a:off x="4202" y="3862"/>
                <a:ext cx="278" cy="4"/>
              </a:xfrm>
              <a:prstGeom prst="rect">
                <a:avLst/>
              </a:prstGeom>
              <a:solidFill>
                <a:srgbClr val="AA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5" name="Rectangle 1122"/>
              <p:cNvSpPr>
                <a:spLocks noChangeArrowheads="1"/>
              </p:cNvSpPr>
              <p:nvPr/>
            </p:nvSpPr>
            <p:spPr bwMode="auto">
              <a:xfrm>
                <a:off x="4202" y="3866"/>
                <a:ext cx="278" cy="5"/>
              </a:xfrm>
              <a:prstGeom prst="rect">
                <a:avLst/>
              </a:prstGeom>
              <a:solidFill>
                <a:srgbClr val="A8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6" name="Rectangle 1123"/>
              <p:cNvSpPr>
                <a:spLocks noChangeArrowheads="1"/>
              </p:cNvSpPr>
              <p:nvPr/>
            </p:nvSpPr>
            <p:spPr bwMode="auto">
              <a:xfrm>
                <a:off x="4202" y="3871"/>
                <a:ext cx="278" cy="5"/>
              </a:xfrm>
              <a:prstGeom prst="rect">
                <a:avLst/>
              </a:prstGeom>
              <a:solidFill>
                <a:srgbClr val="A6EC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7" name="Rectangle 1124"/>
              <p:cNvSpPr>
                <a:spLocks noChangeArrowheads="1"/>
              </p:cNvSpPr>
              <p:nvPr/>
            </p:nvSpPr>
            <p:spPr bwMode="auto">
              <a:xfrm>
                <a:off x="4202" y="3876"/>
                <a:ext cx="278" cy="5"/>
              </a:xfrm>
              <a:prstGeom prst="rect">
                <a:avLst/>
              </a:prstGeom>
              <a:solidFill>
                <a:srgbClr val="A4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8" name="Rectangle 1125"/>
              <p:cNvSpPr>
                <a:spLocks noChangeArrowheads="1"/>
              </p:cNvSpPr>
              <p:nvPr/>
            </p:nvSpPr>
            <p:spPr bwMode="auto">
              <a:xfrm>
                <a:off x="4202" y="3881"/>
                <a:ext cx="278" cy="5"/>
              </a:xfrm>
              <a:prstGeom prst="rect">
                <a:avLst/>
              </a:prstGeom>
              <a:solidFill>
                <a:srgbClr val="A2EB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39" name="Rectangle 1126"/>
              <p:cNvSpPr>
                <a:spLocks noChangeArrowheads="1"/>
              </p:cNvSpPr>
              <p:nvPr/>
            </p:nvSpPr>
            <p:spPr bwMode="auto">
              <a:xfrm>
                <a:off x="4202" y="3886"/>
                <a:ext cx="278" cy="6"/>
              </a:xfrm>
              <a:prstGeom prst="rect">
                <a:avLst/>
              </a:prstGeom>
              <a:solidFill>
                <a:srgbClr val="A0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0" name="Rectangle 1127"/>
              <p:cNvSpPr>
                <a:spLocks noChangeArrowheads="1"/>
              </p:cNvSpPr>
              <p:nvPr/>
            </p:nvSpPr>
            <p:spPr bwMode="auto">
              <a:xfrm>
                <a:off x="4202" y="3892"/>
                <a:ext cx="278" cy="1"/>
              </a:xfrm>
              <a:prstGeom prst="rect">
                <a:avLst/>
              </a:prstGeom>
              <a:solidFill>
                <a:srgbClr val="9EEA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1" name="Freeform 1128"/>
              <p:cNvSpPr>
                <a:spLocks/>
              </p:cNvSpPr>
              <p:nvPr/>
            </p:nvSpPr>
            <p:spPr bwMode="auto">
              <a:xfrm>
                <a:off x="4203" y="3685"/>
                <a:ext cx="277" cy="208"/>
              </a:xfrm>
              <a:custGeom>
                <a:avLst/>
                <a:gdLst>
                  <a:gd name="T0" fmla="*/ 9 w 277"/>
                  <a:gd name="T1" fmla="*/ 54 h 208"/>
                  <a:gd name="T2" fmla="*/ 16 w 277"/>
                  <a:gd name="T3" fmla="*/ 52 h 208"/>
                  <a:gd name="T4" fmla="*/ 19 w 277"/>
                  <a:gd name="T5" fmla="*/ 39 h 208"/>
                  <a:gd name="T6" fmla="*/ 29 w 277"/>
                  <a:gd name="T7" fmla="*/ 19 h 208"/>
                  <a:gd name="T8" fmla="*/ 41 w 277"/>
                  <a:gd name="T9" fmla="*/ 25 h 208"/>
                  <a:gd name="T10" fmla="*/ 48 w 277"/>
                  <a:gd name="T11" fmla="*/ 32 h 208"/>
                  <a:gd name="T12" fmla="*/ 60 w 277"/>
                  <a:gd name="T13" fmla="*/ 30 h 208"/>
                  <a:gd name="T14" fmla="*/ 86 w 277"/>
                  <a:gd name="T15" fmla="*/ 35 h 208"/>
                  <a:gd name="T16" fmla="*/ 93 w 277"/>
                  <a:gd name="T17" fmla="*/ 39 h 208"/>
                  <a:gd name="T18" fmla="*/ 99 w 277"/>
                  <a:gd name="T19" fmla="*/ 41 h 208"/>
                  <a:gd name="T20" fmla="*/ 111 w 277"/>
                  <a:gd name="T21" fmla="*/ 44 h 208"/>
                  <a:gd name="T22" fmla="*/ 105 w 277"/>
                  <a:gd name="T23" fmla="*/ 29 h 208"/>
                  <a:gd name="T24" fmla="*/ 104 w 277"/>
                  <a:gd name="T25" fmla="*/ 19 h 208"/>
                  <a:gd name="T26" fmla="*/ 102 w 277"/>
                  <a:gd name="T27" fmla="*/ 12 h 208"/>
                  <a:gd name="T28" fmla="*/ 104 w 277"/>
                  <a:gd name="T29" fmla="*/ 2 h 208"/>
                  <a:gd name="T30" fmla="*/ 108 w 277"/>
                  <a:gd name="T31" fmla="*/ 7 h 208"/>
                  <a:gd name="T32" fmla="*/ 116 w 277"/>
                  <a:gd name="T33" fmla="*/ 3 h 208"/>
                  <a:gd name="T34" fmla="*/ 120 w 277"/>
                  <a:gd name="T35" fmla="*/ 2 h 208"/>
                  <a:gd name="T36" fmla="*/ 130 w 277"/>
                  <a:gd name="T37" fmla="*/ 13 h 208"/>
                  <a:gd name="T38" fmla="*/ 128 w 277"/>
                  <a:gd name="T39" fmla="*/ 22 h 208"/>
                  <a:gd name="T40" fmla="*/ 123 w 277"/>
                  <a:gd name="T41" fmla="*/ 30 h 208"/>
                  <a:gd name="T42" fmla="*/ 132 w 277"/>
                  <a:gd name="T43" fmla="*/ 31 h 208"/>
                  <a:gd name="T44" fmla="*/ 142 w 277"/>
                  <a:gd name="T45" fmla="*/ 30 h 208"/>
                  <a:gd name="T46" fmla="*/ 156 w 277"/>
                  <a:gd name="T47" fmla="*/ 21 h 208"/>
                  <a:gd name="T48" fmla="*/ 163 w 277"/>
                  <a:gd name="T49" fmla="*/ 18 h 208"/>
                  <a:gd name="T50" fmla="*/ 168 w 277"/>
                  <a:gd name="T51" fmla="*/ 16 h 208"/>
                  <a:gd name="T52" fmla="*/ 174 w 277"/>
                  <a:gd name="T53" fmla="*/ 5 h 208"/>
                  <a:gd name="T54" fmla="*/ 179 w 277"/>
                  <a:gd name="T55" fmla="*/ 8 h 208"/>
                  <a:gd name="T56" fmla="*/ 189 w 277"/>
                  <a:gd name="T57" fmla="*/ 29 h 208"/>
                  <a:gd name="T58" fmla="*/ 200 w 277"/>
                  <a:gd name="T59" fmla="*/ 23 h 208"/>
                  <a:gd name="T60" fmla="*/ 207 w 277"/>
                  <a:gd name="T61" fmla="*/ 34 h 208"/>
                  <a:gd name="T62" fmla="*/ 217 w 277"/>
                  <a:gd name="T63" fmla="*/ 47 h 208"/>
                  <a:gd name="T64" fmla="*/ 227 w 277"/>
                  <a:gd name="T65" fmla="*/ 56 h 208"/>
                  <a:gd name="T66" fmla="*/ 238 w 277"/>
                  <a:gd name="T67" fmla="*/ 69 h 208"/>
                  <a:gd name="T68" fmla="*/ 254 w 277"/>
                  <a:gd name="T69" fmla="*/ 75 h 208"/>
                  <a:gd name="T70" fmla="*/ 253 w 277"/>
                  <a:gd name="T71" fmla="*/ 106 h 208"/>
                  <a:gd name="T72" fmla="*/ 265 w 277"/>
                  <a:gd name="T73" fmla="*/ 145 h 208"/>
                  <a:gd name="T74" fmla="*/ 276 w 277"/>
                  <a:gd name="T75" fmla="*/ 152 h 208"/>
                  <a:gd name="T76" fmla="*/ 270 w 277"/>
                  <a:gd name="T77" fmla="*/ 173 h 208"/>
                  <a:gd name="T78" fmla="*/ 262 w 277"/>
                  <a:gd name="T79" fmla="*/ 181 h 208"/>
                  <a:gd name="T80" fmla="*/ 259 w 277"/>
                  <a:gd name="T81" fmla="*/ 190 h 208"/>
                  <a:gd name="T82" fmla="*/ 247 w 277"/>
                  <a:gd name="T83" fmla="*/ 198 h 208"/>
                  <a:gd name="T84" fmla="*/ 242 w 277"/>
                  <a:gd name="T85" fmla="*/ 203 h 208"/>
                  <a:gd name="T86" fmla="*/ 237 w 277"/>
                  <a:gd name="T87" fmla="*/ 197 h 208"/>
                  <a:gd name="T88" fmla="*/ 228 w 277"/>
                  <a:gd name="T89" fmla="*/ 193 h 208"/>
                  <a:gd name="T90" fmla="*/ 218 w 277"/>
                  <a:gd name="T91" fmla="*/ 190 h 208"/>
                  <a:gd name="T92" fmla="*/ 196 w 277"/>
                  <a:gd name="T93" fmla="*/ 187 h 208"/>
                  <a:gd name="T94" fmla="*/ 174 w 277"/>
                  <a:gd name="T95" fmla="*/ 182 h 208"/>
                  <a:gd name="T96" fmla="*/ 155 w 277"/>
                  <a:gd name="T97" fmla="*/ 175 h 208"/>
                  <a:gd name="T98" fmla="*/ 148 w 277"/>
                  <a:gd name="T99" fmla="*/ 170 h 208"/>
                  <a:gd name="T100" fmla="*/ 138 w 277"/>
                  <a:gd name="T101" fmla="*/ 162 h 208"/>
                  <a:gd name="T102" fmla="*/ 119 w 277"/>
                  <a:gd name="T103" fmla="*/ 155 h 208"/>
                  <a:gd name="T104" fmla="*/ 83 w 277"/>
                  <a:gd name="T105" fmla="*/ 140 h 208"/>
                  <a:gd name="T106" fmla="*/ 65 w 277"/>
                  <a:gd name="T107" fmla="*/ 134 h 208"/>
                  <a:gd name="T108" fmla="*/ 62 w 277"/>
                  <a:gd name="T109" fmla="*/ 129 h 208"/>
                  <a:gd name="T110" fmla="*/ 44 w 277"/>
                  <a:gd name="T111" fmla="*/ 115 h 208"/>
                  <a:gd name="T112" fmla="*/ 33 w 277"/>
                  <a:gd name="T113" fmla="*/ 108 h 208"/>
                  <a:gd name="T114" fmla="*/ 27 w 277"/>
                  <a:gd name="T115" fmla="*/ 102 h 208"/>
                  <a:gd name="T116" fmla="*/ 24 w 277"/>
                  <a:gd name="T117" fmla="*/ 102 h 208"/>
                  <a:gd name="T118" fmla="*/ 23 w 277"/>
                  <a:gd name="T119" fmla="*/ 101 h 208"/>
                  <a:gd name="T120" fmla="*/ 20 w 277"/>
                  <a:gd name="T121" fmla="*/ 98 h 208"/>
                  <a:gd name="T122" fmla="*/ 9 w 277"/>
                  <a:gd name="T123" fmla="*/ 85 h 208"/>
                  <a:gd name="T124" fmla="*/ 3 w 277"/>
                  <a:gd name="T125" fmla="*/ 7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77" h="208">
                    <a:moveTo>
                      <a:pt x="0" y="71"/>
                    </a:moveTo>
                    <a:lnTo>
                      <a:pt x="2" y="65"/>
                    </a:lnTo>
                    <a:lnTo>
                      <a:pt x="2" y="53"/>
                    </a:lnTo>
                    <a:lnTo>
                      <a:pt x="6" y="52"/>
                    </a:lnTo>
                    <a:lnTo>
                      <a:pt x="9" y="54"/>
                    </a:lnTo>
                    <a:lnTo>
                      <a:pt x="11" y="53"/>
                    </a:lnTo>
                    <a:lnTo>
                      <a:pt x="10" y="52"/>
                    </a:lnTo>
                    <a:lnTo>
                      <a:pt x="11" y="52"/>
                    </a:lnTo>
                    <a:lnTo>
                      <a:pt x="14" y="53"/>
                    </a:lnTo>
                    <a:lnTo>
                      <a:pt x="16" y="52"/>
                    </a:lnTo>
                    <a:lnTo>
                      <a:pt x="16" y="50"/>
                    </a:lnTo>
                    <a:lnTo>
                      <a:pt x="19" y="50"/>
                    </a:lnTo>
                    <a:lnTo>
                      <a:pt x="20" y="48"/>
                    </a:lnTo>
                    <a:lnTo>
                      <a:pt x="20" y="44"/>
                    </a:lnTo>
                    <a:lnTo>
                      <a:pt x="19" y="39"/>
                    </a:lnTo>
                    <a:lnTo>
                      <a:pt x="19" y="36"/>
                    </a:lnTo>
                    <a:lnTo>
                      <a:pt x="18" y="27"/>
                    </a:lnTo>
                    <a:lnTo>
                      <a:pt x="20" y="23"/>
                    </a:lnTo>
                    <a:lnTo>
                      <a:pt x="27" y="19"/>
                    </a:lnTo>
                    <a:lnTo>
                      <a:pt x="29" y="19"/>
                    </a:lnTo>
                    <a:lnTo>
                      <a:pt x="31" y="21"/>
                    </a:lnTo>
                    <a:lnTo>
                      <a:pt x="33" y="22"/>
                    </a:lnTo>
                    <a:lnTo>
                      <a:pt x="38" y="21"/>
                    </a:lnTo>
                    <a:lnTo>
                      <a:pt x="39" y="23"/>
                    </a:lnTo>
                    <a:lnTo>
                      <a:pt x="41" y="25"/>
                    </a:lnTo>
                    <a:lnTo>
                      <a:pt x="41" y="26"/>
                    </a:lnTo>
                    <a:lnTo>
                      <a:pt x="44" y="30"/>
                    </a:lnTo>
                    <a:lnTo>
                      <a:pt x="45" y="31"/>
                    </a:lnTo>
                    <a:lnTo>
                      <a:pt x="47" y="31"/>
                    </a:lnTo>
                    <a:lnTo>
                      <a:pt x="48" y="32"/>
                    </a:lnTo>
                    <a:lnTo>
                      <a:pt x="51" y="33"/>
                    </a:lnTo>
                    <a:lnTo>
                      <a:pt x="51" y="32"/>
                    </a:lnTo>
                    <a:lnTo>
                      <a:pt x="52" y="33"/>
                    </a:lnTo>
                    <a:lnTo>
                      <a:pt x="58" y="32"/>
                    </a:lnTo>
                    <a:lnTo>
                      <a:pt x="60" y="30"/>
                    </a:lnTo>
                    <a:lnTo>
                      <a:pt x="69" y="31"/>
                    </a:lnTo>
                    <a:lnTo>
                      <a:pt x="74" y="32"/>
                    </a:lnTo>
                    <a:lnTo>
                      <a:pt x="80" y="34"/>
                    </a:lnTo>
                    <a:lnTo>
                      <a:pt x="84" y="35"/>
                    </a:lnTo>
                    <a:lnTo>
                      <a:pt x="86" y="35"/>
                    </a:lnTo>
                    <a:lnTo>
                      <a:pt x="87" y="35"/>
                    </a:lnTo>
                    <a:lnTo>
                      <a:pt x="89" y="35"/>
                    </a:lnTo>
                    <a:lnTo>
                      <a:pt x="88" y="38"/>
                    </a:lnTo>
                    <a:lnTo>
                      <a:pt x="93" y="40"/>
                    </a:lnTo>
                    <a:lnTo>
                      <a:pt x="93" y="39"/>
                    </a:lnTo>
                    <a:lnTo>
                      <a:pt x="93" y="39"/>
                    </a:lnTo>
                    <a:lnTo>
                      <a:pt x="95" y="39"/>
                    </a:lnTo>
                    <a:lnTo>
                      <a:pt x="96" y="39"/>
                    </a:lnTo>
                    <a:lnTo>
                      <a:pt x="99" y="39"/>
                    </a:lnTo>
                    <a:lnTo>
                      <a:pt x="99" y="41"/>
                    </a:lnTo>
                    <a:lnTo>
                      <a:pt x="104" y="42"/>
                    </a:lnTo>
                    <a:lnTo>
                      <a:pt x="103" y="45"/>
                    </a:lnTo>
                    <a:lnTo>
                      <a:pt x="104" y="46"/>
                    </a:lnTo>
                    <a:lnTo>
                      <a:pt x="107" y="46"/>
                    </a:lnTo>
                    <a:lnTo>
                      <a:pt x="111" y="44"/>
                    </a:lnTo>
                    <a:lnTo>
                      <a:pt x="111" y="43"/>
                    </a:lnTo>
                    <a:lnTo>
                      <a:pt x="111" y="42"/>
                    </a:lnTo>
                    <a:lnTo>
                      <a:pt x="110" y="41"/>
                    </a:lnTo>
                    <a:lnTo>
                      <a:pt x="107" y="38"/>
                    </a:lnTo>
                    <a:lnTo>
                      <a:pt x="105" y="29"/>
                    </a:lnTo>
                    <a:lnTo>
                      <a:pt x="105" y="26"/>
                    </a:lnTo>
                    <a:lnTo>
                      <a:pt x="105" y="25"/>
                    </a:lnTo>
                    <a:lnTo>
                      <a:pt x="104" y="21"/>
                    </a:lnTo>
                    <a:lnTo>
                      <a:pt x="104" y="20"/>
                    </a:lnTo>
                    <a:lnTo>
                      <a:pt x="104" y="19"/>
                    </a:lnTo>
                    <a:lnTo>
                      <a:pt x="104" y="17"/>
                    </a:lnTo>
                    <a:lnTo>
                      <a:pt x="104" y="16"/>
                    </a:lnTo>
                    <a:lnTo>
                      <a:pt x="102" y="15"/>
                    </a:lnTo>
                    <a:lnTo>
                      <a:pt x="101" y="14"/>
                    </a:lnTo>
                    <a:lnTo>
                      <a:pt x="102" y="12"/>
                    </a:lnTo>
                    <a:lnTo>
                      <a:pt x="103" y="12"/>
                    </a:lnTo>
                    <a:lnTo>
                      <a:pt x="102" y="7"/>
                    </a:lnTo>
                    <a:lnTo>
                      <a:pt x="101" y="7"/>
                    </a:lnTo>
                    <a:lnTo>
                      <a:pt x="101" y="4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5"/>
                    </a:lnTo>
                    <a:lnTo>
                      <a:pt x="107" y="6"/>
                    </a:lnTo>
                    <a:lnTo>
                      <a:pt x="107" y="7"/>
                    </a:lnTo>
                    <a:lnTo>
                      <a:pt x="108" y="7"/>
                    </a:lnTo>
                    <a:lnTo>
                      <a:pt x="110" y="5"/>
                    </a:lnTo>
                    <a:lnTo>
                      <a:pt x="111" y="2"/>
                    </a:lnTo>
                    <a:lnTo>
                      <a:pt x="112" y="2"/>
                    </a:lnTo>
                    <a:lnTo>
                      <a:pt x="112" y="3"/>
                    </a:lnTo>
                    <a:lnTo>
                      <a:pt x="116" y="3"/>
                    </a:lnTo>
                    <a:lnTo>
                      <a:pt x="117" y="4"/>
                    </a:lnTo>
                    <a:lnTo>
                      <a:pt x="119" y="2"/>
                    </a:lnTo>
                    <a:lnTo>
                      <a:pt x="119" y="1"/>
                    </a:lnTo>
                    <a:lnTo>
                      <a:pt x="121" y="0"/>
                    </a:lnTo>
                    <a:lnTo>
                      <a:pt x="120" y="2"/>
                    </a:lnTo>
                    <a:lnTo>
                      <a:pt x="122" y="7"/>
                    </a:lnTo>
                    <a:lnTo>
                      <a:pt x="123" y="8"/>
                    </a:lnTo>
                    <a:lnTo>
                      <a:pt x="129" y="11"/>
                    </a:lnTo>
                    <a:lnTo>
                      <a:pt x="131" y="11"/>
                    </a:lnTo>
                    <a:lnTo>
                      <a:pt x="130" y="13"/>
                    </a:lnTo>
                    <a:lnTo>
                      <a:pt x="130" y="13"/>
                    </a:lnTo>
                    <a:lnTo>
                      <a:pt x="129" y="15"/>
                    </a:lnTo>
                    <a:lnTo>
                      <a:pt x="128" y="16"/>
                    </a:lnTo>
                    <a:lnTo>
                      <a:pt x="128" y="18"/>
                    </a:lnTo>
                    <a:lnTo>
                      <a:pt x="128" y="22"/>
                    </a:lnTo>
                    <a:lnTo>
                      <a:pt x="127" y="25"/>
                    </a:lnTo>
                    <a:lnTo>
                      <a:pt x="126" y="27"/>
                    </a:lnTo>
                    <a:lnTo>
                      <a:pt x="124" y="29"/>
                    </a:lnTo>
                    <a:lnTo>
                      <a:pt x="123" y="30"/>
                    </a:lnTo>
                    <a:lnTo>
                      <a:pt x="123" y="30"/>
                    </a:lnTo>
                    <a:lnTo>
                      <a:pt x="124" y="31"/>
                    </a:lnTo>
                    <a:lnTo>
                      <a:pt x="126" y="31"/>
                    </a:lnTo>
                    <a:lnTo>
                      <a:pt x="127" y="30"/>
                    </a:lnTo>
                    <a:lnTo>
                      <a:pt x="131" y="30"/>
                    </a:lnTo>
                    <a:lnTo>
                      <a:pt x="132" y="31"/>
                    </a:lnTo>
                    <a:lnTo>
                      <a:pt x="131" y="33"/>
                    </a:lnTo>
                    <a:lnTo>
                      <a:pt x="131" y="38"/>
                    </a:lnTo>
                    <a:lnTo>
                      <a:pt x="136" y="37"/>
                    </a:lnTo>
                    <a:lnTo>
                      <a:pt x="137" y="35"/>
                    </a:lnTo>
                    <a:lnTo>
                      <a:pt x="142" y="30"/>
                    </a:lnTo>
                    <a:lnTo>
                      <a:pt x="145" y="23"/>
                    </a:lnTo>
                    <a:lnTo>
                      <a:pt x="151" y="22"/>
                    </a:lnTo>
                    <a:lnTo>
                      <a:pt x="153" y="20"/>
                    </a:lnTo>
                    <a:lnTo>
                      <a:pt x="153" y="19"/>
                    </a:lnTo>
                    <a:lnTo>
                      <a:pt x="156" y="21"/>
                    </a:lnTo>
                    <a:lnTo>
                      <a:pt x="157" y="19"/>
                    </a:lnTo>
                    <a:lnTo>
                      <a:pt x="158" y="19"/>
                    </a:lnTo>
                    <a:lnTo>
                      <a:pt x="161" y="19"/>
                    </a:lnTo>
                    <a:lnTo>
                      <a:pt x="161" y="19"/>
                    </a:lnTo>
                    <a:lnTo>
                      <a:pt x="163" y="18"/>
                    </a:lnTo>
                    <a:lnTo>
                      <a:pt x="164" y="18"/>
                    </a:lnTo>
                    <a:lnTo>
                      <a:pt x="165" y="17"/>
                    </a:lnTo>
                    <a:lnTo>
                      <a:pt x="165" y="16"/>
                    </a:lnTo>
                    <a:lnTo>
                      <a:pt x="167" y="15"/>
                    </a:lnTo>
                    <a:lnTo>
                      <a:pt x="168" y="16"/>
                    </a:lnTo>
                    <a:lnTo>
                      <a:pt x="171" y="11"/>
                    </a:lnTo>
                    <a:lnTo>
                      <a:pt x="172" y="8"/>
                    </a:lnTo>
                    <a:lnTo>
                      <a:pt x="173" y="7"/>
                    </a:lnTo>
                    <a:lnTo>
                      <a:pt x="175" y="7"/>
                    </a:lnTo>
                    <a:lnTo>
                      <a:pt x="174" y="5"/>
                    </a:lnTo>
                    <a:lnTo>
                      <a:pt x="175" y="3"/>
                    </a:lnTo>
                    <a:lnTo>
                      <a:pt x="177" y="6"/>
                    </a:lnTo>
                    <a:lnTo>
                      <a:pt x="178" y="6"/>
                    </a:lnTo>
                    <a:lnTo>
                      <a:pt x="178" y="7"/>
                    </a:lnTo>
                    <a:lnTo>
                      <a:pt x="179" y="8"/>
                    </a:lnTo>
                    <a:lnTo>
                      <a:pt x="180" y="14"/>
                    </a:lnTo>
                    <a:lnTo>
                      <a:pt x="184" y="14"/>
                    </a:lnTo>
                    <a:lnTo>
                      <a:pt x="186" y="21"/>
                    </a:lnTo>
                    <a:lnTo>
                      <a:pt x="187" y="26"/>
                    </a:lnTo>
                    <a:lnTo>
                      <a:pt x="189" y="29"/>
                    </a:lnTo>
                    <a:lnTo>
                      <a:pt x="190" y="29"/>
                    </a:lnTo>
                    <a:lnTo>
                      <a:pt x="195" y="28"/>
                    </a:lnTo>
                    <a:lnTo>
                      <a:pt x="197" y="25"/>
                    </a:lnTo>
                    <a:lnTo>
                      <a:pt x="199" y="23"/>
                    </a:lnTo>
                    <a:lnTo>
                      <a:pt x="200" y="23"/>
                    </a:lnTo>
                    <a:lnTo>
                      <a:pt x="202" y="25"/>
                    </a:lnTo>
                    <a:lnTo>
                      <a:pt x="203" y="29"/>
                    </a:lnTo>
                    <a:lnTo>
                      <a:pt x="204" y="30"/>
                    </a:lnTo>
                    <a:lnTo>
                      <a:pt x="206" y="33"/>
                    </a:lnTo>
                    <a:lnTo>
                      <a:pt x="207" y="34"/>
                    </a:lnTo>
                    <a:lnTo>
                      <a:pt x="208" y="36"/>
                    </a:lnTo>
                    <a:lnTo>
                      <a:pt x="208" y="37"/>
                    </a:lnTo>
                    <a:lnTo>
                      <a:pt x="210" y="40"/>
                    </a:lnTo>
                    <a:lnTo>
                      <a:pt x="216" y="47"/>
                    </a:lnTo>
                    <a:lnTo>
                      <a:pt x="217" y="47"/>
                    </a:lnTo>
                    <a:lnTo>
                      <a:pt x="219" y="48"/>
                    </a:lnTo>
                    <a:lnTo>
                      <a:pt x="220" y="49"/>
                    </a:lnTo>
                    <a:lnTo>
                      <a:pt x="220" y="53"/>
                    </a:lnTo>
                    <a:lnTo>
                      <a:pt x="223" y="55"/>
                    </a:lnTo>
                    <a:lnTo>
                      <a:pt x="227" y="56"/>
                    </a:lnTo>
                    <a:lnTo>
                      <a:pt x="229" y="58"/>
                    </a:lnTo>
                    <a:lnTo>
                      <a:pt x="231" y="59"/>
                    </a:lnTo>
                    <a:lnTo>
                      <a:pt x="231" y="62"/>
                    </a:lnTo>
                    <a:lnTo>
                      <a:pt x="237" y="66"/>
                    </a:lnTo>
                    <a:lnTo>
                      <a:pt x="238" y="69"/>
                    </a:lnTo>
                    <a:lnTo>
                      <a:pt x="241" y="67"/>
                    </a:lnTo>
                    <a:lnTo>
                      <a:pt x="246" y="69"/>
                    </a:lnTo>
                    <a:lnTo>
                      <a:pt x="248" y="69"/>
                    </a:lnTo>
                    <a:lnTo>
                      <a:pt x="252" y="75"/>
                    </a:lnTo>
                    <a:lnTo>
                      <a:pt x="254" y="75"/>
                    </a:lnTo>
                    <a:lnTo>
                      <a:pt x="253" y="79"/>
                    </a:lnTo>
                    <a:lnTo>
                      <a:pt x="254" y="85"/>
                    </a:lnTo>
                    <a:lnTo>
                      <a:pt x="251" y="102"/>
                    </a:lnTo>
                    <a:lnTo>
                      <a:pt x="252" y="105"/>
                    </a:lnTo>
                    <a:lnTo>
                      <a:pt x="253" y="106"/>
                    </a:lnTo>
                    <a:lnTo>
                      <a:pt x="256" y="110"/>
                    </a:lnTo>
                    <a:lnTo>
                      <a:pt x="258" y="134"/>
                    </a:lnTo>
                    <a:lnTo>
                      <a:pt x="262" y="135"/>
                    </a:lnTo>
                    <a:lnTo>
                      <a:pt x="264" y="136"/>
                    </a:lnTo>
                    <a:lnTo>
                      <a:pt x="265" y="145"/>
                    </a:lnTo>
                    <a:lnTo>
                      <a:pt x="266" y="147"/>
                    </a:lnTo>
                    <a:lnTo>
                      <a:pt x="269" y="149"/>
                    </a:lnTo>
                    <a:lnTo>
                      <a:pt x="270" y="149"/>
                    </a:lnTo>
                    <a:lnTo>
                      <a:pt x="270" y="150"/>
                    </a:lnTo>
                    <a:lnTo>
                      <a:pt x="276" y="152"/>
                    </a:lnTo>
                    <a:lnTo>
                      <a:pt x="277" y="157"/>
                    </a:lnTo>
                    <a:lnTo>
                      <a:pt x="275" y="160"/>
                    </a:lnTo>
                    <a:lnTo>
                      <a:pt x="273" y="162"/>
                    </a:lnTo>
                    <a:lnTo>
                      <a:pt x="273" y="166"/>
                    </a:lnTo>
                    <a:lnTo>
                      <a:pt x="270" y="173"/>
                    </a:lnTo>
                    <a:lnTo>
                      <a:pt x="269" y="176"/>
                    </a:lnTo>
                    <a:lnTo>
                      <a:pt x="268" y="177"/>
                    </a:lnTo>
                    <a:lnTo>
                      <a:pt x="267" y="179"/>
                    </a:lnTo>
                    <a:lnTo>
                      <a:pt x="264" y="180"/>
                    </a:lnTo>
                    <a:lnTo>
                      <a:pt x="262" y="181"/>
                    </a:lnTo>
                    <a:lnTo>
                      <a:pt x="262" y="180"/>
                    </a:lnTo>
                    <a:lnTo>
                      <a:pt x="259" y="181"/>
                    </a:lnTo>
                    <a:lnTo>
                      <a:pt x="262" y="187"/>
                    </a:lnTo>
                    <a:lnTo>
                      <a:pt x="261" y="189"/>
                    </a:lnTo>
                    <a:lnTo>
                      <a:pt x="259" y="190"/>
                    </a:lnTo>
                    <a:lnTo>
                      <a:pt x="256" y="193"/>
                    </a:lnTo>
                    <a:lnTo>
                      <a:pt x="255" y="194"/>
                    </a:lnTo>
                    <a:lnTo>
                      <a:pt x="253" y="193"/>
                    </a:lnTo>
                    <a:lnTo>
                      <a:pt x="250" y="195"/>
                    </a:lnTo>
                    <a:lnTo>
                      <a:pt x="247" y="198"/>
                    </a:lnTo>
                    <a:lnTo>
                      <a:pt x="248" y="203"/>
                    </a:lnTo>
                    <a:lnTo>
                      <a:pt x="249" y="205"/>
                    </a:lnTo>
                    <a:lnTo>
                      <a:pt x="249" y="206"/>
                    </a:lnTo>
                    <a:lnTo>
                      <a:pt x="246" y="208"/>
                    </a:lnTo>
                    <a:lnTo>
                      <a:pt x="242" y="203"/>
                    </a:lnTo>
                    <a:lnTo>
                      <a:pt x="240" y="202"/>
                    </a:lnTo>
                    <a:lnTo>
                      <a:pt x="238" y="199"/>
                    </a:lnTo>
                    <a:lnTo>
                      <a:pt x="237" y="198"/>
                    </a:lnTo>
                    <a:lnTo>
                      <a:pt x="238" y="197"/>
                    </a:lnTo>
                    <a:lnTo>
                      <a:pt x="237" y="197"/>
                    </a:lnTo>
                    <a:lnTo>
                      <a:pt x="234" y="194"/>
                    </a:lnTo>
                    <a:lnTo>
                      <a:pt x="231" y="193"/>
                    </a:lnTo>
                    <a:lnTo>
                      <a:pt x="229" y="193"/>
                    </a:lnTo>
                    <a:lnTo>
                      <a:pt x="229" y="193"/>
                    </a:lnTo>
                    <a:lnTo>
                      <a:pt x="228" y="193"/>
                    </a:lnTo>
                    <a:lnTo>
                      <a:pt x="228" y="195"/>
                    </a:lnTo>
                    <a:lnTo>
                      <a:pt x="227" y="195"/>
                    </a:lnTo>
                    <a:lnTo>
                      <a:pt x="220" y="192"/>
                    </a:lnTo>
                    <a:lnTo>
                      <a:pt x="219" y="191"/>
                    </a:lnTo>
                    <a:lnTo>
                      <a:pt x="218" y="190"/>
                    </a:lnTo>
                    <a:lnTo>
                      <a:pt x="216" y="191"/>
                    </a:lnTo>
                    <a:lnTo>
                      <a:pt x="208" y="189"/>
                    </a:lnTo>
                    <a:lnTo>
                      <a:pt x="204" y="189"/>
                    </a:lnTo>
                    <a:lnTo>
                      <a:pt x="201" y="188"/>
                    </a:lnTo>
                    <a:lnTo>
                      <a:pt x="196" y="187"/>
                    </a:lnTo>
                    <a:lnTo>
                      <a:pt x="193" y="186"/>
                    </a:lnTo>
                    <a:lnTo>
                      <a:pt x="189" y="185"/>
                    </a:lnTo>
                    <a:lnTo>
                      <a:pt x="181" y="183"/>
                    </a:lnTo>
                    <a:lnTo>
                      <a:pt x="178" y="182"/>
                    </a:lnTo>
                    <a:lnTo>
                      <a:pt x="174" y="182"/>
                    </a:lnTo>
                    <a:lnTo>
                      <a:pt x="173" y="182"/>
                    </a:lnTo>
                    <a:lnTo>
                      <a:pt x="164" y="181"/>
                    </a:lnTo>
                    <a:lnTo>
                      <a:pt x="160" y="179"/>
                    </a:lnTo>
                    <a:lnTo>
                      <a:pt x="158" y="178"/>
                    </a:lnTo>
                    <a:lnTo>
                      <a:pt x="155" y="175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2" y="172"/>
                    </a:lnTo>
                    <a:lnTo>
                      <a:pt x="149" y="170"/>
                    </a:lnTo>
                    <a:lnTo>
                      <a:pt x="148" y="170"/>
                    </a:lnTo>
                    <a:lnTo>
                      <a:pt x="147" y="170"/>
                    </a:lnTo>
                    <a:lnTo>
                      <a:pt x="147" y="168"/>
                    </a:lnTo>
                    <a:lnTo>
                      <a:pt x="145" y="166"/>
                    </a:lnTo>
                    <a:lnTo>
                      <a:pt x="144" y="165"/>
                    </a:lnTo>
                    <a:lnTo>
                      <a:pt x="138" y="162"/>
                    </a:lnTo>
                    <a:lnTo>
                      <a:pt x="135" y="161"/>
                    </a:lnTo>
                    <a:lnTo>
                      <a:pt x="133" y="161"/>
                    </a:lnTo>
                    <a:lnTo>
                      <a:pt x="132" y="160"/>
                    </a:lnTo>
                    <a:lnTo>
                      <a:pt x="131" y="160"/>
                    </a:lnTo>
                    <a:lnTo>
                      <a:pt x="119" y="155"/>
                    </a:lnTo>
                    <a:lnTo>
                      <a:pt x="110" y="150"/>
                    </a:lnTo>
                    <a:lnTo>
                      <a:pt x="102" y="149"/>
                    </a:lnTo>
                    <a:lnTo>
                      <a:pt x="98" y="146"/>
                    </a:lnTo>
                    <a:lnTo>
                      <a:pt x="91" y="143"/>
                    </a:lnTo>
                    <a:lnTo>
                      <a:pt x="83" y="140"/>
                    </a:lnTo>
                    <a:lnTo>
                      <a:pt x="79" y="138"/>
                    </a:lnTo>
                    <a:lnTo>
                      <a:pt x="72" y="136"/>
                    </a:lnTo>
                    <a:lnTo>
                      <a:pt x="66" y="133"/>
                    </a:lnTo>
                    <a:lnTo>
                      <a:pt x="65" y="134"/>
                    </a:lnTo>
                    <a:lnTo>
                      <a:pt x="65" y="134"/>
                    </a:lnTo>
                    <a:lnTo>
                      <a:pt x="63" y="132"/>
                    </a:lnTo>
                    <a:lnTo>
                      <a:pt x="63" y="132"/>
                    </a:lnTo>
                    <a:lnTo>
                      <a:pt x="62" y="132"/>
                    </a:lnTo>
                    <a:lnTo>
                      <a:pt x="62" y="132"/>
                    </a:lnTo>
                    <a:lnTo>
                      <a:pt x="62" y="129"/>
                    </a:lnTo>
                    <a:lnTo>
                      <a:pt x="60" y="126"/>
                    </a:lnTo>
                    <a:lnTo>
                      <a:pt x="53" y="122"/>
                    </a:lnTo>
                    <a:lnTo>
                      <a:pt x="51" y="119"/>
                    </a:lnTo>
                    <a:lnTo>
                      <a:pt x="45" y="116"/>
                    </a:lnTo>
                    <a:lnTo>
                      <a:pt x="44" y="115"/>
                    </a:lnTo>
                    <a:lnTo>
                      <a:pt x="37" y="112"/>
                    </a:lnTo>
                    <a:lnTo>
                      <a:pt x="32" y="109"/>
                    </a:lnTo>
                    <a:lnTo>
                      <a:pt x="32" y="109"/>
                    </a:lnTo>
                    <a:lnTo>
                      <a:pt x="33" y="109"/>
                    </a:lnTo>
                    <a:lnTo>
                      <a:pt x="33" y="108"/>
                    </a:lnTo>
                    <a:lnTo>
                      <a:pt x="31" y="108"/>
                    </a:lnTo>
                    <a:lnTo>
                      <a:pt x="32" y="108"/>
                    </a:lnTo>
                    <a:lnTo>
                      <a:pt x="33" y="108"/>
                    </a:lnTo>
                    <a:lnTo>
                      <a:pt x="33" y="107"/>
                    </a:lnTo>
                    <a:lnTo>
                      <a:pt x="27" y="102"/>
                    </a:lnTo>
                    <a:lnTo>
                      <a:pt x="27" y="102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5" y="101"/>
                    </a:lnTo>
                    <a:lnTo>
                      <a:pt x="24" y="100"/>
                    </a:lnTo>
                    <a:lnTo>
                      <a:pt x="23" y="100"/>
                    </a:lnTo>
                    <a:lnTo>
                      <a:pt x="23" y="101"/>
                    </a:lnTo>
                    <a:lnTo>
                      <a:pt x="23" y="102"/>
                    </a:lnTo>
                    <a:lnTo>
                      <a:pt x="22" y="100"/>
                    </a:lnTo>
                    <a:lnTo>
                      <a:pt x="21" y="100"/>
                    </a:lnTo>
                    <a:lnTo>
                      <a:pt x="20" y="98"/>
                    </a:lnTo>
                    <a:lnTo>
                      <a:pt x="20" y="98"/>
                    </a:lnTo>
                    <a:lnTo>
                      <a:pt x="17" y="98"/>
                    </a:lnTo>
                    <a:lnTo>
                      <a:pt x="17" y="93"/>
                    </a:lnTo>
                    <a:lnTo>
                      <a:pt x="13" y="89"/>
                    </a:lnTo>
                    <a:lnTo>
                      <a:pt x="12" y="88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9" y="83"/>
                    </a:lnTo>
                    <a:lnTo>
                      <a:pt x="8" y="81"/>
                    </a:lnTo>
                    <a:lnTo>
                      <a:pt x="6" y="79"/>
                    </a:lnTo>
                    <a:lnTo>
                      <a:pt x="3" y="76"/>
                    </a:lnTo>
                    <a:lnTo>
                      <a:pt x="1" y="75"/>
                    </a:lnTo>
                    <a:lnTo>
                      <a:pt x="0" y="71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46AAC5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2153" name="Picture 1129"/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1" y="3331"/>
                <a:ext cx="19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4" name="Picture 1130"/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81" y="3331"/>
                <a:ext cx="193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42" name="Rectangle 1131"/>
              <p:cNvSpPr>
                <a:spLocks noChangeArrowheads="1"/>
              </p:cNvSpPr>
              <p:nvPr/>
            </p:nvSpPr>
            <p:spPr bwMode="auto">
              <a:xfrm>
                <a:off x="4202" y="3343"/>
                <a:ext cx="151" cy="5"/>
              </a:xfrm>
              <a:prstGeom prst="rect">
                <a:avLst/>
              </a:prstGeom>
              <a:solidFill>
                <a:srgbClr val="F0E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3" name="Rectangle 1132"/>
              <p:cNvSpPr>
                <a:spLocks noChangeArrowheads="1"/>
              </p:cNvSpPr>
              <p:nvPr/>
            </p:nvSpPr>
            <p:spPr bwMode="auto">
              <a:xfrm>
                <a:off x="4202" y="3348"/>
                <a:ext cx="151" cy="7"/>
              </a:xfrm>
              <a:prstGeom prst="rect">
                <a:avLst/>
              </a:prstGeom>
              <a:solidFill>
                <a:srgbClr val="EFE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4" name="Rectangle 1133"/>
              <p:cNvSpPr>
                <a:spLocks noChangeArrowheads="1"/>
              </p:cNvSpPr>
              <p:nvPr/>
            </p:nvSpPr>
            <p:spPr bwMode="auto">
              <a:xfrm>
                <a:off x="4202" y="3355"/>
                <a:ext cx="151" cy="6"/>
              </a:xfrm>
              <a:prstGeom prst="rect">
                <a:avLst/>
              </a:prstGeom>
              <a:solidFill>
                <a:srgbClr val="EEE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5" name="Rectangle 1134"/>
              <p:cNvSpPr>
                <a:spLocks noChangeArrowheads="1"/>
              </p:cNvSpPr>
              <p:nvPr/>
            </p:nvSpPr>
            <p:spPr bwMode="auto">
              <a:xfrm>
                <a:off x="4202" y="3361"/>
                <a:ext cx="151" cy="4"/>
              </a:xfrm>
              <a:prstGeom prst="rect">
                <a:avLst/>
              </a:prstGeom>
              <a:solidFill>
                <a:srgbClr val="EC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6" name="Rectangle 1135"/>
              <p:cNvSpPr>
                <a:spLocks noChangeArrowheads="1"/>
              </p:cNvSpPr>
              <p:nvPr/>
            </p:nvSpPr>
            <p:spPr bwMode="auto">
              <a:xfrm>
                <a:off x="4202" y="3365"/>
                <a:ext cx="151" cy="7"/>
              </a:xfrm>
              <a:prstGeom prst="rect">
                <a:avLst/>
              </a:prstGeom>
              <a:solidFill>
                <a:srgbClr val="EB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7" name="Rectangle 1136"/>
              <p:cNvSpPr>
                <a:spLocks noChangeArrowheads="1"/>
              </p:cNvSpPr>
              <p:nvPr/>
            </p:nvSpPr>
            <p:spPr bwMode="auto">
              <a:xfrm>
                <a:off x="4202" y="3372"/>
                <a:ext cx="151" cy="6"/>
              </a:xfrm>
              <a:prstGeom prst="rect">
                <a:avLst/>
              </a:prstGeom>
              <a:solidFill>
                <a:srgbClr val="E9E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8" name="Rectangle 1137"/>
              <p:cNvSpPr>
                <a:spLocks noChangeArrowheads="1"/>
              </p:cNvSpPr>
              <p:nvPr/>
            </p:nvSpPr>
            <p:spPr bwMode="auto">
              <a:xfrm>
                <a:off x="4202" y="3378"/>
                <a:ext cx="151" cy="7"/>
              </a:xfrm>
              <a:prstGeom prst="rect">
                <a:avLst/>
              </a:prstGeom>
              <a:solidFill>
                <a:srgbClr val="E8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49" name="Rectangle 1138"/>
              <p:cNvSpPr>
                <a:spLocks noChangeArrowheads="1"/>
              </p:cNvSpPr>
              <p:nvPr/>
            </p:nvSpPr>
            <p:spPr bwMode="auto">
              <a:xfrm>
                <a:off x="4202" y="3385"/>
                <a:ext cx="151" cy="6"/>
              </a:xfrm>
              <a:prstGeom prst="rect">
                <a:avLst/>
              </a:prstGeom>
              <a:solidFill>
                <a:srgbClr val="E7D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50" name="Rectangle 1139"/>
              <p:cNvSpPr>
                <a:spLocks noChangeArrowheads="1"/>
              </p:cNvSpPr>
              <p:nvPr/>
            </p:nvSpPr>
            <p:spPr bwMode="auto">
              <a:xfrm>
                <a:off x="4202" y="3391"/>
                <a:ext cx="151" cy="4"/>
              </a:xfrm>
              <a:prstGeom prst="rect">
                <a:avLst/>
              </a:prstGeom>
              <a:solidFill>
                <a:srgbClr val="E5D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51" name="Rectangle 1140"/>
              <p:cNvSpPr>
                <a:spLocks noChangeArrowheads="1"/>
              </p:cNvSpPr>
              <p:nvPr/>
            </p:nvSpPr>
            <p:spPr bwMode="auto">
              <a:xfrm>
                <a:off x="4202" y="3395"/>
                <a:ext cx="151" cy="5"/>
              </a:xfrm>
              <a:prstGeom prst="rect">
                <a:avLst/>
              </a:prstGeom>
              <a:solidFill>
                <a:srgbClr val="E5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52" name="Rectangle 1141"/>
              <p:cNvSpPr>
                <a:spLocks noChangeArrowheads="1"/>
              </p:cNvSpPr>
              <p:nvPr/>
            </p:nvSpPr>
            <p:spPr bwMode="auto">
              <a:xfrm>
                <a:off x="4202" y="3400"/>
                <a:ext cx="151" cy="4"/>
              </a:xfrm>
              <a:prstGeom prst="rect">
                <a:avLst/>
              </a:prstGeom>
              <a:solidFill>
                <a:srgbClr val="E3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55" name="Rectangle 1142"/>
              <p:cNvSpPr>
                <a:spLocks noChangeArrowheads="1"/>
              </p:cNvSpPr>
              <p:nvPr/>
            </p:nvSpPr>
            <p:spPr bwMode="auto">
              <a:xfrm>
                <a:off x="4202" y="3404"/>
                <a:ext cx="151" cy="7"/>
              </a:xfrm>
              <a:prstGeom prst="rect">
                <a:avLst/>
              </a:prstGeom>
              <a:solidFill>
                <a:srgbClr val="E3D7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56" name="Rectangle 1143"/>
              <p:cNvSpPr>
                <a:spLocks noChangeArrowheads="1"/>
              </p:cNvSpPr>
              <p:nvPr/>
            </p:nvSpPr>
            <p:spPr bwMode="auto">
              <a:xfrm>
                <a:off x="4202" y="3411"/>
                <a:ext cx="151" cy="4"/>
              </a:xfrm>
              <a:prstGeom prst="rect">
                <a:avLst/>
              </a:prstGeom>
              <a:solidFill>
                <a:srgbClr val="E1D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57" name="Rectangle 1144"/>
              <p:cNvSpPr>
                <a:spLocks noChangeArrowheads="1"/>
              </p:cNvSpPr>
              <p:nvPr/>
            </p:nvSpPr>
            <p:spPr bwMode="auto">
              <a:xfrm>
                <a:off x="4202" y="3415"/>
                <a:ext cx="151" cy="6"/>
              </a:xfrm>
              <a:prstGeom prst="rect">
                <a:avLst/>
              </a:prstGeom>
              <a:solidFill>
                <a:srgbClr val="E0D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58" name="Rectangle 1145"/>
              <p:cNvSpPr>
                <a:spLocks noChangeArrowheads="1"/>
              </p:cNvSpPr>
              <p:nvPr/>
            </p:nvSpPr>
            <p:spPr bwMode="auto">
              <a:xfrm>
                <a:off x="4202" y="3421"/>
                <a:ext cx="151" cy="7"/>
              </a:xfrm>
              <a:prstGeom prst="rect">
                <a:avLst/>
              </a:prstGeom>
              <a:solidFill>
                <a:srgbClr val="DED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59" name="Rectangle 1146"/>
              <p:cNvSpPr>
                <a:spLocks noChangeArrowheads="1"/>
              </p:cNvSpPr>
              <p:nvPr/>
            </p:nvSpPr>
            <p:spPr bwMode="auto">
              <a:xfrm>
                <a:off x="4202" y="3428"/>
                <a:ext cx="151" cy="6"/>
              </a:xfrm>
              <a:prstGeom prst="rect">
                <a:avLst/>
              </a:prstGeom>
              <a:solidFill>
                <a:srgbClr val="DDD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0" name="Rectangle 1147"/>
              <p:cNvSpPr>
                <a:spLocks noChangeArrowheads="1"/>
              </p:cNvSpPr>
              <p:nvPr/>
            </p:nvSpPr>
            <p:spPr bwMode="auto">
              <a:xfrm>
                <a:off x="4202" y="3434"/>
                <a:ext cx="151" cy="7"/>
              </a:xfrm>
              <a:prstGeom prst="rect">
                <a:avLst/>
              </a:prstGeom>
              <a:solidFill>
                <a:srgbClr val="DCC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1" name="Rectangle 1148"/>
              <p:cNvSpPr>
                <a:spLocks noChangeArrowheads="1"/>
              </p:cNvSpPr>
              <p:nvPr/>
            </p:nvSpPr>
            <p:spPr bwMode="auto">
              <a:xfrm>
                <a:off x="4202" y="3441"/>
                <a:ext cx="151" cy="4"/>
              </a:xfrm>
              <a:prstGeom prst="rect">
                <a:avLst/>
              </a:prstGeom>
              <a:solidFill>
                <a:srgbClr val="DA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2" name="Rectangle 1149"/>
              <p:cNvSpPr>
                <a:spLocks noChangeArrowheads="1"/>
              </p:cNvSpPr>
              <p:nvPr/>
            </p:nvSpPr>
            <p:spPr bwMode="auto">
              <a:xfrm>
                <a:off x="4202" y="3445"/>
                <a:ext cx="151" cy="6"/>
              </a:xfrm>
              <a:prstGeom prst="rect">
                <a:avLst/>
              </a:prstGeom>
              <a:solidFill>
                <a:srgbClr val="D9C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3" name="Rectangle 1150"/>
              <p:cNvSpPr>
                <a:spLocks noChangeArrowheads="1"/>
              </p:cNvSpPr>
              <p:nvPr/>
            </p:nvSpPr>
            <p:spPr bwMode="auto">
              <a:xfrm>
                <a:off x="4202" y="3451"/>
                <a:ext cx="151" cy="5"/>
              </a:xfrm>
              <a:prstGeom prst="rect">
                <a:avLst/>
              </a:prstGeom>
              <a:solidFill>
                <a:srgbClr val="D7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4" name="Rectangle 1151"/>
              <p:cNvSpPr>
                <a:spLocks noChangeArrowheads="1"/>
              </p:cNvSpPr>
              <p:nvPr/>
            </p:nvSpPr>
            <p:spPr bwMode="auto">
              <a:xfrm>
                <a:off x="4202" y="3456"/>
                <a:ext cx="151" cy="5"/>
              </a:xfrm>
              <a:prstGeom prst="rect">
                <a:avLst/>
              </a:prstGeom>
              <a:solidFill>
                <a:srgbClr val="D6C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5" name="Rectangle 1152"/>
              <p:cNvSpPr>
                <a:spLocks noChangeArrowheads="1"/>
              </p:cNvSpPr>
              <p:nvPr/>
            </p:nvSpPr>
            <p:spPr bwMode="auto">
              <a:xfrm>
                <a:off x="4202" y="3461"/>
                <a:ext cx="151" cy="6"/>
              </a:xfrm>
              <a:prstGeom prst="rect">
                <a:avLst/>
              </a:prstGeom>
              <a:solidFill>
                <a:srgbClr val="D4C5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6" name="Rectangle 1153"/>
              <p:cNvSpPr>
                <a:spLocks noChangeArrowheads="1"/>
              </p:cNvSpPr>
              <p:nvPr/>
            </p:nvSpPr>
            <p:spPr bwMode="auto">
              <a:xfrm>
                <a:off x="4202" y="3467"/>
                <a:ext cx="151" cy="4"/>
              </a:xfrm>
              <a:prstGeom prst="rect">
                <a:avLst/>
              </a:prstGeom>
              <a:solidFill>
                <a:srgbClr val="D3C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7" name="Rectangle 1154"/>
              <p:cNvSpPr>
                <a:spLocks noChangeArrowheads="1"/>
              </p:cNvSpPr>
              <p:nvPr/>
            </p:nvSpPr>
            <p:spPr bwMode="auto">
              <a:xfrm>
                <a:off x="4202" y="3471"/>
                <a:ext cx="151" cy="5"/>
              </a:xfrm>
              <a:prstGeom prst="rect">
                <a:avLst/>
              </a:prstGeom>
              <a:solidFill>
                <a:srgbClr val="D2C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8" name="Rectangle 1155"/>
              <p:cNvSpPr>
                <a:spLocks noChangeArrowheads="1"/>
              </p:cNvSpPr>
              <p:nvPr/>
            </p:nvSpPr>
            <p:spPr bwMode="auto">
              <a:xfrm>
                <a:off x="4202" y="3476"/>
                <a:ext cx="151" cy="5"/>
              </a:xfrm>
              <a:prstGeom prst="rect">
                <a:avLst/>
              </a:prstGeom>
              <a:solidFill>
                <a:srgbClr val="D1B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69" name="Rectangle 1156"/>
              <p:cNvSpPr>
                <a:spLocks noChangeArrowheads="1"/>
              </p:cNvSpPr>
              <p:nvPr/>
            </p:nvSpPr>
            <p:spPr bwMode="auto">
              <a:xfrm>
                <a:off x="4202" y="3481"/>
                <a:ext cx="151" cy="3"/>
              </a:xfrm>
              <a:prstGeom prst="rect">
                <a:avLst/>
              </a:prstGeom>
              <a:solidFill>
                <a:srgbClr val="CFB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0" name="Rectangle 1157"/>
              <p:cNvSpPr>
                <a:spLocks noChangeArrowheads="1"/>
              </p:cNvSpPr>
              <p:nvPr/>
            </p:nvSpPr>
            <p:spPr bwMode="auto">
              <a:xfrm>
                <a:off x="4202" y="3484"/>
                <a:ext cx="151" cy="4"/>
              </a:xfrm>
              <a:prstGeom prst="rect">
                <a:avLst/>
              </a:prstGeom>
              <a:solidFill>
                <a:srgbClr val="CFB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1" name="Rectangle 1158"/>
              <p:cNvSpPr>
                <a:spLocks noChangeArrowheads="1"/>
              </p:cNvSpPr>
              <p:nvPr/>
            </p:nvSpPr>
            <p:spPr bwMode="auto">
              <a:xfrm>
                <a:off x="4202" y="3488"/>
                <a:ext cx="151" cy="3"/>
              </a:xfrm>
              <a:prstGeom prst="rect">
                <a:avLst/>
              </a:prstGeom>
              <a:solidFill>
                <a:srgbClr val="CDB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2" name="Rectangle 1159"/>
              <p:cNvSpPr>
                <a:spLocks noChangeArrowheads="1"/>
              </p:cNvSpPr>
              <p:nvPr/>
            </p:nvSpPr>
            <p:spPr bwMode="auto">
              <a:xfrm>
                <a:off x="4202" y="3491"/>
                <a:ext cx="151" cy="5"/>
              </a:xfrm>
              <a:prstGeom prst="rect">
                <a:avLst/>
              </a:prstGeom>
              <a:solidFill>
                <a:srgbClr val="CCB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3" name="Rectangle 1160"/>
              <p:cNvSpPr>
                <a:spLocks noChangeArrowheads="1"/>
              </p:cNvSpPr>
              <p:nvPr/>
            </p:nvSpPr>
            <p:spPr bwMode="auto">
              <a:xfrm>
                <a:off x="4202" y="3496"/>
                <a:ext cx="151" cy="5"/>
              </a:xfrm>
              <a:prstGeom prst="rect">
                <a:avLst/>
              </a:prstGeom>
              <a:solidFill>
                <a:srgbClr val="CBB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4" name="Rectangle 1161"/>
              <p:cNvSpPr>
                <a:spLocks noChangeArrowheads="1"/>
              </p:cNvSpPr>
              <p:nvPr/>
            </p:nvSpPr>
            <p:spPr bwMode="auto">
              <a:xfrm>
                <a:off x="4202" y="3501"/>
                <a:ext cx="151" cy="2"/>
              </a:xfrm>
              <a:prstGeom prst="rect">
                <a:avLst/>
              </a:prstGeom>
              <a:solidFill>
                <a:srgbClr val="C9B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5" name="Freeform 1162"/>
              <p:cNvSpPr>
                <a:spLocks/>
              </p:cNvSpPr>
              <p:nvPr/>
            </p:nvSpPr>
            <p:spPr bwMode="auto">
              <a:xfrm>
                <a:off x="4202" y="3343"/>
                <a:ext cx="150" cy="159"/>
              </a:xfrm>
              <a:custGeom>
                <a:avLst/>
                <a:gdLst>
                  <a:gd name="T0" fmla="*/ 7 w 150"/>
                  <a:gd name="T1" fmla="*/ 74 h 159"/>
                  <a:gd name="T2" fmla="*/ 23 w 150"/>
                  <a:gd name="T3" fmla="*/ 66 h 159"/>
                  <a:gd name="T4" fmla="*/ 30 w 150"/>
                  <a:gd name="T5" fmla="*/ 54 h 159"/>
                  <a:gd name="T6" fmla="*/ 44 w 150"/>
                  <a:gd name="T7" fmla="*/ 29 h 159"/>
                  <a:gd name="T8" fmla="*/ 54 w 150"/>
                  <a:gd name="T9" fmla="*/ 26 h 159"/>
                  <a:gd name="T10" fmla="*/ 63 w 150"/>
                  <a:gd name="T11" fmla="*/ 21 h 159"/>
                  <a:gd name="T12" fmla="*/ 68 w 150"/>
                  <a:gd name="T13" fmla="*/ 10 h 159"/>
                  <a:gd name="T14" fmla="*/ 79 w 150"/>
                  <a:gd name="T15" fmla="*/ 13 h 159"/>
                  <a:gd name="T16" fmla="*/ 87 w 150"/>
                  <a:gd name="T17" fmla="*/ 16 h 159"/>
                  <a:gd name="T18" fmla="*/ 94 w 150"/>
                  <a:gd name="T19" fmla="*/ 17 h 159"/>
                  <a:gd name="T20" fmla="*/ 103 w 150"/>
                  <a:gd name="T21" fmla="*/ 17 h 159"/>
                  <a:gd name="T22" fmla="*/ 102 w 150"/>
                  <a:gd name="T23" fmla="*/ 2 h 159"/>
                  <a:gd name="T24" fmla="*/ 112 w 150"/>
                  <a:gd name="T25" fmla="*/ 3 h 159"/>
                  <a:gd name="T26" fmla="*/ 110 w 150"/>
                  <a:gd name="T27" fmla="*/ 14 h 159"/>
                  <a:gd name="T28" fmla="*/ 126 w 150"/>
                  <a:gd name="T29" fmla="*/ 20 h 159"/>
                  <a:gd name="T30" fmla="*/ 130 w 150"/>
                  <a:gd name="T31" fmla="*/ 27 h 159"/>
                  <a:gd name="T32" fmla="*/ 135 w 150"/>
                  <a:gd name="T33" fmla="*/ 30 h 159"/>
                  <a:gd name="T34" fmla="*/ 129 w 150"/>
                  <a:gd name="T35" fmla="*/ 47 h 159"/>
                  <a:gd name="T36" fmla="*/ 125 w 150"/>
                  <a:gd name="T37" fmla="*/ 54 h 159"/>
                  <a:gd name="T38" fmla="*/ 119 w 150"/>
                  <a:gd name="T39" fmla="*/ 50 h 159"/>
                  <a:gd name="T40" fmla="*/ 112 w 150"/>
                  <a:gd name="T41" fmla="*/ 60 h 159"/>
                  <a:gd name="T42" fmla="*/ 104 w 150"/>
                  <a:gd name="T43" fmla="*/ 65 h 159"/>
                  <a:gd name="T44" fmla="*/ 113 w 150"/>
                  <a:gd name="T45" fmla="*/ 63 h 159"/>
                  <a:gd name="T46" fmla="*/ 108 w 150"/>
                  <a:gd name="T47" fmla="*/ 74 h 159"/>
                  <a:gd name="T48" fmla="*/ 110 w 150"/>
                  <a:gd name="T49" fmla="*/ 96 h 159"/>
                  <a:gd name="T50" fmla="*/ 122 w 150"/>
                  <a:gd name="T51" fmla="*/ 89 h 159"/>
                  <a:gd name="T52" fmla="*/ 142 w 150"/>
                  <a:gd name="T53" fmla="*/ 69 h 159"/>
                  <a:gd name="T54" fmla="*/ 150 w 150"/>
                  <a:gd name="T55" fmla="*/ 78 h 159"/>
                  <a:gd name="T56" fmla="*/ 139 w 150"/>
                  <a:gd name="T57" fmla="*/ 94 h 159"/>
                  <a:gd name="T58" fmla="*/ 131 w 150"/>
                  <a:gd name="T59" fmla="*/ 102 h 159"/>
                  <a:gd name="T60" fmla="*/ 125 w 150"/>
                  <a:gd name="T61" fmla="*/ 103 h 159"/>
                  <a:gd name="T62" fmla="*/ 135 w 150"/>
                  <a:gd name="T63" fmla="*/ 117 h 159"/>
                  <a:gd name="T64" fmla="*/ 133 w 150"/>
                  <a:gd name="T65" fmla="*/ 127 h 159"/>
                  <a:gd name="T66" fmla="*/ 126 w 150"/>
                  <a:gd name="T67" fmla="*/ 146 h 159"/>
                  <a:gd name="T68" fmla="*/ 118 w 150"/>
                  <a:gd name="T69" fmla="*/ 156 h 159"/>
                  <a:gd name="T70" fmla="*/ 107 w 150"/>
                  <a:gd name="T71" fmla="*/ 159 h 159"/>
                  <a:gd name="T72" fmla="*/ 96 w 150"/>
                  <a:gd name="T73" fmla="*/ 158 h 159"/>
                  <a:gd name="T74" fmla="*/ 96 w 150"/>
                  <a:gd name="T75" fmla="*/ 151 h 159"/>
                  <a:gd name="T76" fmla="*/ 93 w 150"/>
                  <a:gd name="T77" fmla="*/ 142 h 159"/>
                  <a:gd name="T78" fmla="*/ 82 w 150"/>
                  <a:gd name="T79" fmla="*/ 139 h 159"/>
                  <a:gd name="T80" fmla="*/ 72 w 150"/>
                  <a:gd name="T81" fmla="*/ 142 h 159"/>
                  <a:gd name="T82" fmla="*/ 68 w 150"/>
                  <a:gd name="T83" fmla="*/ 126 h 159"/>
                  <a:gd name="T84" fmla="*/ 59 w 150"/>
                  <a:gd name="T85" fmla="*/ 126 h 159"/>
                  <a:gd name="T86" fmla="*/ 48 w 150"/>
                  <a:gd name="T87" fmla="*/ 137 h 159"/>
                  <a:gd name="T88" fmla="*/ 39 w 150"/>
                  <a:gd name="T89" fmla="*/ 134 h 159"/>
                  <a:gd name="T90" fmla="*/ 36 w 150"/>
                  <a:gd name="T91" fmla="*/ 126 h 159"/>
                  <a:gd name="T92" fmla="*/ 27 w 150"/>
                  <a:gd name="T93" fmla="*/ 112 h 159"/>
                  <a:gd name="T94" fmla="*/ 12 w 150"/>
                  <a:gd name="T95" fmla="*/ 108 h 159"/>
                  <a:gd name="T96" fmla="*/ 8 w 150"/>
                  <a:gd name="T97" fmla="*/ 103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50" h="159">
                    <a:moveTo>
                      <a:pt x="0" y="96"/>
                    </a:moveTo>
                    <a:lnTo>
                      <a:pt x="4" y="92"/>
                    </a:lnTo>
                    <a:lnTo>
                      <a:pt x="6" y="90"/>
                    </a:lnTo>
                    <a:lnTo>
                      <a:pt x="7" y="74"/>
                    </a:lnTo>
                    <a:lnTo>
                      <a:pt x="11" y="73"/>
                    </a:lnTo>
                    <a:lnTo>
                      <a:pt x="13" y="72"/>
                    </a:lnTo>
                    <a:lnTo>
                      <a:pt x="18" y="70"/>
                    </a:lnTo>
                    <a:lnTo>
                      <a:pt x="23" y="66"/>
                    </a:lnTo>
                    <a:lnTo>
                      <a:pt x="29" y="65"/>
                    </a:lnTo>
                    <a:lnTo>
                      <a:pt x="31" y="63"/>
                    </a:lnTo>
                    <a:lnTo>
                      <a:pt x="29" y="56"/>
                    </a:lnTo>
                    <a:lnTo>
                      <a:pt x="30" y="54"/>
                    </a:lnTo>
                    <a:lnTo>
                      <a:pt x="33" y="51"/>
                    </a:lnTo>
                    <a:lnTo>
                      <a:pt x="33" y="49"/>
                    </a:lnTo>
                    <a:lnTo>
                      <a:pt x="39" y="41"/>
                    </a:lnTo>
                    <a:lnTo>
                      <a:pt x="44" y="29"/>
                    </a:lnTo>
                    <a:lnTo>
                      <a:pt x="45" y="24"/>
                    </a:lnTo>
                    <a:lnTo>
                      <a:pt x="46" y="24"/>
                    </a:lnTo>
                    <a:lnTo>
                      <a:pt x="49" y="27"/>
                    </a:lnTo>
                    <a:lnTo>
                      <a:pt x="54" y="26"/>
                    </a:lnTo>
                    <a:lnTo>
                      <a:pt x="57" y="26"/>
                    </a:lnTo>
                    <a:lnTo>
                      <a:pt x="59" y="22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6" y="20"/>
                    </a:lnTo>
                    <a:lnTo>
                      <a:pt x="67" y="19"/>
                    </a:lnTo>
                    <a:lnTo>
                      <a:pt x="68" y="11"/>
                    </a:lnTo>
                    <a:lnTo>
                      <a:pt x="68" y="10"/>
                    </a:lnTo>
                    <a:lnTo>
                      <a:pt x="71" y="9"/>
                    </a:lnTo>
                    <a:lnTo>
                      <a:pt x="73" y="9"/>
                    </a:lnTo>
                    <a:lnTo>
                      <a:pt x="76" y="9"/>
                    </a:lnTo>
                    <a:lnTo>
                      <a:pt x="79" y="13"/>
                    </a:lnTo>
                    <a:lnTo>
                      <a:pt x="80" y="15"/>
                    </a:lnTo>
                    <a:lnTo>
                      <a:pt x="82" y="15"/>
                    </a:lnTo>
                    <a:lnTo>
                      <a:pt x="85" y="15"/>
                    </a:lnTo>
                    <a:lnTo>
                      <a:pt x="87" y="16"/>
                    </a:lnTo>
                    <a:lnTo>
                      <a:pt x="89" y="17"/>
                    </a:lnTo>
                    <a:lnTo>
                      <a:pt x="91" y="16"/>
                    </a:lnTo>
                    <a:lnTo>
                      <a:pt x="93" y="16"/>
                    </a:lnTo>
                    <a:lnTo>
                      <a:pt x="94" y="17"/>
                    </a:lnTo>
                    <a:lnTo>
                      <a:pt x="96" y="17"/>
                    </a:lnTo>
                    <a:lnTo>
                      <a:pt x="99" y="19"/>
                    </a:lnTo>
                    <a:lnTo>
                      <a:pt x="101" y="18"/>
                    </a:lnTo>
                    <a:lnTo>
                      <a:pt x="103" y="17"/>
                    </a:lnTo>
                    <a:lnTo>
                      <a:pt x="103" y="14"/>
                    </a:lnTo>
                    <a:lnTo>
                      <a:pt x="103" y="9"/>
                    </a:lnTo>
                    <a:lnTo>
                      <a:pt x="102" y="5"/>
                    </a:lnTo>
                    <a:lnTo>
                      <a:pt x="102" y="2"/>
                    </a:lnTo>
                    <a:lnTo>
                      <a:pt x="107" y="1"/>
                    </a:lnTo>
                    <a:lnTo>
                      <a:pt x="108" y="0"/>
                    </a:lnTo>
                    <a:lnTo>
                      <a:pt x="110" y="1"/>
                    </a:lnTo>
                    <a:lnTo>
                      <a:pt x="112" y="3"/>
                    </a:lnTo>
                    <a:lnTo>
                      <a:pt x="113" y="5"/>
                    </a:lnTo>
                    <a:lnTo>
                      <a:pt x="110" y="10"/>
                    </a:lnTo>
                    <a:lnTo>
                      <a:pt x="110" y="12"/>
                    </a:lnTo>
                    <a:lnTo>
                      <a:pt x="110" y="14"/>
                    </a:lnTo>
                    <a:lnTo>
                      <a:pt x="119" y="24"/>
                    </a:lnTo>
                    <a:lnTo>
                      <a:pt x="123" y="22"/>
                    </a:lnTo>
                    <a:lnTo>
                      <a:pt x="125" y="20"/>
                    </a:lnTo>
                    <a:lnTo>
                      <a:pt x="126" y="20"/>
                    </a:lnTo>
                    <a:lnTo>
                      <a:pt x="128" y="20"/>
                    </a:lnTo>
                    <a:lnTo>
                      <a:pt x="127" y="24"/>
                    </a:lnTo>
                    <a:lnTo>
                      <a:pt x="127" y="26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2" y="27"/>
                    </a:lnTo>
                    <a:lnTo>
                      <a:pt x="133" y="29"/>
                    </a:lnTo>
                    <a:lnTo>
                      <a:pt x="135" y="30"/>
                    </a:lnTo>
                    <a:lnTo>
                      <a:pt x="135" y="33"/>
                    </a:lnTo>
                    <a:lnTo>
                      <a:pt x="133" y="39"/>
                    </a:lnTo>
                    <a:lnTo>
                      <a:pt x="130" y="42"/>
                    </a:lnTo>
                    <a:lnTo>
                      <a:pt x="129" y="47"/>
                    </a:lnTo>
                    <a:lnTo>
                      <a:pt x="130" y="54"/>
                    </a:lnTo>
                    <a:lnTo>
                      <a:pt x="129" y="55"/>
                    </a:lnTo>
                    <a:lnTo>
                      <a:pt x="127" y="54"/>
                    </a:lnTo>
                    <a:lnTo>
                      <a:pt x="125" y="54"/>
                    </a:lnTo>
                    <a:lnTo>
                      <a:pt x="123" y="52"/>
                    </a:lnTo>
                    <a:lnTo>
                      <a:pt x="121" y="52"/>
                    </a:lnTo>
                    <a:lnTo>
                      <a:pt x="121" y="50"/>
                    </a:lnTo>
                    <a:lnTo>
                      <a:pt x="119" y="50"/>
                    </a:lnTo>
                    <a:lnTo>
                      <a:pt x="117" y="51"/>
                    </a:lnTo>
                    <a:lnTo>
                      <a:pt x="116" y="52"/>
                    </a:lnTo>
                    <a:lnTo>
                      <a:pt x="113" y="59"/>
                    </a:lnTo>
                    <a:lnTo>
                      <a:pt x="112" y="60"/>
                    </a:lnTo>
                    <a:lnTo>
                      <a:pt x="108" y="60"/>
                    </a:lnTo>
                    <a:lnTo>
                      <a:pt x="105" y="62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5" y="65"/>
                    </a:lnTo>
                    <a:lnTo>
                      <a:pt x="107" y="65"/>
                    </a:lnTo>
                    <a:lnTo>
                      <a:pt x="109" y="65"/>
                    </a:lnTo>
                    <a:lnTo>
                      <a:pt x="113" y="63"/>
                    </a:lnTo>
                    <a:lnTo>
                      <a:pt x="113" y="65"/>
                    </a:lnTo>
                    <a:lnTo>
                      <a:pt x="112" y="69"/>
                    </a:lnTo>
                    <a:lnTo>
                      <a:pt x="108" y="73"/>
                    </a:lnTo>
                    <a:lnTo>
                      <a:pt x="108" y="74"/>
                    </a:lnTo>
                    <a:lnTo>
                      <a:pt x="106" y="77"/>
                    </a:lnTo>
                    <a:lnTo>
                      <a:pt x="108" y="96"/>
                    </a:lnTo>
                    <a:lnTo>
                      <a:pt x="109" y="96"/>
                    </a:lnTo>
                    <a:lnTo>
                      <a:pt x="110" y="96"/>
                    </a:lnTo>
                    <a:lnTo>
                      <a:pt x="113" y="96"/>
                    </a:lnTo>
                    <a:lnTo>
                      <a:pt x="113" y="95"/>
                    </a:lnTo>
                    <a:lnTo>
                      <a:pt x="119" y="92"/>
                    </a:lnTo>
                    <a:lnTo>
                      <a:pt x="122" y="89"/>
                    </a:lnTo>
                    <a:lnTo>
                      <a:pt x="129" y="82"/>
                    </a:lnTo>
                    <a:lnTo>
                      <a:pt x="137" y="74"/>
                    </a:lnTo>
                    <a:lnTo>
                      <a:pt x="139" y="71"/>
                    </a:lnTo>
                    <a:lnTo>
                      <a:pt x="142" y="69"/>
                    </a:lnTo>
                    <a:lnTo>
                      <a:pt x="143" y="69"/>
                    </a:lnTo>
                    <a:lnTo>
                      <a:pt x="144" y="69"/>
                    </a:lnTo>
                    <a:lnTo>
                      <a:pt x="146" y="73"/>
                    </a:lnTo>
                    <a:lnTo>
                      <a:pt x="150" y="78"/>
                    </a:lnTo>
                    <a:lnTo>
                      <a:pt x="150" y="83"/>
                    </a:lnTo>
                    <a:lnTo>
                      <a:pt x="147" y="87"/>
                    </a:lnTo>
                    <a:lnTo>
                      <a:pt x="141" y="91"/>
                    </a:lnTo>
                    <a:lnTo>
                      <a:pt x="139" y="94"/>
                    </a:lnTo>
                    <a:lnTo>
                      <a:pt x="136" y="100"/>
                    </a:lnTo>
                    <a:lnTo>
                      <a:pt x="135" y="101"/>
                    </a:lnTo>
                    <a:lnTo>
                      <a:pt x="134" y="102"/>
                    </a:lnTo>
                    <a:lnTo>
                      <a:pt x="131" y="102"/>
                    </a:lnTo>
                    <a:lnTo>
                      <a:pt x="129" y="100"/>
                    </a:lnTo>
                    <a:lnTo>
                      <a:pt x="127" y="100"/>
                    </a:lnTo>
                    <a:lnTo>
                      <a:pt x="125" y="102"/>
                    </a:lnTo>
                    <a:lnTo>
                      <a:pt x="125" y="103"/>
                    </a:lnTo>
                    <a:lnTo>
                      <a:pt x="129" y="107"/>
                    </a:lnTo>
                    <a:lnTo>
                      <a:pt x="130" y="107"/>
                    </a:lnTo>
                    <a:lnTo>
                      <a:pt x="134" y="111"/>
                    </a:lnTo>
                    <a:lnTo>
                      <a:pt x="135" y="117"/>
                    </a:lnTo>
                    <a:lnTo>
                      <a:pt x="134" y="120"/>
                    </a:lnTo>
                    <a:lnTo>
                      <a:pt x="134" y="121"/>
                    </a:lnTo>
                    <a:lnTo>
                      <a:pt x="133" y="123"/>
                    </a:lnTo>
                    <a:lnTo>
                      <a:pt x="133" y="127"/>
                    </a:lnTo>
                    <a:lnTo>
                      <a:pt x="131" y="130"/>
                    </a:lnTo>
                    <a:lnTo>
                      <a:pt x="127" y="136"/>
                    </a:lnTo>
                    <a:lnTo>
                      <a:pt x="125" y="142"/>
                    </a:lnTo>
                    <a:lnTo>
                      <a:pt x="126" y="146"/>
                    </a:lnTo>
                    <a:lnTo>
                      <a:pt x="127" y="150"/>
                    </a:lnTo>
                    <a:lnTo>
                      <a:pt x="125" y="151"/>
                    </a:lnTo>
                    <a:lnTo>
                      <a:pt x="123" y="151"/>
                    </a:lnTo>
                    <a:lnTo>
                      <a:pt x="118" y="156"/>
                    </a:lnTo>
                    <a:lnTo>
                      <a:pt x="116" y="157"/>
                    </a:lnTo>
                    <a:lnTo>
                      <a:pt x="113" y="158"/>
                    </a:lnTo>
                    <a:lnTo>
                      <a:pt x="109" y="159"/>
                    </a:lnTo>
                    <a:lnTo>
                      <a:pt x="107" y="159"/>
                    </a:lnTo>
                    <a:lnTo>
                      <a:pt x="104" y="158"/>
                    </a:lnTo>
                    <a:lnTo>
                      <a:pt x="101" y="159"/>
                    </a:lnTo>
                    <a:lnTo>
                      <a:pt x="98" y="158"/>
                    </a:lnTo>
                    <a:lnTo>
                      <a:pt x="96" y="158"/>
                    </a:lnTo>
                    <a:lnTo>
                      <a:pt x="95" y="158"/>
                    </a:lnTo>
                    <a:lnTo>
                      <a:pt x="96" y="155"/>
                    </a:lnTo>
                    <a:lnTo>
                      <a:pt x="96" y="151"/>
                    </a:lnTo>
                    <a:lnTo>
                      <a:pt x="96" y="151"/>
                    </a:lnTo>
                    <a:lnTo>
                      <a:pt x="96" y="150"/>
                    </a:lnTo>
                    <a:lnTo>
                      <a:pt x="95" y="147"/>
                    </a:lnTo>
                    <a:lnTo>
                      <a:pt x="94" y="147"/>
                    </a:lnTo>
                    <a:lnTo>
                      <a:pt x="93" y="142"/>
                    </a:lnTo>
                    <a:lnTo>
                      <a:pt x="92" y="140"/>
                    </a:lnTo>
                    <a:lnTo>
                      <a:pt x="91" y="139"/>
                    </a:lnTo>
                    <a:lnTo>
                      <a:pt x="84" y="140"/>
                    </a:lnTo>
                    <a:lnTo>
                      <a:pt x="82" y="139"/>
                    </a:lnTo>
                    <a:lnTo>
                      <a:pt x="76" y="139"/>
                    </a:lnTo>
                    <a:lnTo>
                      <a:pt x="76" y="138"/>
                    </a:lnTo>
                    <a:lnTo>
                      <a:pt x="75" y="140"/>
                    </a:lnTo>
                    <a:lnTo>
                      <a:pt x="72" y="142"/>
                    </a:lnTo>
                    <a:lnTo>
                      <a:pt x="68" y="142"/>
                    </a:lnTo>
                    <a:lnTo>
                      <a:pt x="68" y="140"/>
                    </a:lnTo>
                    <a:lnTo>
                      <a:pt x="70" y="132"/>
                    </a:lnTo>
                    <a:lnTo>
                      <a:pt x="68" y="126"/>
                    </a:lnTo>
                    <a:lnTo>
                      <a:pt x="67" y="124"/>
                    </a:lnTo>
                    <a:lnTo>
                      <a:pt x="63" y="124"/>
                    </a:lnTo>
                    <a:lnTo>
                      <a:pt x="62" y="125"/>
                    </a:lnTo>
                    <a:lnTo>
                      <a:pt x="59" y="126"/>
                    </a:lnTo>
                    <a:lnTo>
                      <a:pt x="57" y="127"/>
                    </a:lnTo>
                    <a:lnTo>
                      <a:pt x="53" y="129"/>
                    </a:lnTo>
                    <a:lnTo>
                      <a:pt x="50" y="136"/>
                    </a:lnTo>
                    <a:lnTo>
                      <a:pt x="48" y="137"/>
                    </a:lnTo>
                    <a:lnTo>
                      <a:pt x="46" y="137"/>
                    </a:lnTo>
                    <a:lnTo>
                      <a:pt x="45" y="137"/>
                    </a:lnTo>
                    <a:lnTo>
                      <a:pt x="39" y="136"/>
                    </a:lnTo>
                    <a:lnTo>
                      <a:pt x="39" y="134"/>
                    </a:lnTo>
                    <a:lnTo>
                      <a:pt x="37" y="132"/>
                    </a:lnTo>
                    <a:lnTo>
                      <a:pt x="37" y="130"/>
                    </a:lnTo>
                    <a:lnTo>
                      <a:pt x="36" y="129"/>
                    </a:lnTo>
                    <a:lnTo>
                      <a:pt x="36" y="126"/>
                    </a:lnTo>
                    <a:lnTo>
                      <a:pt x="35" y="123"/>
                    </a:lnTo>
                    <a:lnTo>
                      <a:pt x="32" y="112"/>
                    </a:lnTo>
                    <a:lnTo>
                      <a:pt x="31" y="110"/>
                    </a:lnTo>
                    <a:lnTo>
                      <a:pt x="27" y="112"/>
                    </a:lnTo>
                    <a:lnTo>
                      <a:pt x="24" y="112"/>
                    </a:lnTo>
                    <a:lnTo>
                      <a:pt x="20" y="111"/>
                    </a:lnTo>
                    <a:lnTo>
                      <a:pt x="16" y="107"/>
                    </a:lnTo>
                    <a:lnTo>
                      <a:pt x="12" y="108"/>
                    </a:lnTo>
                    <a:lnTo>
                      <a:pt x="11" y="107"/>
                    </a:lnTo>
                    <a:lnTo>
                      <a:pt x="9" y="105"/>
                    </a:lnTo>
                    <a:lnTo>
                      <a:pt x="9" y="103"/>
                    </a:lnTo>
                    <a:lnTo>
                      <a:pt x="8" y="103"/>
                    </a:lnTo>
                    <a:lnTo>
                      <a:pt x="6" y="102"/>
                    </a:lnTo>
                    <a:lnTo>
                      <a:pt x="0" y="97"/>
                    </a:lnTo>
                    <a:lnTo>
                      <a:pt x="0" y="96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7D6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2187" name="Picture 1163"/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3494"/>
                <a:ext cx="70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8" name="Picture 1164"/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3494"/>
                <a:ext cx="70" cy="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76" name="Rectangle 1165"/>
              <p:cNvSpPr>
                <a:spLocks noChangeArrowheads="1"/>
              </p:cNvSpPr>
              <p:nvPr/>
            </p:nvSpPr>
            <p:spPr bwMode="auto">
              <a:xfrm>
                <a:off x="4245" y="3506"/>
                <a:ext cx="28" cy="1"/>
              </a:xfrm>
              <a:prstGeom prst="rect">
                <a:avLst/>
              </a:prstGeom>
              <a:solidFill>
                <a:srgbClr val="F0E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7" name="Rectangle 1166"/>
              <p:cNvSpPr>
                <a:spLocks noChangeArrowheads="1"/>
              </p:cNvSpPr>
              <p:nvPr/>
            </p:nvSpPr>
            <p:spPr bwMode="auto">
              <a:xfrm>
                <a:off x="4245" y="3506"/>
                <a:ext cx="28" cy="1"/>
              </a:xfrm>
              <a:prstGeom prst="rect">
                <a:avLst/>
              </a:prstGeom>
              <a:solidFill>
                <a:srgbClr val="EFE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8" name="Rectangle 1167"/>
              <p:cNvSpPr>
                <a:spLocks noChangeArrowheads="1"/>
              </p:cNvSpPr>
              <p:nvPr/>
            </p:nvSpPr>
            <p:spPr bwMode="auto">
              <a:xfrm>
                <a:off x="4245" y="3507"/>
                <a:ext cx="28" cy="1"/>
              </a:xfrm>
              <a:prstGeom prst="rect">
                <a:avLst/>
              </a:prstGeom>
              <a:solidFill>
                <a:srgbClr val="EFE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79" name="Rectangle 1168"/>
              <p:cNvSpPr>
                <a:spLocks noChangeArrowheads="1"/>
              </p:cNvSpPr>
              <p:nvPr/>
            </p:nvSpPr>
            <p:spPr bwMode="auto">
              <a:xfrm>
                <a:off x="4245" y="3508"/>
                <a:ext cx="28" cy="1"/>
              </a:xfrm>
              <a:prstGeom prst="rect">
                <a:avLst/>
              </a:prstGeom>
              <a:solidFill>
                <a:srgbClr val="EEE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80" name="Rectangle 1169"/>
              <p:cNvSpPr>
                <a:spLocks noChangeArrowheads="1"/>
              </p:cNvSpPr>
              <p:nvPr/>
            </p:nvSpPr>
            <p:spPr bwMode="auto">
              <a:xfrm>
                <a:off x="4245" y="3508"/>
                <a:ext cx="28" cy="1"/>
              </a:xfrm>
              <a:prstGeom prst="rect">
                <a:avLst/>
              </a:prstGeom>
              <a:solidFill>
                <a:srgbClr val="EE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81" name="Rectangle 1170"/>
              <p:cNvSpPr>
                <a:spLocks noChangeArrowheads="1"/>
              </p:cNvSpPr>
              <p:nvPr/>
            </p:nvSpPr>
            <p:spPr bwMode="auto">
              <a:xfrm>
                <a:off x="4245" y="3509"/>
                <a:ext cx="28" cy="1"/>
              </a:xfrm>
              <a:prstGeom prst="rect">
                <a:avLst/>
              </a:prstGeom>
              <a:solidFill>
                <a:srgbClr val="EDE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82" name="Rectangle 1171"/>
              <p:cNvSpPr>
                <a:spLocks noChangeArrowheads="1"/>
              </p:cNvSpPr>
              <p:nvPr/>
            </p:nvSpPr>
            <p:spPr bwMode="auto">
              <a:xfrm>
                <a:off x="4245" y="3510"/>
                <a:ext cx="28" cy="1"/>
              </a:xfrm>
              <a:prstGeom prst="rect">
                <a:avLst/>
              </a:prstGeom>
              <a:solidFill>
                <a:srgbClr val="ED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83" name="Rectangle 1172"/>
              <p:cNvSpPr>
                <a:spLocks noChangeArrowheads="1"/>
              </p:cNvSpPr>
              <p:nvPr/>
            </p:nvSpPr>
            <p:spPr bwMode="auto">
              <a:xfrm>
                <a:off x="4245" y="3510"/>
                <a:ext cx="28" cy="1"/>
              </a:xfrm>
              <a:prstGeom prst="rect">
                <a:avLst/>
              </a:prstGeom>
              <a:solidFill>
                <a:srgbClr val="EC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84" name="Rectangle 1173"/>
              <p:cNvSpPr>
                <a:spLocks noChangeArrowheads="1"/>
              </p:cNvSpPr>
              <p:nvPr/>
            </p:nvSpPr>
            <p:spPr bwMode="auto">
              <a:xfrm>
                <a:off x="4245" y="3511"/>
                <a:ext cx="28" cy="1"/>
              </a:xfrm>
              <a:prstGeom prst="rect">
                <a:avLst/>
              </a:prstGeom>
              <a:solidFill>
                <a:srgbClr val="ECE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85" name="Rectangle 1174"/>
              <p:cNvSpPr>
                <a:spLocks noChangeArrowheads="1"/>
              </p:cNvSpPr>
              <p:nvPr/>
            </p:nvSpPr>
            <p:spPr bwMode="auto">
              <a:xfrm>
                <a:off x="4245" y="3512"/>
                <a:ext cx="28" cy="1"/>
              </a:xfrm>
              <a:prstGeom prst="rect">
                <a:avLst/>
              </a:prstGeom>
              <a:solidFill>
                <a:srgbClr val="EB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86" name="Rectangle 1175"/>
              <p:cNvSpPr>
                <a:spLocks noChangeArrowheads="1"/>
              </p:cNvSpPr>
              <p:nvPr/>
            </p:nvSpPr>
            <p:spPr bwMode="auto">
              <a:xfrm>
                <a:off x="4245" y="3512"/>
                <a:ext cx="28" cy="2"/>
              </a:xfrm>
              <a:prstGeom prst="rect">
                <a:avLst/>
              </a:prstGeom>
              <a:solidFill>
                <a:srgbClr val="EAE2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89" name="Rectangle 1176"/>
              <p:cNvSpPr>
                <a:spLocks noChangeArrowheads="1"/>
              </p:cNvSpPr>
              <p:nvPr/>
            </p:nvSpPr>
            <p:spPr bwMode="auto">
              <a:xfrm>
                <a:off x="4245" y="3514"/>
                <a:ext cx="28" cy="1"/>
              </a:xfrm>
              <a:prstGeom prst="rect">
                <a:avLst/>
              </a:prstGeom>
              <a:solidFill>
                <a:srgbClr val="E9E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0" name="Rectangle 1177"/>
              <p:cNvSpPr>
                <a:spLocks noChangeArrowheads="1"/>
              </p:cNvSpPr>
              <p:nvPr/>
            </p:nvSpPr>
            <p:spPr bwMode="auto">
              <a:xfrm>
                <a:off x="4245" y="3514"/>
                <a:ext cx="28" cy="1"/>
              </a:xfrm>
              <a:prstGeom prst="rect">
                <a:avLst/>
              </a:prstGeom>
              <a:solidFill>
                <a:srgbClr val="E8E0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1" name="Rectangle 1178"/>
              <p:cNvSpPr>
                <a:spLocks noChangeArrowheads="1"/>
              </p:cNvSpPr>
              <p:nvPr/>
            </p:nvSpPr>
            <p:spPr bwMode="auto">
              <a:xfrm>
                <a:off x="4245" y="3515"/>
                <a:ext cx="28" cy="1"/>
              </a:xfrm>
              <a:prstGeom prst="rect">
                <a:avLst/>
              </a:prstGeom>
              <a:solidFill>
                <a:srgbClr val="E8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2" name="Rectangle 1179"/>
              <p:cNvSpPr>
                <a:spLocks noChangeArrowheads="1"/>
              </p:cNvSpPr>
              <p:nvPr/>
            </p:nvSpPr>
            <p:spPr bwMode="auto">
              <a:xfrm>
                <a:off x="4245" y="3516"/>
                <a:ext cx="28" cy="1"/>
              </a:xfrm>
              <a:prstGeom prst="rect">
                <a:avLst/>
              </a:prstGeom>
              <a:solidFill>
                <a:srgbClr val="E7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3" name="Rectangle 1180"/>
              <p:cNvSpPr>
                <a:spLocks noChangeArrowheads="1"/>
              </p:cNvSpPr>
              <p:nvPr/>
            </p:nvSpPr>
            <p:spPr bwMode="auto">
              <a:xfrm>
                <a:off x="4245" y="3516"/>
                <a:ext cx="28" cy="1"/>
              </a:xfrm>
              <a:prstGeom prst="rect">
                <a:avLst/>
              </a:prstGeom>
              <a:solidFill>
                <a:srgbClr val="E7D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4" name="Rectangle 1181"/>
              <p:cNvSpPr>
                <a:spLocks noChangeArrowheads="1"/>
              </p:cNvSpPr>
              <p:nvPr/>
            </p:nvSpPr>
            <p:spPr bwMode="auto">
              <a:xfrm>
                <a:off x="4245" y="3517"/>
                <a:ext cx="28" cy="1"/>
              </a:xfrm>
              <a:prstGeom prst="rect">
                <a:avLst/>
              </a:prstGeom>
              <a:solidFill>
                <a:srgbClr val="E6D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5" name="Rectangle 1182"/>
              <p:cNvSpPr>
                <a:spLocks noChangeArrowheads="1"/>
              </p:cNvSpPr>
              <p:nvPr/>
            </p:nvSpPr>
            <p:spPr bwMode="auto">
              <a:xfrm>
                <a:off x="4245" y="3518"/>
                <a:ext cx="28" cy="1"/>
              </a:xfrm>
              <a:prstGeom prst="rect">
                <a:avLst/>
              </a:prstGeom>
              <a:solidFill>
                <a:srgbClr val="E6D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6" name="Rectangle 1183"/>
              <p:cNvSpPr>
                <a:spLocks noChangeArrowheads="1"/>
              </p:cNvSpPr>
              <p:nvPr/>
            </p:nvSpPr>
            <p:spPr bwMode="auto">
              <a:xfrm>
                <a:off x="4245" y="3519"/>
                <a:ext cx="28" cy="1"/>
              </a:xfrm>
              <a:prstGeom prst="rect">
                <a:avLst/>
              </a:prstGeom>
              <a:solidFill>
                <a:srgbClr val="E5D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7" name="Rectangle 1184"/>
              <p:cNvSpPr>
                <a:spLocks noChangeArrowheads="1"/>
              </p:cNvSpPr>
              <p:nvPr/>
            </p:nvSpPr>
            <p:spPr bwMode="auto">
              <a:xfrm>
                <a:off x="4245" y="3519"/>
                <a:ext cx="28" cy="1"/>
              </a:xfrm>
              <a:prstGeom prst="rect">
                <a:avLst/>
              </a:prstGeom>
              <a:solidFill>
                <a:srgbClr val="E5D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8" name="Rectangle 1185"/>
              <p:cNvSpPr>
                <a:spLocks noChangeArrowheads="1"/>
              </p:cNvSpPr>
              <p:nvPr/>
            </p:nvSpPr>
            <p:spPr bwMode="auto">
              <a:xfrm>
                <a:off x="4245" y="3520"/>
                <a:ext cx="28" cy="1"/>
              </a:xfrm>
              <a:prstGeom prst="rect">
                <a:avLst/>
              </a:prstGeom>
              <a:solidFill>
                <a:srgbClr val="E4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199" name="Rectangle 1186"/>
              <p:cNvSpPr>
                <a:spLocks noChangeArrowheads="1"/>
              </p:cNvSpPr>
              <p:nvPr/>
            </p:nvSpPr>
            <p:spPr bwMode="auto">
              <a:xfrm>
                <a:off x="4245" y="3521"/>
                <a:ext cx="28" cy="1"/>
              </a:xfrm>
              <a:prstGeom prst="rect">
                <a:avLst/>
              </a:prstGeom>
              <a:solidFill>
                <a:srgbClr val="E4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00" name="Rectangle 1187"/>
              <p:cNvSpPr>
                <a:spLocks noChangeArrowheads="1"/>
              </p:cNvSpPr>
              <p:nvPr/>
            </p:nvSpPr>
            <p:spPr bwMode="auto">
              <a:xfrm>
                <a:off x="4245" y="3521"/>
                <a:ext cx="28" cy="2"/>
              </a:xfrm>
              <a:prstGeom prst="rect">
                <a:avLst/>
              </a:prstGeom>
              <a:solidFill>
                <a:srgbClr val="E3D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01" name="Rectangle 1188"/>
              <p:cNvSpPr>
                <a:spLocks noChangeArrowheads="1"/>
              </p:cNvSpPr>
              <p:nvPr/>
            </p:nvSpPr>
            <p:spPr bwMode="auto">
              <a:xfrm>
                <a:off x="4245" y="3523"/>
                <a:ext cx="28" cy="1"/>
              </a:xfrm>
              <a:prstGeom prst="rect">
                <a:avLst/>
              </a:prstGeom>
              <a:solidFill>
                <a:srgbClr val="E2D7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02" name="Rectangle 1189"/>
              <p:cNvSpPr>
                <a:spLocks noChangeArrowheads="1"/>
              </p:cNvSpPr>
              <p:nvPr/>
            </p:nvSpPr>
            <p:spPr bwMode="auto">
              <a:xfrm>
                <a:off x="4245" y="3523"/>
                <a:ext cx="28" cy="1"/>
              </a:xfrm>
              <a:prstGeom prst="rect">
                <a:avLst/>
              </a:prstGeom>
              <a:solidFill>
                <a:srgbClr val="E2D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03" name="Rectangle 1190"/>
              <p:cNvSpPr>
                <a:spLocks noChangeArrowheads="1"/>
              </p:cNvSpPr>
              <p:nvPr/>
            </p:nvSpPr>
            <p:spPr bwMode="auto">
              <a:xfrm>
                <a:off x="4245" y="3524"/>
                <a:ext cx="28" cy="1"/>
              </a:xfrm>
              <a:prstGeom prst="rect">
                <a:avLst/>
              </a:prstGeom>
              <a:solidFill>
                <a:srgbClr val="E1D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04" name="Rectangle 1191"/>
              <p:cNvSpPr>
                <a:spLocks noChangeArrowheads="1"/>
              </p:cNvSpPr>
              <p:nvPr/>
            </p:nvSpPr>
            <p:spPr bwMode="auto">
              <a:xfrm>
                <a:off x="4245" y="3525"/>
                <a:ext cx="28" cy="1"/>
              </a:xfrm>
              <a:prstGeom prst="rect">
                <a:avLst/>
              </a:prstGeom>
              <a:solidFill>
                <a:srgbClr val="E0D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05" name="Rectangle 1192"/>
              <p:cNvSpPr>
                <a:spLocks noChangeArrowheads="1"/>
              </p:cNvSpPr>
              <p:nvPr/>
            </p:nvSpPr>
            <p:spPr bwMode="auto">
              <a:xfrm>
                <a:off x="4245" y="3526"/>
                <a:ext cx="28" cy="1"/>
              </a:xfrm>
              <a:prstGeom prst="rect">
                <a:avLst/>
              </a:prstGeom>
              <a:solidFill>
                <a:srgbClr val="DFD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06" name="Rectangle 1193"/>
              <p:cNvSpPr>
                <a:spLocks noChangeArrowheads="1"/>
              </p:cNvSpPr>
              <p:nvPr/>
            </p:nvSpPr>
            <p:spPr bwMode="auto">
              <a:xfrm>
                <a:off x="4245" y="3527"/>
                <a:ext cx="28" cy="1"/>
              </a:xfrm>
              <a:prstGeom prst="rect">
                <a:avLst/>
              </a:prstGeom>
              <a:solidFill>
                <a:srgbClr val="DED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07" name="Rectangle 1194"/>
              <p:cNvSpPr>
                <a:spLocks noChangeArrowheads="1"/>
              </p:cNvSpPr>
              <p:nvPr/>
            </p:nvSpPr>
            <p:spPr bwMode="auto">
              <a:xfrm>
                <a:off x="4245" y="3528"/>
                <a:ext cx="28" cy="1"/>
              </a:xfrm>
              <a:prstGeom prst="rect">
                <a:avLst/>
              </a:prstGeom>
              <a:solidFill>
                <a:srgbClr val="DDD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8" name="Rectangle 1195"/>
              <p:cNvSpPr>
                <a:spLocks noChangeArrowheads="1"/>
              </p:cNvSpPr>
              <p:nvPr/>
            </p:nvSpPr>
            <p:spPr bwMode="auto">
              <a:xfrm>
                <a:off x="4245" y="3529"/>
                <a:ext cx="28" cy="1"/>
              </a:xfrm>
              <a:prstGeom prst="rect">
                <a:avLst/>
              </a:prstGeom>
              <a:solidFill>
                <a:srgbClr val="DDD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9" name="Rectangle 1196"/>
              <p:cNvSpPr>
                <a:spLocks noChangeArrowheads="1"/>
              </p:cNvSpPr>
              <p:nvPr/>
            </p:nvSpPr>
            <p:spPr bwMode="auto">
              <a:xfrm>
                <a:off x="4245" y="3529"/>
                <a:ext cx="28" cy="2"/>
              </a:xfrm>
              <a:prstGeom prst="rect">
                <a:avLst/>
              </a:prstGeom>
              <a:solidFill>
                <a:srgbClr val="DCC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0" name="Rectangle 1197"/>
              <p:cNvSpPr>
                <a:spLocks noChangeArrowheads="1"/>
              </p:cNvSpPr>
              <p:nvPr/>
            </p:nvSpPr>
            <p:spPr bwMode="auto">
              <a:xfrm>
                <a:off x="4245" y="3531"/>
                <a:ext cx="28" cy="1"/>
              </a:xfrm>
              <a:prstGeom prst="rect">
                <a:avLst/>
              </a:prstGeom>
              <a:solidFill>
                <a:srgbClr val="DBC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1" name="Rectangle 1198"/>
              <p:cNvSpPr>
                <a:spLocks noChangeArrowheads="1"/>
              </p:cNvSpPr>
              <p:nvPr/>
            </p:nvSpPr>
            <p:spPr bwMode="auto">
              <a:xfrm>
                <a:off x="4245" y="3532"/>
                <a:ext cx="28" cy="1"/>
              </a:xfrm>
              <a:prstGeom prst="rect">
                <a:avLst/>
              </a:prstGeom>
              <a:solidFill>
                <a:srgbClr val="DB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2" name="Rectangle 1199"/>
              <p:cNvSpPr>
                <a:spLocks noChangeArrowheads="1"/>
              </p:cNvSpPr>
              <p:nvPr/>
            </p:nvSpPr>
            <p:spPr bwMode="auto">
              <a:xfrm>
                <a:off x="4245" y="3532"/>
                <a:ext cx="28" cy="2"/>
              </a:xfrm>
              <a:prstGeom prst="rect">
                <a:avLst/>
              </a:prstGeom>
              <a:solidFill>
                <a:srgbClr val="DAC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3" name="Rectangle 1200"/>
              <p:cNvSpPr>
                <a:spLocks noChangeArrowheads="1"/>
              </p:cNvSpPr>
              <p:nvPr/>
            </p:nvSpPr>
            <p:spPr bwMode="auto">
              <a:xfrm>
                <a:off x="4245" y="3534"/>
                <a:ext cx="28" cy="1"/>
              </a:xfrm>
              <a:prstGeom prst="rect">
                <a:avLst/>
              </a:prstGeom>
              <a:solidFill>
                <a:srgbClr val="D9C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4" name="Rectangle 1201"/>
              <p:cNvSpPr>
                <a:spLocks noChangeArrowheads="1"/>
              </p:cNvSpPr>
              <p:nvPr/>
            </p:nvSpPr>
            <p:spPr bwMode="auto">
              <a:xfrm>
                <a:off x="4245" y="3534"/>
                <a:ext cx="28" cy="1"/>
              </a:xfrm>
              <a:prstGeom prst="rect">
                <a:avLst/>
              </a:prstGeom>
              <a:solidFill>
                <a:srgbClr val="D8C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5" name="Rectangle 1202"/>
              <p:cNvSpPr>
                <a:spLocks noChangeArrowheads="1"/>
              </p:cNvSpPr>
              <p:nvPr/>
            </p:nvSpPr>
            <p:spPr bwMode="auto">
              <a:xfrm>
                <a:off x="4245" y="3535"/>
                <a:ext cx="28" cy="1"/>
              </a:xfrm>
              <a:prstGeom prst="rect">
                <a:avLst/>
              </a:prstGeom>
              <a:solidFill>
                <a:srgbClr val="D7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6" name="Rectangle 1203"/>
              <p:cNvSpPr>
                <a:spLocks noChangeArrowheads="1"/>
              </p:cNvSpPr>
              <p:nvPr/>
            </p:nvSpPr>
            <p:spPr bwMode="auto">
              <a:xfrm>
                <a:off x="4245" y="3536"/>
                <a:ext cx="28" cy="1"/>
              </a:xfrm>
              <a:prstGeom prst="rect">
                <a:avLst/>
              </a:prstGeom>
              <a:solidFill>
                <a:srgbClr val="D6C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7" name="Rectangle 1204"/>
              <p:cNvSpPr>
                <a:spLocks noChangeArrowheads="1"/>
              </p:cNvSpPr>
              <p:nvPr/>
            </p:nvSpPr>
            <p:spPr bwMode="auto">
              <a:xfrm>
                <a:off x="4245" y="3536"/>
                <a:ext cx="28" cy="1"/>
              </a:xfrm>
              <a:prstGeom prst="rect">
                <a:avLst/>
              </a:prstGeom>
              <a:solidFill>
                <a:srgbClr val="D6C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8" name="Rectangle 1205"/>
              <p:cNvSpPr>
                <a:spLocks noChangeArrowheads="1"/>
              </p:cNvSpPr>
              <p:nvPr/>
            </p:nvSpPr>
            <p:spPr bwMode="auto">
              <a:xfrm>
                <a:off x="4245" y="3537"/>
                <a:ext cx="28" cy="1"/>
              </a:xfrm>
              <a:prstGeom prst="rect">
                <a:avLst/>
              </a:prstGeom>
              <a:solidFill>
                <a:srgbClr val="D5C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39" name="Rectangle 1206"/>
              <p:cNvSpPr>
                <a:spLocks noChangeArrowheads="1"/>
              </p:cNvSpPr>
              <p:nvPr/>
            </p:nvSpPr>
            <p:spPr bwMode="auto">
              <a:xfrm>
                <a:off x="4245" y="3538"/>
                <a:ext cx="28" cy="1"/>
              </a:xfrm>
              <a:prstGeom prst="rect">
                <a:avLst/>
              </a:prstGeom>
              <a:solidFill>
                <a:srgbClr val="D4C5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0" name="Rectangle 1207"/>
              <p:cNvSpPr>
                <a:spLocks noChangeArrowheads="1"/>
              </p:cNvSpPr>
              <p:nvPr/>
            </p:nvSpPr>
            <p:spPr bwMode="auto">
              <a:xfrm>
                <a:off x="4245" y="3538"/>
                <a:ext cx="28" cy="1"/>
              </a:xfrm>
              <a:prstGeom prst="rect">
                <a:avLst/>
              </a:prstGeom>
              <a:solidFill>
                <a:srgbClr val="D4C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1" name="Rectangle 1208"/>
              <p:cNvSpPr>
                <a:spLocks noChangeArrowheads="1"/>
              </p:cNvSpPr>
              <p:nvPr/>
            </p:nvSpPr>
            <p:spPr bwMode="auto">
              <a:xfrm>
                <a:off x="4245" y="3539"/>
                <a:ext cx="28" cy="1"/>
              </a:xfrm>
              <a:prstGeom prst="rect">
                <a:avLst/>
              </a:prstGeom>
              <a:solidFill>
                <a:srgbClr val="D3C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42" name="Rectangle 1209"/>
              <p:cNvSpPr>
                <a:spLocks noChangeArrowheads="1"/>
              </p:cNvSpPr>
              <p:nvPr/>
            </p:nvSpPr>
            <p:spPr bwMode="auto">
              <a:xfrm>
                <a:off x="4245" y="3540"/>
                <a:ext cx="28" cy="1"/>
              </a:xfrm>
              <a:prstGeom prst="rect">
                <a:avLst/>
              </a:prstGeom>
              <a:solidFill>
                <a:srgbClr val="D3C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grpSp>
          <p:nvGrpSpPr>
            <p:cNvPr id="11" name="Group 1411"/>
            <p:cNvGrpSpPr>
              <a:grpSpLocks/>
            </p:cNvGrpSpPr>
            <p:nvPr/>
          </p:nvGrpSpPr>
          <p:grpSpPr bwMode="auto">
            <a:xfrm>
              <a:off x="4149" y="3387"/>
              <a:ext cx="298" cy="291"/>
              <a:chOff x="4149" y="3387"/>
              <a:chExt cx="298" cy="291"/>
            </a:xfrm>
          </p:grpSpPr>
          <p:sp>
            <p:nvSpPr>
              <p:cNvPr id="2478" name="Rectangle 1211"/>
              <p:cNvSpPr>
                <a:spLocks noChangeArrowheads="1"/>
              </p:cNvSpPr>
              <p:nvPr/>
            </p:nvSpPr>
            <p:spPr bwMode="auto">
              <a:xfrm>
                <a:off x="4245" y="3540"/>
                <a:ext cx="28" cy="1"/>
              </a:xfrm>
              <a:prstGeom prst="rect">
                <a:avLst/>
              </a:prstGeom>
              <a:solidFill>
                <a:srgbClr val="D2C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79" name="Rectangle 1212"/>
              <p:cNvSpPr>
                <a:spLocks noChangeArrowheads="1"/>
              </p:cNvSpPr>
              <p:nvPr/>
            </p:nvSpPr>
            <p:spPr bwMode="auto">
              <a:xfrm>
                <a:off x="4245" y="3541"/>
                <a:ext cx="28" cy="1"/>
              </a:xfrm>
              <a:prstGeom prst="rect">
                <a:avLst/>
              </a:prstGeom>
              <a:solidFill>
                <a:srgbClr val="D1C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80" name="Rectangle 1213"/>
              <p:cNvSpPr>
                <a:spLocks noChangeArrowheads="1"/>
              </p:cNvSpPr>
              <p:nvPr/>
            </p:nvSpPr>
            <p:spPr bwMode="auto">
              <a:xfrm>
                <a:off x="4245" y="3542"/>
                <a:ext cx="28" cy="1"/>
              </a:xfrm>
              <a:prstGeom prst="rect">
                <a:avLst/>
              </a:prstGeom>
              <a:solidFill>
                <a:srgbClr val="D1B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81" name="Rectangle 1214"/>
              <p:cNvSpPr>
                <a:spLocks noChangeArrowheads="1"/>
              </p:cNvSpPr>
              <p:nvPr/>
            </p:nvSpPr>
            <p:spPr bwMode="auto">
              <a:xfrm>
                <a:off x="4245" y="3542"/>
                <a:ext cx="28" cy="1"/>
              </a:xfrm>
              <a:prstGeom prst="rect">
                <a:avLst/>
              </a:prstGeom>
              <a:solidFill>
                <a:srgbClr val="D0B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82" name="Rectangle 1215"/>
              <p:cNvSpPr>
                <a:spLocks noChangeArrowheads="1"/>
              </p:cNvSpPr>
              <p:nvPr/>
            </p:nvSpPr>
            <p:spPr bwMode="auto">
              <a:xfrm>
                <a:off x="4245" y="3543"/>
                <a:ext cx="28" cy="1"/>
              </a:xfrm>
              <a:prstGeom prst="rect">
                <a:avLst/>
              </a:prstGeom>
              <a:solidFill>
                <a:srgbClr val="CFB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87" name="Rectangle 1216"/>
              <p:cNvSpPr>
                <a:spLocks noChangeArrowheads="1"/>
              </p:cNvSpPr>
              <p:nvPr/>
            </p:nvSpPr>
            <p:spPr bwMode="auto">
              <a:xfrm>
                <a:off x="4245" y="3544"/>
                <a:ext cx="28" cy="1"/>
              </a:xfrm>
              <a:prstGeom prst="rect">
                <a:avLst/>
              </a:prstGeom>
              <a:solidFill>
                <a:srgbClr val="CEB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88" name="Rectangle 1217"/>
              <p:cNvSpPr>
                <a:spLocks noChangeArrowheads="1"/>
              </p:cNvSpPr>
              <p:nvPr/>
            </p:nvSpPr>
            <p:spPr bwMode="auto">
              <a:xfrm>
                <a:off x="4245" y="3545"/>
                <a:ext cx="28" cy="1"/>
              </a:xfrm>
              <a:prstGeom prst="rect">
                <a:avLst/>
              </a:prstGeom>
              <a:solidFill>
                <a:srgbClr val="CEB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89" name="Rectangle 1218"/>
              <p:cNvSpPr>
                <a:spLocks noChangeArrowheads="1"/>
              </p:cNvSpPr>
              <p:nvPr/>
            </p:nvSpPr>
            <p:spPr bwMode="auto">
              <a:xfrm>
                <a:off x="4245" y="3545"/>
                <a:ext cx="28" cy="1"/>
              </a:xfrm>
              <a:prstGeom prst="rect">
                <a:avLst/>
              </a:prstGeom>
              <a:solidFill>
                <a:srgbClr val="CDB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94" name="Rectangle 1219"/>
              <p:cNvSpPr>
                <a:spLocks noChangeArrowheads="1"/>
              </p:cNvSpPr>
              <p:nvPr/>
            </p:nvSpPr>
            <p:spPr bwMode="auto">
              <a:xfrm>
                <a:off x="4245" y="3546"/>
                <a:ext cx="28" cy="1"/>
              </a:xfrm>
              <a:prstGeom prst="rect">
                <a:avLst/>
              </a:prstGeom>
              <a:solidFill>
                <a:srgbClr val="CCB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95" name="Rectangle 1220"/>
              <p:cNvSpPr>
                <a:spLocks noChangeArrowheads="1"/>
              </p:cNvSpPr>
              <p:nvPr/>
            </p:nvSpPr>
            <p:spPr bwMode="auto">
              <a:xfrm>
                <a:off x="4245" y="3547"/>
                <a:ext cx="28" cy="1"/>
              </a:xfrm>
              <a:prstGeom prst="rect">
                <a:avLst/>
              </a:prstGeom>
              <a:solidFill>
                <a:srgbClr val="CBB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96" name="Rectangle 1221"/>
              <p:cNvSpPr>
                <a:spLocks noChangeArrowheads="1"/>
              </p:cNvSpPr>
              <p:nvPr/>
            </p:nvSpPr>
            <p:spPr bwMode="auto">
              <a:xfrm>
                <a:off x="4245" y="3547"/>
                <a:ext cx="28" cy="1"/>
              </a:xfrm>
              <a:prstGeom prst="rect">
                <a:avLst/>
              </a:prstGeom>
              <a:solidFill>
                <a:srgbClr val="CBB7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97" name="Rectangle 1222"/>
              <p:cNvSpPr>
                <a:spLocks noChangeArrowheads="1"/>
              </p:cNvSpPr>
              <p:nvPr/>
            </p:nvSpPr>
            <p:spPr bwMode="auto">
              <a:xfrm>
                <a:off x="4245" y="3548"/>
                <a:ext cx="28" cy="1"/>
              </a:xfrm>
              <a:prstGeom prst="rect">
                <a:avLst/>
              </a:prstGeom>
              <a:solidFill>
                <a:srgbClr val="CAB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98" name="Rectangle 1223"/>
              <p:cNvSpPr>
                <a:spLocks noChangeArrowheads="1"/>
              </p:cNvSpPr>
              <p:nvPr/>
            </p:nvSpPr>
            <p:spPr bwMode="auto">
              <a:xfrm>
                <a:off x="4245" y="3549"/>
                <a:ext cx="28" cy="1"/>
              </a:xfrm>
              <a:prstGeom prst="rect">
                <a:avLst/>
              </a:prstGeom>
              <a:solidFill>
                <a:srgbClr val="C9B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03" name="Freeform 1224"/>
              <p:cNvSpPr>
                <a:spLocks/>
              </p:cNvSpPr>
              <p:nvPr/>
            </p:nvSpPr>
            <p:spPr bwMode="auto">
              <a:xfrm>
                <a:off x="4245" y="3506"/>
                <a:ext cx="27" cy="43"/>
              </a:xfrm>
              <a:custGeom>
                <a:avLst/>
                <a:gdLst>
                  <a:gd name="T0" fmla="*/ 0 w 27"/>
                  <a:gd name="T1" fmla="*/ 24 h 43"/>
                  <a:gd name="T2" fmla="*/ 1 w 27"/>
                  <a:gd name="T3" fmla="*/ 23 h 43"/>
                  <a:gd name="T4" fmla="*/ 1 w 27"/>
                  <a:gd name="T5" fmla="*/ 22 h 43"/>
                  <a:gd name="T6" fmla="*/ 1 w 27"/>
                  <a:gd name="T7" fmla="*/ 21 h 43"/>
                  <a:gd name="T8" fmla="*/ 2 w 27"/>
                  <a:gd name="T9" fmla="*/ 21 h 43"/>
                  <a:gd name="T10" fmla="*/ 6 w 27"/>
                  <a:gd name="T11" fmla="*/ 17 h 43"/>
                  <a:gd name="T12" fmla="*/ 6 w 27"/>
                  <a:gd name="T13" fmla="*/ 16 h 43"/>
                  <a:gd name="T14" fmla="*/ 7 w 27"/>
                  <a:gd name="T15" fmla="*/ 16 h 43"/>
                  <a:gd name="T16" fmla="*/ 7 w 27"/>
                  <a:gd name="T17" fmla="*/ 15 h 43"/>
                  <a:gd name="T18" fmla="*/ 7 w 27"/>
                  <a:gd name="T19" fmla="*/ 14 h 43"/>
                  <a:gd name="T20" fmla="*/ 7 w 27"/>
                  <a:gd name="T21" fmla="*/ 13 h 43"/>
                  <a:gd name="T22" fmla="*/ 9 w 27"/>
                  <a:gd name="T23" fmla="*/ 12 h 43"/>
                  <a:gd name="T24" fmla="*/ 9 w 27"/>
                  <a:gd name="T25" fmla="*/ 11 h 43"/>
                  <a:gd name="T26" fmla="*/ 9 w 27"/>
                  <a:gd name="T27" fmla="*/ 10 h 43"/>
                  <a:gd name="T28" fmla="*/ 9 w 27"/>
                  <a:gd name="T29" fmla="*/ 7 h 43"/>
                  <a:gd name="T30" fmla="*/ 10 w 27"/>
                  <a:gd name="T31" fmla="*/ 6 h 43"/>
                  <a:gd name="T32" fmla="*/ 12 w 27"/>
                  <a:gd name="T33" fmla="*/ 6 h 43"/>
                  <a:gd name="T34" fmla="*/ 12 w 27"/>
                  <a:gd name="T35" fmla="*/ 6 h 43"/>
                  <a:gd name="T36" fmla="*/ 12 w 27"/>
                  <a:gd name="T37" fmla="*/ 5 h 43"/>
                  <a:gd name="T38" fmla="*/ 13 w 27"/>
                  <a:gd name="T39" fmla="*/ 5 h 43"/>
                  <a:gd name="T40" fmla="*/ 13 w 27"/>
                  <a:gd name="T41" fmla="*/ 4 h 43"/>
                  <a:gd name="T42" fmla="*/ 15 w 27"/>
                  <a:gd name="T43" fmla="*/ 0 h 43"/>
                  <a:gd name="T44" fmla="*/ 15 w 27"/>
                  <a:gd name="T45" fmla="*/ 0 h 43"/>
                  <a:gd name="T46" fmla="*/ 16 w 27"/>
                  <a:gd name="T47" fmla="*/ 2 h 43"/>
                  <a:gd name="T48" fmla="*/ 15 w 27"/>
                  <a:gd name="T49" fmla="*/ 3 h 43"/>
                  <a:gd name="T50" fmla="*/ 15 w 27"/>
                  <a:gd name="T51" fmla="*/ 5 h 43"/>
                  <a:gd name="T52" fmla="*/ 15 w 27"/>
                  <a:gd name="T53" fmla="*/ 6 h 43"/>
                  <a:gd name="T54" fmla="*/ 16 w 27"/>
                  <a:gd name="T55" fmla="*/ 6 h 43"/>
                  <a:gd name="T56" fmla="*/ 18 w 27"/>
                  <a:gd name="T57" fmla="*/ 6 h 43"/>
                  <a:gd name="T58" fmla="*/ 19 w 27"/>
                  <a:gd name="T59" fmla="*/ 6 h 43"/>
                  <a:gd name="T60" fmla="*/ 19 w 27"/>
                  <a:gd name="T61" fmla="*/ 7 h 43"/>
                  <a:gd name="T62" fmla="*/ 20 w 27"/>
                  <a:gd name="T63" fmla="*/ 10 h 43"/>
                  <a:gd name="T64" fmla="*/ 19 w 27"/>
                  <a:gd name="T65" fmla="*/ 14 h 43"/>
                  <a:gd name="T66" fmla="*/ 20 w 27"/>
                  <a:gd name="T67" fmla="*/ 14 h 43"/>
                  <a:gd name="T68" fmla="*/ 24 w 27"/>
                  <a:gd name="T69" fmla="*/ 19 h 43"/>
                  <a:gd name="T70" fmla="*/ 25 w 27"/>
                  <a:gd name="T71" fmla="*/ 22 h 43"/>
                  <a:gd name="T72" fmla="*/ 26 w 27"/>
                  <a:gd name="T73" fmla="*/ 27 h 43"/>
                  <a:gd name="T74" fmla="*/ 27 w 27"/>
                  <a:gd name="T75" fmla="*/ 29 h 43"/>
                  <a:gd name="T76" fmla="*/ 27 w 27"/>
                  <a:gd name="T77" fmla="*/ 30 h 43"/>
                  <a:gd name="T78" fmla="*/ 26 w 27"/>
                  <a:gd name="T79" fmla="*/ 32 h 43"/>
                  <a:gd name="T80" fmla="*/ 26 w 27"/>
                  <a:gd name="T81" fmla="*/ 33 h 43"/>
                  <a:gd name="T82" fmla="*/ 27 w 27"/>
                  <a:gd name="T83" fmla="*/ 35 h 43"/>
                  <a:gd name="T84" fmla="*/ 27 w 27"/>
                  <a:gd name="T85" fmla="*/ 37 h 43"/>
                  <a:gd name="T86" fmla="*/ 24 w 27"/>
                  <a:gd name="T87" fmla="*/ 39 h 43"/>
                  <a:gd name="T88" fmla="*/ 20 w 27"/>
                  <a:gd name="T89" fmla="*/ 42 h 43"/>
                  <a:gd name="T90" fmla="*/ 18 w 27"/>
                  <a:gd name="T91" fmla="*/ 43 h 43"/>
                  <a:gd name="T92" fmla="*/ 17 w 27"/>
                  <a:gd name="T93" fmla="*/ 42 h 43"/>
                  <a:gd name="T94" fmla="*/ 15 w 27"/>
                  <a:gd name="T95" fmla="*/ 42 h 43"/>
                  <a:gd name="T96" fmla="*/ 14 w 27"/>
                  <a:gd name="T97" fmla="*/ 41 h 43"/>
                  <a:gd name="T98" fmla="*/ 9 w 27"/>
                  <a:gd name="T99" fmla="*/ 40 h 43"/>
                  <a:gd name="T100" fmla="*/ 6 w 27"/>
                  <a:gd name="T101" fmla="*/ 39 h 43"/>
                  <a:gd name="T102" fmla="*/ 5 w 27"/>
                  <a:gd name="T103" fmla="*/ 39 h 43"/>
                  <a:gd name="T104" fmla="*/ 4 w 27"/>
                  <a:gd name="T105" fmla="*/ 37 h 43"/>
                  <a:gd name="T106" fmla="*/ 4 w 27"/>
                  <a:gd name="T107" fmla="*/ 36 h 43"/>
                  <a:gd name="T108" fmla="*/ 4 w 27"/>
                  <a:gd name="T109" fmla="*/ 34 h 43"/>
                  <a:gd name="T110" fmla="*/ 4 w 27"/>
                  <a:gd name="T111" fmla="*/ 33 h 43"/>
                  <a:gd name="T112" fmla="*/ 4 w 27"/>
                  <a:gd name="T113" fmla="*/ 32 h 43"/>
                  <a:gd name="T114" fmla="*/ 3 w 27"/>
                  <a:gd name="T115" fmla="*/ 32 h 43"/>
                  <a:gd name="T116" fmla="*/ 1 w 27"/>
                  <a:gd name="T117" fmla="*/ 30 h 43"/>
                  <a:gd name="T118" fmla="*/ 1 w 27"/>
                  <a:gd name="T119" fmla="*/ 28 h 43"/>
                  <a:gd name="T120" fmla="*/ 0 w 27"/>
                  <a:gd name="T121" fmla="*/ 2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" h="43">
                    <a:moveTo>
                      <a:pt x="0" y="24"/>
                    </a:moveTo>
                    <a:lnTo>
                      <a:pt x="1" y="23"/>
                    </a:lnTo>
                    <a:lnTo>
                      <a:pt x="1" y="22"/>
                    </a:lnTo>
                    <a:lnTo>
                      <a:pt x="1" y="21"/>
                    </a:lnTo>
                    <a:lnTo>
                      <a:pt x="2" y="21"/>
                    </a:lnTo>
                    <a:lnTo>
                      <a:pt x="6" y="17"/>
                    </a:lnTo>
                    <a:lnTo>
                      <a:pt x="6" y="16"/>
                    </a:lnTo>
                    <a:lnTo>
                      <a:pt x="7" y="16"/>
                    </a:lnTo>
                    <a:lnTo>
                      <a:pt x="7" y="15"/>
                    </a:lnTo>
                    <a:lnTo>
                      <a:pt x="7" y="14"/>
                    </a:lnTo>
                    <a:lnTo>
                      <a:pt x="7" y="13"/>
                    </a:lnTo>
                    <a:lnTo>
                      <a:pt x="9" y="12"/>
                    </a:lnTo>
                    <a:lnTo>
                      <a:pt x="9" y="11"/>
                    </a:lnTo>
                    <a:lnTo>
                      <a:pt x="9" y="10"/>
                    </a:lnTo>
                    <a:lnTo>
                      <a:pt x="9" y="7"/>
                    </a:lnTo>
                    <a:lnTo>
                      <a:pt x="10" y="6"/>
                    </a:lnTo>
                    <a:lnTo>
                      <a:pt x="12" y="6"/>
                    </a:lnTo>
                    <a:lnTo>
                      <a:pt x="12" y="6"/>
                    </a:lnTo>
                    <a:lnTo>
                      <a:pt x="12" y="5"/>
                    </a:lnTo>
                    <a:lnTo>
                      <a:pt x="13" y="5"/>
                    </a:lnTo>
                    <a:lnTo>
                      <a:pt x="13" y="4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16" y="2"/>
                    </a:lnTo>
                    <a:lnTo>
                      <a:pt x="15" y="3"/>
                    </a:lnTo>
                    <a:lnTo>
                      <a:pt x="15" y="5"/>
                    </a:lnTo>
                    <a:lnTo>
                      <a:pt x="15" y="6"/>
                    </a:lnTo>
                    <a:lnTo>
                      <a:pt x="16" y="6"/>
                    </a:lnTo>
                    <a:lnTo>
                      <a:pt x="18" y="6"/>
                    </a:lnTo>
                    <a:lnTo>
                      <a:pt x="19" y="6"/>
                    </a:lnTo>
                    <a:lnTo>
                      <a:pt x="19" y="7"/>
                    </a:lnTo>
                    <a:lnTo>
                      <a:pt x="20" y="10"/>
                    </a:lnTo>
                    <a:lnTo>
                      <a:pt x="19" y="14"/>
                    </a:lnTo>
                    <a:lnTo>
                      <a:pt x="20" y="14"/>
                    </a:lnTo>
                    <a:lnTo>
                      <a:pt x="24" y="19"/>
                    </a:lnTo>
                    <a:lnTo>
                      <a:pt x="25" y="22"/>
                    </a:lnTo>
                    <a:lnTo>
                      <a:pt x="26" y="27"/>
                    </a:lnTo>
                    <a:lnTo>
                      <a:pt x="27" y="29"/>
                    </a:lnTo>
                    <a:lnTo>
                      <a:pt x="27" y="30"/>
                    </a:lnTo>
                    <a:lnTo>
                      <a:pt x="26" y="32"/>
                    </a:lnTo>
                    <a:lnTo>
                      <a:pt x="26" y="33"/>
                    </a:lnTo>
                    <a:lnTo>
                      <a:pt x="27" y="35"/>
                    </a:lnTo>
                    <a:lnTo>
                      <a:pt x="27" y="37"/>
                    </a:lnTo>
                    <a:lnTo>
                      <a:pt x="24" y="39"/>
                    </a:lnTo>
                    <a:lnTo>
                      <a:pt x="20" y="42"/>
                    </a:lnTo>
                    <a:lnTo>
                      <a:pt x="18" y="43"/>
                    </a:lnTo>
                    <a:lnTo>
                      <a:pt x="17" y="42"/>
                    </a:lnTo>
                    <a:lnTo>
                      <a:pt x="15" y="42"/>
                    </a:lnTo>
                    <a:lnTo>
                      <a:pt x="14" y="41"/>
                    </a:lnTo>
                    <a:lnTo>
                      <a:pt x="9" y="40"/>
                    </a:lnTo>
                    <a:lnTo>
                      <a:pt x="6" y="39"/>
                    </a:lnTo>
                    <a:lnTo>
                      <a:pt x="5" y="39"/>
                    </a:lnTo>
                    <a:lnTo>
                      <a:pt x="4" y="37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3" y="32"/>
                    </a:lnTo>
                    <a:lnTo>
                      <a:pt x="1" y="30"/>
                    </a:lnTo>
                    <a:lnTo>
                      <a:pt x="1" y="28"/>
                    </a:lnTo>
                    <a:lnTo>
                      <a:pt x="0" y="2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7D6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2249" name="Picture 1225"/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9" y="3435"/>
                <a:ext cx="17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0" name="Picture 1226"/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49" y="3435"/>
                <a:ext cx="171" cy="2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04" name="Rectangle 1227"/>
              <p:cNvSpPr>
                <a:spLocks noChangeArrowheads="1"/>
              </p:cNvSpPr>
              <p:nvPr/>
            </p:nvSpPr>
            <p:spPr bwMode="auto">
              <a:xfrm>
                <a:off x="4170" y="3447"/>
                <a:ext cx="129" cy="5"/>
              </a:xfrm>
              <a:prstGeom prst="rect">
                <a:avLst/>
              </a:prstGeom>
              <a:solidFill>
                <a:srgbClr val="F0E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05" name="Rectangle 1228"/>
              <p:cNvSpPr>
                <a:spLocks noChangeArrowheads="1"/>
              </p:cNvSpPr>
              <p:nvPr/>
            </p:nvSpPr>
            <p:spPr bwMode="auto">
              <a:xfrm>
                <a:off x="4170" y="3452"/>
                <a:ext cx="129" cy="7"/>
              </a:xfrm>
              <a:prstGeom prst="rect">
                <a:avLst/>
              </a:prstGeom>
              <a:solidFill>
                <a:srgbClr val="EFE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06" name="Rectangle 1229"/>
              <p:cNvSpPr>
                <a:spLocks noChangeArrowheads="1"/>
              </p:cNvSpPr>
              <p:nvPr/>
            </p:nvSpPr>
            <p:spPr bwMode="auto">
              <a:xfrm>
                <a:off x="4170" y="3459"/>
                <a:ext cx="129" cy="6"/>
              </a:xfrm>
              <a:prstGeom prst="rect">
                <a:avLst/>
              </a:prstGeom>
              <a:solidFill>
                <a:srgbClr val="EEE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07" name="Rectangle 1230"/>
              <p:cNvSpPr>
                <a:spLocks noChangeArrowheads="1"/>
              </p:cNvSpPr>
              <p:nvPr/>
            </p:nvSpPr>
            <p:spPr bwMode="auto">
              <a:xfrm>
                <a:off x="4170" y="3465"/>
                <a:ext cx="129" cy="4"/>
              </a:xfrm>
              <a:prstGeom prst="rect">
                <a:avLst/>
              </a:prstGeom>
              <a:solidFill>
                <a:srgbClr val="EC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08" name="Rectangle 1231"/>
              <p:cNvSpPr>
                <a:spLocks noChangeArrowheads="1"/>
              </p:cNvSpPr>
              <p:nvPr/>
            </p:nvSpPr>
            <p:spPr bwMode="auto">
              <a:xfrm>
                <a:off x="4170" y="3469"/>
                <a:ext cx="129" cy="6"/>
              </a:xfrm>
              <a:prstGeom prst="rect">
                <a:avLst/>
              </a:prstGeom>
              <a:solidFill>
                <a:srgbClr val="EB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09" name="Rectangle 1232"/>
              <p:cNvSpPr>
                <a:spLocks noChangeArrowheads="1"/>
              </p:cNvSpPr>
              <p:nvPr/>
            </p:nvSpPr>
            <p:spPr bwMode="auto">
              <a:xfrm>
                <a:off x="4170" y="3475"/>
                <a:ext cx="129" cy="7"/>
              </a:xfrm>
              <a:prstGeom prst="rect">
                <a:avLst/>
              </a:prstGeom>
              <a:solidFill>
                <a:srgbClr val="E9E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0" name="Rectangle 1233"/>
              <p:cNvSpPr>
                <a:spLocks noChangeArrowheads="1"/>
              </p:cNvSpPr>
              <p:nvPr/>
            </p:nvSpPr>
            <p:spPr bwMode="auto">
              <a:xfrm>
                <a:off x="4170" y="3482"/>
                <a:ext cx="129" cy="6"/>
              </a:xfrm>
              <a:prstGeom prst="rect">
                <a:avLst/>
              </a:prstGeom>
              <a:solidFill>
                <a:srgbClr val="E8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1" name="Rectangle 1234"/>
              <p:cNvSpPr>
                <a:spLocks noChangeArrowheads="1"/>
              </p:cNvSpPr>
              <p:nvPr/>
            </p:nvSpPr>
            <p:spPr bwMode="auto">
              <a:xfrm>
                <a:off x="4170" y="3488"/>
                <a:ext cx="129" cy="7"/>
              </a:xfrm>
              <a:prstGeom prst="rect">
                <a:avLst/>
              </a:prstGeom>
              <a:solidFill>
                <a:srgbClr val="E7D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2" name="Rectangle 1235"/>
              <p:cNvSpPr>
                <a:spLocks noChangeArrowheads="1"/>
              </p:cNvSpPr>
              <p:nvPr/>
            </p:nvSpPr>
            <p:spPr bwMode="auto">
              <a:xfrm>
                <a:off x="4170" y="3495"/>
                <a:ext cx="129" cy="4"/>
              </a:xfrm>
              <a:prstGeom prst="rect">
                <a:avLst/>
              </a:prstGeom>
              <a:solidFill>
                <a:srgbClr val="E5D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3" name="Rectangle 1236"/>
              <p:cNvSpPr>
                <a:spLocks noChangeArrowheads="1"/>
              </p:cNvSpPr>
              <p:nvPr/>
            </p:nvSpPr>
            <p:spPr bwMode="auto">
              <a:xfrm>
                <a:off x="4170" y="3499"/>
                <a:ext cx="129" cy="6"/>
              </a:xfrm>
              <a:prstGeom prst="rect">
                <a:avLst/>
              </a:prstGeom>
              <a:solidFill>
                <a:srgbClr val="E5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4" name="Rectangle 1237"/>
              <p:cNvSpPr>
                <a:spLocks noChangeArrowheads="1"/>
              </p:cNvSpPr>
              <p:nvPr/>
            </p:nvSpPr>
            <p:spPr bwMode="auto">
              <a:xfrm>
                <a:off x="4170" y="3505"/>
                <a:ext cx="129" cy="4"/>
              </a:xfrm>
              <a:prstGeom prst="rect">
                <a:avLst/>
              </a:prstGeom>
              <a:solidFill>
                <a:srgbClr val="E3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5" name="Rectangle 1238"/>
              <p:cNvSpPr>
                <a:spLocks noChangeArrowheads="1"/>
              </p:cNvSpPr>
              <p:nvPr/>
            </p:nvSpPr>
            <p:spPr bwMode="auto">
              <a:xfrm>
                <a:off x="4170" y="3509"/>
                <a:ext cx="129" cy="5"/>
              </a:xfrm>
              <a:prstGeom prst="rect">
                <a:avLst/>
              </a:prstGeom>
              <a:solidFill>
                <a:srgbClr val="E3D7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6" name="Rectangle 1239"/>
              <p:cNvSpPr>
                <a:spLocks noChangeArrowheads="1"/>
              </p:cNvSpPr>
              <p:nvPr/>
            </p:nvSpPr>
            <p:spPr bwMode="auto">
              <a:xfrm>
                <a:off x="4170" y="3514"/>
                <a:ext cx="129" cy="5"/>
              </a:xfrm>
              <a:prstGeom prst="rect">
                <a:avLst/>
              </a:prstGeom>
              <a:solidFill>
                <a:srgbClr val="E1D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7" name="Rectangle 1240"/>
              <p:cNvSpPr>
                <a:spLocks noChangeArrowheads="1"/>
              </p:cNvSpPr>
              <p:nvPr/>
            </p:nvSpPr>
            <p:spPr bwMode="auto">
              <a:xfrm>
                <a:off x="4170" y="3519"/>
                <a:ext cx="129" cy="6"/>
              </a:xfrm>
              <a:prstGeom prst="rect">
                <a:avLst/>
              </a:prstGeom>
              <a:solidFill>
                <a:srgbClr val="E0D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8" name="Rectangle 1241"/>
              <p:cNvSpPr>
                <a:spLocks noChangeArrowheads="1"/>
              </p:cNvSpPr>
              <p:nvPr/>
            </p:nvSpPr>
            <p:spPr bwMode="auto">
              <a:xfrm>
                <a:off x="4170" y="3525"/>
                <a:ext cx="129" cy="7"/>
              </a:xfrm>
              <a:prstGeom prst="rect">
                <a:avLst/>
              </a:prstGeom>
              <a:solidFill>
                <a:srgbClr val="DED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19" name="Rectangle 1242"/>
              <p:cNvSpPr>
                <a:spLocks noChangeArrowheads="1"/>
              </p:cNvSpPr>
              <p:nvPr/>
            </p:nvSpPr>
            <p:spPr bwMode="auto">
              <a:xfrm>
                <a:off x="4170" y="3532"/>
                <a:ext cx="129" cy="7"/>
              </a:xfrm>
              <a:prstGeom prst="rect">
                <a:avLst/>
              </a:prstGeom>
              <a:solidFill>
                <a:srgbClr val="DDD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0" name="Rectangle 1243"/>
              <p:cNvSpPr>
                <a:spLocks noChangeArrowheads="1"/>
              </p:cNvSpPr>
              <p:nvPr/>
            </p:nvSpPr>
            <p:spPr bwMode="auto">
              <a:xfrm>
                <a:off x="4170" y="3539"/>
                <a:ext cx="129" cy="6"/>
              </a:xfrm>
              <a:prstGeom prst="rect">
                <a:avLst/>
              </a:prstGeom>
              <a:solidFill>
                <a:srgbClr val="DCC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1" name="Rectangle 1244"/>
              <p:cNvSpPr>
                <a:spLocks noChangeArrowheads="1"/>
              </p:cNvSpPr>
              <p:nvPr/>
            </p:nvSpPr>
            <p:spPr bwMode="auto">
              <a:xfrm>
                <a:off x="4170" y="3545"/>
                <a:ext cx="129" cy="4"/>
              </a:xfrm>
              <a:prstGeom prst="rect">
                <a:avLst/>
              </a:prstGeom>
              <a:solidFill>
                <a:srgbClr val="DA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2" name="Rectangle 1245"/>
              <p:cNvSpPr>
                <a:spLocks noChangeArrowheads="1"/>
              </p:cNvSpPr>
              <p:nvPr/>
            </p:nvSpPr>
            <p:spPr bwMode="auto">
              <a:xfrm>
                <a:off x="4170" y="3549"/>
                <a:ext cx="129" cy="6"/>
              </a:xfrm>
              <a:prstGeom prst="rect">
                <a:avLst/>
              </a:prstGeom>
              <a:solidFill>
                <a:srgbClr val="D9C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3" name="Rectangle 1246"/>
              <p:cNvSpPr>
                <a:spLocks noChangeArrowheads="1"/>
              </p:cNvSpPr>
              <p:nvPr/>
            </p:nvSpPr>
            <p:spPr bwMode="auto">
              <a:xfrm>
                <a:off x="4170" y="3555"/>
                <a:ext cx="129" cy="6"/>
              </a:xfrm>
              <a:prstGeom prst="rect">
                <a:avLst/>
              </a:prstGeom>
              <a:solidFill>
                <a:srgbClr val="D7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4" name="Rectangle 1247"/>
              <p:cNvSpPr>
                <a:spLocks noChangeArrowheads="1"/>
              </p:cNvSpPr>
              <p:nvPr/>
            </p:nvSpPr>
            <p:spPr bwMode="auto">
              <a:xfrm>
                <a:off x="4170" y="3561"/>
                <a:ext cx="129" cy="5"/>
              </a:xfrm>
              <a:prstGeom prst="rect">
                <a:avLst/>
              </a:prstGeom>
              <a:solidFill>
                <a:srgbClr val="D6C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5" name="Rectangle 1248"/>
              <p:cNvSpPr>
                <a:spLocks noChangeArrowheads="1"/>
              </p:cNvSpPr>
              <p:nvPr/>
            </p:nvSpPr>
            <p:spPr bwMode="auto">
              <a:xfrm>
                <a:off x="4170" y="3566"/>
                <a:ext cx="129" cy="5"/>
              </a:xfrm>
              <a:prstGeom prst="rect">
                <a:avLst/>
              </a:prstGeom>
              <a:solidFill>
                <a:srgbClr val="D4C5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6" name="Rectangle 1249"/>
              <p:cNvSpPr>
                <a:spLocks noChangeArrowheads="1"/>
              </p:cNvSpPr>
              <p:nvPr/>
            </p:nvSpPr>
            <p:spPr bwMode="auto">
              <a:xfrm>
                <a:off x="4170" y="3571"/>
                <a:ext cx="129" cy="5"/>
              </a:xfrm>
              <a:prstGeom prst="rect">
                <a:avLst/>
              </a:prstGeom>
              <a:solidFill>
                <a:srgbClr val="D3C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527" name="Rectangle 1250"/>
              <p:cNvSpPr>
                <a:spLocks noChangeArrowheads="1"/>
              </p:cNvSpPr>
              <p:nvPr/>
            </p:nvSpPr>
            <p:spPr bwMode="auto">
              <a:xfrm>
                <a:off x="4170" y="3576"/>
                <a:ext cx="129" cy="5"/>
              </a:xfrm>
              <a:prstGeom prst="rect">
                <a:avLst/>
              </a:prstGeom>
              <a:solidFill>
                <a:srgbClr val="D2C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40" name="Rectangle 1251"/>
              <p:cNvSpPr>
                <a:spLocks noChangeArrowheads="1"/>
              </p:cNvSpPr>
              <p:nvPr/>
            </p:nvSpPr>
            <p:spPr bwMode="auto">
              <a:xfrm>
                <a:off x="4170" y="3581"/>
                <a:ext cx="129" cy="5"/>
              </a:xfrm>
              <a:prstGeom prst="rect">
                <a:avLst/>
              </a:prstGeom>
              <a:solidFill>
                <a:srgbClr val="D1B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41" name="Rectangle 1252"/>
              <p:cNvSpPr>
                <a:spLocks noChangeArrowheads="1"/>
              </p:cNvSpPr>
              <p:nvPr/>
            </p:nvSpPr>
            <p:spPr bwMode="auto">
              <a:xfrm>
                <a:off x="4170" y="3586"/>
                <a:ext cx="129" cy="5"/>
              </a:xfrm>
              <a:prstGeom prst="rect">
                <a:avLst/>
              </a:prstGeom>
              <a:solidFill>
                <a:srgbClr val="CFB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42" name="Rectangle 1253"/>
              <p:cNvSpPr>
                <a:spLocks noChangeArrowheads="1"/>
              </p:cNvSpPr>
              <p:nvPr/>
            </p:nvSpPr>
            <p:spPr bwMode="auto">
              <a:xfrm>
                <a:off x="4170" y="3591"/>
                <a:ext cx="129" cy="4"/>
              </a:xfrm>
              <a:prstGeom prst="rect">
                <a:avLst/>
              </a:prstGeom>
              <a:solidFill>
                <a:srgbClr val="CEB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43" name="Rectangle 1254"/>
              <p:cNvSpPr>
                <a:spLocks noChangeArrowheads="1"/>
              </p:cNvSpPr>
              <p:nvPr/>
            </p:nvSpPr>
            <p:spPr bwMode="auto">
              <a:xfrm>
                <a:off x="4170" y="3595"/>
                <a:ext cx="129" cy="4"/>
              </a:xfrm>
              <a:prstGeom prst="rect">
                <a:avLst/>
              </a:prstGeom>
              <a:solidFill>
                <a:srgbClr val="CCB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44" name="Rectangle 1255"/>
              <p:cNvSpPr>
                <a:spLocks noChangeArrowheads="1"/>
              </p:cNvSpPr>
              <p:nvPr/>
            </p:nvSpPr>
            <p:spPr bwMode="auto">
              <a:xfrm>
                <a:off x="4170" y="3599"/>
                <a:ext cx="129" cy="4"/>
              </a:xfrm>
              <a:prstGeom prst="rect">
                <a:avLst/>
              </a:prstGeom>
              <a:solidFill>
                <a:srgbClr val="CBB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45" name="Rectangle 1256"/>
              <p:cNvSpPr>
                <a:spLocks noChangeArrowheads="1"/>
              </p:cNvSpPr>
              <p:nvPr/>
            </p:nvSpPr>
            <p:spPr bwMode="auto">
              <a:xfrm>
                <a:off x="4170" y="3603"/>
                <a:ext cx="129" cy="4"/>
              </a:xfrm>
              <a:prstGeom prst="rect">
                <a:avLst/>
              </a:prstGeom>
              <a:solidFill>
                <a:srgbClr val="C9B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46" name="Freeform 1257"/>
              <p:cNvSpPr>
                <a:spLocks/>
              </p:cNvSpPr>
              <p:nvPr/>
            </p:nvSpPr>
            <p:spPr bwMode="auto">
              <a:xfrm>
                <a:off x="4170" y="3447"/>
                <a:ext cx="128" cy="160"/>
              </a:xfrm>
              <a:custGeom>
                <a:avLst/>
                <a:gdLst>
                  <a:gd name="T0" fmla="*/ 10 w 128"/>
                  <a:gd name="T1" fmla="*/ 133 h 160"/>
                  <a:gd name="T2" fmla="*/ 7 w 128"/>
                  <a:gd name="T3" fmla="*/ 140 h 160"/>
                  <a:gd name="T4" fmla="*/ 3 w 128"/>
                  <a:gd name="T5" fmla="*/ 152 h 160"/>
                  <a:gd name="T6" fmla="*/ 10 w 128"/>
                  <a:gd name="T7" fmla="*/ 152 h 160"/>
                  <a:gd name="T8" fmla="*/ 16 w 128"/>
                  <a:gd name="T9" fmla="*/ 158 h 160"/>
                  <a:gd name="T10" fmla="*/ 33 w 128"/>
                  <a:gd name="T11" fmla="*/ 142 h 160"/>
                  <a:gd name="T12" fmla="*/ 41 w 128"/>
                  <a:gd name="T13" fmla="*/ 141 h 160"/>
                  <a:gd name="T14" fmla="*/ 47 w 128"/>
                  <a:gd name="T15" fmla="*/ 138 h 160"/>
                  <a:gd name="T16" fmla="*/ 55 w 128"/>
                  <a:gd name="T17" fmla="*/ 129 h 160"/>
                  <a:gd name="T18" fmla="*/ 58 w 128"/>
                  <a:gd name="T19" fmla="*/ 129 h 160"/>
                  <a:gd name="T20" fmla="*/ 62 w 128"/>
                  <a:gd name="T21" fmla="*/ 122 h 160"/>
                  <a:gd name="T22" fmla="*/ 74 w 128"/>
                  <a:gd name="T23" fmla="*/ 109 h 160"/>
                  <a:gd name="T24" fmla="*/ 79 w 128"/>
                  <a:gd name="T25" fmla="*/ 100 h 160"/>
                  <a:gd name="T26" fmla="*/ 81 w 128"/>
                  <a:gd name="T27" fmla="*/ 91 h 160"/>
                  <a:gd name="T28" fmla="*/ 76 w 128"/>
                  <a:gd name="T29" fmla="*/ 83 h 160"/>
                  <a:gd name="T30" fmla="*/ 82 w 128"/>
                  <a:gd name="T31" fmla="*/ 75 h 160"/>
                  <a:gd name="T32" fmla="*/ 84 w 128"/>
                  <a:gd name="T33" fmla="*/ 71 h 160"/>
                  <a:gd name="T34" fmla="*/ 86 w 128"/>
                  <a:gd name="T35" fmla="*/ 65 h 160"/>
                  <a:gd name="T36" fmla="*/ 89 w 128"/>
                  <a:gd name="T37" fmla="*/ 62 h 160"/>
                  <a:gd name="T38" fmla="*/ 90 w 128"/>
                  <a:gd name="T39" fmla="*/ 63 h 160"/>
                  <a:gd name="T40" fmla="*/ 95 w 128"/>
                  <a:gd name="T41" fmla="*/ 65 h 160"/>
                  <a:gd name="T42" fmla="*/ 101 w 128"/>
                  <a:gd name="T43" fmla="*/ 80 h 160"/>
                  <a:gd name="T44" fmla="*/ 102 w 128"/>
                  <a:gd name="T45" fmla="*/ 91 h 160"/>
                  <a:gd name="T46" fmla="*/ 106 w 128"/>
                  <a:gd name="T47" fmla="*/ 97 h 160"/>
                  <a:gd name="T48" fmla="*/ 109 w 128"/>
                  <a:gd name="T49" fmla="*/ 110 h 160"/>
                  <a:gd name="T50" fmla="*/ 119 w 128"/>
                  <a:gd name="T51" fmla="*/ 114 h 160"/>
                  <a:gd name="T52" fmla="*/ 124 w 128"/>
                  <a:gd name="T53" fmla="*/ 106 h 160"/>
                  <a:gd name="T54" fmla="*/ 125 w 128"/>
                  <a:gd name="T55" fmla="*/ 84 h 160"/>
                  <a:gd name="T56" fmla="*/ 124 w 128"/>
                  <a:gd name="T57" fmla="*/ 65 h 160"/>
                  <a:gd name="T58" fmla="*/ 127 w 128"/>
                  <a:gd name="T59" fmla="*/ 51 h 160"/>
                  <a:gd name="T60" fmla="*/ 127 w 128"/>
                  <a:gd name="T61" fmla="*/ 41 h 160"/>
                  <a:gd name="T62" fmla="*/ 116 w 128"/>
                  <a:gd name="T63" fmla="*/ 34 h 160"/>
                  <a:gd name="T64" fmla="*/ 105 w 128"/>
                  <a:gd name="T65" fmla="*/ 36 h 160"/>
                  <a:gd name="T66" fmla="*/ 100 w 128"/>
                  <a:gd name="T67" fmla="*/ 18 h 160"/>
                  <a:gd name="T68" fmla="*/ 86 w 128"/>
                  <a:gd name="T69" fmla="*/ 22 h 160"/>
                  <a:gd name="T70" fmla="*/ 72 w 128"/>
                  <a:gd name="T71" fmla="*/ 30 h 160"/>
                  <a:gd name="T72" fmla="*/ 69 w 128"/>
                  <a:gd name="T73" fmla="*/ 19 h 160"/>
                  <a:gd name="T74" fmla="*/ 58 w 128"/>
                  <a:gd name="T75" fmla="*/ 5 h 160"/>
                  <a:gd name="T76" fmla="*/ 42 w 128"/>
                  <a:gd name="T77" fmla="*/ 17 h 160"/>
                  <a:gd name="T78" fmla="*/ 41 w 128"/>
                  <a:gd name="T79" fmla="*/ 20 h 160"/>
                  <a:gd name="T80" fmla="*/ 37 w 128"/>
                  <a:gd name="T81" fmla="*/ 27 h 160"/>
                  <a:gd name="T82" fmla="*/ 29 w 128"/>
                  <a:gd name="T83" fmla="*/ 32 h 160"/>
                  <a:gd name="T84" fmla="*/ 31 w 128"/>
                  <a:gd name="T85" fmla="*/ 41 h 160"/>
                  <a:gd name="T86" fmla="*/ 29 w 128"/>
                  <a:gd name="T87" fmla="*/ 46 h 160"/>
                  <a:gd name="T88" fmla="*/ 26 w 128"/>
                  <a:gd name="T89" fmla="*/ 58 h 160"/>
                  <a:gd name="T90" fmla="*/ 21 w 128"/>
                  <a:gd name="T91" fmla="*/ 62 h 160"/>
                  <a:gd name="T92" fmla="*/ 23 w 128"/>
                  <a:gd name="T93" fmla="*/ 70 h 160"/>
                  <a:gd name="T94" fmla="*/ 27 w 128"/>
                  <a:gd name="T95" fmla="*/ 81 h 160"/>
                  <a:gd name="T96" fmla="*/ 19 w 128"/>
                  <a:gd name="T97" fmla="*/ 85 h 160"/>
                  <a:gd name="T98" fmla="*/ 13 w 128"/>
                  <a:gd name="T99" fmla="*/ 99 h 160"/>
                  <a:gd name="T100" fmla="*/ 8 w 128"/>
                  <a:gd name="T101" fmla="*/ 110 h 160"/>
                  <a:gd name="T102" fmla="*/ 1 w 128"/>
                  <a:gd name="T103" fmla="*/ 122 h 1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28" h="160">
                    <a:moveTo>
                      <a:pt x="0" y="124"/>
                    </a:moveTo>
                    <a:lnTo>
                      <a:pt x="2" y="129"/>
                    </a:lnTo>
                    <a:lnTo>
                      <a:pt x="3" y="130"/>
                    </a:lnTo>
                    <a:lnTo>
                      <a:pt x="8" y="133"/>
                    </a:lnTo>
                    <a:lnTo>
                      <a:pt x="10" y="133"/>
                    </a:lnTo>
                    <a:lnTo>
                      <a:pt x="10" y="135"/>
                    </a:lnTo>
                    <a:lnTo>
                      <a:pt x="9" y="135"/>
                    </a:lnTo>
                    <a:lnTo>
                      <a:pt x="8" y="137"/>
                    </a:lnTo>
                    <a:lnTo>
                      <a:pt x="7" y="138"/>
                    </a:lnTo>
                    <a:lnTo>
                      <a:pt x="7" y="140"/>
                    </a:lnTo>
                    <a:lnTo>
                      <a:pt x="7" y="144"/>
                    </a:lnTo>
                    <a:lnTo>
                      <a:pt x="7" y="147"/>
                    </a:lnTo>
                    <a:lnTo>
                      <a:pt x="5" y="149"/>
                    </a:lnTo>
                    <a:lnTo>
                      <a:pt x="4" y="151"/>
                    </a:lnTo>
                    <a:lnTo>
                      <a:pt x="3" y="152"/>
                    </a:lnTo>
                    <a:lnTo>
                      <a:pt x="3" y="152"/>
                    </a:lnTo>
                    <a:lnTo>
                      <a:pt x="4" y="154"/>
                    </a:lnTo>
                    <a:lnTo>
                      <a:pt x="5" y="154"/>
                    </a:lnTo>
                    <a:lnTo>
                      <a:pt x="7" y="152"/>
                    </a:lnTo>
                    <a:lnTo>
                      <a:pt x="10" y="152"/>
                    </a:lnTo>
                    <a:lnTo>
                      <a:pt x="11" y="154"/>
                    </a:lnTo>
                    <a:lnTo>
                      <a:pt x="10" y="155"/>
                    </a:lnTo>
                    <a:lnTo>
                      <a:pt x="10" y="160"/>
                    </a:lnTo>
                    <a:lnTo>
                      <a:pt x="15" y="159"/>
                    </a:lnTo>
                    <a:lnTo>
                      <a:pt x="16" y="158"/>
                    </a:lnTo>
                    <a:lnTo>
                      <a:pt x="22" y="152"/>
                    </a:lnTo>
                    <a:lnTo>
                      <a:pt x="25" y="145"/>
                    </a:lnTo>
                    <a:lnTo>
                      <a:pt x="31" y="144"/>
                    </a:lnTo>
                    <a:lnTo>
                      <a:pt x="32" y="142"/>
                    </a:lnTo>
                    <a:lnTo>
                      <a:pt x="33" y="142"/>
                    </a:lnTo>
                    <a:lnTo>
                      <a:pt x="35" y="143"/>
                    </a:lnTo>
                    <a:lnTo>
                      <a:pt x="36" y="142"/>
                    </a:lnTo>
                    <a:lnTo>
                      <a:pt x="38" y="141"/>
                    </a:lnTo>
                    <a:lnTo>
                      <a:pt x="40" y="141"/>
                    </a:lnTo>
                    <a:lnTo>
                      <a:pt x="41" y="141"/>
                    </a:lnTo>
                    <a:lnTo>
                      <a:pt x="43" y="140"/>
                    </a:lnTo>
                    <a:lnTo>
                      <a:pt x="44" y="140"/>
                    </a:lnTo>
                    <a:lnTo>
                      <a:pt x="44" y="139"/>
                    </a:lnTo>
                    <a:lnTo>
                      <a:pt x="44" y="138"/>
                    </a:lnTo>
                    <a:lnTo>
                      <a:pt x="47" y="138"/>
                    </a:lnTo>
                    <a:lnTo>
                      <a:pt x="48" y="138"/>
                    </a:lnTo>
                    <a:lnTo>
                      <a:pt x="51" y="133"/>
                    </a:lnTo>
                    <a:lnTo>
                      <a:pt x="52" y="131"/>
                    </a:lnTo>
                    <a:lnTo>
                      <a:pt x="53" y="129"/>
                    </a:lnTo>
                    <a:lnTo>
                      <a:pt x="55" y="129"/>
                    </a:lnTo>
                    <a:lnTo>
                      <a:pt x="54" y="127"/>
                    </a:lnTo>
                    <a:lnTo>
                      <a:pt x="55" y="125"/>
                    </a:lnTo>
                    <a:lnTo>
                      <a:pt x="57" y="128"/>
                    </a:lnTo>
                    <a:lnTo>
                      <a:pt x="58" y="128"/>
                    </a:lnTo>
                    <a:lnTo>
                      <a:pt x="58" y="129"/>
                    </a:lnTo>
                    <a:lnTo>
                      <a:pt x="60" y="128"/>
                    </a:lnTo>
                    <a:lnTo>
                      <a:pt x="61" y="128"/>
                    </a:lnTo>
                    <a:lnTo>
                      <a:pt x="62" y="125"/>
                    </a:lnTo>
                    <a:lnTo>
                      <a:pt x="62" y="123"/>
                    </a:lnTo>
                    <a:lnTo>
                      <a:pt x="62" y="122"/>
                    </a:lnTo>
                    <a:lnTo>
                      <a:pt x="67" y="116"/>
                    </a:lnTo>
                    <a:lnTo>
                      <a:pt x="68" y="115"/>
                    </a:lnTo>
                    <a:lnTo>
                      <a:pt x="69" y="114"/>
                    </a:lnTo>
                    <a:lnTo>
                      <a:pt x="72" y="111"/>
                    </a:lnTo>
                    <a:lnTo>
                      <a:pt x="74" y="109"/>
                    </a:lnTo>
                    <a:lnTo>
                      <a:pt x="75" y="108"/>
                    </a:lnTo>
                    <a:lnTo>
                      <a:pt x="76" y="107"/>
                    </a:lnTo>
                    <a:lnTo>
                      <a:pt x="76" y="105"/>
                    </a:lnTo>
                    <a:lnTo>
                      <a:pt x="78" y="101"/>
                    </a:lnTo>
                    <a:lnTo>
                      <a:pt x="79" y="100"/>
                    </a:lnTo>
                    <a:lnTo>
                      <a:pt x="81" y="97"/>
                    </a:lnTo>
                    <a:lnTo>
                      <a:pt x="80" y="95"/>
                    </a:lnTo>
                    <a:lnTo>
                      <a:pt x="81" y="94"/>
                    </a:lnTo>
                    <a:lnTo>
                      <a:pt x="80" y="92"/>
                    </a:lnTo>
                    <a:lnTo>
                      <a:pt x="81" y="91"/>
                    </a:lnTo>
                    <a:lnTo>
                      <a:pt x="80" y="90"/>
                    </a:lnTo>
                    <a:lnTo>
                      <a:pt x="79" y="90"/>
                    </a:lnTo>
                    <a:lnTo>
                      <a:pt x="78" y="89"/>
                    </a:lnTo>
                    <a:lnTo>
                      <a:pt x="77" y="87"/>
                    </a:lnTo>
                    <a:lnTo>
                      <a:pt x="76" y="83"/>
                    </a:lnTo>
                    <a:lnTo>
                      <a:pt x="77" y="82"/>
                    </a:lnTo>
                    <a:lnTo>
                      <a:pt x="78" y="80"/>
                    </a:lnTo>
                    <a:lnTo>
                      <a:pt x="78" y="79"/>
                    </a:lnTo>
                    <a:lnTo>
                      <a:pt x="79" y="79"/>
                    </a:lnTo>
                    <a:lnTo>
                      <a:pt x="82" y="75"/>
                    </a:lnTo>
                    <a:lnTo>
                      <a:pt x="82" y="74"/>
                    </a:lnTo>
                    <a:lnTo>
                      <a:pt x="83" y="74"/>
                    </a:lnTo>
                    <a:lnTo>
                      <a:pt x="83" y="73"/>
                    </a:lnTo>
                    <a:lnTo>
                      <a:pt x="84" y="72"/>
                    </a:lnTo>
                    <a:lnTo>
                      <a:pt x="84" y="71"/>
                    </a:lnTo>
                    <a:lnTo>
                      <a:pt x="85" y="70"/>
                    </a:lnTo>
                    <a:lnTo>
                      <a:pt x="85" y="69"/>
                    </a:lnTo>
                    <a:lnTo>
                      <a:pt x="85" y="68"/>
                    </a:lnTo>
                    <a:lnTo>
                      <a:pt x="85" y="66"/>
                    </a:lnTo>
                    <a:lnTo>
                      <a:pt x="86" y="65"/>
                    </a:lnTo>
                    <a:lnTo>
                      <a:pt x="87" y="65"/>
                    </a:lnTo>
                    <a:lnTo>
                      <a:pt x="88" y="65"/>
                    </a:lnTo>
                    <a:lnTo>
                      <a:pt x="88" y="64"/>
                    </a:lnTo>
                    <a:lnTo>
                      <a:pt x="89" y="63"/>
                    </a:lnTo>
                    <a:lnTo>
                      <a:pt x="89" y="62"/>
                    </a:lnTo>
                    <a:lnTo>
                      <a:pt x="90" y="59"/>
                    </a:lnTo>
                    <a:lnTo>
                      <a:pt x="91" y="58"/>
                    </a:lnTo>
                    <a:lnTo>
                      <a:pt x="91" y="60"/>
                    </a:lnTo>
                    <a:lnTo>
                      <a:pt x="90" y="61"/>
                    </a:lnTo>
                    <a:lnTo>
                      <a:pt x="90" y="63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3" y="64"/>
                    </a:lnTo>
                    <a:lnTo>
                      <a:pt x="95" y="64"/>
                    </a:lnTo>
                    <a:lnTo>
                      <a:pt x="95" y="65"/>
                    </a:lnTo>
                    <a:lnTo>
                      <a:pt x="95" y="68"/>
                    </a:lnTo>
                    <a:lnTo>
                      <a:pt x="95" y="72"/>
                    </a:lnTo>
                    <a:lnTo>
                      <a:pt x="95" y="72"/>
                    </a:lnTo>
                    <a:lnTo>
                      <a:pt x="100" y="77"/>
                    </a:lnTo>
                    <a:lnTo>
                      <a:pt x="101" y="80"/>
                    </a:lnTo>
                    <a:lnTo>
                      <a:pt x="102" y="85"/>
                    </a:lnTo>
                    <a:lnTo>
                      <a:pt x="103" y="87"/>
                    </a:lnTo>
                    <a:lnTo>
                      <a:pt x="103" y="88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3"/>
                    </a:lnTo>
                    <a:lnTo>
                      <a:pt x="103" y="95"/>
                    </a:lnTo>
                    <a:lnTo>
                      <a:pt x="104" y="95"/>
                    </a:lnTo>
                    <a:lnTo>
                      <a:pt x="105" y="97"/>
                    </a:lnTo>
                    <a:lnTo>
                      <a:pt x="106" y="97"/>
                    </a:lnTo>
                    <a:lnTo>
                      <a:pt x="106" y="100"/>
                    </a:lnTo>
                    <a:lnTo>
                      <a:pt x="106" y="101"/>
                    </a:lnTo>
                    <a:lnTo>
                      <a:pt x="107" y="106"/>
                    </a:lnTo>
                    <a:lnTo>
                      <a:pt x="109" y="108"/>
                    </a:lnTo>
                    <a:lnTo>
                      <a:pt x="109" y="110"/>
                    </a:lnTo>
                    <a:lnTo>
                      <a:pt x="110" y="113"/>
                    </a:lnTo>
                    <a:lnTo>
                      <a:pt x="113" y="114"/>
                    </a:lnTo>
                    <a:lnTo>
                      <a:pt x="115" y="114"/>
                    </a:lnTo>
                    <a:lnTo>
                      <a:pt x="116" y="114"/>
                    </a:lnTo>
                    <a:lnTo>
                      <a:pt x="119" y="114"/>
                    </a:lnTo>
                    <a:lnTo>
                      <a:pt x="120" y="114"/>
                    </a:lnTo>
                    <a:lnTo>
                      <a:pt x="121" y="113"/>
                    </a:lnTo>
                    <a:lnTo>
                      <a:pt x="121" y="110"/>
                    </a:lnTo>
                    <a:lnTo>
                      <a:pt x="123" y="108"/>
                    </a:lnTo>
                    <a:lnTo>
                      <a:pt x="124" y="106"/>
                    </a:lnTo>
                    <a:lnTo>
                      <a:pt x="124" y="100"/>
                    </a:lnTo>
                    <a:lnTo>
                      <a:pt x="123" y="93"/>
                    </a:lnTo>
                    <a:lnTo>
                      <a:pt x="124" y="91"/>
                    </a:lnTo>
                    <a:lnTo>
                      <a:pt x="125" y="89"/>
                    </a:lnTo>
                    <a:lnTo>
                      <a:pt x="125" y="84"/>
                    </a:lnTo>
                    <a:lnTo>
                      <a:pt x="124" y="81"/>
                    </a:lnTo>
                    <a:lnTo>
                      <a:pt x="125" y="76"/>
                    </a:lnTo>
                    <a:lnTo>
                      <a:pt x="124" y="72"/>
                    </a:lnTo>
                    <a:lnTo>
                      <a:pt x="124" y="65"/>
                    </a:lnTo>
                    <a:lnTo>
                      <a:pt x="124" y="65"/>
                    </a:lnTo>
                    <a:lnTo>
                      <a:pt x="123" y="62"/>
                    </a:lnTo>
                    <a:lnTo>
                      <a:pt x="123" y="58"/>
                    </a:lnTo>
                    <a:lnTo>
                      <a:pt x="121" y="57"/>
                    </a:lnTo>
                    <a:lnTo>
                      <a:pt x="119" y="55"/>
                    </a:lnTo>
                    <a:lnTo>
                      <a:pt x="127" y="51"/>
                    </a:lnTo>
                    <a:lnTo>
                      <a:pt x="128" y="48"/>
                    </a:lnTo>
                    <a:lnTo>
                      <a:pt x="128" y="45"/>
                    </a:lnTo>
                    <a:lnTo>
                      <a:pt x="128" y="45"/>
                    </a:lnTo>
                    <a:lnTo>
                      <a:pt x="128" y="44"/>
                    </a:lnTo>
                    <a:lnTo>
                      <a:pt x="127" y="41"/>
                    </a:lnTo>
                    <a:lnTo>
                      <a:pt x="127" y="41"/>
                    </a:lnTo>
                    <a:lnTo>
                      <a:pt x="125" y="36"/>
                    </a:lnTo>
                    <a:lnTo>
                      <a:pt x="124" y="34"/>
                    </a:lnTo>
                    <a:lnTo>
                      <a:pt x="123" y="32"/>
                    </a:lnTo>
                    <a:lnTo>
                      <a:pt x="116" y="34"/>
                    </a:lnTo>
                    <a:lnTo>
                      <a:pt x="115" y="32"/>
                    </a:lnTo>
                    <a:lnTo>
                      <a:pt x="109" y="32"/>
                    </a:lnTo>
                    <a:lnTo>
                      <a:pt x="108" y="32"/>
                    </a:lnTo>
                    <a:lnTo>
                      <a:pt x="107" y="34"/>
                    </a:lnTo>
                    <a:lnTo>
                      <a:pt x="105" y="36"/>
                    </a:lnTo>
                    <a:lnTo>
                      <a:pt x="101" y="36"/>
                    </a:lnTo>
                    <a:lnTo>
                      <a:pt x="101" y="34"/>
                    </a:lnTo>
                    <a:lnTo>
                      <a:pt x="103" y="26"/>
                    </a:lnTo>
                    <a:lnTo>
                      <a:pt x="101" y="19"/>
                    </a:lnTo>
                    <a:lnTo>
                      <a:pt x="100" y="18"/>
                    </a:lnTo>
                    <a:lnTo>
                      <a:pt x="96" y="18"/>
                    </a:lnTo>
                    <a:lnTo>
                      <a:pt x="95" y="19"/>
                    </a:lnTo>
                    <a:lnTo>
                      <a:pt x="92" y="19"/>
                    </a:lnTo>
                    <a:lnTo>
                      <a:pt x="89" y="21"/>
                    </a:lnTo>
                    <a:lnTo>
                      <a:pt x="86" y="22"/>
                    </a:lnTo>
                    <a:lnTo>
                      <a:pt x="83" y="30"/>
                    </a:lnTo>
                    <a:lnTo>
                      <a:pt x="81" y="31"/>
                    </a:lnTo>
                    <a:lnTo>
                      <a:pt x="79" y="31"/>
                    </a:lnTo>
                    <a:lnTo>
                      <a:pt x="78" y="31"/>
                    </a:lnTo>
                    <a:lnTo>
                      <a:pt x="72" y="30"/>
                    </a:lnTo>
                    <a:lnTo>
                      <a:pt x="72" y="27"/>
                    </a:lnTo>
                    <a:lnTo>
                      <a:pt x="71" y="26"/>
                    </a:lnTo>
                    <a:lnTo>
                      <a:pt x="71" y="23"/>
                    </a:lnTo>
                    <a:lnTo>
                      <a:pt x="69" y="22"/>
                    </a:lnTo>
                    <a:lnTo>
                      <a:pt x="69" y="19"/>
                    </a:lnTo>
                    <a:lnTo>
                      <a:pt x="68" y="17"/>
                    </a:lnTo>
                    <a:lnTo>
                      <a:pt x="65" y="5"/>
                    </a:lnTo>
                    <a:lnTo>
                      <a:pt x="64" y="3"/>
                    </a:lnTo>
                    <a:lnTo>
                      <a:pt x="60" y="5"/>
                    </a:lnTo>
                    <a:lnTo>
                      <a:pt x="58" y="5"/>
                    </a:lnTo>
                    <a:lnTo>
                      <a:pt x="53" y="4"/>
                    </a:lnTo>
                    <a:lnTo>
                      <a:pt x="49" y="1"/>
                    </a:lnTo>
                    <a:lnTo>
                      <a:pt x="46" y="1"/>
                    </a:lnTo>
                    <a:lnTo>
                      <a:pt x="44" y="0"/>
                    </a:lnTo>
                    <a:lnTo>
                      <a:pt x="42" y="17"/>
                    </a:lnTo>
                    <a:lnTo>
                      <a:pt x="41" y="17"/>
                    </a:lnTo>
                    <a:lnTo>
                      <a:pt x="40" y="14"/>
                    </a:lnTo>
                    <a:lnTo>
                      <a:pt x="39" y="13"/>
                    </a:lnTo>
                    <a:lnTo>
                      <a:pt x="40" y="19"/>
                    </a:lnTo>
                    <a:lnTo>
                      <a:pt x="41" y="20"/>
                    </a:lnTo>
                    <a:lnTo>
                      <a:pt x="41" y="22"/>
                    </a:lnTo>
                    <a:lnTo>
                      <a:pt x="40" y="27"/>
                    </a:lnTo>
                    <a:lnTo>
                      <a:pt x="39" y="28"/>
                    </a:lnTo>
                    <a:lnTo>
                      <a:pt x="39" y="28"/>
                    </a:lnTo>
                    <a:lnTo>
                      <a:pt x="37" y="27"/>
                    </a:lnTo>
                    <a:lnTo>
                      <a:pt x="34" y="32"/>
                    </a:lnTo>
                    <a:lnTo>
                      <a:pt x="33" y="32"/>
                    </a:lnTo>
                    <a:lnTo>
                      <a:pt x="31" y="32"/>
                    </a:lnTo>
                    <a:lnTo>
                      <a:pt x="31" y="32"/>
                    </a:lnTo>
                    <a:lnTo>
                      <a:pt x="29" y="32"/>
                    </a:lnTo>
                    <a:lnTo>
                      <a:pt x="28" y="35"/>
                    </a:lnTo>
                    <a:lnTo>
                      <a:pt x="29" y="34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41"/>
                    </a:lnTo>
                    <a:lnTo>
                      <a:pt x="32" y="41"/>
                    </a:lnTo>
                    <a:lnTo>
                      <a:pt x="32" y="44"/>
                    </a:lnTo>
                    <a:lnTo>
                      <a:pt x="31" y="44"/>
                    </a:lnTo>
                    <a:lnTo>
                      <a:pt x="31" y="45"/>
                    </a:lnTo>
                    <a:lnTo>
                      <a:pt x="29" y="46"/>
                    </a:lnTo>
                    <a:lnTo>
                      <a:pt x="28" y="47"/>
                    </a:lnTo>
                    <a:lnTo>
                      <a:pt x="28" y="53"/>
                    </a:lnTo>
                    <a:lnTo>
                      <a:pt x="29" y="54"/>
                    </a:lnTo>
                    <a:lnTo>
                      <a:pt x="28" y="55"/>
                    </a:lnTo>
                    <a:lnTo>
                      <a:pt x="26" y="58"/>
                    </a:lnTo>
                    <a:lnTo>
                      <a:pt x="25" y="58"/>
                    </a:lnTo>
                    <a:lnTo>
                      <a:pt x="24" y="58"/>
                    </a:lnTo>
                    <a:lnTo>
                      <a:pt x="22" y="58"/>
                    </a:lnTo>
                    <a:lnTo>
                      <a:pt x="21" y="59"/>
                    </a:lnTo>
                    <a:lnTo>
                      <a:pt x="21" y="62"/>
                    </a:lnTo>
                    <a:lnTo>
                      <a:pt x="22" y="64"/>
                    </a:lnTo>
                    <a:lnTo>
                      <a:pt x="23" y="64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3" y="70"/>
                    </a:lnTo>
                    <a:lnTo>
                      <a:pt x="25" y="72"/>
                    </a:lnTo>
                    <a:lnTo>
                      <a:pt x="24" y="74"/>
                    </a:lnTo>
                    <a:lnTo>
                      <a:pt x="24" y="74"/>
                    </a:lnTo>
                    <a:lnTo>
                      <a:pt x="26" y="76"/>
                    </a:lnTo>
                    <a:lnTo>
                      <a:pt x="27" y="81"/>
                    </a:lnTo>
                    <a:lnTo>
                      <a:pt x="24" y="82"/>
                    </a:lnTo>
                    <a:lnTo>
                      <a:pt x="24" y="83"/>
                    </a:lnTo>
                    <a:lnTo>
                      <a:pt x="21" y="82"/>
                    </a:lnTo>
                    <a:lnTo>
                      <a:pt x="19" y="84"/>
                    </a:lnTo>
                    <a:lnTo>
                      <a:pt x="19" y="85"/>
                    </a:lnTo>
                    <a:lnTo>
                      <a:pt x="18" y="87"/>
                    </a:lnTo>
                    <a:lnTo>
                      <a:pt x="16" y="87"/>
                    </a:lnTo>
                    <a:lnTo>
                      <a:pt x="16" y="95"/>
                    </a:lnTo>
                    <a:lnTo>
                      <a:pt x="14" y="98"/>
                    </a:lnTo>
                    <a:lnTo>
                      <a:pt x="13" y="99"/>
                    </a:lnTo>
                    <a:lnTo>
                      <a:pt x="14" y="101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1" y="105"/>
                    </a:lnTo>
                    <a:lnTo>
                      <a:pt x="8" y="110"/>
                    </a:lnTo>
                    <a:lnTo>
                      <a:pt x="3" y="116"/>
                    </a:lnTo>
                    <a:lnTo>
                      <a:pt x="3" y="118"/>
                    </a:lnTo>
                    <a:lnTo>
                      <a:pt x="1" y="119"/>
                    </a:lnTo>
                    <a:lnTo>
                      <a:pt x="1" y="121"/>
                    </a:lnTo>
                    <a:lnTo>
                      <a:pt x="1" y="122"/>
                    </a:lnTo>
                    <a:lnTo>
                      <a:pt x="0" y="12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7D6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2282" name="Picture 1258"/>
              <p:cNvPicPr>
                <a:picLocks noChangeAspect="1" noChangeArrowheads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6" y="3531"/>
                <a:ext cx="109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83" name="Picture 1259"/>
              <p:cNvPicPr>
                <a:picLocks noChangeAspect="1" noChangeArrowheads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06" y="3531"/>
                <a:ext cx="109" cy="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47" name="Rectangle 1260"/>
              <p:cNvSpPr>
                <a:spLocks noChangeArrowheads="1"/>
              </p:cNvSpPr>
              <p:nvPr/>
            </p:nvSpPr>
            <p:spPr bwMode="auto">
              <a:xfrm>
                <a:off x="4226" y="3542"/>
                <a:ext cx="68" cy="2"/>
              </a:xfrm>
              <a:prstGeom prst="rect">
                <a:avLst/>
              </a:prstGeom>
              <a:solidFill>
                <a:srgbClr val="F0E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48" name="Rectangle 1261"/>
              <p:cNvSpPr>
                <a:spLocks noChangeArrowheads="1"/>
              </p:cNvSpPr>
              <p:nvPr/>
            </p:nvSpPr>
            <p:spPr bwMode="auto">
              <a:xfrm>
                <a:off x="4226" y="3544"/>
                <a:ext cx="68" cy="1"/>
              </a:xfrm>
              <a:prstGeom prst="rect">
                <a:avLst/>
              </a:prstGeom>
              <a:solidFill>
                <a:srgbClr val="EFE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1" name="Rectangle 1262"/>
              <p:cNvSpPr>
                <a:spLocks noChangeArrowheads="1"/>
              </p:cNvSpPr>
              <p:nvPr/>
            </p:nvSpPr>
            <p:spPr bwMode="auto">
              <a:xfrm>
                <a:off x="4226" y="3545"/>
                <a:ext cx="68" cy="1"/>
              </a:xfrm>
              <a:prstGeom prst="rect">
                <a:avLst/>
              </a:prstGeom>
              <a:solidFill>
                <a:srgbClr val="EFE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2" name="Rectangle 1263"/>
              <p:cNvSpPr>
                <a:spLocks noChangeArrowheads="1"/>
              </p:cNvSpPr>
              <p:nvPr/>
            </p:nvSpPr>
            <p:spPr bwMode="auto">
              <a:xfrm>
                <a:off x="4226" y="3546"/>
                <a:ext cx="68" cy="1"/>
              </a:xfrm>
              <a:prstGeom prst="rect">
                <a:avLst/>
              </a:prstGeom>
              <a:solidFill>
                <a:srgbClr val="EEE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3" name="Rectangle 1264"/>
              <p:cNvSpPr>
                <a:spLocks noChangeArrowheads="1"/>
              </p:cNvSpPr>
              <p:nvPr/>
            </p:nvSpPr>
            <p:spPr bwMode="auto">
              <a:xfrm>
                <a:off x="4226" y="3547"/>
                <a:ext cx="68" cy="1"/>
              </a:xfrm>
              <a:prstGeom prst="rect">
                <a:avLst/>
              </a:prstGeom>
              <a:solidFill>
                <a:srgbClr val="EE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4" name="Rectangle 1265"/>
              <p:cNvSpPr>
                <a:spLocks noChangeArrowheads="1"/>
              </p:cNvSpPr>
              <p:nvPr/>
            </p:nvSpPr>
            <p:spPr bwMode="auto">
              <a:xfrm>
                <a:off x="4226" y="3548"/>
                <a:ext cx="68" cy="1"/>
              </a:xfrm>
              <a:prstGeom prst="rect">
                <a:avLst/>
              </a:prstGeom>
              <a:solidFill>
                <a:srgbClr val="EDE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5" name="Rectangle 1266"/>
              <p:cNvSpPr>
                <a:spLocks noChangeArrowheads="1"/>
              </p:cNvSpPr>
              <p:nvPr/>
            </p:nvSpPr>
            <p:spPr bwMode="auto">
              <a:xfrm>
                <a:off x="4226" y="3549"/>
                <a:ext cx="68" cy="1"/>
              </a:xfrm>
              <a:prstGeom prst="rect">
                <a:avLst/>
              </a:prstGeom>
              <a:solidFill>
                <a:srgbClr val="ED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6" name="Rectangle 1267"/>
              <p:cNvSpPr>
                <a:spLocks noChangeArrowheads="1"/>
              </p:cNvSpPr>
              <p:nvPr/>
            </p:nvSpPr>
            <p:spPr bwMode="auto">
              <a:xfrm>
                <a:off x="4226" y="3550"/>
                <a:ext cx="68" cy="1"/>
              </a:xfrm>
              <a:prstGeom prst="rect">
                <a:avLst/>
              </a:prstGeom>
              <a:solidFill>
                <a:srgbClr val="EC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7" name="Rectangle 1268"/>
              <p:cNvSpPr>
                <a:spLocks noChangeArrowheads="1"/>
              </p:cNvSpPr>
              <p:nvPr/>
            </p:nvSpPr>
            <p:spPr bwMode="auto">
              <a:xfrm>
                <a:off x="4226" y="3551"/>
                <a:ext cx="68" cy="1"/>
              </a:xfrm>
              <a:prstGeom prst="rect">
                <a:avLst/>
              </a:prstGeom>
              <a:solidFill>
                <a:srgbClr val="ECE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8" name="Rectangle 1269"/>
              <p:cNvSpPr>
                <a:spLocks noChangeArrowheads="1"/>
              </p:cNvSpPr>
              <p:nvPr/>
            </p:nvSpPr>
            <p:spPr bwMode="auto">
              <a:xfrm>
                <a:off x="4226" y="3552"/>
                <a:ext cx="68" cy="1"/>
              </a:xfrm>
              <a:prstGeom prst="rect">
                <a:avLst/>
              </a:prstGeom>
              <a:solidFill>
                <a:srgbClr val="EB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59" name="Rectangle 1270"/>
              <p:cNvSpPr>
                <a:spLocks noChangeArrowheads="1"/>
              </p:cNvSpPr>
              <p:nvPr/>
            </p:nvSpPr>
            <p:spPr bwMode="auto">
              <a:xfrm>
                <a:off x="4226" y="3553"/>
                <a:ext cx="68" cy="2"/>
              </a:xfrm>
              <a:prstGeom prst="rect">
                <a:avLst/>
              </a:prstGeom>
              <a:solidFill>
                <a:srgbClr val="EAE2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0" name="Rectangle 1271"/>
              <p:cNvSpPr>
                <a:spLocks noChangeArrowheads="1"/>
              </p:cNvSpPr>
              <p:nvPr/>
            </p:nvSpPr>
            <p:spPr bwMode="auto">
              <a:xfrm>
                <a:off x="4226" y="3555"/>
                <a:ext cx="68" cy="1"/>
              </a:xfrm>
              <a:prstGeom prst="rect">
                <a:avLst/>
              </a:prstGeom>
              <a:solidFill>
                <a:srgbClr val="E9E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1" name="Rectangle 1272"/>
              <p:cNvSpPr>
                <a:spLocks noChangeArrowheads="1"/>
              </p:cNvSpPr>
              <p:nvPr/>
            </p:nvSpPr>
            <p:spPr bwMode="auto">
              <a:xfrm>
                <a:off x="4226" y="3556"/>
                <a:ext cx="68" cy="2"/>
              </a:xfrm>
              <a:prstGeom prst="rect">
                <a:avLst/>
              </a:prstGeom>
              <a:solidFill>
                <a:srgbClr val="E8E0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2" name="Rectangle 1273"/>
              <p:cNvSpPr>
                <a:spLocks noChangeArrowheads="1"/>
              </p:cNvSpPr>
              <p:nvPr/>
            </p:nvSpPr>
            <p:spPr bwMode="auto">
              <a:xfrm>
                <a:off x="4226" y="3558"/>
                <a:ext cx="68" cy="1"/>
              </a:xfrm>
              <a:prstGeom prst="rect">
                <a:avLst/>
              </a:prstGeom>
              <a:solidFill>
                <a:srgbClr val="E8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3" name="Rectangle 1274"/>
              <p:cNvSpPr>
                <a:spLocks noChangeArrowheads="1"/>
              </p:cNvSpPr>
              <p:nvPr/>
            </p:nvSpPr>
            <p:spPr bwMode="auto">
              <a:xfrm>
                <a:off x="4226" y="3558"/>
                <a:ext cx="68" cy="1"/>
              </a:xfrm>
              <a:prstGeom prst="rect">
                <a:avLst/>
              </a:prstGeom>
              <a:solidFill>
                <a:srgbClr val="E7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4" name="Rectangle 1275"/>
              <p:cNvSpPr>
                <a:spLocks noChangeArrowheads="1"/>
              </p:cNvSpPr>
              <p:nvPr/>
            </p:nvSpPr>
            <p:spPr bwMode="auto">
              <a:xfrm>
                <a:off x="4226" y="3559"/>
                <a:ext cx="68" cy="1"/>
              </a:xfrm>
              <a:prstGeom prst="rect">
                <a:avLst/>
              </a:prstGeom>
              <a:solidFill>
                <a:srgbClr val="E7D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5" name="Rectangle 1276"/>
              <p:cNvSpPr>
                <a:spLocks noChangeArrowheads="1"/>
              </p:cNvSpPr>
              <p:nvPr/>
            </p:nvSpPr>
            <p:spPr bwMode="auto">
              <a:xfrm>
                <a:off x="4226" y="3560"/>
                <a:ext cx="68" cy="1"/>
              </a:xfrm>
              <a:prstGeom prst="rect">
                <a:avLst/>
              </a:prstGeom>
              <a:solidFill>
                <a:srgbClr val="E7D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6" name="Rectangle 1277"/>
              <p:cNvSpPr>
                <a:spLocks noChangeArrowheads="1"/>
              </p:cNvSpPr>
              <p:nvPr/>
            </p:nvSpPr>
            <p:spPr bwMode="auto">
              <a:xfrm>
                <a:off x="4226" y="3561"/>
                <a:ext cx="68" cy="1"/>
              </a:xfrm>
              <a:prstGeom prst="rect">
                <a:avLst/>
              </a:prstGeom>
              <a:solidFill>
                <a:srgbClr val="E6D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7" name="Rectangle 1278"/>
              <p:cNvSpPr>
                <a:spLocks noChangeArrowheads="1"/>
              </p:cNvSpPr>
              <p:nvPr/>
            </p:nvSpPr>
            <p:spPr bwMode="auto">
              <a:xfrm>
                <a:off x="4226" y="3562"/>
                <a:ext cx="68" cy="1"/>
              </a:xfrm>
              <a:prstGeom prst="rect">
                <a:avLst/>
              </a:prstGeom>
              <a:solidFill>
                <a:srgbClr val="E6D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8" name="Rectangle 1279"/>
              <p:cNvSpPr>
                <a:spLocks noChangeArrowheads="1"/>
              </p:cNvSpPr>
              <p:nvPr/>
            </p:nvSpPr>
            <p:spPr bwMode="auto">
              <a:xfrm>
                <a:off x="4226" y="3563"/>
                <a:ext cx="68" cy="1"/>
              </a:xfrm>
              <a:prstGeom prst="rect">
                <a:avLst/>
              </a:prstGeom>
              <a:solidFill>
                <a:srgbClr val="E5D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69" name="Rectangle 1280"/>
              <p:cNvSpPr>
                <a:spLocks noChangeArrowheads="1"/>
              </p:cNvSpPr>
              <p:nvPr/>
            </p:nvSpPr>
            <p:spPr bwMode="auto">
              <a:xfrm>
                <a:off x="4226" y="3564"/>
                <a:ext cx="68" cy="1"/>
              </a:xfrm>
              <a:prstGeom prst="rect">
                <a:avLst/>
              </a:prstGeom>
              <a:solidFill>
                <a:srgbClr val="E5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0" name="Rectangle 1281"/>
              <p:cNvSpPr>
                <a:spLocks noChangeArrowheads="1"/>
              </p:cNvSpPr>
              <p:nvPr/>
            </p:nvSpPr>
            <p:spPr bwMode="auto">
              <a:xfrm>
                <a:off x="4226" y="3565"/>
                <a:ext cx="68" cy="1"/>
              </a:xfrm>
              <a:prstGeom prst="rect">
                <a:avLst/>
              </a:prstGeom>
              <a:solidFill>
                <a:srgbClr val="E4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1" name="Rectangle 1282"/>
              <p:cNvSpPr>
                <a:spLocks noChangeArrowheads="1"/>
              </p:cNvSpPr>
              <p:nvPr/>
            </p:nvSpPr>
            <p:spPr bwMode="auto">
              <a:xfrm>
                <a:off x="4226" y="3566"/>
                <a:ext cx="68" cy="1"/>
              </a:xfrm>
              <a:prstGeom prst="rect">
                <a:avLst/>
              </a:prstGeom>
              <a:solidFill>
                <a:srgbClr val="E4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2" name="Rectangle 1283"/>
              <p:cNvSpPr>
                <a:spLocks noChangeArrowheads="1"/>
              </p:cNvSpPr>
              <p:nvPr/>
            </p:nvSpPr>
            <p:spPr bwMode="auto">
              <a:xfrm>
                <a:off x="4226" y="3567"/>
                <a:ext cx="68" cy="1"/>
              </a:xfrm>
              <a:prstGeom prst="rect">
                <a:avLst/>
              </a:prstGeom>
              <a:solidFill>
                <a:srgbClr val="E3D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3" name="Rectangle 1284"/>
              <p:cNvSpPr>
                <a:spLocks noChangeArrowheads="1"/>
              </p:cNvSpPr>
              <p:nvPr/>
            </p:nvSpPr>
            <p:spPr bwMode="auto">
              <a:xfrm>
                <a:off x="4226" y="3568"/>
                <a:ext cx="68" cy="1"/>
              </a:xfrm>
              <a:prstGeom prst="rect">
                <a:avLst/>
              </a:prstGeom>
              <a:solidFill>
                <a:srgbClr val="E3D7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4" name="Rectangle 1285"/>
              <p:cNvSpPr>
                <a:spLocks noChangeArrowheads="1"/>
              </p:cNvSpPr>
              <p:nvPr/>
            </p:nvSpPr>
            <p:spPr bwMode="auto">
              <a:xfrm>
                <a:off x="4226" y="3569"/>
                <a:ext cx="68" cy="1"/>
              </a:xfrm>
              <a:prstGeom prst="rect">
                <a:avLst/>
              </a:prstGeom>
              <a:solidFill>
                <a:srgbClr val="E2D7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5" name="Rectangle 1286"/>
              <p:cNvSpPr>
                <a:spLocks noChangeArrowheads="1"/>
              </p:cNvSpPr>
              <p:nvPr/>
            </p:nvSpPr>
            <p:spPr bwMode="auto">
              <a:xfrm>
                <a:off x="4226" y="3570"/>
                <a:ext cx="68" cy="1"/>
              </a:xfrm>
              <a:prstGeom prst="rect">
                <a:avLst/>
              </a:prstGeom>
              <a:solidFill>
                <a:srgbClr val="E2D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6" name="Rectangle 1287"/>
              <p:cNvSpPr>
                <a:spLocks noChangeArrowheads="1"/>
              </p:cNvSpPr>
              <p:nvPr/>
            </p:nvSpPr>
            <p:spPr bwMode="auto">
              <a:xfrm>
                <a:off x="4226" y="3571"/>
                <a:ext cx="68" cy="2"/>
              </a:xfrm>
              <a:prstGeom prst="rect">
                <a:avLst/>
              </a:prstGeom>
              <a:solidFill>
                <a:srgbClr val="E1D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7" name="Rectangle 1288"/>
              <p:cNvSpPr>
                <a:spLocks noChangeArrowheads="1"/>
              </p:cNvSpPr>
              <p:nvPr/>
            </p:nvSpPr>
            <p:spPr bwMode="auto">
              <a:xfrm>
                <a:off x="4226" y="3573"/>
                <a:ext cx="68" cy="1"/>
              </a:xfrm>
              <a:prstGeom prst="rect">
                <a:avLst/>
              </a:prstGeom>
              <a:solidFill>
                <a:srgbClr val="E0D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8" name="Rectangle 1289"/>
              <p:cNvSpPr>
                <a:spLocks noChangeArrowheads="1"/>
              </p:cNvSpPr>
              <p:nvPr/>
            </p:nvSpPr>
            <p:spPr bwMode="auto">
              <a:xfrm>
                <a:off x="4226" y="3574"/>
                <a:ext cx="68" cy="1"/>
              </a:xfrm>
              <a:prstGeom prst="rect">
                <a:avLst/>
              </a:prstGeom>
              <a:solidFill>
                <a:srgbClr val="DFD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79" name="Rectangle 1290"/>
              <p:cNvSpPr>
                <a:spLocks noChangeArrowheads="1"/>
              </p:cNvSpPr>
              <p:nvPr/>
            </p:nvSpPr>
            <p:spPr bwMode="auto">
              <a:xfrm>
                <a:off x="4226" y="3575"/>
                <a:ext cx="68" cy="2"/>
              </a:xfrm>
              <a:prstGeom prst="rect">
                <a:avLst/>
              </a:prstGeom>
              <a:solidFill>
                <a:srgbClr val="DED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80" name="Rectangle 1291"/>
              <p:cNvSpPr>
                <a:spLocks noChangeArrowheads="1"/>
              </p:cNvSpPr>
              <p:nvPr/>
            </p:nvSpPr>
            <p:spPr bwMode="auto">
              <a:xfrm>
                <a:off x="4226" y="3577"/>
                <a:ext cx="68" cy="2"/>
              </a:xfrm>
              <a:prstGeom prst="rect">
                <a:avLst/>
              </a:prstGeom>
              <a:solidFill>
                <a:srgbClr val="DDD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81" name="Rectangle 1292"/>
              <p:cNvSpPr>
                <a:spLocks noChangeArrowheads="1"/>
              </p:cNvSpPr>
              <p:nvPr/>
            </p:nvSpPr>
            <p:spPr bwMode="auto">
              <a:xfrm>
                <a:off x="4226" y="3579"/>
                <a:ext cx="68" cy="1"/>
              </a:xfrm>
              <a:prstGeom prst="rect">
                <a:avLst/>
              </a:prstGeom>
              <a:solidFill>
                <a:srgbClr val="DDD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84" name="Rectangle 1293"/>
              <p:cNvSpPr>
                <a:spLocks noChangeArrowheads="1"/>
              </p:cNvSpPr>
              <p:nvPr/>
            </p:nvSpPr>
            <p:spPr bwMode="auto">
              <a:xfrm>
                <a:off x="4226" y="3579"/>
                <a:ext cx="68" cy="1"/>
              </a:xfrm>
              <a:prstGeom prst="rect">
                <a:avLst/>
              </a:prstGeom>
              <a:solidFill>
                <a:srgbClr val="DCD0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85" name="Rectangle 1294"/>
              <p:cNvSpPr>
                <a:spLocks noChangeArrowheads="1"/>
              </p:cNvSpPr>
              <p:nvPr/>
            </p:nvSpPr>
            <p:spPr bwMode="auto">
              <a:xfrm>
                <a:off x="4226" y="3580"/>
                <a:ext cx="68" cy="1"/>
              </a:xfrm>
              <a:prstGeom prst="rect">
                <a:avLst/>
              </a:prstGeom>
              <a:solidFill>
                <a:srgbClr val="DCC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86" name="Rectangle 1295"/>
              <p:cNvSpPr>
                <a:spLocks noChangeArrowheads="1"/>
              </p:cNvSpPr>
              <p:nvPr/>
            </p:nvSpPr>
            <p:spPr bwMode="auto">
              <a:xfrm>
                <a:off x="4226" y="3581"/>
                <a:ext cx="68" cy="2"/>
              </a:xfrm>
              <a:prstGeom prst="rect">
                <a:avLst/>
              </a:prstGeom>
              <a:solidFill>
                <a:srgbClr val="DBC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87" name="Rectangle 1296"/>
              <p:cNvSpPr>
                <a:spLocks noChangeArrowheads="1"/>
              </p:cNvSpPr>
              <p:nvPr/>
            </p:nvSpPr>
            <p:spPr bwMode="auto">
              <a:xfrm>
                <a:off x="4226" y="3583"/>
                <a:ext cx="68" cy="1"/>
              </a:xfrm>
              <a:prstGeom prst="rect">
                <a:avLst/>
              </a:prstGeom>
              <a:solidFill>
                <a:srgbClr val="DB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88" name="Rectangle 1297"/>
              <p:cNvSpPr>
                <a:spLocks noChangeArrowheads="1"/>
              </p:cNvSpPr>
              <p:nvPr/>
            </p:nvSpPr>
            <p:spPr bwMode="auto">
              <a:xfrm>
                <a:off x="4226" y="3583"/>
                <a:ext cx="68" cy="1"/>
              </a:xfrm>
              <a:prstGeom prst="rect">
                <a:avLst/>
              </a:prstGeom>
              <a:solidFill>
                <a:srgbClr val="DA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89" name="Rectangle 1298"/>
              <p:cNvSpPr>
                <a:spLocks noChangeArrowheads="1"/>
              </p:cNvSpPr>
              <p:nvPr/>
            </p:nvSpPr>
            <p:spPr bwMode="auto">
              <a:xfrm>
                <a:off x="4226" y="3584"/>
                <a:ext cx="68" cy="2"/>
              </a:xfrm>
              <a:prstGeom prst="rect">
                <a:avLst/>
              </a:prstGeom>
              <a:solidFill>
                <a:srgbClr val="DAC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0" name="Rectangle 1299"/>
              <p:cNvSpPr>
                <a:spLocks noChangeArrowheads="1"/>
              </p:cNvSpPr>
              <p:nvPr/>
            </p:nvSpPr>
            <p:spPr bwMode="auto">
              <a:xfrm>
                <a:off x="4226" y="3586"/>
                <a:ext cx="68" cy="1"/>
              </a:xfrm>
              <a:prstGeom prst="rect">
                <a:avLst/>
              </a:prstGeom>
              <a:solidFill>
                <a:srgbClr val="D9C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1" name="Rectangle 1300"/>
              <p:cNvSpPr>
                <a:spLocks noChangeArrowheads="1"/>
              </p:cNvSpPr>
              <p:nvPr/>
            </p:nvSpPr>
            <p:spPr bwMode="auto">
              <a:xfrm>
                <a:off x="4226" y="3587"/>
                <a:ext cx="68" cy="1"/>
              </a:xfrm>
              <a:prstGeom prst="rect">
                <a:avLst/>
              </a:prstGeom>
              <a:solidFill>
                <a:srgbClr val="D8C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2" name="Rectangle 1301"/>
              <p:cNvSpPr>
                <a:spLocks noChangeArrowheads="1"/>
              </p:cNvSpPr>
              <p:nvPr/>
            </p:nvSpPr>
            <p:spPr bwMode="auto">
              <a:xfrm>
                <a:off x="4226" y="3588"/>
                <a:ext cx="68" cy="2"/>
              </a:xfrm>
              <a:prstGeom prst="rect">
                <a:avLst/>
              </a:prstGeom>
              <a:solidFill>
                <a:srgbClr val="D7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3" name="Rectangle 1302"/>
              <p:cNvSpPr>
                <a:spLocks noChangeArrowheads="1"/>
              </p:cNvSpPr>
              <p:nvPr/>
            </p:nvSpPr>
            <p:spPr bwMode="auto">
              <a:xfrm>
                <a:off x="4226" y="3590"/>
                <a:ext cx="68" cy="1"/>
              </a:xfrm>
              <a:prstGeom prst="rect">
                <a:avLst/>
              </a:prstGeom>
              <a:solidFill>
                <a:srgbClr val="D6C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4" name="Rectangle 1303"/>
              <p:cNvSpPr>
                <a:spLocks noChangeArrowheads="1"/>
              </p:cNvSpPr>
              <p:nvPr/>
            </p:nvSpPr>
            <p:spPr bwMode="auto">
              <a:xfrm>
                <a:off x="4226" y="3590"/>
                <a:ext cx="68" cy="1"/>
              </a:xfrm>
              <a:prstGeom prst="rect">
                <a:avLst/>
              </a:prstGeom>
              <a:solidFill>
                <a:srgbClr val="D6C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5" name="Rectangle 1304"/>
              <p:cNvSpPr>
                <a:spLocks noChangeArrowheads="1"/>
              </p:cNvSpPr>
              <p:nvPr/>
            </p:nvSpPr>
            <p:spPr bwMode="auto">
              <a:xfrm>
                <a:off x="4226" y="3591"/>
                <a:ext cx="68" cy="1"/>
              </a:xfrm>
              <a:prstGeom prst="rect">
                <a:avLst/>
              </a:prstGeom>
              <a:solidFill>
                <a:srgbClr val="D5C7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6" name="Rectangle 1305"/>
              <p:cNvSpPr>
                <a:spLocks noChangeArrowheads="1"/>
              </p:cNvSpPr>
              <p:nvPr/>
            </p:nvSpPr>
            <p:spPr bwMode="auto">
              <a:xfrm>
                <a:off x="4226" y="3592"/>
                <a:ext cx="68" cy="1"/>
              </a:xfrm>
              <a:prstGeom prst="rect">
                <a:avLst/>
              </a:prstGeom>
              <a:solidFill>
                <a:srgbClr val="D5C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7" name="Rectangle 1306"/>
              <p:cNvSpPr>
                <a:spLocks noChangeArrowheads="1"/>
              </p:cNvSpPr>
              <p:nvPr/>
            </p:nvSpPr>
            <p:spPr bwMode="auto">
              <a:xfrm>
                <a:off x="4226" y="3592"/>
                <a:ext cx="68" cy="2"/>
              </a:xfrm>
              <a:prstGeom prst="rect">
                <a:avLst/>
              </a:prstGeom>
              <a:solidFill>
                <a:srgbClr val="D4C5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8" name="Rectangle 1307"/>
              <p:cNvSpPr>
                <a:spLocks noChangeArrowheads="1"/>
              </p:cNvSpPr>
              <p:nvPr/>
            </p:nvSpPr>
            <p:spPr bwMode="auto">
              <a:xfrm>
                <a:off x="4226" y="3594"/>
                <a:ext cx="68" cy="1"/>
              </a:xfrm>
              <a:prstGeom prst="rect">
                <a:avLst/>
              </a:prstGeom>
              <a:solidFill>
                <a:srgbClr val="D4C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299" name="Rectangle 1308"/>
              <p:cNvSpPr>
                <a:spLocks noChangeArrowheads="1"/>
              </p:cNvSpPr>
              <p:nvPr/>
            </p:nvSpPr>
            <p:spPr bwMode="auto">
              <a:xfrm>
                <a:off x="4226" y="3594"/>
                <a:ext cx="68" cy="1"/>
              </a:xfrm>
              <a:prstGeom prst="rect">
                <a:avLst/>
              </a:prstGeom>
              <a:solidFill>
                <a:srgbClr val="D3C3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00" name="Rectangle 1309"/>
              <p:cNvSpPr>
                <a:spLocks noChangeArrowheads="1"/>
              </p:cNvSpPr>
              <p:nvPr/>
            </p:nvSpPr>
            <p:spPr bwMode="auto">
              <a:xfrm>
                <a:off x="4226" y="3595"/>
                <a:ext cx="68" cy="1"/>
              </a:xfrm>
              <a:prstGeom prst="rect">
                <a:avLst/>
              </a:prstGeom>
              <a:solidFill>
                <a:srgbClr val="D3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01" name="Rectangle 1310"/>
              <p:cNvSpPr>
                <a:spLocks noChangeArrowheads="1"/>
              </p:cNvSpPr>
              <p:nvPr/>
            </p:nvSpPr>
            <p:spPr bwMode="auto">
              <a:xfrm>
                <a:off x="4226" y="3596"/>
                <a:ext cx="68" cy="1"/>
              </a:xfrm>
              <a:prstGeom prst="rect">
                <a:avLst/>
              </a:prstGeom>
              <a:solidFill>
                <a:srgbClr val="D3C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02" name="Rectangle 1311"/>
              <p:cNvSpPr>
                <a:spLocks noChangeArrowheads="1"/>
              </p:cNvSpPr>
              <p:nvPr/>
            </p:nvSpPr>
            <p:spPr bwMode="auto">
              <a:xfrm>
                <a:off x="4226" y="3596"/>
                <a:ext cx="68" cy="2"/>
              </a:xfrm>
              <a:prstGeom prst="rect">
                <a:avLst/>
              </a:prstGeom>
              <a:solidFill>
                <a:srgbClr val="D2C1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03" name="Rectangle 1312"/>
              <p:cNvSpPr>
                <a:spLocks noChangeArrowheads="1"/>
              </p:cNvSpPr>
              <p:nvPr/>
            </p:nvSpPr>
            <p:spPr bwMode="auto">
              <a:xfrm>
                <a:off x="4226" y="3598"/>
                <a:ext cx="68" cy="1"/>
              </a:xfrm>
              <a:prstGeom prst="rect">
                <a:avLst/>
              </a:prstGeom>
              <a:solidFill>
                <a:srgbClr val="D1C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4" name="Rectangle 1313"/>
              <p:cNvSpPr>
                <a:spLocks noChangeArrowheads="1"/>
              </p:cNvSpPr>
              <p:nvPr/>
            </p:nvSpPr>
            <p:spPr bwMode="auto">
              <a:xfrm>
                <a:off x="4226" y="3599"/>
                <a:ext cx="68" cy="1"/>
              </a:xfrm>
              <a:prstGeom prst="rect">
                <a:avLst/>
              </a:prstGeom>
              <a:solidFill>
                <a:srgbClr val="D1BF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5" name="Rectangle 1314"/>
              <p:cNvSpPr>
                <a:spLocks noChangeArrowheads="1"/>
              </p:cNvSpPr>
              <p:nvPr/>
            </p:nvSpPr>
            <p:spPr bwMode="auto">
              <a:xfrm>
                <a:off x="4226" y="3599"/>
                <a:ext cx="68" cy="1"/>
              </a:xfrm>
              <a:prstGeom prst="rect">
                <a:avLst/>
              </a:prstGeom>
              <a:solidFill>
                <a:srgbClr val="D0B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7" name="Rectangle 1315"/>
              <p:cNvSpPr>
                <a:spLocks noChangeArrowheads="1"/>
              </p:cNvSpPr>
              <p:nvPr/>
            </p:nvSpPr>
            <p:spPr bwMode="auto">
              <a:xfrm>
                <a:off x="4226" y="3600"/>
                <a:ext cx="68" cy="1"/>
              </a:xfrm>
              <a:prstGeom prst="rect">
                <a:avLst/>
              </a:prstGeom>
              <a:solidFill>
                <a:srgbClr val="D0B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8" name="Rectangle 1316"/>
              <p:cNvSpPr>
                <a:spLocks noChangeArrowheads="1"/>
              </p:cNvSpPr>
              <p:nvPr/>
            </p:nvSpPr>
            <p:spPr bwMode="auto">
              <a:xfrm>
                <a:off x="4226" y="3601"/>
                <a:ext cx="68" cy="1"/>
              </a:xfrm>
              <a:prstGeom prst="rect">
                <a:avLst/>
              </a:prstGeom>
              <a:solidFill>
                <a:srgbClr val="CFBE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29" name="Rectangle 1317"/>
              <p:cNvSpPr>
                <a:spLocks noChangeArrowheads="1"/>
              </p:cNvSpPr>
              <p:nvPr/>
            </p:nvSpPr>
            <p:spPr bwMode="auto">
              <a:xfrm>
                <a:off x="4226" y="3601"/>
                <a:ext cx="68" cy="1"/>
              </a:xfrm>
              <a:prstGeom prst="rect">
                <a:avLst/>
              </a:prstGeom>
              <a:solidFill>
                <a:srgbClr val="CFB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0" name="Rectangle 1318"/>
              <p:cNvSpPr>
                <a:spLocks noChangeArrowheads="1"/>
              </p:cNvSpPr>
              <p:nvPr/>
            </p:nvSpPr>
            <p:spPr bwMode="auto">
              <a:xfrm>
                <a:off x="4226" y="3602"/>
                <a:ext cx="68" cy="1"/>
              </a:xfrm>
              <a:prstGeom prst="rect">
                <a:avLst/>
              </a:prstGeom>
              <a:solidFill>
                <a:srgbClr val="CEBC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1" name="Rectangle 1319"/>
              <p:cNvSpPr>
                <a:spLocks noChangeArrowheads="1"/>
              </p:cNvSpPr>
              <p:nvPr/>
            </p:nvSpPr>
            <p:spPr bwMode="auto">
              <a:xfrm>
                <a:off x="4226" y="3603"/>
                <a:ext cx="68" cy="1"/>
              </a:xfrm>
              <a:prstGeom prst="rect">
                <a:avLst/>
              </a:prstGeom>
              <a:solidFill>
                <a:srgbClr val="CDBB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2" name="Rectangle 1320"/>
              <p:cNvSpPr>
                <a:spLocks noChangeArrowheads="1"/>
              </p:cNvSpPr>
              <p:nvPr/>
            </p:nvSpPr>
            <p:spPr bwMode="auto">
              <a:xfrm>
                <a:off x="4226" y="3604"/>
                <a:ext cx="68" cy="1"/>
              </a:xfrm>
              <a:prstGeom prst="rect">
                <a:avLst/>
              </a:prstGeom>
              <a:solidFill>
                <a:srgbClr val="CDB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3" name="Rectangle 1321"/>
              <p:cNvSpPr>
                <a:spLocks noChangeArrowheads="1"/>
              </p:cNvSpPr>
              <p:nvPr/>
            </p:nvSpPr>
            <p:spPr bwMode="auto">
              <a:xfrm>
                <a:off x="4226" y="3605"/>
                <a:ext cx="68" cy="1"/>
              </a:xfrm>
              <a:prstGeom prst="rect">
                <a:avLst/>
              </a:prstGeom>
              <a:solidFill>
                <a:srgbClr val="CCB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4" name="Rectangle 1322"/>
              <p:cNvSpPr>
                <a:spLocks noChangeArrowheads="1"/>
              </p:cNvSpPr>
              <p:nvPr/>
            </p:nvSpPr>
            <p:spPr bwMode="auto">
              <a:xfrm>
                <a:off x="4226" y="3605"/>
                <a:ext cx="68" cy="1"/>
              </a:xfrm>
              <a:prstGeom prst="rect">
                <a:avLst/>
              </a:prstGeom>
              <a:solidFill>
                <a:srgbClr val="CCB9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5" name="Rectangle 1323"/>
              <p:cNvSpPr>
                <a:spLocks noChangeArrowheads="1"/>
              </p:cNvSpPr>
              <p:nvPr/>
            </p:nvSpPr>
            <p:spPr bwMode="auto">
              <a:xfrm>
                <a:off x="4226" y="3606"/>
                <a:ext cx="68" cy="1"/>
              </a:xfrm>
              <a:prstGeom prst="rect">
                <a:avLst/>
              </a:prstGeom>
              <a:solidFill>
                <a:srgbClr val="CBB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6" name="Rectangle 1324"/>
              <p:cNvSpPr>
                <a:spLocks noChangeArrowheads="1"/>
              </p:cNvSpPr>
              <p:nvPr/>
            </p:nvSpPr>
            <p:spPr bwMode="auto">
              <a:xfrm>
                <a:off x="4226" y="3607"/>
                <a:ext cx="68" cy="1"/>
              </a:xfrm>
              <a:prstGeom prst="rect">
                <a:avLst/>
              </a:prstGeom>
              <a:solidFill>
                <a:srgbClr val="CAB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7" name="Rectangle 1325"/>
              <p:cNvSpPr>
                <a:spLocks noChangeArrowheads="1"/>
              </p:cNvSpPr>
              <p:nvPr/>
            </p:nvSpPr>
            <p:spPr bwMode="auto">
              <a:xfrm>
                <a:off x="4226" y="3608"/>
                <a:ext cx="68" cy="1"/>
              </a:xfrm>
              <a:prstGeom prst="rect">
                <a:avLst/>
              </a:prstGeom>
              <a:solidFill>
                <a:srgbClr val="CAB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8" name="Rectangle 1326"/>
              <p:cNvSpPr>
                <a:spLocks noChangeArrowheads="1"/>
              </p:cNvSpPr>
              <p:nvPr/>
            </p:nvSpPr>
            <p:spPr bwMode="auto">
              <a:xfrm>
                <a:off x="4226" y="3609"/>
                <a:ext cx="68" cy="1"/>
              </a:xfrm>
              <a:prstGeom prst="rect">
                <a:avLst/>
              </a:prstGeom>
              <a:solidFill>
                <a:srgbClr val="C9B6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39" name="Rectangle 1327"/>
              <p:cNvSpPr>
                <a:spLocks noChangeArrowheads="1"/>
              </p:cNvSpPr>
              <p:nvPr/>
            </p:nvSpPr>
            <p:spPr bwMode="auto">
              <a:xfrm>
                <a:off x="4226" y="3609"/>
                <a:ext cx="68" cy="1"/>
              </a:xfrm>
              <a:prstGeom prst="rect">
                <a:avLst/>
              </a:prstGeom>
              <a:solidFill>
                <a:srgbClr val="C9B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0" name="Freeform 1328"/>
              <p:cNvSpPr>
                <a:spLocks/>
              </p:cNvSpPr>
              <p:nvPr/>
            </p:nvSpPr>
            <p:spPr bwMode="auto">
              <a:xfrm>
                <a:off x="4227" y="3543"/>
                <a:ext cx="67" cy="67"/>
              </a:xfrm>
              <a:custGeom>
                <a:avLst/>
                <a:gdLst>
                  <a:gd name="T0" fmla="*/ 1 w 67"/>
                  <a:gd name="T1" fmla="*/ 33 h 67"/>
                  <a:gd name="T2" fmla="*/ 4 w 67"/>
                  <a:gd name="T3" fmla="*/ 30 h 67"/>
                  <a:gd name="T4" fmla="*/ 4 w 67"/>
                  <a:gd name="T5" fmla="*/ 27 h 67"/>
                  <a:gd name="T6" fmla="*/ 10 w 67"/>
                  <a:gd name="T7" fmla="*/ 20 h 67"/>
                  <a:gd name="T8" fmla="*/ 13 w 67"/>
                  <a:gd name="T9" fmla="*/ 16 h 67"/>
                  <a:gd name="T10" fmla="*/ 17 w 67"/>
                  <a:gd name="T11" fmla="*/ 13 h 67"/>
                  <a:gd name="T12" fmla="*/ 19 w 67"/>
                  <a:gd name="T13" fmla="*/ 10 h 67"/>
                  <a:gd name="T14" fmla="*/ 21 w 67"/>
                  <a:gd name="T15" fmla="*/ 6 h 67"/>
                  <a:gd name="T16" fmla="*/ 24 w 67"/>
                  <a:gd name="T17" fmla="*/ 2 h 67"/>
                  <a:gd name="T18" fmla="*/ 32 w 67"/>
                  <a:gd name="T19" fmla="*/ 4 h 67"/>
                  <a:gd name="T20" fmla="*/ 35 w 67"/>
                  <a:gd name="T21" fmla="*/ 5 h 67"/>
                  <a:gd name="T22" fmla="*/ 38 w 67"/>
                  <a:gd name="T23" fmla="*/ 5 h 67"/>
                  <a:gd name="T24" fmla="*/ 45 w 67"/>
                  <a:gd name="T25" fmla="*/ 0 h 67"/>
                  <a:gd name="T26" fmla="*/ 47 w 67"/>
                  <a:gd name="T27" fmla="*/ 2 h 67"/>
                  <a:gd name="T28" fmla="*/ 49 w 67"/>
                  <a:gd name="T29" fmla="*/ 5 h 67"/>
                  <a:gd name="T30" fmla="*/ 51 w 67"/>
                  <a:gd name="T31" fmla="*/ 11 h 67"/>
                  <a:gd name="T32" fmla="*/ 52 w 67"/>
                  <a:gd name="T33" fmla="*/ 15 h 67"/>
                  <a:gd name="T34" fmla="*/ 56 w 67"/>
                  <a:gd name="T35" fmla="*/ 19 h 67"/>
                  <a:gd name="T36" fmla="*/ 60 w 67"/>
                  <a:gd name="T37" fmla="*/ 19 h 67"/>
                  <a:gd name="T38" fmla="*/ 63 w 67"/>
                  <a:gd name="T39" fmla="*/ 19 h 67"/>
                  <a:gd name="T40" fmla="*/ 64 w 67"/>
                  <a:gd name="T41" fmla="*/ 16 h 67"/>
                  <a:gd name="T42" fmla="*/ 67 w 67"/>
                  <a:gd name="T43" fmla="*/ 18 h 67"/>
                  <a:gd name="T44" fmla="*/ 67 w 67"/>
                  <a:gd name="T45" fmla="*/ 22 h 67"/>
                  <a:gd name="T46" fmla="*/ 64 w 67"/>
                  <a:gd name="T47" fmla="*/ 24 h 67"/>
                  <a:gd name="T48" fmla="*/ 65 w 67"/>
                  <a:gd name="T49" fmla="*/ 27 h 67"/>
                  <a:gd name="T50" fmla="*/ 61 w 67"/>
                  <a:gd name="T51" fmla="*/ 34 h 67"/>
                  <a:gd name="T52" fmla="*/ 63 w 67"/>
                  <a:gd name="T53" fmla="*/ 35 h 67"/>
                  <a:gd name="T54" fmla="*/ 64 w 67"/>
                  <a:gd name="T55" fmla="*/ 39 h 67"/>
                  <a:gd name="T56" fmla="*/ 66 w 67"/>
                  <a:gd name="T57" fmla="*/ 40 h 67"/>
                  <a:gd name="T58" fmla="*/ 64 w 67"/>
                  <a:gd name="T59" fmla="*/ 42 h 67"/>
                  <a:gd name="T60" fmla="*/ 61 w 67"/>
                  <a:gd name="T61" fmla="*/ 42 h 67"/>
                  <a:gd name="T62" fmla="*/ 61 w 67"/>
                  <a:gd name="T63" fmla="*/ 44 h 67"/>
                  <a:gd name="T64" fmla="*/ 61 w 67"/>
                  <a:gd name="T65" fmla="*/ 50 h 67"/>
                  <a:gd name="T66" fmla="*/ 60 w 67"/>
                  <a:gd name="T67" fmla="*/ 57 h 67"/>
                  <a:gd name="T68" fmla="*/ 56 w 67"/>
                  <a:gd name="T69" fmla="*/ 58 h 67"/>
                  <a:gd name="T70" fmla="*/ 53 w 67"/>
                  <a:gd name="T71" fmla="*/ 55 h 67"/>
                  <a:gd name="T72" fmla="*/ 50 w 67"/>
                  <a:gd name="T73" fmla="*/ 53 h 67"/>
                  <a:gd name="T74" fmla="*/ 46 w 67"/>
                  <a:gd name="T75" fmla="*/ 57 h 67"/>
                  <a:gd name="T76" fmla="*/ 41 w 67"/>
                  <a:gd name="T77" fmla="*/ 62 h 67"/>
                  <a:gd name="T78" fmla="*/ 40 w 67"/>
                  <a:gd name="T79" fmla="*/ 62 h 67"/>
                  <a:gd name="T80" fmla="*/ 34 w 67"/>
                  <a:gd name="T81" fmla="*/ 65 h 67"/>
                  <a:gd name="T82" fmla="*/ 32 w 67"/>
                  <a:gd name="T83" fmla="*/ 67 h 67"/>
                  <a:gd name="T84" fmla="*/ 31 w 67"/>
                  <a:gd name="T85" fmla="*/ 63 h 67"/>
                  <a:gd name="T86" fmla="*/ 28 w 67"/>
                  <a:gd name="T87" fmla="*/ 60 h 67"/>
                  <a:gd name="T88" fmla="*/ 25 w 67"/>
                  <a:gd name="T89" fmla="*/ 56 h 67"/>
                  <a:gd name="T90" fmla="*/ 22 w 67"/>
                  <a:gd name="T91" fmla="*/ 50 h 67"/>
                  <a:gd name="T92" fmla="*/ 19 w 67"/>
                  <a:gd name="T93" fmla="*/ 52 h 67"/>
                  <a:gd name="T94" fmla="*/ 12 w 67"/>
                  <a:gd name="T95" fmla="*/ 56 h 67"/>
                  <a:gd name="T96" fmla="*/ 9 w 67"/>
                  <a:gd name="T97" fmla="*/ 53 h 67"/>
                  <a:gd name="T98" fmla="*/ 6 w 67"/>
                  <a:gd name="T99" fmla="*/ 41 h 67"/>
                  <a:gd name="T100" fmla="*/ 0 w 67"/>
                  <a:gd name="T101" fmla="*/ 3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7" h="67">
                    <a:moveTo>
                      <a:pt x="0" y="34"/>
                    </a:moveTo>
                    <a:lnTo>
                      <a:pt x="1" y="33"/>
                    </a:lnTo>
                    <a:lnTo>
                      <a:pt x="2" y="33"/>
                    </a:lnTo>
                    <a:lnTo>
                      <a:pt x="4" y="30"/>
                    </a:lnTo>
                    <a:lnTo>
                      <a:pt x="4" y="28"/>
                    </a:lnTo>
                    <a:lnTo>
                      <a:pt x="4" y="27"/>
                    </a:lnTo>
                    <a:lnTo>
                      <a:pt x="9" y="21"/>
                    </a:lnTo>
                    <a:lnTo>
                      <a:pt x="10" y="20"/>
                    </a:lnTo>
                    <a:lnTo>
                      <a:pt x="11" y="19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7" y="13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20" y="7"/>
                    </a:lnTo>
                    <a:lnTo>
                      <a:pt x="21" y="6"/>
                    </a:lnTo>
                    <a:lnTo>
                      <a:pt x="23" y="2"/>
                    </a:lnTo>
                    <a:lnTo>
                      <a:pt x="24" y="2"/>
                    </a:lnTo>
                    <a:lnTo>
                      <a:pt x="28" y="3"/>
                    </a:lnTo>
                    <a:lnTo>
                      <a:pt x="32" y="4"/>
                    </a:lnTo>
                    <a:lnTo>
                      <a:pt x="33" y="5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38" y="5"/>
                    </a:lnTo>
                    <a:lnTo>
                      <a:pt x="42" y="1"/>
                    </a:lnTo>
                    <a:lnTo>
                      <a:pt x="45" y="0"/>
                    </a:lnTo>
                    <a:lnTo>
                      <a:pt x="46" y="0"/>
                    </a:lnTo>
                    <a:lnTo>
                      <a:pt x="47" y="2"/>
                    </a:lnTo>
                    <a:lnTo>
                      <a:pt x="49" y="2"/>
                    </a:lnTo>
                    <a:lnTo>
                      <a:pt x="49" y="5"/>
                    </a:lnTo>
                    <a:lnTo>
                      <a:pt x="49" y="7"/>
                    </a:lnTo>
                    <a:lnTo>
                      <a:pt x="51" y="11"/>
                    </a:lnTo>
                    <a:lnTo>
                      <a:pt x="52" y="13"/>
                    </a:lnTo>
                    <a:lnTo>
                      <a:pt x="52" y="15"/>
                    </a:lnTo>
                    <a:lnTo>
                      <a:pt x="53" y="18"/>
                    </a:lnTo>
                    <a:lnTo>
                      <a:pt x="56" y="19"/>
                    </a:lnTo>
                    <a:lnTo>
                      <a:pt x="58" y="19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3" y="19"/>
                    </a:lnTo>
                    <a:lnTo>
                      <a:pt x="64" y="18"/>
                    </a:lnTo>
                    <a:lnTo>
                      <a:pt x="64" y="16"/>
                    </a:lnTo>
                    <a:lnTo>
                      <a:pt x="66" y="13"/>
                    </a:lnTo>
                    <a:lnTo>
                      <a:pt x="67" y="18"/>
                    </a:lnTo>
                    <a:lnTo>
                      <a:pt x="66" y="21"/>
                    </a:lnTo>
                    <a:lnTo>
                      <a:pt x="67" y="22"/>
                    </a:lnTo>
                    <a:lnTo>
                      <a:pt x="66" y="23"/>
                    </a:lnTo>
                    <a:lnTo>
                      <a:pt x="64" y="24"/>
                    </a:lnTo>
                    <a:lnTo>
                      <a:pt x="64" y="25"/>
                    </a:lnTo>
                    <a:lnTo>
                      <a:pt x="65" y="27"/>
                    </a:lnTo>
                    <a:lnTo>
                      <a:pt x="61" y="30"/>
                    </a:lnTo>
                    <a:lnTo>
                      <a:pt x="61" y="34"/>
                    </a:lnTo>
                    <a:lnTo>
                      <a:pt x="62" y="35"/>
                    </a:lnTo>
                    <a:lnTo>
                      <a:pt x="63" y="35"/>
                    </a:lnTo>
                    <a:lnTo>
                      <a:pt x="64" y="36"/>
                    </a:lnTo>
                    <a:lnTo>
                      <a:pt x="64" y="39"/>
                    </a:lnTo>
                    <a:lnTo>
                      <a:pt x="66" y="39"/>
                    </a:lnTo>
                    <a:lnTo>
                      <a:pt x="66" y="40"/>
                    </a:lnTo>
                    <a:lnTo>
                      <a:pt x="66" y="42"/>
                    </a:lnTo>
                    <a:lnTo>
                      <a:pt x="64" y="42"/>
                    </a:lnTo>
                    <a:lnTo>
                      <a:pt x="63" y="42"/>
                    </a:lnTo>
                    <a:lnTo>
                      <a:pt x="61" y="42"/>
                    </a:lnTo>
                    <a:lnTo>
                      <a:pt x="61" y="43"/>
                    </a:lnTo>
                    <a:lnTo>
                      <a:pt x="61" y="44"/>
                    </a:lnTo>
                    <a:lnTo>
                      <a:pt x="60" y="47"/>
                    </a:lnTo>
                    <a:lnTo>
                      <a:pt x="61" y="50"/>
                    </a:lnTo>
                    <a:lnTo>
                      <a:pt x="60" y="52"/>
                    </a:lnTo>
                    <a:lnTo>
                      <a:pt x="60" y="57"/>
                    </a:lnTo>
                    <a:lnTo>
                      <a:pt x="58" y="59"/>
                    </a:lnTo>
                    <a:lnTo>
                      <a:pt x="56" y="58"/>
                    </a:lnTo>
                    <a:lnTo>
                      <a:pt x="55" y="56"/>
                    </a:lnTo>
                    <a:lnTo>
                      <a:pt x="53" y="55"/>
                    </a:lnTo>
                    <a:lnTo>
                      <a:pt x="52" y="53"/>
                    </a:lnTo>
                    <a:lnTo>
                      <a:pt x="50" y="53"/>
                    </a:lnTo>
                    <a:lnTo>
                      <a:pt x="49" y="55"/>
                    </a:lnTo>
                    <a:lnTo>
                      <a:pt x="46" y="57"/>
                    </a:lnTo>
                    <a:lnTo>
                      <a:pt x="42" y="58"/>
                    </a:lnTo>
                    <a:lnTo>
                      <a:pt x="41" y="62"/>
                    </a:lnTo>
                    <a:lnTo>
                      <a:pt x="41" y="62"/>
                    </a:lnTo>
                    <a:lnTo>
                      <a:pt x="40" y="62"/>
                    </a:lnTo>
                    <a:lnTo>
                      <a:pt x="37" y="62"/>
                    </a:lnTo>
                    <a:lnTo>
                      <a:pt x="34" y="65"/>
                    </a:lnTo>
                    <a:lnTo>
                      <a:pt x="34" y="66"/>
                    </a:lnTo>
                    <a:lnTo>
                      <a:pt x="32" y="67"/>
                    </a:lnTo>
                    <a:lnTo>
                      <a:pt x="31" y="64"/>
                    </a:lnTo>
                    <a:lnTo>
                      <a:pt x="31" y="63"/>
                    </a:lnTo>
                    <a:lnTo>
                      <a:pt x="29" y="61"/>
                    </a:lnTo>
                    <a:lnTo>
                      <a:pt x="28" y="60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3" y="52"/>
                    </a:lnTo>
                    <a:lnTo>
                      <a:pt x="22" y="50"/>
                    </a:lnTo>
                    <a:lnTo>
                      <a:pt x="21" y="50"/>
                    </a:lnTo>
                    <a:lnTo>
                      <a:pt x="19" y="52"/>
                    </a:lnTo>
                    <a:lnTo>
                      <a:pt x="17" y="55"/>
                    </a:lnTo>
                    <a:lnTo>
                      <a:pt x="12" y="56"/>
                    </a:lnTo>
                    <a:lnTo>
                      <a:pt x="10" y="56"/>
                    </a:lnTo>
                    <a:lnTo>
                      <a:pt x="9" y="53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1" y="41"/>
                    </a:lnTo>
                    <a:lnTo>
                      <a:pt x="0" y="35"/>
                    </a:lnTo>
                    <a:lnTo>
                      <a:pt x="0" y="34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7D6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2353" name="Picture 1329"/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7" y="3387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4" name="Picture 1330"/>
              <p:cNvPicPr>
                <a:picLocks noChangeAspect="1" noChangeArrowheads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7" y="3387"/>
                <a:ext cx="210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41" name="Rectangle 1331"/>
              <p:cNvSpPr>
                <a:spLocks noChangeArrowheads="1"/>
              </p:cNvSpPr>
              <p:nvPr/>
            </p:nvSpPr>
            <p:spPr bwMode="auto">
              <a:xfrm>
                <a:off x="4258" y="3399"/>
                <a:ext cx="168" cy="8"/>
              </a:xfrm>
              <a:prstGeom prst="rect">
                <a:avLst/>
              </a:prstGeom>
              <a:solidFill>
                <a:srgbClr val="F0E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2" name="Rectangle 1332"/>
              <p:cNvSpPr>
                <a:spLocks noChangeArrowheads="1"/>
              </p:cNvSpPr>
              <p:nvPr/>
            </p:nvSpPr>
            <p:spPr bwMode="auto">
              <a:xfrm>
                <a:off x="4258" y="3407"/>
                <a:ext cx="168" cy="10"/>
              </a:xfrm>
              <a:prstGeom prst="rect">
                <a:avLst/>
              </a:prstGeom>
              <a:solidFill>
                <a:srgbClr val="EFE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3" name="Rectangle 1333"/>
              <p:cNvSpPr>
                <a:spLocks noChangeArrowheads="1"/>
              </p:cNvSpPr>
              <p:nvPr/>
            </p:nvSpPr>
            <p:spPr bwMode="auto">
              <a:xfrm>
                <a:off x="4258" y="3417"/>
                <a:ext cx="168" cy="9"/>
              </a:xfrm>
              <a:prstGeom prst="rect">
                <a:avLst/>
              </a:prstGeom>
              <a:solidFill>
                <a:srgbClr val="EEE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4" name="Rectangle 1334"/>
              <p:cNvSpPr>
                <a:spLocks noChangeArrowheads="1"/>
              </p:cNvSpPr>
              <p:nvPr/>
            </p:nvSpPr>
            <p:spPr bwMode="auto">
              <a:xfrm>
                <a:off x="4258" y="3426"/>
                <a:ext cx="168" cy="7"/>
              </a:xfrm>
              <a:prstGeom prst="rect">
                <a:avLst/>
              </a:prstGeom>
              <a:solidFill>
                <a:srgbClr val="EC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5" name="Rectangle 1335"/>
              <p:cNvSpPr>
                <a:spLocks noChangeArrowheads="1"/>
              </p:cNvSpPr>
              <p:nvPr/>
            </p:nvSpPr>
            <p:spPr bwMode="auto">
              <a:xfrm>
                <a:off x="4258" y="3433"/>
                <a:ext cx="168" cy="10"/>
              </a:xfrm>
              <a:prstGeom prst="rect">
                <a:avLst/>
              </a:prstGeom>
              <a:solidFill>
                <a:srgbClr val="EB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6" name="Rectangle 1336"/>
              <p:cNvSpPr>
                <a:spLocks noChangeArrowheads="1"/>
              </p:cNvSpPr>
              <p:nvPr/>
            </p:nvSpPr>
            <p:spPr bwMode="auto">
              <a:xfrm>
                <a:off x="4258" y="3443"/>
                <a:ext cx="168" cy="11"/>
              </a:xfrm>
              <a:prstGeom prst="rect">
                <a:avLst/>
              </a:prstGeom>
              <a:solidFill>
                <a:srgbClr val="E9E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7" name="Rectangle 1337"/>
              <p:cNvSpPr>
                <a:spLocks noChangeArrowheads="1"/>
              </p:cNvSpPr>
              <p:nvPr/>
            </p:nvSpPr>
            <p:spPr bwMode="auto">
              <a:xfrm>
                <a:off x="4258" y="3454"/>
                <a:ext cx="168" cy="10"/>
              </a:xfrm>
              <a:prstGeom prst="rect">
                <a:avLst/>
              </a:prstGeom>
              <a:solidFill>
                <a:srgbClr val="E8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8" name="Rectangle 1338"/>
              <p:cNvSpPr>
                <a:spLocks noChangeArrowheads="1"/>
              </p:cNvSpPr>
              <p:nvPr/>
            </p:nvSpPr>
            <p:spPr bwMode="auto">
              <a:xfrm>
                <a:off x="4258" y="3464"/>
                <a:ext cx="168" cy="9"/>
              </a:xfrm>
              <a:prstGeom prst="rect">
                <a:avLst/>
              </a:prstGeom>
              <a:solidFill>
                <a:srgbClr val="E7D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49" name="Rectangle 1339"/>
              <p:cNvSpPr>
                <a:spLocks noChangeArrowheads="1"/>
              </p:cNvSpPr>
              <p:nvPr/>
            </p:nvSpPr>
            <p:spPr bwMode="auto">
              <a:xfrm>
                <a:off x="4258" y="3473"/>
                <a:ext cx="168" cy="7"/>
              </a:xfrm>
              <a:prstGeom prst="rect">
                <a:avLst/>
              </a:prstGeom>
              <a:solidFill>
                <a:srgbClr val="E5D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0" name="Rectangle 1340"/>
              <p:cNvSpPr>
                <a:spLocks noChangeArrowheads="1"/>
              </p:cNvSpPr>
              <p:nvPr/>
            </p:nvSpPr>
            <p:spPr bwMode="auto">
              <a:xfrm>
                <a:off x="4258" y="3480"/>
                <a:ext cx="168" cy="8"/>
              </a:xfrm>
              <a:prstGeom prst="rect">
                <a:avLst/>
              </a:prstGeom>
              <a:solidFill>
                <a:srgbClr val="E5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1" name="Rectangle 1341"/>
              <p:cNvSpPr>
                <a:spLocks noChangeArrowheads="1"/>
              </p:cNvSpPr>
              <p:nvPr/>
            </p:nvSpPr>
            <p:spPr bwMode="auto">
              <a:xfrm>
                <a:off x="4258" y="3488"/>
                <a:ext cx="168" cy="7"/>
              </a:xfrm>
              <a:prstGeom prst="rect">
                <a:avLst/>
              </a:prstGeom>
              <a:solidFill>
                <a:srgbClr val="E3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2" name="Rectangle 1342"/>
              <p:cNvSpPr>
                <a:spLocks noChangeArrowheads="1"/>
              </p:cNvSpPr>
              <p:nvPr/>
            </p:nvSpPr>
            <p:spPr bwMode="auto">
              <a:xfrm>
                <a:off x="4258" y="3495"/>
                <a:ext cx="168" cy="9"/>
              </a:xfrm>
              <a:prstGeom prst="rect">
                <a:avLst/>
              </a:prstGeom>
              <a:solidFill>
                <a:srgbClr val="E3D7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3" name="Rectangle 1343"/>
              <p:cNvSpPr>
                <a:spLocks noChangeArrowheads="1"/>
              </p:cNvSpPr>
              <p:nvPr/>
            </p:nvSpPr>
            <p:spPr bwMode="auto">
              <a:xfrm>
                <a:off x="4258" y="3504"/>
                <a:ext cx="168" cy="6"/>
              </a:xfrm>
              <a:prstGeom prst="rect">
                <a:avLst/>
              </a:prstGeom>
              <a:solidFill>
                <a:srgbClr val="E1D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4" name="Rectangle 1344"/>
              <p:cNvSpPr>
                <a:spLocks noChangeArrowheads="1"/>
              </p:cNvSpPr>
              <p:nvPr/>
            </p:nvSpPr>
            <p:spPr bwMode="auto">
              <a:xfrm>
                <a:off x="4258" y="3510"/>
                <a:ext cx="168" cy="11"/>
              </a:xfrm>
              <a:prstGeom prst="rect">
                <a:avLst/>
              </a:prstGeom>
              <a:solidFill>
                <a:srgbClr val="E0D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1055" name="Rectangle 1345"/>
              <p:cNvSpPr>
                <a:spLocks noChangeArrowheads="1"/>
              </p:cNvSpPr>
              <p:nvPr/>
            </p:nvSpPr>
            <p:spPr bwMode="auto">
              <a:xfrm>
                <a:off x="4258" y="3521"/>
                <a:ext cx="168" cy="10"/>
              </a:xfrm>
              <a:prstGeom prst="rect">
                <a:avLst/>
              </a:prstGeom>
              <a:solidFill>
                <a:srgbClr val="DED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36" name="Rectangle 1346"/>
              <p:cNvSpPr>
                <a:spLocks noChangeArrowheads="1"/>
              </p:cNvSpPr>
              <p:nvPr/>
            </p:nvSpPr>
            <p:spPr bwMode="auto">
              <a:xfrm>
                <a:off x="4258" y="3531"/>
                <a:ext cx="168" cy="10"/>
              </a:xfrm>
              <a:prstGeom prst="rect">
                <a:avLst/>
              </a:prstGeom>
              <a:solidFill>
                <a:srgbClr val="DDD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37" name="Rectangle 1347"/>
              <p:cNvSpPr>
                <a:spLocks noChangeArrowheads="1"/>
              </p:cNvSpPr>
              <p:nvPr/>
            </p:nvSpPr>
            <p:spPr bwMode="auto">
              <a:xfrm>
                <a:off x="4258" y="3541"/>
                <a:ext cx="168" cy="10"/>
              </a:xfrm>
              <a:prstGeom prst="rect">
                <a:avLst/>
              </a:prstGeom>
              <a:solidFill>
                <a:srgbClr val="DCC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38" name="Rectangle 1348"/>
              <p:cNvSpPr>
                <a:spLocks noChangeArrowheads="1"/>
              </p:cNvSpPr>
              <p:nvPr/>
            </p:nvSpPr>
            <p:spPr bwMode="auto">
              <a:xfrm>
                <a:off x="4258" y="3551"/>
                <a:ext cx="168" cy="6"/>
              </a:xfrm>
              <a:prstGeom prst="rect">
                <a:avLst/>
              </a:prstGeom>
              <a:solidFill>
                <a:srgbClr val="DA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39" name="Rectangle 1349"/>
              <p:cNvSpPr>
                <a:spLocks noChangeArrowheads="1"/>
              </p:cNvSpPr>
              <p:nvPr/>
            </p:nvSpPr>
            <p:spPr bwMode="auto">
              <a:xfrm>
                <a:off x="4258" y="3557"/>
                <a:ext cx="168" cy="10"/>
              </a:xfrm>
              <a:prstGeom prst="rect">
                <a:avLst/>
              </a:prstGeom>
              <a:solidFill>
                <a:srgbClr val="D9C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0" name="Rectangle 1350"/>
              <p:cNvSpPr>
                <a:spLocks noChangeArrowheads="1"/>
              </p:cNvSpPr>
              <p:nvPr/>
            </p:nvSpPr>
            <p:spPr bwMode="auto">
              <a:xfrm>
                <a:off x="4258" y="3567"/>
                <a:ext cx="168" cy="9"/>
              </a:xfrm>
              <a:prstGeom prst="rect">
                <a:avLst/>
              </a:prstGeom>
              <a:solidFill>
                <a:srgbClr val="D7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1" name="Rectangle 1351"/>
              <p:cNvSpPr>
                <a:spLocks noChangeArrowheads="1"/>
              </p:cNvSpPr>
              <p:nvPr/>
            </p:nvSpPr>
            <p:spPr bwMode="auto">
              <a:xfrm>
                <a:off x="4258" y="3576"/>
                <a:ext cx="168" cy="7"/>
              </a:xfrm>
              <a:prstGeom prst="rect">
                <a:avLst/>
              </a:prstGeom>
              <a:solidFill>
                <a:srgbClr val="D6C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2" name="Rectangle 1352"/>
              <p:cNvSpPr>
                <a:spLocks noChangeArrowheads="1"/>
              </p:cNvSpPr>
              <p:nvPr/>
            </p:nvSpPr>
            <p:spPr bwMode="auto">
              <a:xfrm>
                <a:off x="4258" y="3583"/>
                <a:ext cx="168" cy="5"/>
              </a:xfrm>
              <a:prstGeom prst="rect">
                <a:avLst/>
              </a:prstGeom>
              <a:solidFill>
                <a:srgbClr val="D4C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3" name="Rectangle 1353"/>
              <p:cNvSpPr>
                <a:spLocks noChangeArrowheads="1"/>
              </p:cNvSpPr>
              <p:nvPr/>
            </p:nvSpPr>
            <p:spPr bwMode="auto">
              <a:xfrm>
                <a:off x="4258" y="3588"/>
                <a:ext cx="168" cy="7"/>
              </a:xfrm>
              <a:prstGeom prst="rect">
                <a:avLst/>
              </a:prstGeom>
              <a:solidFill>
                <a:srgbClr val="D4C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4" name="Rectangle 1354"/>
              <p:cNvSpPr>
                <a:spLocks noChangeArrowheads="1"/>
              </p:cNvSpPr>
              <p:nvPr/>
            </p:nvSpPr>
            <p:spPr bwMode="auto">
              <a:xfrm>
                <a:off x="4258" y="3595"/>
                <a:ext cx="168" cy="8"/>
              </a:xfrm>
              <a:prstGeom prst="rect">
                <a:avLst/>
              </a:prstGeom>
              <a:solidFill>
                <a:srgbClr val="D3C2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5" name="Rectangle 1355"/>
              <p:cNvSpPr>
                <a:spLocks noChangeArrowheads="1"/>
              </p:cNvSpPr>
              <p:nvPr/>
            </p:nvSpPr>
            <p:spPr bwMode="auto">
              <a:xfrm>
                <a:off x="4258" y="3603"/>
                <a:ext cx="168" cy="6"/>
              </a:xfrm>
              <a:prstGeom prst="rect">
                <a:avLst/>
              </a:prstGeom>
              <a:solidFill>
                <a:srgbClr val="D2C0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6" name="Rectangle 1356"/>
              <p:cNvSpPr>
                <a:spLocks noChangeArrowheads="1"/>
              </p:cNvSpPr>
              <p:nvPr/>
            </p:nvSpPr>
            <p:spPr bwMode="auto">
              <a:xfrm>
                <a:off x="4258" y="3609"/>
                <a:ext cx="168" cy="5"/>
              </a:xfrm>
              <a:prstGeom prst="rect">
                <a:avLst/>
              </a:prstGeom>
              <a:solidFill>
                <a:srgbClr val="D0BF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7" name="Rectangle 1357"/>
              <p:cNvSpPr>
                <a:spLocks noChangeArrowheads="1"/>
              </p:cNvSpPr>
              <p:nvPr/>
            </p:nvSpPr>
            <p:spPr bwMode="auto">
              <a:xfrm>
                <a:off x="4258" y="3614"/>
                <a:ext cx="168" cy="8"/>
              </a:xfrm>
              <a:prstGeom prst="rect">
                <a:avLst/>
              </a:prstGeom>
              <a:solidFill>
                <a:srgbClr val="CFBD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8" name="Rectangle 1358"/>
              <p:cNvSpPr>
                <a:spLocks noChangeArrowheads="1"/>
              </p:cNvSpPr>
              <p:nvPr/>
            </p:nvSpPr>
            <p:spPr bwMode="auto">
              <a:xfrm>
                <a:off x="4258" y="3622"/>
                <a:ext cx="168" cy="7"/>
              </a:xfrm>
              <a:prstGeom prst="rect">
                <a:avLst/>
              </a:prstGeom>
              <a:solidFill>
                <a:srgbClr val="CEBBE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49" name="Rectangle 1359"/>
              <p:cNvSpPr>
                <a:spLocks noChangeArrowheads="1"/>
              </p:cNvSpPr>
              <p:nvPr/>
            </p:nvSpPr>
            <p:spPr bwMode="auto">
              <a:xfrm>
                <a:off x="4258" y="3629"/>
                <a:ext cx="168" cy="5"/>
              </a:xfrm>
              <a:prstGeom prst="rect">
                <a:avLst/>
              </a:prstGeom>
              <a:solidFill>
                <a:srgbClr val="CCBA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50" name="Rectangle 1360"/>
              <p:cNvSpPr>
                <a:spLocks noChangeArrowheads="1"/>
              </p:cNvSpPr>
              <p:nvPr/>
            </p:nvSpPr>
            <p:spPr bwMode="auto">
              <a:xfrm>
                <a:off x="4258" y="3634"/>
                <a:ext cx="168" cy="6"/>
              </a:xfrm>
              <a:prstGeom prst="rect">
                <a:avLst/>
              </a:prstGeom>
              <a:solidFill>
                <a:srgbClr val="CCB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51" name="Rectangle 1361"/>
              <p:cNvSpPr>
                <a:spLocks noChangeArrowheads="1"/>
              </p:cNvSpPr>
              <p:nvPr/>
            </p:nvSpPr>
            <p:spPr bwMode="auto">
              <a:xfrm>
                <a:off x="4258" y="3640"/>
                <a:ext cx="168" cy="6"/>
              </a:xfrm>
              <a:prstGeom prst="rect">
                <a:avLst/>
              </a:prstGeom>
              <a:solidFill>
                <a:srgbClr val="CAB7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52" name="Rectangle 1362"/>
              <p:cNvSpPr>
                <a:spLocks noChangeArrowheads="1"/>
              </p:cNvSpPr>
              <p:nvPr/>
            </p:nvSpPr>
            <p:spPr bwMode="auto">
              <a:xfrm>
                <a:off x="4258" y="3646"/>
                <a:ext cx="168" cy="2"/>
              </a:xfrm>
              <a:prstGeom prst="rect">
                <a:avLst/>
              </a:prstGeom>
              <a:solidFill>
                <a:srgbClr val="C9B5E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55" name="Freeform 1363"/>
              <p:cNvSpPr>
                <a:spLocks/>
              </p:cNvSpPr>
              <p:nvPr/>
            </p:nvSpPr>
            <p:spPr bwMode="auto">
              <a:xfrm>
                <a:off x="4258" y="3399"/>
                <a:ext cx="168" cy="248"/>
              </a:xfrm>
              <a:custGeom>
                <a:avLst/>
                <a:gdLst>
                  <a:gd name="T0" fmla="*/ 9 w 168"/>
                  <a:gd name="T1" fmla="*/ 206 h 248"/>
                  <a:gd name="T2" fmla="*/ 20 w 168"/>
                  <a:gd name="T3" fmla="*/ 197 h 248"/>
                  <a:gd name="T4" fmla="*/ 28 w 168"/>
                  <a:gd name="T5" fmla="*/ 195 h 248"/>
                  <a:gd name="T6" fmla="*/ 30 w 168"/>
                  <a:gd name="T7" fmla="*/ 186 h 248"/>
                  <a:gd name="T8" fmla="*/ 31 w 168"/>
                  <a:gd name="T9" fmla="*/ 180 h 248"/>
                  <a:gd name="T10" fmla="*/ 32 w 168"/>
                  <a:gd name="T11" fmla="*/ 169 h 248"/>
                  <a:gd name="T12" fmla="*/ 34 w 168"/>
                  <a:gd name="T13" fmla="*/ 157 h 248"/>
                  <a:gd name="T14" fmla="*/ 36 w 168"/>
                  <a:gd name="T15" fmla="*/ 133 h 248"/>
                  <a:gd name="T16" fmla="*/ 45 w 168"/>
                  <a:gd name="T17" fmla="*/ 114 h 248"/>
                  <a:gd name="T18" fmla="*/ 52 w 168"/>
                  <a:gd name="T19" fmla="*/ 126 h 248"/>
                  <a:gd name="T20" fmla="*/ 65 w 168"/>
                  <a:gd name="T21" fmla="*/ 140 h 248"/>
                  <a:gd name="T22" fmla="*/ 77 w 168"/>
                  <a:gd name="T23" fmla="*/ 138 h 248"/>
                  <a:gd name="T24" fmla="*/ 87 w 168"/>
                  <a:gd name="T25" fmla="*/ 140 h 248"/>
                  <a:gd name="T26" fmla="*/ 93 w 168"/>
                  <a:gd name="T27" fmla="*/ 131 h 248"/>
                  <a:gd name="T28" fmla="*/ 105 w 168"/>
                  <a:gd name="T29" fmla="*/ 131 h 248"/>
                  <a:gd name="T30" fmla="*/ 101 w 168"/>
                  <a:gd name="T31" fmla="*/ 123 h 248"/>
                  <a:gd name="T32" fmla="*/ 91 w 168"/>
                  <a:gd name="T33" fmla="*/ 116 h 248"/>
                  <a:gd name="T34" fmla="*/ 87 w 168"/>
                  <a:gd name="T35" fmla="*/ 107 h 248"/>
                  <a:gd name="T36" fmla="*/ 77 w 168"/>
                  <a:gd name="T37" fmla="*/ 101 h 248"/>
                  <a:gd name="T38" fmla="*/ 70 w 168"/>
                  <a:gd name="T39" fmla="*/ 94 h 248"/>
                  <a:gd name="T40" fmla="*/ 76 w 168"/>
                  <a:gd name="T41" fmla="*/ 67 h 248"/>
                  <a:gd name="T42" fmla="*/ 72 w 168"/>
                  <a:gd name="T43" fmla="*/ 50 h 248"/>
                  <a:gd name="T44" fmla="*/ 76 w 168"/>
                  <a:gd name="T45" fmla="*/ 45 h 248"/>
                  <a:gd name="T46" fmla="*/ 93 w 168"/>
                  <a:gd name="T47" fmla="*/ 27 h 248"/>
                  <a:gd name="T48" fmla="*/ 94 w 168"/>
                  <a:gd name="T49" fmla="*/ 8 h 248"/>
                  <a:gd name="T50" fmla="*/ 107 w 168"/>
                  <a:gd name="T51" fmla="*/ 2 h 248"/>
                  <a:gd name="T52" fmla="*/ 113 w 168"/>
                  <a:gd name="T53" fmla="*/ 17 h 248"/>
                  <a:gd name="T54" fmla="*/ 124 w 168"/>
                  <a:gd name="T55" fmla="*/ 30 h 248"/>
                  <a:gd name="T56" fmla="*/ 112 w 168"/>
                  <a:gd name="T57" fmla="*/ 33 h 248"/>
                  <a:gd name="T58" fmla="*/ 112 w 168"/>
                  <a:gd name="T59" fmla="*/ 63 h 248"/>
                  <a:gd name="T60" fmla="*/ 122 w 168"/>
                  <a:gd name="T61" fmla="*/ 67 h 248"/>
                  <a:gd name="T62" fmla="*/ 131 w 168"/>
                  <a:gd name="T63" fmla="*/ 56 h 248"/>
                  <a:gd name="T64" fmla="*/ 138 w 168"/>
                  <a:gd name="T65" fmla="*/ 60 h 248"/>
                  <a:gd name="T66" fmla="*/ 149 w 168"/>
                  <a:gd name="T67" fmla="*/ 71 h 248"/>
                  <a:gd name="T68" fmla="*/ 140 w 168"/>
                  <a:gd name="T69" fmla="*/ 81 h 248"/>
                  <a:gd name="T70" fmla="*/ 132 w 168"/>
                  <a:gd name="T71" fmla="*/ 107 h 248"/>
                  <a:gd name="T72" fmla="*/ 129 w 168"/>
                  <a:gd name="T73" fmla="*/ 116 h 248"/>
                  <a:gd name="T74" fmla="*/ 131 w 168"/>
                  <a:gd name="T75" fmla="*/ 126 h 248"/>
                  <a:gd name="T76" fmla="*/ 143 w 168"/>
                  <a:gd name="T77" fmla="*/ 131 h 248"/>
                  <a:gd name="T78" fmla="*/ 156 w 168"/>
                  <a:gd name="T79" fmla="*/ 136 h 248"/>
                  <a:gd name="T80" fmla="*/ 140 w 168"/>
                  <a:gd name="T81" fmla="*/ 146 h 248"/>
                  <a:gd name="T82" fmla="*/ 133 w 168"/>
                  <a:gd name="T83" fmla="*/ 167 h 248"/>
                  <a:gd name="T84" fmla="*/ 125 w 168"/>
                  <a:gd name="T85" fmla="*/ 176 h 248"/>
                  <a:gd name="T86" fmla="*/ 136 w 168"/>
                  <a:gd name="T87" fmla="*/ 187 h 248"/>
                  <a:gd name="T88" fmla="*/ 143 w 168"/>
                  <a:gd name="T89" fmla="*/ 199 h 248"/>
                  <a:gd name="T90" fmla="*/ 152 w 168"/>
                  <a:gd name="T91" fmla="*/ 203 h 248"/>
                  <a:gd name="T92" fmla="*/ 165 w 168"/>
                  <a:gd name="T93" fmla="*/ 206 h 248"/>
                  <a:gd name="T94" fmla="*/ 161 w 168"/>
                  <a:gd name="T95" fmla="*/ 218 h 248"/>
                  <a:gd name="T96" fmla="*/ 144 w 168"/>
                  <a:gd name="T97" fmla="*/ 226 h 248"/>
                  <a:gd name="T98" fmla="*/ 131 w 168"/>
                  <a:gd name="T99" fmla="*/ 224 h 248"/>
                  <a:gd name="T100" fmla="*/ 117 w 168"/>
                  <a:gd name="T101" fmla="*/ 234 h 248"/>
                  <a:gd name="T102" fmla="*/ 113 w 168"/>
                  <a:gd name="T103" fmla="*/ 233 h 248"/>
                  <a:gd name="T104" fmla="*/ 102 w 168"/>
                  <a:gd name="T105" fmla="*/ 223 h 248"/>
                  <a:gd name="T106" fmla="*/ 92 w 168"/>
                  <a:gd name="T107" fmla="*/ 217 h 248"/>
                  <a:gd name="T108" fmla="*/ 90 w 168"/>
                  <a:gd name="T109" fmla="*/ 237 h 248"/>
                  <a:gd name="T110" fmla="*/ 80 w 168"/>
                  <a:gd name="T111" fmla="*/ 241 h 248"/>
                  <a:gd name="T112" fmla="*/ 63 w 168"/>
                  <a:gd name="T113" fmla="*/ 238 h 248"/>
                  <a:gd name="T114" fmla="*/ 54 w 168"/>
                  <a:gd name="T115" fmla="*/ 246 h 248"/>
                  <a:gd name="T116" fmla="*/ 47 w 168"/>
                  <a:gd name="T117" fmla="*/ 244 h 248"/>
                  <a:gd name="T118" fmla="*/ 32 w 168"/>
                  <a:gd name="T119" fmla="*/ 238 h 248"/>
                  <a:gd name="T120" fmla="*/ 18 w 168"/>
                  <a:gd name="T121" fmla="*/ 226 h 248"/>
                  <a:gd name="T122" fmla="*/ 6 w 168"/>
                  <a:gd name="T123" fmla="*/ 21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68" h="248">
                    <a:moveTo>
                      <a:pt x="0" y="210"/>
                    </a:moveTo>
                    <a:lnTo>
                      <a:pt x="2" y="209"/>
                    </a:lnTo>
                    <a:lnTo>
                      <a:pt x="2" y="208"/>
                    </a:lnTo>
                    <a:lnTo>
                      <a:pt x="6" y="206"/>
                    </a:lnTo>
                    <a:lnTo>
                      <a:pt x="9" y="206"/>
                    </a:lnTo>
                    <a:lnTo>
                      <a:pt x="9" y="206"/>
                    </a:lnTo>
                    <a:lnTo>
                      <a:pt x="10" y="205"/>
                    </a:lnTo>
                    <a:lnTo>
                      <a:pt x="11" y="201"/>
                    </a:lnTo>
                    <a:lnTo>
                      <a:pt x="14" y="201"/>
                    </a:lnTo>
                    <a:lnTo>
                      <a:pt x="17" y="199"/>
                    </a:lnTo>
                    <a:lnTo>
                      <a:pt x="18" y="196"/>
                    </a:lnTo>
                    <a:lnTo>
                      <a:pt x="20" y="197"/>
                    </a:lnTo>
                    <a:lnTo>
                      <a:pt x="21" y="198"/>
                    </a:lnTo>
                    <a:lnTo>
                      <a:pt x="23" y="199"/>
                    </a:lnTo>
                    <a:lnTo>
                      <a:pt x="24" y="201"/>
                    </a:lnTo>
                    <a:lnTo>
                      <a:pt x="26" y="203"/>
                    </a:lnTo>
                    <a:lnTo>
                      <a:pt x="28" y="200"/>
                    </a:lnTo>
                    <a:lnTo>
                      <a:pt x="28" y="195"/>
                    </a:lnTo>
                    <a:lnTo>
                      <a:pt x="28" y="193"/>
                    </a:lnTo>
                    <a:lnTo>
                      <a:pt x="28" y="191"/>
                    </a:lnTo>
                    <a:lnTo>
                      <a:pt x="29" y="187"/>
                    </a:lnTo>
                    <a:lnTo>
                      <a:pt x="28" y="187"/>
                    </a:lnTo>
                    <a:lnTo>
                      <a:pt x="29" y="186"/>
                    </a:lnTo>
                    <a:lnTo>
                      <a:pt x="30" y="186"/>
                    </a:lnTo>
                    <a:lnTo>
                      <a:pt x="31" y="186"/>
                    </a:lnTo>
                    <a:lnTo>
                      <a:pt x="34" y="186"/>
                    </a:lnTo>
                    <a:lnTo>
                      <a:pt x="34" y="184"/>
                    </a:lnTo>
                    <a:lnTo>
                      <a:pt x="34" y="183"/>
                    </a:lnTo>
                    <a:lnTo>
                      <a:pt x="32" y="182"/>
                    </a:lnTo>
                    <a:lnTo>
                      <a:pt x="31" y="180"/>
                    </a:lnTo>
                    <a:lnTo>
                      <a:pt x="30" y="178"/>
                    </a:lnTo>
                    <a:lnTo>
                      <a:pt x="30" y="178"/>
                    </a:lnTo>
                    <a:lnTo>
                      <a:pt x="28" y="177"/>
                    </a:lnTo>
                    <a:lnTo>
                      <a:pt x="29" y="174"/>
                    </a:lnTo>
                    <a:lnTo>
                      <a:pt x="33" y="171"/>
                    </a:lnTo>
                    <a:lnTo>
                      <a:pt x="32" y="169"/>
                    </a:lnTo>
                    <a:lnTo>
                      <a:pt x="31" y="168"/>
                    </a:lnTo>
                    <a:lnTo>
                      <a:pt x="34" y="167"/>
                    </a:lnTo>
                    <a:lnTo>
                      <a:pt x="35" y="166"/>
                    </a:lnTo>
                    <a:lnTo>
                      <a:pt x="34" y="164"/>
                    </a:lnTo>
                    <a:lnTo>
                      <a:pt x="35" y="162"/>
                    </a:lnTo>
                    <a:lnTo>
                      <a:pt x="34" y="157"/>
                    </a:lnTo>
                    <a:lnTo>
                      <a:pt x="35" y="154"/>
                    </a:lnTo>
                    <a:lnTo>
                      <a:pt x="35" y="149"/>
                    </a:lnTo>
                    <a:lnTo>
                      <a:pt x="34" y="142"/>
                    </a:lnTo>
                    <a:lnTo>
                      <a:pt x="35" y="140"/>
                    </a:lnTo>
                    <a:lnTo>
                      <a:pt x="36" y="138"/>
                    </a:lnTo>
                    <a:lnTo>
                      <a:pt x="36" y="133"/>
                    </a:lnTo>
                    <a:lnTo>
                      <a:pt x="36" y="130"/>
                    </a:lnTo>
                    <a:lnTo>
                      <a:pt x="36" y="126"/>
                    </a:lnTo>
                    <a:lnTo>
                      <a:pt x="36" y="121"/>
                    </a:lnTo>
                    <a:lnTo>
                      <a:pt x="36" y="114"/>
                    </a:lnTo>
                    <a:lnTo>
                      <a:pt x="41" y="116"/>
                    </a:lnTo>
                    <a:lnTo>
                      <a:pt x="45" y="114"/>
                    </a:lnTo>
                    <a:lnTo>
                      <a:pt x="47" y="114"/>
                    </a:lnTo>
                    <a:lnTo>
                      <a:pt x="47" y="116"/>
                    </a:lnTo>
                    <a:lnTo>
                      <a:pt x="48" y="118"/>
                    </a:lnTo>
                    <a:lnTo>
                      <a:pt x="48" y="118"/>
                    </a:lnTo>
                    <a:lnTo>
                      <a:pt x="51" y="124"/>
                    </a:lnTo>
                    <a:lnTo>
                      <a:pt x="52" y="126"/>
                    </a:lnTo>
                    <a:lnTo>
                      <a:pt x="54" y="127"/>
                    </a:lnTo>
                    <a:lnTo>
                      <a:pt x="54" y="129"/>
                    </a:lnTo>
                    <a:lnTo>
                      <a:pt x="55" y="132"/>
                    </a:lnTo>
                    <a:lnTo>
                      <a:pt x="59" y="136"/>
                    </a:lnTo>
                    <a:lnTo>
                      <a:pt x="59" y="137"/>
                    </a:lnTo>
                    <a:lnTo>
                      <a:pt x="65" y="140"/>
                    </a:lnTo>
                    <a:lnTo>
                      <a:pt x="66" y="140"/>
                    </a:lnTo>
                    <a:lnTo>
                      <a:pt x="68" y="141"/>
                    </a:lnTo>
                    <a:lnTo>
                      <a:pt x="68" y="142"/>
                    </a:lnTo>
                    <a:lnTo>
                      <a:pt x="72" y="143"/>
                    </a:lnTo>
                    <a:lnTo>
                      <a:pt x="77" y="140"/>
                    </a:lnTo>
                    <a:lnTo>
                      <a:pt x="77" y="138"/>
                    </a:lnTo>
                    <a:lnTo>
                      <a:pt x="77" y="136"/>
                    </a:lnTo>
                    <a:lnTo>
                      <a:pt x="82" y="135"/>
                    </a:lnTo>
                    <a:lnTo>
                      <a:pt x="83" y="136"/>
                    </a:lnTo>
                    <a:lnTo>
                      <a:pt x="84" y="137"/>
                    </a:lnTo>
                    <a:lnTo>
                      <a:pt x="86" y="138"/>
                    </a:lnTo>
                    <a:lnTo>
                      <a:pt x="87" y="140"/>
                    </a:lnTo>
                    <a:lnTo>
                      <a:pt x="88" y="140"/>
                    </a:lnTo>
                    <a:lnTo>
                      <a:pt x="89" y="139"/>
                    </a:lnTo>
                    <a:lnTo>
                      <a:pt x="90" y="136"/>
                    </a:lnTo>
                    <a:lnTo>
                      <a:pt x="93" y="136"/>
                    </a:lnTo>
                    <a:lnTo>
                      <a:pt x="93" y="133"/>
                    </a:lnTo>
                    <a:lnTo>
                      <a:pt x="93" y="131"/>
                    </a:lnTo>
                    <a:lnTo>
                      <a:pt x="94" y="130"/>
                    </a:lnTo>
                    <a:lnTo>
                      <a:pt x="97" y="130"/>
                    </a:lnTo>
                    <a:lnTo>
                      <a:pt x="99" y="131"/>
                    </a:lnTo>
                    <a:lnTo>
                      <a:pt x="101" y="131"/>
                    </a:lnTo>
                    <a:lnTo>
                      <a:pt x="104" y="132"/>
                    </a:lnTo>
                    <a:lnTo>
                      <a:pt x="105" y="131"/>
                    </a:lnTo>
                    <a:lnTo>
                      <a:pt x="108" y="127"/>
                    </a:lnTo>
                    <a:lnTo>
                      <a:pt x="107" y="124"/>
                    </a:lnTo>
                    <a:lnTo>
                      <a:pt x="107" y="124"/>
                    </a:lnTo>
                    <a:lnTo>
                      <a:pt x="105" y="123"/>
                    </a:lnTo>
                    <a:lnTo>
                      <a:pt x="103" y="124"/>
                    </a:lnTo>
                    <a:lnTo>
                      <a:pt x="101" y="123"/>
                    </a:lnTo>
                    <a:lnTo>
                      <a:pt x="101" y="119"/>
                    </a:lnTo>
                    <a:lnTo>
                      <a:pt x="100" y="117"/>
                    </a:lnTo>
                    <a:lnTo>
                      <a:pt x="98" y="116"/>
                    </a:lnTo>
                    <a:lnTo>
                      <a:pt x="97" y="116"/>
                    </a:lnTo>
                    <a:lnTo>
                      <a:pt x="94" y="116"/>
                    </a:lnTo>
                    <a:lnTo>
                      <a:pt x="91" y="116"/>
                    </a:lnTo>
                    <a:lnTo>
                      <a:pt x="90" y="116"/>
                    </a:lnTo>
                    <a:lnTo>
                      <a:pt x="91" y="114"/>
                    </a:lnTo>
                    <a:lnTo>
                      <a:pt x="90" y="112"/>
                    </a:lnTo>
                    <a:lnTo>
                      <a:pt x="90" y="108"/>
                    </a:lnTo>
                    <a:lnTo>
                      <a:pt x="90" y="107"/>
                    </a:lnTo>
                    <a:lnTo>
                      <a:pt x="87" y="107"/>
                    </a:lnTo>
                    <a:lnTo>
                      <a:pt x="86" y="105"/>
                    </a:lnTo>
                    <a:lnTo>
                      <a:pt x="84" y="103"/>
                    </a:lnTo>
                    <a:lnTo>
                      <a:pt x="82" y="103"/>
                    </a:lnTo>
                    <a:lnTo>
                      <a:pt x="81" y="103"/>
                    </a:lnTo>
                    <a:lnTo>
                      <a:pt x="79" y="100"/>
                    </a:lnTo>
                    <a:lnTo>
                      <a:pt x="77" y="101"/>
                    </a:lnTo>
                    <a:lnTo>
                      <a:pt x="76" y="101"/>
                    </a:lnTo>
                    <a:lnTo>
                      <a:pt x="74" y="100"/>
                    </a:lnTo>
                    <a:lnTo>
                      <a:pt x="73" y="99"/>
                    </a:lnTo>
                    <a:lnTo>
                      <a:pt x="70" y="99"/>
                    </a:lnTo>
                    <a:lnTo>
                      <a:pt x="69" y="98"/>
                    </a:lnTo>
                    <a:lnTo>
                      <a:pt x="70" y="94"/>
                    </a:lnTo>
                    <a:lnTo>
                      <a:pt x="69" y="90"/>
                    </a:lnTo>
                    <a:lnTo>
                      <a:pt x="68" y="85"/>
                    </a:lnTo>
                    <a:lnTo>
                      <a:pt x="70" y="80"/>
                    </a:lnTo>
                    <a:lnTo>
                      <a:pt x="74" y="74"/>
                    </a:lnTo>
                    <a:lnTo>
                      <a:pt x="76" y="71"/>
                    </a:lnTo>
                    <a:lnTo>
                      <a:pt x="76" y="67"/>
                    </a:lnTo>
                    <a:lnTo>
                      <a:pt x="76" y="64"/>
                    </a:lnTo>
                    <a:lnTo>
                      <a:pt x="77" y="64"/>
                    </a:lnTo>
                    <a:lnTo>
                      <a:pt x="78" y="60"/>
                    </a:lnTo>
                    <a:lnTo>
                      <a:pt x="77" y="54"/>
                    </a:lnTo>
                    <a:lnTo>
                      <a:pt x="72" y="51"/>
                    </a:lnTo>
                    <a:lnTo>
                      <a:pt x="72" y="50"/>
                    </a:lnTo>
                    <a:lnTo>
                      <a:pt x="68" y="47"/>
                    </a:lnTo>
                    <a:lnTo>
                      <a:pt x="68" y="46"/>
                    </a:lnTo>
                    <a:lnTo>
                      <a:pt x="70" y="44"/>
                    </a:lnTo>
                    <a:lnTo>
                      <a:pt x="72" y="44"/>
                    </a:lnTo>
                    <a:lnTo>
                      <a:pt x="73" y="45"/>
                    </a:lnTo>
                    <a:lnTo>
                      <a:pt x="76" y="45"/>
                    </a:lnTo>
                    <a:lnTo>
                      <a:pt x="77" y="44"/>
                    </a:lnTo>
                    <a:lnTo>
                      <a:pt x="78" y="44"/>
                    </a:lnTo>
                    <a:lnTo>
                      <a:pt x="81" y="38"/>
                    </a:lnTo>
                    <a:lnTo>
                      <a:pt x="84" y="35"/>
                    </a:lnTo>
                    <a:lnTo>
                      <a:pt x="90" y="31"/>
                    </a:lnTo>
                    <a:lnTo>
                      <a:pt x="93" y="27"/>
                    </a:lnTo>
                    <a:lnTo>
                      <a:pt x="92" y="22"/>
                    </a:lnTo>
                    <a:lnTo>
                      <a:pt x="93" y="19"/>
                    </a:lnTo>
                    <a:lnTo>
                      <a:pt x="96" y="14"/>
                    </a:lnTo>
                    <a:lnTo>
                      <a:pt x="93" y="11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9" y="8"/>
                    </a:lnTo>
                    <a:lnTo>
                      <a:pt x="101" y="6"/>
                    </a:lnTo>
                    <a:lnTo>
                      <a:pt x="100" y="2"/>
                    </a:lnTo>
                    <a:lnTo>
                      <a:pt x="101" y="3"/>
                    </a:lnTo>
                    <a:lnTo>
                      <a:pt x="103" y="2"/>
                    </a:lnTo>
                    <a:lnTo>
                      <a:pt x="107" y="2"/>
                    </a:lnTo>
                    <a:lnTo>
                      <a:pt x="108" y="1"/>
                    </a:lnTo>
                    <a:lnTo>
                      <a:pt x="110" y="0"/>
                    </a:lnTo>
                    <a:lnTo>
                      <a:pt x="111" y="6"/>
                    </a:lnTo>
                    <a:lnTo>
                      <a:pt x="110" y="14"/>
                    </a:lnTo>
                    <a:lnTo>
                      <a:pt x="111" y="16"/>
                    </a:lnTo>
                    <a:lnTo>
                      <a:pt x="113" y="17"/>
                    </a:lnTo>
                    <a:lnTo>
                      <a:pt x="114" y="20"/>
                    </a:lnTo>
                    <a:lnTo>
                      <a:pt x="116" y="21"/>
                    </a:lnTo>
                    <a:lnTo>
                      <a:pt x="118" y="21"/>
                    </a:lnTo>
                    <a:lnTo>
                      <a:pt x="119" y="22"/>
                    </a:lnTo>
                    <a:lnTo>
                      <a:pt x="123" y="25"/>
                    </a:lnTo>
                    <a:lnTo>
                      <a:pt x="124" y="30"/>
                    </a:lnTo>
                    <a:lnTo>
                      <a:pt x="122" y="31"/>
                    </a:lnTo>
                    <a:lnTo>
                      <a:pt x="118" y="33"/>
                    </a:lnTo>
                    <a:lnTo>
                      <a:pt x="116" y="36"/>
                    </a:lnTo>
                    <a:lnTo>
                      <a:pt x="114" y="35"/>
                    </a:lnTo>
                    <a:lnTo>
                      <a:pt x="114" y="33"/>
                    </a:lnTo>
                    <a:lnTo>
                      <a:pt x="112" y="33"/>
                    </a:lnTo>
                    <a:lnTo>
                      <a:pt x="111" y="34"/>
                    </a:lnTo>
                    <a:lnTo>
                      <a:pt x="109" y="36"/>
                    </a:lnTo>
                    <a:lnTo>
                      <a:pt x="107" y="58"/>
                    </a:lnTo>
                    <a:lnTo>
                      <a:pt x="110" y="60"/>
                    </a:lnTo>
                    <a:lnTo>
                      <a:pt x="111" y="62"/>
                    </a:lnTo>
                    <a:lnTo>
                      <a:pt x="112" y="63"/>
                    </a:lnTo>
                    <a:lnTo>
                      <a:pt x="116" y="63"/>
                    </a:lnTo>
                    <a:lnTo>
                      <a:pt x="116" y="64"/>
                    </a:lnTo>
                    <a:lnTo>
                      <a:pt x="118" y="68"/>
                    </a:lnTo>
                    <a:lnTo>
                      <a:pt x="119" y="68"/>
                    </a:lnTo>
                    <a:lnTo>
                      <a:pt x="120" y="68"/>
                    </a:lnTo>
                    <a:lnTo>
                      <a:pt x="122" y="67"/>
                    </a:lnTo>
                    <a:lnTo>
                      <a:pt x="124" y="64"/>
                    </a:lnTo>
                    <a:lnTo>
                      <a:pt x="126" y="63"/>
                    </a:lnTo>
                    <a:lnTo>
                      <a:pt x="127" y="60"/>
                    </a:lnTo>
                    <a:lnTo>
                      <a:pt x="128" y="57"/>
                    </a:lnTo>
                    <a:lnTo>
                      <a:pt x="131" y="56"/>
                    </a:lnTo>
                    <a:lnTo>
                      <a:pt x="131" y="56"/>
                    </a:lnTo>
                    <a:lnTo>
                      <a:pt x="132" y="57"/>
                    </a:lnTo>
                    <a:lnTo>
                      <a:pt x="133" y="56"/>
                    </a:lnTo>
                    <a:lnTo>
                      <a:pt x="135" y="56"/>
                    </a:lnTo>
                    <a:lnTo>
                      <a:pt x="136" y="57"/>
                    </a:lnTo>
                    <a:lnTo>
                      <a:pt x="137" y="60"/>
                    </a:lnTo>
                    <a:lnTo>
                      <a:pt x="138" y="60"/>
                    </a:lnTo>
                    <a:lnTo>
                      <a:pt x="148" y="67"/>
                    </a:lnTo>
                    <a:lnTo>
                      <a:pt x="150" y="67"/>
                    </a:lnTo>
                    <a:lnTo>
                      <a:pt x="151" y="67"/>
                    </a:lnTo>
                    <a:lnTo>
                      <a:pt x="151" y="70"/>
                    </a:lnTo>
                    <a:lnTo>
                      <a:pt x="149" y="70"/>
                    </a:lnTo>
                    <a:lnTo>
                      <a:pt x="149" y="71"/>
                    </a:lnTo>
                    <a:lnTo>
                      <a:pt x="147" y="73"/>
                    </a:lnTo>
                    <a:lnTo>
                      <a:pt x="146" y="74"/>
                    </a:lnTo>
                    <a:lnTo>
                      <a:pt x="144" y="77"/>
                    </a:lnTo>
                    <a:lnTo>
                      <a:pt x="143" y="78"/>
                    </a:lnTo>
                    <a:lnTo>
                      <a:pt x="142" y="79"/>
                    </a:lnTo>
                    <a:lnTo>
                      <a:pt x="140" y="81"/>
                    </a:lnTo>
                    <a:lnTo>
                      <a:pt x="140" y="83"/>
                    </a:lnTo>
                    <a:lnTo>
                      <a:pt x="137" y="89"/>
                    </a:lnTo>
                    <a:lnTo>
                      <a:pt x="136" y="96"/>
                    </a:lnTo>
                    <a:lnTo>
                      <a:pt x="135" y="99"/>
                    </a:lnTo>
                    <a:lnTo>
                      <a:pt x="132" y="105"/>
                    </a:lnTo>
                    <a:lnTo>
                      <a:pt x="132" y="107"/>
                    </a:lnTo>
                    <a:lnTo>
                      <a:pt x="131" y="108"/>
                    </a:lnTo>
                    <a:lnTo>
                      <a:pt x="130" y="109"/>
                    </a:lnTo>
                    <a:lnTo>
                      <a:pt x="128" y="112"/>
                    </a:lnTo>
                    <a:lnTo>
                      <a:pt x="127" y="114"/>
                    </a:lnTo>
                    <a:lnTo>
                      <a:pt x="128" y="114"/>
                    </a:lnTo>
                    <a:lnTo>
                      <a:pt x="129" y="116"/>
                    </a:lnTo>
                    <a:lnTo>
                      <a:pt x="131" y="118"/>
                    </a:lnTo>
                    <a:lnTo>
                      <a:pt x="131" y="120"/>
                    </a:lnTo>
                    <a:lnTo>
                      <a:pt x="129" y="123"/>
                    </a:lnTo>
                    <a:lnTo>
                      <a:pt x="129" y="124"/>
                    </a:lnTo>
                    <a:lnTo>
                      <a:pt x="130" y="126"/>
                    </a:lnTo>
                    <a:lnTo>
                      <a:pt x="131" y="126"/>
                    </a:lnTo>
                    <a:lnTo>
                      <a:pt x="135" y="128"/>
                    </a:lnTo>
                    <a:lnTo>
                      <a:pt x="135" y="128"/>
                    </a:lnTo>
                    <a:lnTo>
                      <a:pt x="136" y="129"/>
                    </a:lnTo>
                    <a:lnTo>
                      <a:pt x="138" y="131"/>
                    </a:lnTo>
                    <a:lnTo>
                      <a:pt x="141" y="131"/>
                    </a:lnTo>
                    <a:lnTo>
                      <a:pt x="143" y="131"/>
                    </a:lnTo>
                    <a:lnTo>
                      <a:pt x="145" y="133"/>
                    </a:lnTo>
                    <a:lnTo>
                      <a:pt x="148" y="134"/>
                    </a:lnTo>
                    <a:lnTo>
                      <a:pt x="152" y="134"/>
                    </a:lnTo>
                    <a:lnTo>
                      <a:pt x="155" y="136"/>
                    </a:lnTo>
                    <a:lnTo>
                      <a:pt x="156" y="136"/>
                    </a:lnTo>
                    <a:lnTo>
                      <a:pt x="156" y="136"/>
                    </a:lnTo>
                    <a:lnTo>
                      <a:pt x="156" y="140"/>
                    </a:lnTo>
                    <a:lnTo>
                      <a:pt x="154" y="142"/>
                    </a:lnTo>
                    <a:lnTo>
                      <a:pt x="150" y="144"/>
                    </a:lnTo>
                    <a:lnTo>
                      <a:pt x="144" y="145"/>
                    </a:lnTo>
                    <a:lnTo>
                      <a:pt x="143" y="144"/>
                    </a:lnTo>
                    <a:lnTo>
                      <a:pt x="140" y="146"/>
                    </a:lnTo>
                    <a:lnTo>
                      <a:pt x="137" y="146"/>
                    </a:lnTo>
                    <a:lnTo>
                      <a:pt x="137" y="146"/>
                    </a:lnTo>
                    <a:lnTo>
                      <a:pt x="136" y="146"/>
                    </a:lnTo>
                    <a:lnTo>
                      <a:pt x="135" y="149"/>
                    </a:lnTo>
                    <a:lnTo>
                      <a:pt x="135" y="164"/>
                    </a:lnTo>
                    <a:lnTo>
                      <a:pt x="133" y="167"/>
                    </a:lnTo>
                    <a:lnTo>
                      <a:pt x="132" y="167"/>
                    </a:lnTo>
                    <a:lnTo>
                      <a:pt x="130" y="169"/>
                    </a:lnTo>
                    <a:lnTo>
                      <a:pt x="128" y="173"/>
                    </a:lnTo>
                    <a:lnTo>
                      <a:pt x="126" y="173"/>
                    </a:lnTo>
                    <a:lnTo>
                      <a:pt x="126" y="174"/>
                    </a:lnTo>
                    <a:lnTo>
                      <a:pt x="125" y="176"/>
                    </a:lnTo>
                    <a:lnTo>
                      <a:pt x="126" y="183"/>
                    </a:lnTo>
                    <a:lnTo>
                      <a:pt x="128" y="185"/>
                    </a:lnTo>
                    <a:lnTo>
                      <a:pt x="130" y="186"/>
                    </a:lnTo>
                    <a:lnTo>
                      <a:pt x="133" y="186"/>
                    </a:lnTo>
                    <a:lnTo>
                      <a:pt x="135" y="187"/>
                    </a:lnTo>
                    <a:lnTo>
                      <a:pt x="136" y="187"/>
                    </a:lnTo>
                    <a:lnTo>
                      <a:pt x="140" y="188"/>
                    </a:lnTo>
                    <a:lnTo>
                      <a:pt x="141" y="190"/>
                    </a:lnTo>
                    <a:lnTo>
                      <a:pt x="141" y="191"/>
                    </a:lnTo>
                    <a:lnTo>
                      <a:pt x="141" y="194"/>
                    </a:lnTo>
                    <a:lnTo>
                      <a:pt x="141" y="196"/>
                    </a:lnTo>
                    <a:lnTo>
                      <a:pt x="143" y="199"/>
                    </a:lnTo>
                    <a:lnTo>
                      <a:pt x="144" y="204"/>
                    </a:lnTo>
                    <a:lnTo>
                      <a:pt x="148" y="204"/>
                    </a:lnTo>
                    <a:lnTo>
                      <a:pt x="149" y="203"/>
                    </a:lnTo>
                    <a:lnTo>
                      <a:pt x="150" y="203"/>
                    </a:lnTo>
                    <a:lnTo>
                      <a:pt x="150" y="203"/>
                    </a:lnTo>
                    <a:lnTo>
                      <a:pt x="152" y="203"/>
                    </a:lnTo>
                    <a:lnTo>
                      <a:pt x="154" y="203"/>
                    </a:lnTo>
                    <a:lnTo>
                      <a:pt x="157" y="201"/>
                    </a:lnTo>
                    <a:lnTo>
                      <a:pt x="160" y="200"/>
                    </a:lnTo>
                    <a:lnTo>
                      <a:pt x="162" y="200"/>
                    </a:lnTo>
                    <a:lnTo>
                      <a:pt x="164" y="201"/>
                    </a:lnTo>
                    <a:lnTo>
                      <a:pt x="165" y="206"/>
                    </a:lnTo>
                    <a:lnTo>
                      <a:pt x="166" y="207"/>
                    </a:lnTo>
                    <a:lnTo>
                      <a:pt x="168" y="208"/>
                    </a:lnTo>
                    <a:lnTo>
                      <a:pt x="165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61" y="218"/>
                    </a:lnTo>
                    <a:lnTo>
                      <a:pt x="160" y="218"/>
                    </a:lnTo>
                    <a:lnTo>
                      <a:pt x="156" y="219"/>
                    </a:lnTo>
                    <a:lnTo>
                      <a:pt x="152" y="221"/>
                    </a:lnTo>
                    <a:lnTo>
                      <a:pt x="149" y="224"/>
                    </a:lnTo>
                    <a:lnTo>
                      <a:pt x="147" y="226"/>
                    </a:lnTo>
                    <a:lnTo>
                      <a:pt x="144" y="226"/>
                    </a:lnTo>
                    <a:lnTo>
                      <a:pt x="143" y="226"/>
                    </a:lnTo>
                    <a:lnTo>
                      <a:pt x="140" y="223"/>
                    </a:lnTo>
                    <a:lnTo>
                      <a:pt x="138" y="223"/>
                    </a:lnTo>
                    <a:lnTo>
                      <a:pt x="135" y="223"/>
                    </a:lnTo>
                    <a:lnTo>
                      <a:pt x="135" y="224"/>
                    </a:lnTo>
                    <a:lnTo>
                      <a:pt x="131" y="224"/>
                    </a:lnTo>
                    <a:lnTo>
                      <a:pt x="128" y="226"/>
                    </a:lnTo>
                    <a:lnTo>
                      <a:pt x="126" y="227"/>
                    </a:lnTo>
                    <a:lnTo>
                      <a:pt x="123" y="229"/>
                    </a:lnTo>
                    <a:lnTo>
                      <a:pt x="122" y="230"/>
                    </a:lnTo>
                    <a:lnTo>
                      <a:pt x="119" y="232"/>
                    </a:lnTo>
                    <a:lnTo>
                      <a:pt x="117" y="234"/>
                    </a:lnTo>
                    <a:lnTo>
                      <a:pt x="116" y="236"/>
                    </a:lnTo>
                    <a:lnTo>
                      <a:pt x="116" y="240"/>
                    </a:lnTo>
                    <a:lnTo>
                      <a:pt x="115" y="240"/>
                    </a:lnTo>
                    <a:lnTo>
                      <a:pt x="114" y="237"/>
                    </a:lnTo>
                    <a:lnTo>
                      <a:pt x="115" y="236"/>
                    </a:lnTo>
                    <a:lnTo>
                      <a:pt x="113" y="233"/>
                    </a:lnTo>
                    <a:lnTo>
                      <a:pt x="112" y="235"/>
                    </a:lnTo>
                    <a:lnTo>
                      <a:pt x="112" y="237"/>
                    </a:lnTo>
                    <a:lnTo>
                      <a:pt x="111" y="237"/>
                    </a:lnTo>
                    <a:lnTo>
                      <a:pt x="110" y="236"/>
                    </a:lnTo>
                    <a:lnTo>
                      <a:pt x="107" y="228"/>
                    </a:lnTo>
                    <a:lnTo>
                      <a:pt x="102" y="223"/>
                    </a:lnTo>
                    <a:lnTo>
                      <a:pt x="103" y="214"/>
                    </a:lnTo>
                    <a:lnTo>
                      <a:pt x="103" y="213"/>
                    </a:lnTo>
                    <a:lnTo>
                      <a:pt x="101" y="212"/>
                    </a:lnTo>
                    <a:lnTo>
                      <a:pt x="96" y="213"/>
                    </a:lnTo>
                    <a:lnTo>
                      <a:pt x="94" y="214"/>
                    </a:lnTo>
                    <a:lnTo>
                      <a:pt x="92" y="217"/>
                    </a:lnTo>
                    <a:lnTo>
                      <a:pt x="89" y="218"/>
                    </a:lnTo>
                    <a:lnTo>
                      <a:pt x="84" y="229"/>
                    </a:lnTo>
                    <a:lnTo>
                      <a:pt x="86" y="230"/>
                    </a:lnTo>
                    <a:lnTo>
                      <a:pt x="87" y="234"/>
                    </a:lnTo>
                    <a:lnTo>
                      <a:pt x="89" y="236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90" y="240"/>
                    </a:lnTo>
                    <a:lnTo>
                      <a:pt x="86" y="243"/>
                    </a:lnTo>
                    <a:lnTo>
                      <a:pt x="84" y="244"/>
                    </a:lnTo>
                    <a:lnTo>
                      <a:pt x="82" y="244"/>
                    </a:lnTo>
                    <a:lnTo>
                      <a:pt x="80" y="241"/>
                    </a:lnTo>
                    <a:lnTo>
                      <a:pt x="78" y="240"/>
                    </a:lnTo>
                    <a:lnTo>
                      <a:pt x="74" y="240"/>
                    </a:lnTo>
                    <a:lnTo>
                      <a:pt x="71" y="240"/>
                    </a:lnTo>
                    <a:lnTo>
                      <a:pt x="68" y="237"/>
                    </a:lnTo>
                    <a:lnTo>
                      <a:pt x="66" y="238"/>
                    </a:lnTo>
                    <a:lnTo>
                      <a:pt x="63" y="238"/>
                    </a:lnTo>
                    <a:lnTo>
                      <a:pt x="61" y="238"/>
                    </a:lnTo>
                    <a:lnTo>
                      <a:pt x="60" y="237"/>
                    </a:lnTo>
                    <a:lnTo>
                      <a:pt x="57" y="240"/>
                    </a:lnTo>
                    <a:lnTo>
                      <a:pt x="57" y="247"/>
                    </a:lnTo>
                    <a:lnTo>
                      <a:pt x="55" y="248"/>
                    </a:lnTo>
                    <a:lnTo>
                      <a:pt x="54" y="246"/>
                    </a:lnTo>
                    <a:lnTo>
                      <a:pt x="53" y="245"/>
                    </a:lnTo>
                    <a:lnTo>
                      <a:pt x="54" y="242"/>
                    </a:lnTo>
                    <a:lnTo>
                      <a:pt x="52" y="241"/>
                    </a:lnTo>
                    <a:lnTo>
                      <a:pt x="51" y="244"/>
                    </a:lnTo>
                    <a:lnTo>
                      <a:pt x="49" y="246"/>
                    </a:lnTo>
                    <a:lnTo>
                      <a:pt x="47" y="244"/>
                    </a:lnTo>
                    <a:lnTo>
                      <a:pt x="47" y="245"/>
                    </a:lnTo>
                    <a:lnTo>
                      <a:pt x="45" y="245"/>
                    </a:lnTo>
                    <a:lnTo>
                      <a:pt x="43" y="244"/>
                    </a:lnTo>
                    <a:lnTo>
                      <a:pt x="39" y="240"/>
                    </a:lnTo>
                    <a:lnTo>
                      <a:pt x="37" y="239"/>
                    </a:lnTo>
                    <a:lnTo>
                      <a:pt x="32" y="238"/>
                    </a:lnTo>
                    <a:lnTo>
                      <a:pt x="29" y="239"/>
                    </a:lnTo>
                    <a:lnTo>
                      <a:pt x="27" y="236"/>
                    </a:lnTo>
                    <a:lnTo>
                      <a:pt x="21" y="232"/>
                    </a:lnTo>
                    <a:lnTo>
                      <a:pt x="21" y="229"/>
                    </a:lnTo>
                    <a:lnTo>
                      <a:pt x="20" y="228"/>
                    </a:lnTo>
                    <a:lnTo>
                      <a:pt x="18" y="226"/>
                    </a:lnTo>
                    <a:lnTo>
                      <a:pt x="14" y="226"/>
                    </a:lnTo>
                    <a:lnTo>
                      <a:pt x="11" y="223"/>
                    </a:lnTo>
                    <a:lnTo>
                      <a:pt x="11" y="220"/>
                    </a:lnTo>
                    <a:lnTo>
                      <a:pt x="10" y="219"/>
                    </a:lnTo>
                    <a:lnTo>
                      <a:pt x="9" y="218"/>
                    </a:lnTo>
                    <a:lnTo>
                      <a:pt x="6" y="217"/>
                    </a:lnTo>
                    <a:lnTo>
                      <a:pt x="0" y="210"/>
                    </a:lnTo>
                    <a:close/>
                  </a:path>
                </a:pathLst>
              </a:custGeom>
              <a:noFill/>
              <a:ln w="6350" cap="flat">
                <a:solidFill>
                  <a:srgbClr val="7D60A0"/>
                </a:solidFill>
                <a:prstDash val="solid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pic>
            <p:nvPicPr>
              <p:cNvPr id="2388" name="Picture 1364"/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8" y="3480"/>
                <a:ext cx="118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9" name="Picture 1365"/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8" y="3480"/>
                <a:ext cx="118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56" name="Rectangle 1366"/>
              <p:cNvSpPr>
                <a:spLocks noChangeArrowheads="1"/>
              </p:cNvSpPr>
              <p:nvPr/>
            </p:nvSpPr>
            <p:spPr bwMode="auto">
              <a:xfrm>
                <a:off x="4289" y="3492"/>
                <a:ext cx="76" cy="1"/>
              </a:xfrm>
              <a:prstGeom prst="rect">
                <a:avLst/>
              </a:prstGeom>
              <a:solidFill>
                <a:srgbClr val="F0EA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57" name="Rectangle 1367"/>
              <p:cNvSpPr>
                <a:spLocks noChangeArrowheads="1"/>
              </p:cNvSpPr>
              <p:nvPr/>
            </p:nvSpPr>
            <p:spPr bwMode="auto">
              <a:xfrm>
                <a:off x="4289" y="3493"/>
                <a:ext cx="76" cy="1"/>
              </a:xfrm>
              <a:prstGeom prst="rect">
                <a:avLst/>
              </a:prstGeom>
              <a:solidFill>
                <a:srgbClr val="F0E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58" name="Rectangle 1368"/>
              <p:cNvSpPr>
                <a:spLocks noChangeArrowheads="1"/>
              </p:cNvSpPr>
              <p:nvPr/>
            </p:nvSpPr>
            <p:spPr bwMode="auto">
              <a:xfrm>
                <a:off x="4289" y="3493"/>
                <a:ext cx="76" cy="1"/>
              </a:xfrm>
              <a:prstGeom prst="rect">
                <a:avLst/>
              </a:prstGeom>
              <a:solidFill>
                <a:srgbClr val="EFE9F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59" name="Rectangle 1369"/>
              <p:cNvSpPr>
                <a:spLocks noChangeArrowheads="1"/>
              </p:cNvSpPr>
              <p:nvPr/>
            </p:nvSpPr>
            <p:spPr bwMode="auto">
              <a:xfrm>
                <a:off x="4289" y="3494"/>
                <a:ext cx="76" cy="1"/>
              </a:xfrm>
              <a:prstGeom prst="rect">
                <a:avLst/>
              </a:prstGeom>
              <a:solidFill>
                <a:srgbClr val="EFE8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0" name="Rectangle 1370"/>
              <p:cNvSpPr>
                <a:spLocks noChangeArrowheads="1"/>
              </p:cNvSpPr>
              <p:nvPr/>
            </p:nvSpPr>
            <p:spPr bwMode="auto">
              <a:xfrm>
                <a:off x="4289" y="3495"/>
                <a:ext cx="76" cy="1"/>
              </a:xfrm>
              <a:prstGeom prst="rect">
                <a:avLst/>
              </a:prstGeom>
              <a:solidFill>
                <a:srgbClr val="EEE7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1" name="Rectangle 1371"/>
              <p:cNvSpPr>
                <a:spLocks noChangeArrowheads="1"/>
              </p:cNvSpPr>
              <p:nvPr/>
            </p:nvSpPr>
            <p:spPr bwMode="auto">
              <a:xfrm>
                <a:off x="4289" y="3496"/>
                <a:ext cx="76" cy="1"/>
              </a:xfrm>
              <a:prstGeom prst="rect">
                <a:avLst/>
              </a:prstGeom>
              <a:solidFill>
                <a:srgbClr val="EDE6F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2" name="Rectangle 1372"/>
              <p:cNvSpPr>
                <a:spLocks noChangeArrowheads="1"/>
              </p:cNvSpPr>
              <p:nvPr/>
            </p:nvSpPr>
            <p:spPr bwMode="auto">
              <a:xfrm>
                <a:off x="4289" y="3497"/>
                <a:ext cx="76" cy="1"/>
              </a:xfrm>
              <a:prstGeom prst="rect">
                <a:avLst/>
              </a:prstGeom>
              <a:solidFill>
                <a:srgbClr val="EDE5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3" name="Rectangle 1373"/>
              <p:cNvSpPr>
                <a:spLocks noChangeArrowheads="1"/>
              </p:cNvSpPr>
              <p:nvPr/>
            </p:nvSpPr>
            <p:spPr bwMode="auto">
              <a:xfrm>
                <a:off x="4289" y="3498"/>
                <a:ext cx="76" cy="1"/>
              </a:xfrm>
              <a:prstGeom prst="rect">
                <a:avLst/>
              </a:prstGeom>
              <a:solidFill>
                <a:srgbClr val="ECE4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4" name="Rectangle 1374"/>
              <p:cNvSpPr>
                <a:spLocks noChangeArrowheads="1"/>
              </p:cNvSpPr>
              <p:nvPr/>
            </p:nvSpPr>
            <p:spPr bwMode="auto">
              <a:xfrm>
                <a:off x="4289" y="3499"/>
                <a:ext cx="76" cy="1"/>
              </a:xfrm>
              <a:prstGeom prst="rect">
                <a:avLst/>
              </a:prstGeom>
              <a:solidFill>
                <a:srgbClr val="EBE3F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5" name="Rectangle 1375"/>
              <p:cNvSpPr>
                <a:spLocks noChangeArrowheads="1"/>
              </p:cNvSpPr>
              <p:nvPr/>
            </p:nvSpPr>
            <p:spPr bwMode="auto">
              <a:xfrm>
                <a:off x="4289" y="3500"/>
                <a:ext cx="76" cy="1"/>
              </a:xfrm>
              <a:prstGeom prst="rect">
                <a:avLst/>
              </a:prstGeom>
              <a:solidFill>
                <a:srgbClr val="EAE2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6" name="Rectangle 1376"/>
              <p:cNvSpPr>
                <a:spLocks noChangeArrowheads="1"/>
              </p:cNvSpPr>
              <p:nvPr/>
            </p:nvSpPr>
            <p:spPr bwMode="auto">
              <a:xfrm>
                <a:off x="4289" y="3501"/>
                <a:ext cx="76" cy="1"/>
              </a:xfrm>
              <a:prstGeom prst="rect">
                <a:avLst/>
              </a:prstGeom>
              <a:solidFill>
                <a:srgbClr val="E9E1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7" name="Rectangle 1377"/>
              <p:cNvSpPr>
                <a:spLocks noChangeArrowheads="1"/>
              </p:cNvSpPr>
              <p:nvPr/>
            </p:nvSpPr>
            <p:spPr bwMode="auto">
              <a:xfrm>
                <a:off x="4289" y="3502"/>
                <a:ext cx="76" cy="1"/>
              </a:xfrm>
              <a:prstGeom prst="rect">
                <a:avLst/>
              </a:prstGeom>
              <a:solidFill>
                <a:srgbClr val="E9E0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8" name="Rectangle 1378"/>
              <p:cNvSpPr>
                <a:spLocks noChangeArrowheads="1"/>
              </p:cNvSpPr>
              <p:nvPr/>
            </p:nvSpPr>
            <p:spPr bwMode="auto">
              <a:xfrm>
                <a:off x="4289" y="3503"/>
                <a:ext cx="76" cy="1"/>
              </a:xfrm>
              <a:prstGeom prst="rect">
                <a:avLst/>
              </a:prstGeom>
              <a:solidFill>
                <a:srgbClr val="E8E0F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69" name="Rectangle 1379"/>
              <p:cNvSpPr>
                <a:spLocks noChangeArrowheads="1"/>
              </p:cNvSpPr>
              <p:nvPr/>
            </p:nvSpPr>
            <p:spPr bwMode="auto">
              <a:xfrm>
                <a:off x="4289" y="3503"/>
                <a:ext cx="76" cy="1"/>
              </a:xfrm>
              <a:prstGeom prst="rect">
                <a:avLst/>
              </a:prstGeom>
              <a:solidFill>
                <a:srgbClr val="E8DF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0" name="Rectangle 1380"/>
              <p:cNvSpPr>
                <a:spLocks noChangeArrowheads="1"/>
              </p:cNvSpPr>
              <p:nvPr/>
            </p:nvSpPr>
            <p:spPr bwMode="auto">
              <a:xfrm>
                <a:off x="4289" y="3504"/>
                <a:ext cx="76" cy="2"/>
              </a:xfrm>
              <a:prstGeom prst="rect">
                <a:avLst/>
              </a:prstGeom>
              <a:solidFill>
                <a:srgbClr val="E7DE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1" name="Rectangle 1381"/>
              <p:cNvSpPr>
                <a:spLocks noChangeArrowheads="1"/>
              </p:cNvSpPr>
              <p:nvPr/>
            </p:nvSpPr>
            <p:spPr bwMode="auto">
              <a:xfrm>
                <a:off x="4289" y="3506"/>
                <a:ext cx="76" cy="1"/>
              </a:xfrm>
              <a:prstGeom prst="rect">
                <a:avLst/>
              </a:prstGeom>
              <a:solidFill>
                <a:srgbClr val="E6DDF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2" name="Rectangle 1382"/>
              <p:cNvSpPr>
                <a:spLocks noChangeArrowheads="1"/>
              </p:cNvSpPr>
              <p:nvPr/>
            </p:nvSpPr>
            <p:spPr bwMode="auto">
              <a:xfrm>
                <a:off x="4289" y="3506"/>
                <a:ext cx="76" cy="1"/>
              </a:xfrm>
              <a:prstGeom prst="rect">
                <a:avLst/>
              </a:prstGeom>
              <a:solidFill>
                <a:srgbClr val="E6D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3" name="Rectangle 1383"/>
              <p:cNvSpPr>
                <a:spLocks noChangeArrowheads="1"/>
              </p:cNvSpPr>
              <p:nvPr/>
            </p:nvSpPr>
            <p:spPr bwMode="auto">
              <a:xfrm>
                <a:off x="4289" y="3507"/>
                <a:ext cx="76" cy="1"/>
              </a:xfrm>
              <a:prstGeom prst="rect">
                <a:avLst/>
              </a:prstGeom>
              <a:solidFill>
                <a:srgbClr val="E5DC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4" name="Rectangle 1384"/>
              <p:cNvSpPr>
                <a:spLocks noChangeArrowheads="1"/>
              </p:cNvSpPr>
              <p:nvPr/>
            </p:nvSpPr>
            <p:spPr bwMode="auto">
              <a:xfrm>
                <a:off x="4289" y="3508"/>
                <a:ext cx="76" cy="1"/>
              </a:xfrm>
              <a:prstGeom prst="rect">
                <a:avLst/>
              </a:prstGeom>
              <a:solidFill>
                <a:srgbClr val="E5DB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5" name="Rectangle 1385"/>
              <p:cNvSpPr>
                <a:spLocks noChangeArrowheads="1"/>
              </p:cNvSpPr>
              <p:nvPr/>
            </p:nvSpPr>
            <p:spPr bwMode="auto">
              <a:xfrm>
                <a:off x="4289" y="3508"/>
                <a:ext cx="76" cy="1"/>
              </a:xfrm>
              <a:prstGeom prst="rect">
                <a:avLst/>
              </a:prstGeom>
              <a:solidFill>
                <a:srgbClr val="E5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6" name="Rectangle 1386"/>
              <p:cNvSpPr>
                <a:spLocks noChangeArrowheads="1"/>
              </p:cNvSpPr>
              <p:nvPr/>
            </p:nvSpPr>
            <p:spPr bwMode="auto">
              <a:xfrm>
                <a:off x="4289" y="3509"/>
                <a:ext cx="76" cy="1"/>
              </a:xfrm>
              <a:prstGeom prst="rect">
                <a:avLst/>
              </a:prstGeom>
              <a:solidFill>
                <a:srgbClr val="E4DAF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7" name="Rectangle 1387"/>
              <p:cNvSpPr>
                <a:spLocks noChangeArrowheads="1"/>
              </p:cNvSpPr>
              <p:nvPr/>
            </p:nvSpPr>
            <p:spPr bwMode="auto">
              <a:xfrm>
                <a:off x="4289" y="3510"/>
                <a:ext cx="76" cy="1"/>
              </a:xfrm>
              <a:prstGeom prst="rect">
                <a:avLst/>
              </a:prstGeom>
              <a:solidFill>
                <a:srgbClr val="E4D9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8" name="Rectangle 1388"/>
              <p:cNvSpPr>
                <a:spLocks noChangeArrowheads="1"/>
              </p:cNvSpPr>
              <p:nvPr/>
            </p:nvSpPr>
            <p:spPr bwMode="auto">
              <a:xfrm>
                <a:off x="4289" y="3510"/>
                <a:ext cx="76" cy="2"/>
              </a:xfrm>
              <a:prstGeom prst="rect">
                <a:avLst/>
              </a:prstGeom>
              <a:solidFill>
                <a:srgbClr val="E3D8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79" name="Rectangle 1389"/>
              <p:cNvSpPr>
                <a:spLocks noChangeArrowheads="1"/>
              </p:cNvSpPr>
              <p:nvPr/>
            </p:nvSpPr>
            <p:spPr bwMode="auto">
              <a:xfrm>
                <a:off x="4289" y="3512"/>
                <a:ext cx="76" cy="1"/>
              </a:xfrm>
              <a:prstGeom prst="rect">
                <a:avLst/>
              </a:prstGeom>
              <a:solidFill>
                <a:srgbClr val="E2D7F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80" name="Rectangle 1390"/>
              <p:cNvSpPr>
                <a:spLocks noChangeArrowheads="1"/>
              </p:cNvSpPr>
              <p:nvPr/>
            </p:nvSpPr>
            <p:spPr bwMode="auto">
              <a:xfrm>
                <a:off x="4289" y="3513"/>
                <a:ext cx="76" cy="1"/>
              </a:xfrm>
              <a:prstGeom prst="rect">
                <a:avLst/>
              </a:prstGeom>
              <a:solidFill>
                <a:srgbClr val="E2D6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81" name="Rectangle 1391"/>
              <p:cNvSpPr>
                <a:spLocks noChangeArrowheads="1"/>
              </p:cNvSpPr>
              <p:nvPr/>
            </p:nvSpPr>
            <p:spPr bwMode="auto">
              <a:xfrm>
                <a:off x="4289" y="3514"/>
                <a:ext cx="76" cy="1"/>
              </a:xfrm>
              <a:prstGeom prst="rect">
                <a:avLst/>
              </a:prstGeom>
              <a:solidFill>
                <a:srgbClr val="E1D5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82" name="Rectangle 1392"/>
              <p:cNvSpPr>
                <a:spLocks noChangeArrowheads="1"/>
              </p:cNvSpPr>
              <p:nvPr/>
            </p:nvSpPr>
            <p:spPr bwMode="auto">
              <a:xfrm>
                <a:off x="4289" y="3515"/>
                <a:ext cx="76" cy="1"/>
              </a:xfrm>
              <a:prstGeom prst="rect">
                <a:avLst/>
              </a:prstGeom>
              <a:solidFill>
                <a:srgbClr val="E0D4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83" name="Rectangle 1393"/>
              <p:cNvSpPr>
                <a:spLocks noChangeArrowheads="1"/>
              </p:cNvSpPr>
              <p:nvPr/>
            </p:nvSpPr>
            <p:spPr bwMode="auto">
              <a:xfrm>
                <a:off x="4289" y="3516"/>
                <a:ext cx="76" cy="1"/>
              </a:xfrm>
              <a:prstGeom prst="rect">
                <a:avLst/>
              </a:prstGeom>
              <a:solidFill>
                <a:srgbClr val="DFD3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84" name="Rectangle 1394"/>
              <p:cNvSpPr>
                <a:spLocks noChangeArrowheads="1"/>
              </p:cNvSpPr>
              <p:nvPr/>
            </p:nvSpPr>
            <p:spPr bwMode="auto">
              <a:xfrm>
                <a:off x="4289" y="3517"/>
                <a:ext cx="76" cy="1"/>
              </a:xfrm>
              <a:prstGeom prst="rect">
                <a:avLst/>
              </a:prstGeom>
              <a:solidFill>
                <a:srgbClr val="DED2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85" name="Rectangle 1395"/>
              <p:cNvSpPr>
                <a:spLocks noChangeArrowheads="1"/>
              </p:cNvSpPr>
              <p:nvPr/>
            </p:nvSpPr>
            <p:spPr bwMode="auto">
              <a:xfrm>
                <a:off x="4289" y="3518"/>
                <a:ext cx="76" cy="1"/>
              </a:xfrm>
              <a:prstGeom prst="rect">
                <a:avLst/>
              </a:prstGeom>
              <a:solidFill>
                <a:srgbClr val="DED1F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86" name="Rectangle 1396"/>
              <p:cNvSpPr>
                <a:spLocks noChangeArrowheads="1"/>
              </p:cNvSpPr>
              <p:nvPr/>
            </p:nvSpPr>
            <p:spPr bwMode="auto">
              <a:xfrm>
                <a:off x="4289" y="3519"/>
                <a:ext cx="76" cy="1"/>
              </a:xfrm>
              <a:prstGeom prst="rect">
                <a:avLst/>
              </a:prstGeom>
              <a:solidFill>
                <a:srgbClr val="DDD1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87" name="Rectangle 1397"/>
              <p:cNvSpPr>
                <a:spLocks noChangeArrowheads="1"/>
              </p:cNvSpPr>
              <p:nvPr/>
            </p:nvSpPr>
            <p:spPr bwMode="auto">
              <a:xfrm>
                <a:off x="4289" y="3519"/>
                <a:ext cx="76" cy="1"/>
              </a:xfrm>
              <a:prstGeom prst="rect">
                <a:avLst/>
              </a:prstGeom>
              <a:solidFill>
                <a:srgbClr val="DDD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0" name="Rectangle 1398"/>
              <p:cNvSpPr>
                <a:spLocks noChangeArrowheads="1"/>
              </p:cNvSpPr>
              <p:nvPr/>
            </p:nvSpPr>
            <p:spPr bwMode="auto">
              <a:xfrm>
                <a:off x="4289" y="3520"/>
                <a:ext cx="76" cy="1"/>
              </a:xfrm>
              <a:prstGeom prst="rect">
                <a:avLst/>
              </a:prstGeom>
              <a:solidFill>
                <a:srgbClr val="DCCF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1" name="Rectangle 1399"/>
              <p:cNvSpPr>
                <a:spLocks noChangeArrowheads="1"/>
              </p:cNvSpPr>
              <p:nvPr/>
            </p:nvSpPr>
            <p:spPr bwMode="auto">
              <a:xfrm>
                <a:off x="4289" y="3521"/>
                <a:ext cx="76" cy="1"/>
              </a:xfrm>
              <a:prstGeom prst="rect">
                <a:avLst/>
              </a:prstGeom>
              <a:solidFill>
                <a:srgbClr val="DBCEE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2" name="Rectangle 1400"/>
              <p:cNvSpPr>
                <a:spLocks noChangeArrowheads="1"/>
              </p:cNvSpPr>
              <p:nvPr/>
            </p:nvSpPr>
            <p:spPr bwMode="auto">
              <a:xfrm>
                <a:off x="4289" y="3522"/>
                <a:ext cx="76" cy="1"/>
              </a:xfrm>
              <a:prstGeom prst="rect">
                <a:avLst/>
              </a:prstGeom>
              <a:solidFill>
                <a:srgbClr val="DBCD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3" name="Rectangle 1401"/>
              <p:cNvSpPr>
                <a:spLocks noChangeArrowheads="1"/>
              </p:cNvSpPr>
              <p:nvPr/>
            </p:nvSpPr>
            <p:spPr bwMode="auto">
              <a:xfrm>
                <a:off x="4289" y="3523"/>
                <a:ext cx="76" cy="2"/>
              </a:xfrm>
              <a:prstGeom prst="rect">
                <a:avLst/>
              </a:prstGeom>
              <a:solidFill>
                <a:srgbClr val="DACC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4" name="Rectangle 1402"/>
              <p:cNvSpPr>
                <a:spLocks noChangeArrowheads="1"/>
              </p:cNvSpPr>
              <p:nvPr/>
            </p:nvSpPr>
            <p:spPr bwMode="auto">
              <a:xfrm>
                <a:off x="4289" y="3525"/>
                <a:ext cx="76" cy="1"/>
              </a:xfrm>
              <a:prstGeom prst="rect">
                <a:avLst/>
              </a:prstGeom>
              <a:solidFill>
                <a:srgbClr val="D9CBE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5" name="Rectangle 1403"/>
              <p:cNvSpPr>
                <a:spLocks noChangeArrowheads="1"/>
              </p:cNvSpPr>
              <p:nvPr/>
            </p:nvSpPr>
            <p:spPr bwMode="auto">
              <a:xfrm>
                <a:off x="4289" y="3525"/>
                <a:ext cx="76" cy="2"/>
              </a:xfrm>
              <a:prstGeom prst="rect">
                <a:avLst/>
              </a:prstGeom>
              <a:solidFill>
                <a:srgbClr val="D8CA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6" name="Rectangle 1404"/>
              <p:cNvSpPr>
                <a:spLocks noChangeArrowheads="1"/>
              </p:cNvSpPr>
              <p:nvPr/>
            </p:nvSpPr>
            <p:spPr bwMode="auto">
              <a:xfrm>
                <a:off x="4289" y="3527"/>
                <a:ext cx="76" cy="1"/>
              </a:xfrm>
              <a:prstGeom prst="rect">
                <a:avLst/>
              </a:prstGeom>
              <a:solidFill>
                <a:srgbClr val="D7C9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7" name="Rectangle 1405"/>
              <p:cNvSpPr>
                <a:spLocks noChangeArrowheads="1"/>
              </p:cNvSpPr>
              <p:nvPr/>
            </p:nvSpPr>
            <p:spPr bwMode="auto">
              <a:xfrm>
                <a:off x="4289" y="3527"/>
                <a:ext cx="76" cy="1"/>
              </a:xfrm>
              <a:prstGeom prst="rect">
                <a:avLst/>
              </a:prstGeom>
              <a:solidFill>
                <a:srgbClr val="D6C8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8" name="Rectangle 1406"/>
              <p:cNvSpPr>
                <a:spLocks noChangeArrowheads="1"/>
              </p:cNvSpPr>
              <p:nvPr/>
            </p:nvSpPr>
            <p:spPr bwMode="auto">
              <a:xfrm>
                <a:off x="4289" y="3528"/>
                <a:ext cx="76" cy="1"/>
              </a:xfrm>
              <a:prstGeom prst="rect">
                <a:avLst/>
              </a:prstGeom>
              <a:solidFill>
                <a:srgbClr val="D6C7E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399" name="Rectangle 1407"/>
              <p:cNvSpPr>
                <a:spLocks noChangeArrowheads="1"/>
              </p:cNvSpPr>
              <p:nvPr/>
            </p:nvSpPr>
            <p:spPr bwMode="auto">
              <a:xfrm>
                <a:off x="4289" y="3529"/>
                <a:ext cx="76" cy="1"/>
              </a:xfrm>
              <a:prstGeom prst="rect">
                <a:avLst/>
              </a:prstGeom>
              <a:solidFill>
                <a:srgbClr val="D5C6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32" name="Rectangle 1408"/>
              <p:cNvSpPr>
                <a:spLocks noChangeArrowheads="1"/>
              </p:cNvSpPr>
              <p:nvPr/>
            </p:nvSpPr>
            <p:spPr bwMode="auto">
              <a:xfrm>
                <a:off x="4289" y="3529"/>
                <a:ext cx="76" cy="2"/>
              </a:xfrm>
              <a:prstGeom prst="rect">
                <a:avLst/>
              </a:prstGeom>
              <a:solidFill>
                <a:srgbClr val="D4C5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33" name="Rectangle 1409"/>
              <p:cNvSpPr>
                <a:spLocks noChangeArrowheads="1"/>
              </p:cNvSpPr>
              <p:nvPr/>
            </p:nvSpPr>
            <p:spPr bwMode="auto">
              <a:xfrm>
                <a:off x="4289" y="3531"/>
                <a:ext cx="76" cy="1"/>
              </a:xfrm>
              <a:prstGeom prst="rect">
                <a:avLst/>
              </a:prstGeom>
              <a:solidFill>
                <a:srgbClr val="D3C4E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  <p:sp>
            <p:nvSpPr>
              <p:cNvPr id="2434" name="Rectangle 1410"/>
              <p:cNvSpPr>
                <a:spLocks noChangeArrowheads="1"/>
              </p:cNvSpPr>
              <p:nvPr/>
            </p:nvSpPr>
            <p:spPr bwMode="auto">
              <a:xfrm>
                <a:off x="4289" y="3532"/>
                <a:ext cx="76" cy="1"/>
              </a:xfrm>
              <a:prstGeom prst="rect">
                <a:avLst/>
              </a:prstGeom>
              <a:solidFill>
                <a:srgbClr val="D3C3EB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s-MX"/>
              </a:p>
            </p:txBody>
          </p:sp>
        </p:grpSp>
        <p:sp>
          <p:nvSpPr>
            <p:cNvPr id="12" name="Rectangle 1412"/>
            <p:cNvSpPr>
              <a:spLocks noChangeArrowheads="1"/>
            </p:cNvSpPr>
            <p:nvPr/>
          </p:nvSpPr>
          <p:spPr bwMode="auto">
            <a:xfrm>
              <a:off x="4289" y="3532"/>
              <a:ext cx="76" cy="1"/>
            </a:xfrm>
            <a:prstGeom prst="rect">
              <a:avLst/>
            </a:prstGeom>
            <a:solidFill>
              <a:srgbClr val="D2C2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3" name="Rectangle 1413"/>
            <p:cNvSpPr>
              <a:spLocks noChangeArrowheads="1"/>
            </p:cNvSpPr>
            <p:nvPr/>
          </p:nvSpPr>
          <p:spPr bwMode="auto">
            <a:xfrm>
              <a:off x="4289" y="3533"/>
              <a:ext cx="76" cy="1"/>
            </a:xfrm>
            <a:prstGeom prst="rect">
              <a:avLst/>
            </a:prstGeom>
            <a:solidFill>
              <a:srgbClr val="D2C1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8" name="Rectangle 1414"/>
            <p:cNvSpPr>
              <a:spLocks noChangeArrowheads="1"/>
            </p:cNvSpPr>
            <p:nvPr/>
          </p:nvSpPr>
          <p:spPr bwMode="auto">
            <a:xfrm>
              <a:off x="4289" y="3534"/>
              <a:ext cx="76" cy="1"/>
            </a:xfrm>
            <a:prstGeom prst="rect">
              <a:avLst/>
            </a:prstGeom>
            <a:solidFill>
              <a:srgbClr val="D1C0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9" name="Rectangle 1415"/>
            <p:cNvSpPr>
              <a:spLocks noChangeArrowheads="1"/>
            </p:cNvSpPr>
            <p:nvPr/>
          </p:nvSpPr>
          <p:spPr bwMode="auto">
            <a:xfrm>
              <a:off x="4289" y="3534"/>
              <a:ext cx="76" cy="1"/>
            </a:xfrm>
            <a:prstGeom prst="rect">
              <a:avLst/>
            </a:prstGeom>
            <a:solidFill>
              <a:srgbClr val="D1B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0" name="Rectangle 1416"/>
            <p:cNvSpPr>
              <a:spLocks noChangeArrowheads="1"/>
            </p:cNvSpPr>
            <p:nvPr/>
          </p:nvSpPr>
          <p:spPr bwMode="auto">
            <a:xfrm>
              <a:off x="4289" y="3535"/>
              <a:ext cx="76" cy="1"/>
            </a:xfrm>
            <a:prstGeom prst="rect">
              <a:avLst/>
            </a:prstGeom>
            <a:solidFill>
              <a:srgbClr val="D0B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1" name="Rectangle 1417"/>
            <p:cNvSpPr>
              <a:spLocks noChangeArrowheads="1"/>
            </p:cNvSpPr>
            <p:nvPr/>
          </p:nvSpPr>
          <p:spPr bwMode="auto">
            <a:xfrm>
              <a:off x="4289" y="3536"/>
              <a:ext cx="76" cy="1"/>
            </a:xfrm>
            <a:prstGeom prst="rect">
              <a:avLst/>
            </a:prstGeom>
            <a:solidFill>
              <a:srgbClr val="CFBE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2" name="Rectangle 1418"/>
            <p:cNvSpPr>
              <a:spLocks noChangeArrowheads="1"/>
            </p:cNvSpPr>
            <p:nvPr/>
          </p:nvSpPr>
          <p:spPr bwMode="auto">
            <a:xfrm>
              <a:off x="4289" y="3536"/>
              <a:ext cx="76" cy="1"/>
            </a:xfrm>
            <a:prstGeom prst="rect">
              <a:avLst/>
            </a:prstGeom>
            <a:solidFill>
              <a:srgbClr val="CFBD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3" name="Rectangle 1419"/>
            <p:cNvSpPr>
              <a:spLocks noChangeArrowheads="1"/>
            </p:cNvSpPr>
            <p:nvPr/>
          </p:nvSpPr>
          <p:spPr bwMode="auto">
            <a:xfrm>
              <a:off x="4289" y="3537"/>
              <a:ext cx="76" cy="1"/>
            </a:xfrm>
            <a:prstGeom prst="rect">
              <a:avLst/>
            </a:prstGeom>
            <a:solidFill>
              <a:srgbClr val="CEBC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" name="Rectangle 1420"/>
            <p:cNvSpPr>
              <a:spLocks noChangeArrowheads="1"/>
            </p:cNvSpPr>
            <p:nvPr/>
          </p:nvSpPr>
          <p:spPr bwMode="auto">
            <a:xfrm>
              <a:off x="4289" y="3538"/>
              <a:ext cx="76" cy="1"/>
            </a:xfrm>
            <a:prstGeom prst="rect">
              <a:avLst/>
            </a:prstGeom>
            <a:solidFill>
              <a:srgbClr val="CEBB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5" name="Rectangle 1421"/>
            <p:cNvSpPr>
              <a:spLocks noChangeArrowheads="1"/>
            </p:cNvSpPr>
            <p:nvPr/>
          </p:nvSpPr>
          <p:spPr bwMode="auto">
            <a:xfrm>
              <a:off x="4289" y="3538"/>
              <a:ext cx="76" cy="1"/>
            </a:xfrm>
            <a:prstGeom prst="rect">
              <a:avLst/>
            </a:prstGeom>
            <a:solidFill>
              <a:srgbClr val="CDBA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6" name="Rectangle 1422"/>
            <p:cNvSpPr>
              <a:spLocks noChangeArrowheads="1"/>
            </p:cNvSpPr>
            <p:nvPr/>
          </p:nvSpPr>
          <p:spPr bwMode="auto">
            <a:xfrm>
              <a:off x="4289" y="3539"/>
              <a:ext cx="76" cy="1"/>
            </a:xfrm>
            <a:prstGeom prst="rect">
              <a:avLst/>
            </a:prstGeom>
            <a:solidFill>
              <a:srgbClr val="CCB9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7" name="Rectangle 1423"/>
            <p:cNvSpPr>
              <a:spLocks noChangeArrowheads="1"/>
            </p:cNvSpPr>
            <p:nvPr/>
          </p:nvSpPr>
          <p:spPr bwMode="auto">
            <a:xfrm>
              <a:off x="4289" y="3540"/>
              <a:ext cx="76" cy="1"/>
            </a:xfrm>
            <a:prstGeom prst="rect">
              <a:avLst/>
            </a:prstGeom>
            <a:solidFill>
              <a:srgbClr val="CCB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8" name="Rectangle 1424"/>
            <p:cNvSpPr>
              <a:spLocks noChangeArrowheads="1"/>
            </p:cNvSpPr>
            <p:nvPr/>
          </p:nvSpPr>
          <p:spPr bwMode="auto">
            <a:xfrm>
              <a:off x="4289" y="3540"/>
              <a:ext cx="76" cy="1"/>
            </a:xfrm>
            <a:prstGeom prst="rect">
              <a:avLst/>
            </a:prstGeom>
            <a:solidFill>
              <a:srgbClr val="CBB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9" name="Rectangle 1425"/>
            <p:cNvSpPr>
              <a:spLocks noChangeArrowheads="1"/>
            </p:cNvSpPr>
            <p:nvPr/>
          </p:nvSpPr>
          <p:spPr bwMode="auto">
            <a:xfrm>
              <a:off x="4289" y="3541"/>
              <a:ext cx="76" cy="1"/>
            </a:xfrm>
            <a:prstGeom prst="rect">
              <a:avLst/>
            </a:prstGeom>
            <a:solidFill>
              <a:srgbClr val="CAB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30" name="Rectangle 1426"/>
            <p:cNvSpPr>
              <a:spLocks noChangeArrowheads="1"/>
            </p:cNvSpPr>
            <p:nvPr/>
          </p:nvSpPr>
          <p:spPr bwMode="auto">
            <a:xfrm>
              <a:off x="4289" y="3542"/>
              <a:ext cx="76" cy="1"/>
            </a:xfrm>
            <a:prstGeom prst="rect">
              <a:avLst/>
            </a:prstGeom>
            <a:solidFill>
              <a:srgbClr val="CAB6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6" name="Rectangle 1427"/>
            <p:cNvSpPr>
              <a:spLocks noChangeArrowheads="1"/>
            </p:cNvSpPr>
            <p:nvPr/>
          </p:nvSpPr>
          <p:spPr bwMode="auto">
            <a:xfrm>
              <a:off x="4289" y="3542"/>
              <a:ext cx="76" cy="1"/>
            </a:xfrm>
            <a:prstGeom prst="rect">
              <a:avLst/>
            </a:prstGeom>
            <a:solidFill>
              <a:srgbClr val="C9B5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7" name="Freeform 1428"/>
            <p:cNvSpPr>
              <a:spLocks/>
            </p:cNvSpPr>
            <p:nvPr/>
          </p:nvSpPr>
          <p:spPr bwMode="auto">
            <a:xfrm>
              <a:off x="4289" y="3492"/>
              <a:ext cx="76" cy="51"/>
            </a:xfrm>
            <a:custGeom>
              <a:avLst/>
              <a:gdLst>
                <a:gd name="T0" fmla="*/ 8 w 76"/>
                <a:gd name="T1" fmla="*/ 7 h 51"/>
                <a:gd name="T2" fmla="*/ 10 w 76"/>
                <a:gd name="T3" fmla="*/ 8 h 51"/>
                <a:gd name="T4" fmla="*/ 17 w 76"/>
                <a:gd name="T5" fmla="*/ 8 h 51"/>
                <a:gd name="T6" fmla="*/ 22 w 76"/>
                <a:gd name="T7" fmla="*/ 9 h 51"/>
                <a:gd name="T8" fmla="*/ 28 w 76"/>
                <a:gd name="T9" fmla="*/ 7 h 51"/>
                <a:gd name="T10" fmla="*/ 35 w 76"/>
                <a:gd name="T11" fmla="*/ 1 h 51"/>
                <a:gd name="T12" fmla="*/ 39 w 76"/>
                <a:gd name="T13" fmla="*/ 0 h 51"/>
                <a:gd name="T14" fmla="*/ 40 w 76"/>
                <a:gd name="T15" fmla="*/ 5 h 51"/>
                <a:gd name="T16" fmla="*/ 43 w 76"/>
                <a:gd name="T17" fmla="*/ 6 h 51"/>
                <a:gd name="T18" fmla="*/ 46 w 76"/>
                <a:gd name="T19" fmla="*/ 7 h 51"/>
                <a:gd name="T20" fmla="*/ 50 w 76"/>
                <a:gd name="T21" fmla="*/ 9 h 51"/>
                <a:gd name="T22" fmla="*/ 53 w 76"/>
                <a:gd name="T23" fmla="*/ 10 h 51"/>
                <a:gd name="T24" fmla="*/ 56 w 76"/>
                <a:gd name="T25" fmla="*/ 14 h 51"/>
                <a:gd name="T26" fmla="*/ 59 w 76"/>
                <a:gd name="T27" fmla="*/ 15 h 51"/>
                <a:gd name="T28" fmla="*/ 59 w 76"/>
                <a:gd name="T29" fmla="*/ 21 h 51"/>
                <a:gd name="T30" fmla="*/ 60 w 76"/>
                <a:gd name="T31" fmla="*/ 24 h 51"/>
                <a:gd name="T32" fmla="*/ 65 w 76"/>
                <a:gd name="T33" fmla="*/ 23 h 51"/>
                <a:gd name="T34" fmla="*/ 69 w 76"/>
                <a:gd name="T35" fmla="*/ 24 h 51"/>
                <a:gd name="T36" fmla="*/ 70 w 76"/>
                <a:gd name="T37" fmla="*/ 30 h 51"/>
                <a:gd name="T38" fmla="*/ 73 w 76"/>
                <a:gd name="T39" fmla="*/ 30 h 51"/>
                <a:gd name="T40" fmla="*/ 75 w 76"/>
                <a:gd name="T41" fmla="*/ 31 h 51"/>
                <a:gd name="T42" fmla="*/ 74 w 76"/>
                <a:gd name="T43" fmla="*/ 38 h 51"/>
                <a:gd name="T44" fmla="*/ 70 w 76"/>
                <a:gd name="T45" fmla="*/ 38 h 51"/>
                <a:gd name="T46" fmla="*/ 65 w 76"/>
                <a:gd name="T47" fmla="*/ 37 h 51"/>
                <a:gd name="T48" fmla="*/ 62 w 76"/>
                <a:gd name="T49" fmla="*/ 39 h 51"/>
                <a:gd name="T50" fmla="*/ 61 w 76"/>
                <a:gd name="T51" fmla="*/ 43 h 51"/>
                <a:gd name="T52" fmla="*/ 58 w 76"/>
                <a:gd name="T53" fmla="*/ 47 h 51"/>
                <a:gd name="T54" fmla="*/ 56 w 76"/>
                <a:gd name="T55" fmla="*/ 47 h 51"/>
                <a:gd name="T56" fmla="*/ 53 w 76"/>
                <a:gd name="T57" fmla="*/ 44 h 51"/>
                <a:gd name="T58" fmla="*/ 51 w 76"/>
                <a:gd name="T59" fmla="*/ 42 h 51"/>
                <a:gd name="T60" fmla="*/ 46 w 76"/>
                <a:gd name="T61" fmla="*/ 45 h 51"/>
                <a:gd name="T62" fmla="*/ 41 w 76"/>
                <a:gd name="T63" fmla="*/ 51 h 51"/>
                <a:gd name="T64" fmla="*/ 37 w 76"/>
                <a:gd name="T65" fmla="*/ 48 h 51"/>
                <a:gd name="T66" fmla="*/ 34 w 76"/>
                <a:gd name="T67" fmla="*/ 48 h 51"/>
                <a:gd name="T68" fmla="*/ 29 w 76"/>
                <a:gd name="T69" fmla="*/ 43 h 51"/>
                <a:gd name="T70" fmla="*/ 24 w 76"/>
                <a:gd name="T71" fmla="*/ 36 h 51"/>
                <a:gd name="T72" fmla="*/ 22 w 76"/>
                <a:gd name="T73" fmla="*/ 33 h 51"/>
                <a:gd name="T74" fmla="*/ 18 w 76"/>
                <a:gd name="T75" fmla="*/ 26 h 51"/>
                <a:gd name="T76" fmla="*/ 17 w 76"/>
                <a:gd name="T77" fmla="*/ 24 h 51"/>
                <a:gd name="T78" fmla="*/ 14 w 76"/>
                <a:gd name="T79" fmla="*/ 21 h 51"/>
                <a:gd name="T80" fmla="*/ 5 w 76"/>
                <a:gd name="T81" fmla="*/ 21 h 51"/>
                <a:gd name="T82" fmla="*/ 4 w 76"/>
                <a:gd name="T83" fmla="*/ 18 h 51"/>
                <a:gd name="T84" fmla="*/ 2 w 76"/>
                <a:gd name="T85" fmla="*/ 1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6" h="51">
                  <a:moveTo>
                    <a:pt x="0" y="11"/>
                  </a:moveTo>
                  <a:lnTo>
                    <a:pt x="8" y="7"/>
                  </a:lnTo>
                  <a:lnTo>
                    <a:pt x="9" y="7"/>
                  </a:lnTo>
                  <a:lnTo>
                    <a:pt x="10" y="8"/>
                  </a:lnTo>
                  <a:lnTo>
                    <a:pt x="13" y="9"/>
                  </a:lnTo>
                  <a:lnTo>
                    <a:pt x="17" y="8"/>
                  </a:lnTo>
                  <a:lnTo>
                    <a:pt x="20" y="9"/>
                  </a:lnTo>
                  <a:lnTo>
                    <a:pt x="22" y="9"/>
                  </a:lnTo>
                  <a:lnTo>
                    <a:pt x="26" y="8"/>
                  </a:lnTo>
                  <a:lnTo>
                    <a:pt x="28" y="7"/>
                  </a:lnTo>
                  <a:lnTo>
                    <a:pt x="30" y="5"/>
                  </a:lnTo>
                  <a:lnTo>
                    <a:pt x="35" y="1"/>
                  </a:lnTo>
                  <a:lnTo>
                    <a:pt x="37" y="1"/>
                  </a:lnTo>
                  <a:lnTo>
                    <a:pt x="39" y="0"/>
                  </a:lnTo>
                  <a:lnTo>
                    <a:pt x="38" y="4"/>
                  </a:lnTo>
                  <a:lnTo>
                    <a:pt x="40" y="5"/>
                  </a:lnTo>
                  <a:lnTo>
                    <a:pt x="42" y="6"/>
                  </a:lnTo>
                  <a:lnTo>
                    <a:pt x="43" y="6"/>
                  </a:lnTo>
                  <a:lnTo>
                    <a:pt x="45" y="7"/>
                  </a:lnTo>
                  <a:lnTo>
                    <a:pt x="46" y="7"/>
                  </a:lnTo>
                  <a:lnTo>
                    <a:pt x="49" y="7"/>
                  </a:lnTo>
                  <a:lnTo>
                    <a:pt x="50" y="9"/>
                  </a:lnTo>
                  <a:lnTo>
                    <a:pt x="51" y="10"/>
                  </a:lnTo>
                  <a:lnTo>
                    <a:pt x="53" y="10"/>
                  </a:lnTo>
                  <a:lnTo>
                    <a:pt x="55" y="12"/>
                  </a:lnTo>
                  <a:lnTo>
                    <a:pt x="56" y="14"/>
                  </a:lnTo>
                  <a:lnTo>
                    <a:pt x="58" y="15"/>
                  </a:lnTo>
                  <a:lnTo>
                    <a:pt x="59" y="15"/>
                  </a:lnTo>
                  <a:lnTo>
                    <a:pt x="58" y="19"/>
                  </a:lnTo>
                  <a:lnTo>
                    <a:pt x="59" y="21"/>
                  </a:lnTo>
                  <a:lnTo>
                    <a:pt x="59" y="24"/>
                  </a:lnTo>
                  <a:lnTo>
                    <a:pt x="60" y="24"/>
                  </a:lnTo>
                  <a:lnTo>
                    <a:pt x="63" y="24"/>
                  </a:lnTo>
                  <a:lnTo>
                    <a:pt x="65" y="23"/>
                  </a:lnTo>
                  <a:lnTo>
                    <a:pt x="67" y="23"/>
                  </a:lnTo>
                  <a:lnTo>
                    <a:pt x="69" y="24"/>
                  </a:lnTo>
                  <a:lnTo>
                    <a:pt x="70" y="26"/>
                  </a:lnTo>
                  <a:lnTo>
                    <a:pt x="70" y="30"/>
                  </a:lnTo>
                  <a:lnTo>
                    <a:pt x="72" y="31"/>
                  </a:lnTo>
                  <a:lnTo>
                    <a:pt x="73" y="30"/>
                  </a:lnTo>
                  <a:lnTo>
                    <a:pt x="75" y="30"/>
                  </a:lnTo>
                  <a:lnTo>
                    <a:pt x="75" y="31"/>
                  </a:lnTo>
                  <a:lnTo>
                    <a:pt x="76" y="34"/>
                  </a:lnTo>
                  <a:lnTo>
                    <a:pt x="74" y="38"/>
                  </a:lnTo>
                  <a:lnTo>
                    <a:pt x="72" y="39"/>
                  </a:lnTo>
                  <a:lnTo>
                    <a:pt x="70" y="38"/>
                  </a:lnTo>
                  <a:lnTo>
                    <a:pt x="68" y="38"/>
                  </a:lnTo>
                  <a:lnTo>
                    <a:pt x="65" y="37"/>
                  </a:lnTo>
                  <a:lnTo>
                    <a:pt x="63" y="38"/>
                  </a:lnTo>
                  <a:lnTo>
                    <a:pt x="62" y="39"/>
                  </a:lnTo>
                  <a:lnTo>
                    <a:pt x="61" y="41"/>
                  </a:lnTo>
                  <a:lnTo>
                    <a:pt x="61" y="43"/>
                  </a:lnTo>
                  <a:lnTo>
                    <a:pt x="59" y="44"/>
                  </a:lnTo>
                  <a:lnTo>
                    <a:pt x="58" y="47"/>
                  </a:lnTo>
                  <a:lnTo>
                    <a:pt x="57" y="47"/>
                  </a:lnTo>
                  <a:lnTo>
                    <a:pt x="56" y="47"/>
                  </a:lnTo>
                  <a:lnTo>
                    <a:pt x="55" y="45"/>
                  </a:lnTo>
                  <a:lnTo>
                    <a:pt x="53" y="44"/>
                  </a:lnTo>
                  <a:lnTo>
                    <a:pt x="52" y="43"/>
                  </a:lnTo>
                  <a:lnTo>
                    <a:pt x="51" y="42"/>
                  </a:lnTo>
                  <a:lnTo>
                    <a:pt x="46" y="44"/>
                  </a:lnTo>
                  <a:lnTo>
                    <a:pt x="46" y="45"/>
                  </a:lnTo>
                  <a:lnTo>
                    <a:pt x="46" y="47"/>
                  </a:lnTo>
                  <a:lnTo>
                    <a:pt x="41" y="51"/>
                  </a:lnTo>
                  <a:lnTo>
                    <a:pt x="37" y="50"/>
                  </a:lnTo>
                  <a:lnTo>
                    <a:pt x="37" y="48"/>
                  </a:lnTo>
                  <a:lnTo>
                    <a:pt x="35" y="48"/>
                  </a:lnTo>
                  <a:lnTo>
                    <a:pt x="34" y="48"/>
                  </a:lnTo>
                  <a:lnTo>
                    <a:pt x="29" y="44"/>
                  </a:lnTo>
                  <a:lnTo>
                    <a:pt x="29" y="43"/>
                  </a:lnTo>
                  <a:lnTo>
                    <a:pt x="25" y="39"/>
                  </a:lnTo>
                  <a:lnTo>
                    <a:pt x="24" y="36"/>
                  </a:lnTo>
                  <a:lnTo>
                    <a:pt x="23" y="35"/>
                  </a:lnTo>
                  <a:lnTo>
                    <a:pt x="22" y="33"/>
                  </a:lnTo>
                  <a:lnTo>
                    <a:pt x="21" y="31"/>
                  </a:lnTo>
                  <a:lnTo>
                    <a:pt x="18" y="26"/>
                  </a:lnTo>
                  <a:lnTo>
                    <a:pt x="18" y="25"/>
                  </a:lnTo>
                  <a:lnTo>
                    <a:pt x="17" y="24"/>
                  </a:lnTo>
                  <a:lnTo>
                    <a:pt x="16" y="21"/>
                  </a:lnTo>
                  <a:lnTo>
                    <a:pt x="14" y="21"/>
                  </a:lnTo>
                  <a:lnTo>
                    <a:pt x="10" y="2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4" y="18"/>
                  </a:lnTo>
                  <a:lnTo>
                    <a:pt x="4" y="14"/>
                  </a:lnTo>
                  <a:lnTo>
                    <a:pt x="2" y="13"/>
                  </a:lnTo>
                  <a:lnTo>
                    <a:pt x="0" y="11"/>
                  </a:lnTo>
                  <a:close/>
                </a:path>
              </a:pathLst>
            </a:custGeom>
            <a:noFill/>
            <a:ln w="6350" cap="flat">
              <a:solidFill>
                <a:srgbClr val="7D60A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pic>
          <p:nvPicPr>
            <p:cNvPr id="2453" name="Picture 1429"/>
            <p:cNvPicPr>
              <a:picLocks noChangeAspect="1" noChangeArrowheads="1"/>
            </p:cNvPicPr>
            <p:nvPr/>
          </p:nvPicPr>
          <p:blipFill>
            <a:blip r:embed="rId6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" y="2226"/>
              <a:ext cx="114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4" name="Picture 1430"/>
            <p:cNvPicPr>
              <a:picLocks noChangeAspect="1" noChangeArrowheads="1"/>
            </p:cNvPicPr>
            <p:nvPr/>
          </p:nvPicPr>
          <p:blipFill>
            <a:blip r:embed="rId6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5" y="2226"/>
              <a:ext cx="1141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5" name="Picture 1431"/>
            <p:cNvPicPr>
              <a:picLocks noChangeAspect="1" noChangeArrowheads="1"/>
            </p:cNvPicPr>
            <p:nvPr/>
          </p:nvPicPr>
          <p:blipFill>
            <a:blip r:embed="rId6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2230"/>
              <a:ext cx="1130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6" name="Picture 1432"/>
            <p:cNvPicPr>
              <a:picLocks noChangeAspect="1" noChangeArrowheads="1"/>
            </p:cNvPicPr>
            <p:nvPr/>
          </p:nvPicPr>
          <p:blipFill>
            <a:blip r:embed="rId6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1" y="2230"/>
              <a:ext cx="1130" cy="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8" name="Rectangle 1433"/>
            <p:cNvSpPr>
              <a:spLocks noChangeArrowheads="1"/>
            </p:cNvSpPr>
            <p:nvPr/>
          </p:nvSpPr>
          <p:spPr bwMode="auto">
            <a:xfrm>
              <a:off x="4346" y="2238"/>
              <a:ext cx="1098" cy="49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99" name="Freeform 1434"/>
            <p:cNvSpPr>
              <a:spLocks noEditPoints="1"/>
            </p:cNvSpPr>
            <p:nvPr/>
          </p:nvSpPr>
          <p:spPr bwMode="auto">
            <a:xfrm>
              <a:off x="4344" y="2236"/>
              <a:ext cx="1102" cy="501"/>
            </a:xfrm>
            <a:custGeom>
              <a:avLst/>
              <a:gdLst>
                <a:gd name="T0" fmla="*/ 0 w 6448"/>
                <a:gd name="T1" fmla="*/ 2632 h 2932"/>
                <a:gd name="T2" fmla="*/ 0 w 6448"/>
                <a:gd name="T3" fmla="*/ 2272 h 2932"/>
                <a:gd name="T4" fmla="*/ 24 w 6448"/>
                <a:gd name="T5" fmla="*/ 1984 h 2932"/>
                <a:gd name="T6" fmla="*/ 24 w 6448"/>
                <a:gd name="T7" fmla="*/ 1768 h 2932"/>
                <a:gd name="T8" fmla="*/ 0 w 6448"/>
                <a:gd name="T9" fmla="*/ 1480 h 2932"/>
                <a:gd name="T10" fmla="*/ 0 w 6448"/>
                <a:gd name="T11" fmla="*/ 1096 h 2932"/>
                <a:gd name="T12" fmla="*/ 0 w 6448"/>
                <a:gd name="T13" fmla="*/ 736 h 2932"/>
                <a:gd name="T14" fmla="*/ 24 w 6448"/>
                <a:gd name="T15" fmla="*/ 448 h 2932"/>
                <a:gd name="T16" fmla="*/ 24 w 6448"/>
                <a:gd name="T17" fmla="*/ 232 h 2932"/>
                <a:gd name="T18" fmla="*/ 80 w 6448"/>
                <a:gd name="T19" fmla="*/ 0 h 2932"/>
                <a:gd name="T20" fmla="*/ 440 w 6448"/>
                <a:gd name="T21" fmla="*/ 0 h 2932"/>
                <a:gd name="T22" fmla="*/ 728 w 6448"/>
                <a:gd name="T23" fmla="*/ 24 h 2932"/>
                <a:gd name="T24" fmla="*/ 944 w 6448"/>
                <a:gd name="T25" fmla="*/ 24 h 2932"/>
                <a:gd name="T26" fmla="*/ 1232 w 6448"/>
                <a:gd name="T27" fmla="*/ 0 h 2932"/>
                <a:gd name="T28" fmla="*/ 1616 w 6448"/>
                <a:gd name="T29" fmla="*/ 0 h 2932"/>
                <a:gd name="T30" fmla="*/ 1976 w 6448"/>
                <a:gd name="T31" fmla="*/ 0 h 2932"/>
                <a:gd name="T32" fmla="*/ 2264 w 6448"/>
                <a:gd name="T33" fmla="*/ 24 h 2932"/>
                <a:gd name="T34" fmla="*/ 2480 w 6448"/>
                <a:gd name="T35" fmla="*/ 24 h 2932"/>
                <a:gd name="T36" fmla="*/ 2768 w 6448"/>
                <a:gd name="T37" fmla="*/ 0 h 2932"/>
                <a:gd name="T38" fmla="*/ 3152 w 6448"/>
                <a:gd name="T39" fmla="*/ 0 h 2932"/>
                <a:gd name="T40" fmla="*/ 3512 w 6448"/>
                <a:gd name="T41" fmla="*/ 0 h 2932"/>
                <a:gd name="T42" fmla="*/ 3800 w 6448"/>
                <a:gd name="T43" fmla="*/ 24 h 2932"/>
                <a:gd name="T44" fmla="*/ 4016 w 6448"/>
                <a:gd name="T45" fmla="*/ 24 h 2932"/>
                <a:gd name="T46" fmla="*/ 4304 w 6448"/>
                <a:gd name="T47" fmla="*/ 0 h 2932"/>
                <a:gd name="T48" fmla="*/ 4688 w 6448"/>
                <a:gd name="T49" fmla="*/ 0 h 2932"/>
                <a:gd name="T50" fmla="*/ 5048 w 6448"/>
                <a:gd name="T51" fmla="*/ 0 h 2932"/>
                <a:gd name="T52" fmla="*/ 5336 w 6448"/>
                <a:gd name="T53" fmla="*/ 24 h 2932"/>
                <a:gd name="T54" fmla="*/ 5552 w 6448"/>
                <a:gd name="T55" fmla="*/ 24 h 2932"/>
                <a:gd name="T56" fmla="*/ 5840 w 6448"/>
                <a:gd name="T57" fmla="*/ 0 h 2932"/>
                <a:gd name="T58" fmla="*/ 6224 w 6448"/>
                <a:gd name="T59" fmla="*/ 0 h 2932"/>
                <a:gd name="T60" fmla="*/ 6436 w 6448"/>
                <a:gd name="T61" fmla="*/ 24 h 2932"/>
                <a:gd name="T62" fmla="*/ 6424 w 6448"/>
                <a:gd name="T63" fmla="*/ 280 h 2932"/>
                <a:gd name="T64" fmla="*/ 6448 w 6448"/>
                <a:gd name="T65" fmla="*/ 568 h 2932"/>
                <a:gd name="T66" fmla="*/ 6448 w 6448"/>
                <a:gd name="T67" fmla="*/ 952 h 2932"/>
                <a:gd name="T68" fmla="*/ 6448 w 6448"/>
                <a:gd name="T69" fmla="*/ 1312 h 2932"/>
                <a:gd name="T70" fmla="*/ 6424 w 6448"/>
                <a:gd name="T71" fmla="*/ 1600 h 2932"/>
                <a:gd name="T72" fmla="*/ 6424 w 6448"/>
                <a:gd name="T73" fmla="*/ 1816 h 2932"/>
                <a:gd name="T74" fmla="*/ 6448 w 6448"/>
                <a:gd name="T75" fmla="*/ 2104 h 2932"/>
                <a:gd name="T76" fmla="*/ 6448 w 6448"/>
                <a:gd name="T77" fmla="*/ 2488 h 2932"/>
                <a:gd name="T78" fmla="*/ 6448 w 6448"/>
                <a:gd name="T79" fmla="*/ 2848 h 2932"/>
                <a:gd name="T80" fmla="*/ 6388 w 6448"/>
                <a:gd name="T81" fmla="*/ 2908 h 2932"/>
                <a:gd name="T82" fmla="*/ 6100 w 6448"/>
                <a:gd name="T83" fmla="*/ 2932 h 2932"/>
                <a:gd name="T84" fmla="*/ 5716 w 6448"/>
                <a:gd name="T85" fmla="*/ 2932 h 2932"/>
                <a:gd name="T86" fmla="*/ 5356 w 6448"/>
                <a:gd name="T87" fmla="*/ 2932 h 2932"/>
                <a:gd name="T88" fmla="*/ 5068 w 6448"/>
                <a:gd name="T89" fmla="*/ 2908 h 2932"/>
                <a:gd name="T90" fmla="*/ 4852 w 6448"/>
                <a:gd name="T91" fmla="*/ 2908 h 2932"/>
                <a:gd name="T92" fmla="*/ 4564 w 6448"/>
                <a:gd name="T93" fmla="*/ 2932 h 2932"/>
                <a:gd name="T94" fmla="*/ 4180 w 6448"/>
                <a:gd name="T95" fmla="*/ 2932 h 2932"/>
                <a:gd name="T96" fmla="*/ 3820 w 6448"/>
                <a:gd name="T97" fmla="*/ 2932 h 2932"/>
                <a:gd name="T98" fmla="*/ 3532 w 6448"/>
                <a:gd name="T99" fmla="*/ 2908 h 2932"/>
                <a:gd name="T100" fmla="*/ 3316 w 6448"/>
                <a:gd name="T101" fmla="*/ 2908 h 2932"/>
                <a:gd name="T102" fmla="*/ 3028 w 6448"/>
                <a:gd name="T103" fmla="*/ 2932 h 2932"/>
                <a:gd name="T104" fmla="*/ 2644 w 6448"/>
                <a:gd name="T105" fmla="*/ 2932 h 2932"/>
                <a:gd name="T106" fmla="*/ 2284 w 6448"/>
                <a:gd name="T107" fmla="*/ 2932 h 2932"/>
                <a:gd name="T108" fmla="*/ 1996 w 6448"/>
                <a:gd name="T109" fmla="*/ 2908 h 2932"/>
                <a:gd name="T110" fmla="*/ 1780 w 6448"/>
                <a:gd name="T111" fmla="*/ 2908 h 2932"/>
                <a:gd name="T112" fmla="*/ 1492 w 6448"/>
                <a:gd name="T113" fmla="*/ 2932 h 2932"/>
                <a:gd name="T114" fmla="*/ 1108 w 6448"/>
                <a:gd name="T115" fmla="*/ 2932 h 2932"/>
                <a:gd name="T116" fmla="*/ 748 w 6448"/>
                <a:gd name="T117" fmla="*/ 2932 h 2932"/>
                <a:gd name="T118" fmla="*/ 460 w 6448"/>
                <a:gd name="T119" fmla="*/ 2908 h 2932"/>
                <a:gd name="T120" fmla="*/ 244 w 6448"/>
                <a:gd name="T121" fmla="*/ 2908 h 29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6448" h="2932">
                  <a:moveTo>
                    <a:pt x="0" y="2920"/>
                  </a:moveTo>
                  <a:lnTo>
                    <a:pt x="0" y="2848"/>
                  </a:lnTo>
                  <a:lnTo>
                    <a:pt x="24" y="2848"/>
                  </a:lnTo>
                  <a:lnTo>
                    <a:pt x="24" y="2920"/>
                  </a:lnTo>
                  <a:lnTo>
                    <a:pt x="0" y="2920"/>
                  </a:lnTo>
                  <a:close/>
                  <a:moveTo>
                    <a:pt x="0" y="2824"/>
                  </a:moveTo>
                  <a:lnTo>
                    <a:pt x="0" y="2752"/>
                  </a:lnTo>
                  <a:lnTo>
                    <a:pt x="24" y="2752"/>
                  </a:lnTo>
                  <a:lnTo>
                    <a:pt x="24" y="2824"/>
                  </a:lnTo>
                  <a:lnTo>
                    <a:pt x="0" y="2824"/>
                  </a:lnTo>
                  <a:close/>
                  <a:moveTo>
                    <a:pt x="0" y="2728"/>
                  </a:moveTo>
                  <a:lnTo>
                    <a:pt x="0" y="2656"/>
                  </a:lnTo>
                  <a:lnTo>
                    <a:pt x="24" y="2656"/>
                  </a:lnTo>
                  <a:lnTo>
                    <a:pt x="24" y="2728"/>
                  </a:lnTo>
                  <a:lnTo>
                    <a:pt x="0" y="2728"/>
                  </a:lnTo>
                  <a:close/>
                  <a:moveTo>
                    <a:pt x="0" y="2632"/>
                  </a:moveTo>
                  <a:lnTo>
                    <a:pt x="0" y="2560"/>
                  </a:lnTo>
                  <a:lnTo>
                    <a:pt x="24" y="2560"/>
                  </a:lnTo>
                  <a:lnTo>
                    <a:pt x="24" y="2632"/>
                  </a:lnTo>
                  <a:lnTo>
                    <a:pt x="0" y="2632"/>
                  </a:lnTo>
                  <a:close/>
                  <a:moveTo>
                    <a:pt x="0" y="2536"/>
                  </a:moveTo>
                  <a:lnTo>
                    <a:pt x="0" y="2464"/>
                  </a:lnTo>
                  <a:lnTo>
                    <a:pt x="24" y="2464"/>
                  </a:lnTo>
                  <a:lnTo>
                    <a:pt x="24" y="2536"/>
                  </a:lnTo>
                  <a:lnTo>
                    <a:pt x="0" y="2536"/>
                  </a:lnTo>
                  <a:close/>
                  <a:moveTo>
                    <a:pt x="0" y="2440"/>
                  </a:moveTo>
                  <a:lnTo>
                    <a:pt x="0" y="2368"/>
                  </a:lnTo>
                  <a:lnTo>
                    <a:pt x="24" y="2368"/>
                  </a:lnTo>
                  <a:lnTo>
                    <a:pt x="24" y="2440"/>
                  </a:lnTo>
                  <a:lnTo>
                    <a:pt x="0" y="2440"/>
                  </a:lnTo>
                  <a:close/>
                  <a:moveTo>
                    <a:pt x="0" y="2344"/>
                  </a:moveTo>
                  <a:lnTo>
                    <a:pt x="0" y="2272"/>
                  </a:lnTo>
                  <a:lnTo>
                    <a:pt x="24" y="2272"/>
                  </a:lnTo>
                  <a:lnTo>
                    <a:pt x="24" y="2344"/>
                  </a:lnTo>
                  <a:lnTo>
                    <a:pt x="0" y="2344"/>
                  </a:lnTo>
                  <a:close/>
                  <a:moveTo>
                    <a:pt x="0" y="2248"/>
                  </a:moveTo>
                  <a:lnTo>
                    <a:pt x="0" y="2176"/>
                  </a:lnTo>
                  <a:lnTo>
                    <a:pt x="24" y="2176"/>
                  </a:lnTo>
                  <a:lnTo>
                    <a:pt x="24" y="2248"/>
                  </a:lnTo>
                  <a:lnTo>
                    <a:pt x="0" y="2248"/>
                  </a:lnTo>
                  <a:close/>
                  <a:moveTo>
                    <a:pt x="0" y="2152"/>
                  </a:moveTo>
                  <a:lnTo>
                    <a:pt x="0" y="2080"/>
                  </a:lnTo>
                  <a:lnTo>
                    <a:pt x="24" y="2080"/>
                  </a:lnTo>
                  <a:lnTo>
                    <a:pt x="24" y="2152"/>
                  </a:lnTo>
                  <a:lnTo>
                    <a:pt x="0" y="2152"/>
                  </a:lnTo>
                  <a:close/>
                  <a:moveTo>
                    <a:pt x="0" y="2056"/>
                  </a:moveTo>
                  <a:lnTo>
                    <a:pt x="0" y="1984"/>
                  </a:lnTo>
                  <a:lnTo>
                    <a:pt x="24" y="1984"/>
                  </a:lnTo>
                  <a:lnTo>
                    <a:pt x="24" y="2056"/>
                  </a:lnTo>
                  <a:lnTo>
                    <a:pt x="0" y="2056"/>
                  </a:lnTo>
                  <a:close/>
                  <a:moveTo>
                    <a:pt x="0" y="1960"/>
                  </a:moveTo>
                  <a:lnTo>
                    <a:pt x="0" y="1888"/>
                  </a:lnTo>
                  <a:lnTo>
                    <a:pt x="24" y="1888"/>
                  </a:lnTo>
                  <a:lnTo>
                    <a:pt x="24" y="1960"/>
                  </a:lnTo>
                  <a:lnTo>
                    <a:pt x="0" y="1960"/>
                  </a:lnTo>
                  <a:close/>
                  <a:moveTo>
                    <a:pt x="0" y="1864"/>
                  </a:moveTo>
                  <a:lnTo>
                    <a:pt x="0" y="1792"/>
                  </a:lnTo>
                  <a:lnTo>
                    <a:pt x="24" y="1792"/>
                  </a:lnTo>
                  <a:lnTo>
                    <a:pt x="24" y="1864"/>
                  </a:lnTo>
                  <a:lnTo>
                    <a:pt x="0" y="1864"/>
                  </a:lnTo>
                  <a:close/>
                  <a:moveTo>
                    <a:pt x="0" y="1768"/>
                  </a:moveTo>
                  <a:lnTo>
                    <a:pt x="0" y="1696"/>
                  </a:lnTo>
                  <a:lnTo>
                    <a:pt x="24" y="1696"/>
                  </a:lnTo>
                  <a:lnTo>
                    <a:pt x="24" y="1768"/>
                  </a:lnTo>
                  <a:lnTo>
                    <a:pt x="0" y="1768"/>
                  </a:lnTo>
                  <a:close/>
                  <a:moveTo>
                    <a:pt x="0" y="1672"/>
                  </a:moveTo>
                  <a:lnTo>
                    <a:pt x="0" y="1600"/>
                  </a:lnTo>
                  <a:lnTo>
                    <a:pt x="24" y="1600"/>
                  </a:lnTo>
                  <a:lnTo>
                    <a:pt x="24" y="1672"/>
                  </a:lnTo>
                  <a:lnTo>
                    <a:pt x="0" y="1672"/>
                  </a:lnTo>
                  <a:close/>
                  <a:moveTo>
                    <a:pt x="0" y="1576"/>
                  </a:moveTo>
                  <a:lnTo>
                    <a:pt x="0" y="1504"/>
                  </a:lnTo>
                  <a:lnTo>
                    <a:pt x="24" y="1504"/>
                  </a:lnTo>
                  <a:lnTo>
                    <a:pt x="24" y="1576"/>
                  </a:lnTo>
                  <a:lnTo>
                    <a:pt x="0" y="1576"/>
                  </a:lnTo>
                  <a:close/>
                  <a:moveTo>
                    <a:pt x="0" y="1480"/>
                  </a:moveTo>
                  <a:lnTo>
                    <a:pt x="0" y="1408"/>
                  </a:lnTo>
                  <a:lnTo>
                    <a:pt x="24" y="1408"/>
                  </a:lnTo>
                  <a:lnTo>
                    <a:pt x="24" y="1480"/>
                  </a:lnTo>
                  <a:lnTo>
                    <a:pt x="0" y="1480"/>
                  </a:lnTo>
                  <a:close/>
                  <a:moveTo>
                    <a:pt x="0" y="1384"/>
                  </a:moveTo>
                  <a:lnTo>
                    <a:pt x="0" y="1312"/>
                  </a:lnTo>
                  <a:lnTo>
                    <a:pt x="24" y="1312"/>
                  </a:lnTo>
                  <a:lnTo>
                    <a:pt x="24" y="1384"/>
                  </a:lnTo>
                  <a:lnTo>
                    <a:pt x="0" y="1384"/>
                  </a:lnTo>
                  <a:close/>
                  <a:moveTo>
                    <a:pt x="0" y="1288"/>
                  </a:moveTo>
                  <a:lnTo>
                    <a:pt x="0" y="1216"/>
                  </a:lnTo>
                  <a:lnTo>
                    <a:pt x="24" y="1216"/>
                  </a:lnTo>
                  <a:lnTo>
                    <a:pt x="24" y="1288"/>
                  </a:lnTo>
                  <a:lnTo>
                    <a:pt x="0" y="1288"/>
                  </a:lnTo>
                  <a:close/>
                  <a:moveTo>
                    <a:pt x="0" y="1192"/>
                  </a:moveTo>
                  <a:lnTo>
                    <a:pt x="0" y="1120"/>
                  </a:lnTo>
                  <a:lnTo>
                    <a:pt x="24" y="1120"/>
                  </a:lnTo>
                  <a:lnTo>
                    <a:pt x="24" y="1192"/>
                  </a:lnTo>
                  <a:lnTo>
                    <a:pt x="0" y="1192"/>
                  </a:lnTo>
                  <a:close/>
                  <a:moveTo>
                    <a:pt x="0" y="1096"/>
                  </a:moveTo>
                  <a:lnTo>
                    <a:pt x="0" y="1024"/>
                  </a:lnTo>
                  <a:lnTo>
                    <a:pt x="24" y="1024"/>
                  </a:lnTo>
                  <a:lnTo>
                    <a:pt x="24" y="1096"/>
                  </a:lnTo>
                  <a:lnTo>
                    <a:pt x="0" y="1096"/>
                  </a:lnTo>
                  <a:close/>
                  <a:moveTo>
                    <a:pt x="0" y="1000"/>
                  </a:moveTo>
                  <a:lnTo>
                    <a:pt x="0" y="928"/>
                  </a:lnTo>
                  <a:lnTo>
                    <a:pt x="24" y="928"/>
                  </a:lnTo>
                  <a:lnTo>
                    <a:pt x="24" y="1000"/>
                  </a:lnTo>
                  <a:lnTo>
                    <a:pt x="0" y="1000"/>
                  </a:lnTo>
                  <a:close/>
                  <a:moveTo>
                    <a:pt x="0" y="904"/>
                  </a:moveTo>
                  <a:lnTo>
                    <a:pt x="0" y="832"/>
                  </a:lnTo>
                  <a:lnTo>
                    <a:pt x="24" y="832"/>
                  </a:lnTo>
                  <a:lnTo>
                    <a:pt x="24" y="904"/>
                  </a:lnTo>
                  <a:lnTo>
                    <a:pt x="0" y="904"/>
                  </a:lnTo>
                  <a:close/>
                  <a:moveTo>
                    <a:pt x="0" y="808"/>
                  </a:moveTo>
                  <a:lnTo>
                    <a:pt x="0" y="736"/>
                  </a:lnTo>
                  <a:lnTo>
                    <a:pt x="24" y="736"/>
                  </a:lnTo>
                  <a:lnTo>
                    <a:pt x="24" y="808"/>
                  </a:lnTo>
                  <a:lnTo>
                    <a:pt x="0" y="808"/>
                  </a:lnTo>
                  <a:close/>
                  <a:moveTo>
                    <a:pt x="0" y="712"/>
                  </a:moveTo>
                  <a:lnTo>
                    <a:pt x="0" y="640"/>
                  </a:lnTo>
                  <a:lnTo>
                    <a:pt x="24" y="640"/>
                  </a:lnTo>
                  <a:lnTo>
                    <a:pt x="24" y="712"/>
                  </a:lnTo>
                  <a:lnTo>
                    <a:pt x="0" y="712"/>
                  </a:lnTo>
                  <a:close/>
                  <a:moveTo>
                    <a:pt x="0" y="616"/>
                  </a:moveTo>
                  <a:lnTo>
                    <a:pt x="0" y="544"/>
                  </a:lnTo>
                  <a:lnTo>
                    <a:pt x="24" y="544"/>
                  </a:lnTo>
                  <a:lnTo>
                    <a:pt x="24" y="616"/>
                  </a:lnTo>
                  <a:lnTo>
                    <a:pt x="0" y="616"/>
                  </a:lnTo>
                  <a:close/>
                  <a:moveTo>
                    <a:pt x="0" y="520"/>
                  </a:moveTo>
                  <a:lnTo>
                    <a:pt x="0" y="448"/>
                  </a:lnTo>
                  <a:lnTo>
                    <a:pt x="24" y="448"/>
                  </a:lnTo>
                  <a:lnTo>
                    <a:pt x="24" y="520"/>
                  </a:lnTo>
                  <a:lnTo>
                    <a:pt x="0" y="520"/>
                  </a:lnTo>
                  <a:close/>
                  <a:moveTo>
                    <a:pt x="0" y="424"/>
                  </a:moveTo>
                  <a:lnTo>
                    <a:pt x="0" y="352"/>
                  </a:lnTo>
                  <a:lnTo>
                    <a:pt x="24" y="352"/>
                  </a:lnTo>
                  <a:lnTo>
                    <a:pt x="24" y="424"/>
                  </a:lnTo>
                  <a:lnTo>
                    <a:pt x="0" y="424"/>
                  </a:lnTo>
                  <a:close/>
                  <a:moveTo>
                    <a:pt x="0" y="328"/>
                  </a:moveTo>
                  <a:lnTo>
                    <a:pt x="0" y="256"/>
                  </a:lnTo>
                  <a:lnTo>
                    <a:pt x="24" y="256"/>
                  </a:lnTo>
                  <a:lnTo>
                    <a:pt x="24" y="328"/>
                  </a:lnTo>
                  <a:lnTo>
                    <a:pt x="0" y="328"/>
                  </a:lnTo>
                  <a:close/>
                  <a:moveTo>
                    <a:pt x="0" y="232"/>
                  </a:moveTo>
                  <a:lnTo>
                    <a:pt x="0" y="160"/>
                  </a:lnTo>
                  <a:lnTo>
                    <a:pt x="24" y="160"/>
                  </a:lnTo>
                  <a:lnTo>
                    <a:pt x="24" y="232"/>
                  </a:lnTo>
                  <a:lnTo>
                    <a:pt x="0" y="232"/>
                  </a:lnTo>
                  <a:close/>
                  <a:moveTo>
                    <a:pt x="0" y="136"/>
                  </a:moveTo>
                  <a:lnTo>
                    <a:pt x="0" y="64"/>
                  </a:lnTo>
                  <a:lnTo>
                    <a:pt x="24" y="64"/>
                  </a:lnTo>
                  <a:lnTo>
                    <a:pt x="24" y="136"/>
                  </a:lnTo>
                  <a:lnTo>
                    <a:pt x="0" y="136"/>
                  </a:lnTo>
                  <a:close/>
                  <a:moveTo>
                    <a:pt x="0" y="40"/>
                  </a:moveTo>
                  <a:lnTo>
                    <a:pt x="0" y="12"/>
                  </a:lnTo>
                  <a:cubicBezTo>
                    <a:pt x="0" y="6"/>
                    <a:pt x="6" y="0"/>
                    <a:pt x="12" y="0"/>
                  </a:cubicBezTo>
                  <a:lnTo>
                    <a:pt x="56" y="0"/>
                  </a:lnTo>
                  <a:lnTo>
                    <a:pt x="56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40"/>
                  </a:lnTo>
                  <a:lnTo>
                    <a:pt x="0" y="40"/>
                  </a:lnTo>
                  <a:close/>
                  <a:moveTo>
                    <a:pt x="80" y="0"/>
                  </a:moveTo>
                  <a:lnTo>
                    <a:pt x="152" y="0"/>
                  </a:lnTo>
                  <a:lnTo>
                    <a:pt x="152" y="24"/>
                  </a:lnTo>
                  <a:lnTo>
                    <a:pt x="80" y="24"/>
                  </a:lnTo>
                  <a:lnTo>
                    <a:pt x="80" y="0"/>
                  </a:lnTo>
                  <a:close/>
                  <a:moveTo>
                    <a:pt x="176" y="0"/>
                  </a:moveTo>
                  <a:lnTo>
                    <a:pt x="248" y="0"/>
                  </a:lnTo>
                  <a:lnTo>
                    <a:pt x="248" y="24"/>
                  </a:lnTo>
                  <a:lnTo>
                    <a:pt x="176" y="24"/>
                  </a:lnTo>
                  <a:lnTo>
                    <a:pt x="176" y="0"/>
                  </a:lnTo>
                  <a:close/>
                  <a:moveTo>
                    <a:pt x="272" y="0"/>
                  </a:moveTo>
                  <a:lnTo>
                    <a:pt x="344" y="0"/>
                  </a:lnTo>
                  <a:lnTo>
                    <a:pt x="344" y="24"/>
                  </a:lnTo>
                  <a:lnTo>
                    <a:pt x="272" y="24"/>
                  </a:lnTo>
                  <a:lnTo>
                    <a:pt x="272" y="0"/>
                  </a:lnTo>
                  <a:close/>
                  <a:moveTo>
                    <a:pt x="368" y="0"/>
                  </a:moveTo>
                  <a:lnTo>
                    <a:pt x="440" y="0"/>
                  </a:lnTo>
                  <a:lnTo>
                    <a:pt x="440" y="24"/>
                  </a:lnTo>
                  <a:lnTo>
                    <a:pt x="368" y="24"/>
                  </a:lnTo>
                  <a:lnTo>
                    <a:pt x="368" y="0"/>
                  </a:lnTo>
                  <a:close/>
                  <a:moveTo>
                    <a:pt x="464" y="0"/>
                  </a:moveTo>
                  <a:lnTo>
                    <a:pt x="536" y="0"/>
                  </a:lnTo>
                  <a:lnTo>
                    <a:pt x="536" y="24"/>
                  </a:lnTo>
                  <a:lnTo>
                    <a:pt x="464" y="24"/>
                  </a:lnTo>
                  <a:lnTo>
                    <a:pt x="464" y="0"/>
                  </a:lnTo>
                  <a:close/>
                  <a:moveTo>
                    <a:pt x="560" y="0"/>
                  </a:moveTo>
                  <a:lnTo>
                    <a:pt x="632" y="0"/>
                  </a:lnTo>
                  <a:lnTo>
                    <a:pt x="632" y="24"/>
                  </a:lnTo>
                  <a:lnTo>
                    <a:pt x="560" y="24"/>
                  </a:lnTo>
                  <a:lnTo>
                    <a:pt x="560" y="0"/>
                  </a:lnTo>
                  <a:close/>
                  <a:moveTo>
                    <a:pt x="656" y="0"/>
                  </a:moveTo>
                  <a:lnTo>
                    <a:pt x="728" y="0"/>
                  </a:lnTo>
                  <a:lnTo>
                    <a:pt x="728" y="24"/>
                  </a:lnTo>
                  <a:lnTo>
                    <a:pt x="656" y="24"/>
                  </a:lnTo>
                  <a:lnTo>
                    <a:pt x="656" y="0"/>
                  </a:lnTo>
                  <a:close/>
                  <a:moveTo>
                    <a:pt x="752" y="0"/>
                  </a:moveTo>
                  <a:lnTo>
                    <a:pt x="824" y="0"/>
                  </a:lnTo>
                  <a:lnTo>
                    <a:pt x="824" y="24"/>
                  </a:lnTo>
                  <a:lnTo>
                    <a:pt x="752" y="24"/>
                  </a:lnTo>
                  <a:lnTo>
                    <a:pt x="752" y="0"/>
                  </a:lnTo>
                  <a:close/>
                  <a:moveTo>
                    <a:pt x="848" y="0"/>
                  </a:moveTo>
                  <a:lnTo>
                    <a:pt x="920" y="0"/>
                  </a:lnTo>
                  <a:lnTo>
                    <a:pt x="920" y="24"/>
                  </a:lnTo>
                  <a:lnTo>
                    <a:pt x="848" y="24"/>
                  </a:lnTo>
                  <a:lnTo>
                    <a:pt x="848" y="0"/>
                  </a:lnTo>
                  <a:close/>
                  <a:moveTo>
                    <a:pt x="944" y="0"/>
                  </a:moveTo>
                  <a:lnTo>
                    <a:pt x="1016" y="0"/>
                  </a:lnTo>
                  <a:lnTo>
                    <a:pt x="1016" y="24"/>
                  </a:lnTo>
                  <a:lnTo>
                    <a:pt x="944" y="24"/>
                  </a:lnTo>
                  <a:lnTo>
                    <a:pt x="944" y="0"/>
                  </a:lnTo>
                  <a:close/>
                  <a:moveTo>
                    <a:pt x="1040" y="0"/>
                  </a:moveTo>
                  <a:lnTo>
                    <a:pt x="1112" y="0"/>
                  </a:lnTo>
                  <a:lnTo>
                    <a:pt x="1112" y="24"/>
                  </a:lnTo>
                  <a:lnTo>
                    <a:pt x="1040" y="24"/>
                  </a:lnTo>
                  <a:lnTo>
                    <a:pt x="1040" y="0"/>
                  </a:lnTo>
                  <a:close/>
                  <a:moveTo>
                    <a:pt x="1136" y="0"/>
                  </a:moveTo>
                  <a:lnTo>
                    <a:pt x="1208" y="0"/>
                  </a:lnTo>
                  <a:lnTo>
                    <a:pt x="1208" y="24"/>
                  </a:lnTo>
                  <a:lnTo>
                    <a:pt x="1136" y="24"/>
                  </a:lnTo>
                  <a:lnTo>
                    <a:pt x="1136" y="0"/>
                  </a:lnTo>
                  <a:close/>
                  <a:moveTo>
                    <a:pt x="1232" y="0"/>
                  </a:moveTo>
                  <a:lnTo>
                    <a:pt x="1304" y="0"/>
                  </a:lnTo>
                  <a:lnTo>
                    <a:pt x="1304" y="24"/>
                  </a:lnTo>
                  <a:lnTo>
                    <a:pt x="1232" y="24"/>
                  </a:lnTo>
                  <a:lnTo>
                    <a:pt x="1232" y="0"/>
                  </a:lnTo>
                  <a:close/>
                  <a:moveTo>
                    <a:pt x="1328" y="0"/>
                  </a:moveTo>
                  <a:lnTo>
                    <a:pt x="1400" y="0"/>
                  </a:lnTo>
                  <a:lnTo>
                    <a:pt x="1400" y="24"/>
                  </a:lnTo>
                  <a:lnTo>
                    <a:pt x="1328" y="24"/>
                  </a:lnTo>
                  <a:lnTo>
                    <a:pt x="1328" y="0"/>
                  </a:lnTo>
                  <a:close/>
                  <a:moveTo>
                    <a:pt x="1424" y="0"/>
                  </a:moveTo>
                  <a:lnTo>
                    <a:pt x="1496" y="0"/>
                  </a:lnTo>
                  <a:lnTo>
                    <a:pt x="1496" y="24"/>
                  </a:lnTo>
                  <a:lnTo>
                    <a:pt x="1424" y="24"/>
                  </a:lnTo>
                  <a:lnTo>
                    <a:pt x="1424" y="0"/>
                  </a:lnTo>
                  <a:close/>
                  <a:moveTo>
                    <a:pt x="1520" y="0"/>
                  </a:moveTo>
                  <a:lnTo>
                    <a:pt x="1592" y="0"/>
                  </a:lnTo>
                  <a:lnTo>
                    <a:pt x="1592" y="24"/>
                  </a:lnTo>
                  <a:lnTo>
                    <a:pt x="1520" y="24"/>
                  </a:lnTo>
                  <a:lnTo>
                    <a:pt x="1520" y="0"/>
                  </a:lnTo>
                  <a:close/>
                  <a:moveTo>
                    <a:pt x="1616" y="0"/>
                  </a:moveTo>
                  <a:lnTo>
                    <a:pt x="1688" y="0"/>
                  </a:lnTo>
                  <a:lnTo>
                    <a:pt x="1688" y="24"/>
                  </a:lnTo>
                  <a:lnTo>
                    <a:pt x="1616" y="24"/>
                  </a:lnTo>
                  <a:lnTo>
                    <a:pt x="1616" y="0"/>
                  </a:lnTo>
                  <a:close/>
                  <a:moveTo>
                    <a:pt x="1712" y="0"/>
                  </a:moveTo>
                  <a:lnTo>
                    <a:pt x="1784" y="0"/>
                  </a:lnTo>
                  <a:lnTo>
                    <a:pt x="1784" y="24"/>
                  </a:lnTo>
                  <a:lnTo>
                    <a:pt x="1712" y="24"/>
                  </a:lnTo>
                  <a:lnTo>
                    <a:pt x="1712" y="0"/>
                  </a:lnTo>
                  <a:close/>
                  <a:moveTo>
                    <a:pt x="1808" y="0"/>
                  </a:moveTo>
                  <a:lnTo>
                    <a:pt x="1880" y="0"/>
                  </a:lnTo>
                  <a:lnTo>
                    <a:pt x="1880" y="24"/>
                  </a:lnTo>
                  <a:lnTo>
                    <a:pt x="1808" y="24"/>
                  </a:lnTo>
                  <a:lnTo>
                    <a:pt x="1808" y="0"/>
                  </a:lnTo>
                  <a:close/>
                  <a:moveTo>
                    <a:pt x="1904" y="0"/>
                  </a:moveTo>
                  <a:lnTo>
                    <a:pt x="1976" y="0"/>
                  </a:lnTo>
                  <a:lnTo>
                    <a:pt x="1976" y="24"/>
                  </a:lnTo>
                  <a:lnTo>
                    <a:pt x="1904" y="24"/>
                  </a:lnTo>
                  <a:lnTo>
                    <a:pt x="1904" y="0"/>
                  </a:lnTo>
                  <a:close/>
                  <a:moveTo>
                    <a:pt x="2000" y="0"/>
                  </a:moveTo>
                  <a:lnTo>
                    <a:pt x="2072" y="0"/>
                  </a:lnTo>
                  <a:lnTo>
                    <a:pt x="2072" y="24"/>
                  </a:lnTo>
                  <a:lnTo>
                    <a:pt x="2000" y="24"/>
                  </a:lnTo>
                  <a:lnTo>
                    <a:pt x="2000" y="0"/>
                  </a:lnTo>
                  <a:close/>
                  <a:moveTo>
                    <a:pt x="2096" y="0"/>
                  </a:moveTo>
                  <a:lnTo>
                    <a:pt x="2168" y="0"/>
                  </a:lnTo>
                  <a:lnTo>
                    <a:pt x="2168" y="24"/>
                  </a:lnTo>
                  <a:lnTo>
                    <a:pt x="2096" y="24"/>
                  </a:lnTo>
                  <a:lnTo>
                    <a:pt x="2096" y="0"/>
                  </a:lnTo>
                  <a:close/>
                  <a:moveTo>
                    <a:pt x="2192" y="0"/>
                  </a:moveTo>
                  <a:lnTo>
                    <a:pt x="2264" y="0"/>
                  </a:lnTo>
                  <a:lnTo>
                    <a:pt x="2264" y="24"/>
                  </a:lnTo>
                  <a:lnTo>
                    <a:pt x="2192" y="24"/>
                  </a:lnTo>
                  <a:lnTo>
                    <a:pt x="2192" y="0"/>
                  </a:lnTo>
                  <a:close/>
                  <a:moveTo>
                    <a:pt x="2288" y="0"/>
                  </a:moveTo>
                  <a:lnTo>
                    <a:pt x="2360" y="0"/>
                  </a:lnTo>
                  <a:lnTo>
                    <a:pt x="2360" y="24"/>
                  </a:lnTo>
                  <a:lnTo>
                    <a:pt x="2288" y="24"/>
                  </a:lnTo>
                  <a:lnTo>
                    <a:pt x="2288" y="0"/>
                  </a:lnTo>
                  <a:close/>
                  <a:moveTo>
                    <a:pt x="2384" y="0"/>
                  </a:moveTo>
                  <a:lnTo>
                    <a:pt x="2456" y="0"/>
                  </a:lnTo>
                  <a:lnTo>
                    <a:pt x="2456" y="24"/>
                  </a:lnTo>
                  <a:lnTo>
                    <a:pt x="2384" y="24"/>
                  </a:lnTo>
                  <a:lnTo>
                    <a:pt x="2384" y="0"/>
                  </a:lnTo>
                  <a:close/>
                  <a:moveTo>
                    <a:pt x="2480" y="0"/>
                  </a:moveTo>
                  <a:lnTo>
                    <a:pt x="2552" y="0"/>
                  </a:lnTo>
                  <a:lnTo>
                    <a:pt x="2552" y="24"/>
                  </a:lnTo>
                  <a:lnTo>
                    <a:pt x="2480" y="24"/>
                  </a:lnTo>
                  <a:lnTo>
                    <a:pt x="2480" y="0"/>
                  </a:lnTo>
                  <a:close/>
                  <a:moveTo>
                    <a:pt x="2576" y="0"/>
                  </a:moveTo>
                  <a:lnTo>
                    <a:pt x="2648" y="0"/>
                  </a:lnTo>
                  <a:lnTo>
                    <a:pt x="2648" y="24"/>
                  </a:lnTo>
                  <a:lnTo>
                    <a:pt x="2576" y="24"/>
                  </a:lnTo>
                  <a:lnTo>
                    <a:pt x="2576" y="0"/>
                  </a:lnTo>
                  <a:close/>
                  <a:moveTo>
                    <a:pt x="2672" y="0"/>
                  </a:moveTo>
                  <a:lnTo>
                    <a:pt x="2744" y="0"/>
                  </a:lnTo>
                  <a:lnTo>
                    <a:pt x="2744" y="24"/>
                  </a:lnTo>
                  <a:lnTo>
                    <a:pt x="2672" y="24"/>
                  </a:lnTo>
                  <a:lnTo>
                    <a:pt x="2672" y="0"/>
                  </a:lnTo>
                  <a:close/>
                  <a:moveTo>
                    <a:pt x="2768" y="0"/>
                  </a:moveTo>
                  <a:lnTo>
                    <a:pt x="2840" y="0"/>
                  </a:lnTo>
                  <a:lnTo>
                    <a:pt x="2840" y="24"/>
                  </a:lnTo>
                  <a:lnTo>
                    <a:pt x="2768" y="24"/>
                  </a:lnTo>
                  <a:lnTo>
                    <a:pt x="2768" y="0"/>
                  </a:lnTo>
                  <a:close/>
                  <a:moveTo>
                    <a:pt x="2864" y="0"/>
                  </a:moveTo>
                  <a:lnTo>
                    <a:pt x="2936" y="0"/>
                  </a:lnTo>
                  <a:lnTo>
                    <a:pt x="2936" y="24"/>
                  </a:lnTo>
                  <a:lnTo>
                    <a:pt x="2864" y="24"/>
                  </a:lnTo>
                  <a:lnTo>
                    <a:pt x="2864" y="0"/>
                  </a:lnTo>
                  <a:close/>
                  <a:moveTo>
                    <a:pt x="2960" y="0"/>
                  </a:moveTo>
                  <a:lnTo>
                    <a:pt x="3032" y="0"/>
                  </a:lnTo>
                  <a:lnTo>
                    <a:pt x="3032" y="24"/>
                  </a:lnTo>
                  <a:lnTo>
                    <a:pt x="2960" y="24"/>
                  </a:lnTo>
                  <a:lnTo>
                    <a:pt x="2960" y="0"/>
                  </a:lnTo>
                  <a:close/>
                  <a:moveTo>
                    <a:pt x="3056" y="0"/>
                  </a:moveTo>
                  <a:lnTo>
                    <a:pt x="3128" y="0"/>
                  </a:lnTo>
                  <a:lnTo>
                    <a:pt x="3128" y="24"/>
                  </a:lnTo>
                  <a:lnTo>
                    <a:pt x="3056" y="24"/>
                  </a:lnTo>
                  <a:lnTo>
                    <a:pt x="3056" y="0"/>
                  </a:lnTo>
                  <a:close/>
                  <a:moveTo>
                    <a:pt x="3152" y="0"/>
                  </a:moveTo>
                  <a:lnTo>
                    <a:pt x="3224" y="0"/>
                  </a:lnTo>
                  <a:lnTo>
                    <a:pt x="3224" y="24"/>
                  </a:lnTo>
                  <a:lnTo>
                    <a:pt x="3152" y="24"/>
                  </a:lnTo>
                  <a:lnTo>
                    <a:pt x="3152" y="0"/>
                  </a:lnTo>
                  <a:close/>
                  <a:moveTo>
                    <a:pt x="3248" y="0"/>
                  </a:moveTo>
                  <a:lnTo>
                    <a:pt x="3320" y="0"/>
                  </a:lnTo>
                  <a:lnTo>
                    <a:pt x="3320" y="24"/>
                  </a:lnTo>
                  <a:lnTo>
                    <a:pt x="3248" y="24"/>
                  </a:lnTo>
                  <a:lnTo>
                    <a:pt x="3248" y="0"/>
                  </a:lnTo>
                  <a:close/>
                  <a:moveTo>
                    <a:pt x="3344" y="0"/>
                  </a:moveTo>
                  <a:lnTo>
                    <a:pt x="3416" y="0"/>
                  </a:lnTo>
                  <a:lnTo>
                    <a:pt x="3416" y="24"/>
                  </a:lnTo>
                  <a:lnTo>
                    <a:pt x="3344" y="24"/>
                  </a:lnTo>
                  <a:lnTo>
                    <a:pt x="3344" y="0"/>
                  </a:lnTo>
                  <a:close/>
                  <a:moveTo>
                    <a:pt x="3440" y="0"/>
                  </a:moveTo>
                  <a:lnTo>
                    <a:pt x="3512" y="0"/>
                  </a:lnTo>
                  <a:lnTo>
                    <a:pt x="3512" y="24"/>
                  </a:lnTo>
                  <a:lnTo>
                    <a:pt x="3440" y="24"/>
                  </a:lnTo>
                  <a:lnTo>
                    <a:pt x="3440" y="0"/>
                  </a:lnTo>
                  <a:close/>
                  <a:moveTo>
                    <a:pt x="3536" y="0"/>
                  </a:moveTo>
                  <a:lnTo>
                    <a:pt x="3608" y="0"/>
                  </a:lnTo>
                  <a:lnTo>
                    <a:pt x="3608" y="24"/>
                  </a:lnTo>
                  <a:lnTo>
                    <a:pt x="3536" y="24"/>
                  </a:lnTo>
                  <a:lnTo>
                    <a:pt x="3536" y="0"/>
                  </a:lnTo>
                  <a:close/>
                  <a:moveTo>
                    <a:pt x="3632" y="0"/>
                  </a:moveTo>
                  <a:lnTo>
                    <a:pt x="3704" y="0"/>
                  </a:lnTo>
                  <a:lnTo>
                    <a:pt x="3704" y="24"/>
                  </a:lnTo>
                  <a:lnTo>
                    <a:pt x="3632" y="24"/>
                  </a:lnTo>
                  <a:lnTo>
                    <a:pt x="3632" y="0"/>
                  </a:lnTo>
                  <a:close/>
                  <a:moveTo>
                    <a:pt x="3728" y="0"/>
                  </a:moveTo>
                  <a:lnTo>
                    <a:pt x="3800" y="0"/>
                  </a:lnTo>
                  <a:lnTo>
                    <a:pt x="3800" y="24"/>
                  </a:lnTo>
                  <a:lnTo>
                    <a:pt x="3728" y="24"/>
                  </a:lnTo>
                  <a:lnTo>
                    <a:pt x="3728" y="0"/>
                  </a:lnTo>
                  <a:close/>
                  <a:moveTo>
                    <a:pt x="3824" y="0"/>
                  </a:moveTo>
                  <a:lnTo>
                    <a:pt x="3896" y="0"/>
                  </a:lnTo>
                  <a:lnTo>
                    <a:pt x="3896" y="24"/>
                  </a:lnTo>
                  <a:lnTo>
                    <a:pt x="3824" y="24"/>
                  </a:lnTo>
                  <a:lnTo>
                    <a:pt x="3824" y="0"/>
                  </a:lnTo>
                  <a:close/>
                  <a:moveTo>
                    <a:pt x="3920" y="0"/>
                  </a:moveTo>
                  <a:lnTo>
                    <a:pt x="3992" y="0"/>
                  </a:lnTo>
                  <a:lnTo>
                    <a:pt x="3992" y="24"/>
                  </a:lnTo>
                  <a:lnTo>
                    <a:pt x="3920" y="24"/>
                  </a:lnTo>
                  <a:lnTo>
                    <a:pt x="3920" y="0"/>
                  </a:lnTo>
                  <a:close/>
                  <a:moveTo>
                    <a:pt x="4016" y="0"/>
                  </a:moveTo>
                  <a:lnTo>
                    <a:pt x="4088" y="0"/>
                  </a:lnTo>
                  <a:lnTo>
                    <a:pt x="4088" y="24"/>
                  </a:lnTo>
                  <a:lnTo>
                    <a:pt x="4016" y="24"/>
                  </a:lnTo>
                  <a:lnTo>
                    <a:pt x="4016" y="0"/>
                  </a:lnTo>
                  <a:close/>
                  <a:moveTo>
                    <a:pt x="4112" y="0"/>
                  </a:moveTo>
                  <a:lnTo>
                    <a:pt x="4184" y="0"/>
                  </a:lnTo>
                  <a:lnTo>
                    <a:pt x="4184" y="24"/>
                  </a:lnTo>
                  <a:lnTo>
                    <a:pt x="4112" y="24"/>
                  </a:lnTo>
                  <a:lnTo>
                    <a:pt x="4112" y="0"/>
                  </a:lnTo>
                  <a:close/>
                  <a:moveTo>
                    <a:pt x="4208" y="0"/>
                  </a:moveTo>
                  <a:lnTo>
                    <a:pt x="4280" y="0"/>
                  </a:lnTo>
                  <a:lnTo>
                    <a:pt x="4280" y="24"/>
                  </a:lnTo>
                  <a:lnTo>
                    <a:pt x="4208" y="24"/>
                  </a:lnTo>
                  <a:lnTo>
                    <a:pt x="4208" y="0"/>
                  </a:lnTo>
                  <a:close/>
                  <a:moveTo>
                    <a:pt x="4304" y="0"/>
                  </a:moveTo>
                  <a:lnTo>
                    <a:pt x="4376" y="0"/>
                  </a:lnTo>
                  <a:lnTo>
                    <a:pt x="4376" y="24"/>
                  </a:lnTo>
                  <a:lnTo>
                    <a:pt x="4304" y="24"/>
                  </a:lnTo>
                  <a:lnTo>
                    <a:pt x="4304" y="0"/>
                  </a:lnTo>
                  <a:close/>
                  <a:moveTo>
                    <a:pt x="4400" y="0"/>
                  </a:moveTo>
                  <a:lnTo>
                    <a:pt x="4472" y="0"/>
                  </a:lnTo>
                  <a:lnTo>
                    <a:pt x="4472" y="24"/>
                  </a:lnTo>
                  <a:lnTo>
                    <a:pt x="4400" y="24"/>
                  </a:lnTo>
                  <a:lnTo>
                    <a:pt x="4400" y="0"/>
                  </a:lnTo>
                  <a:close/>
                  <a:moveTo>
                    <a:pt x="4496" y="0"/>
                  </a:moveTo>
                  <a:lnTo>
                    <a:pt x="4568" y="0"/>
                  </a:lnTo>
                  <a:lnTo>
                    <a:pt x="4568" y="24"/>
                  </a:lnTo>
                  <a:lnTo>
                    <a:pt x="4496" y="24"/>
                  </a:lnTo>
                  <a:lnTo>
                    <a:pt x="4496" y="0"/>
                  </a:lnTo>
                  <a:close/>
                  <a:moveTo>
                    <a:pt x="4592" y="0"/>
                  </a:moveTo>
                  <a:lnTo>
                    <a:pt x="4664" y="0"/>
                  </a:lnTo>
                  <a:lnTo>
                    <a:pt x="4664" y="24"/>
                  </a:lnTo>
                  <a:lnTo>
                    <a:pt x="4592" y="24"/>
                  </a:lnTo>
                  <a:lnTo>
                    <a:pt x="4592" y="0"/>
                  </a:lnTo>
                  <a:close/>
                  <a:moveTo>
                    <a:pt x="4688" y="0"/>
                  </a:moveTo>
                  <a:lnTo>
                    <a:pt x="4760" y="0"/>
                  </a:lnTo>
                  <a:lnTo>
                    <a:pt x="4760" y="24"/>
                  </a:lnTo>
                  <a:lnTo>
                    <a:pt x="4688" y="24"/>
                  </a:lnTo>
                  <a:lnTo>
                    <a:pt x="4688" y="0"/>
                  </a:lnTo>
                  <a:close/>
                  <a:moveTo>
                    <a:pt x="4784" y="0"/>
                  </a:moveTo>
                  <a:lnTo>
                    <a:pt x="4856" y="0"/>
                  </a:lnTo>
                  <a:lnTo>
                    <a:pt x="4856" y="24"/>
                  </a:lnTo>
                  <a:lnTo>
                    <a:pt x="4784" y="24"/>
                  </a:lnTo>
                  <a:lnTo>
                    <a:pt x="4784" y="0"/>
                  </a:lnTo>
                  <a:close/>
                  <a:moveTo>
                    <a:pt x="4880" y="0"/>
                  </a:moveTo>
                  <a:lnTo>
                    <a:pt x="4952" y="0"/>
                  </a:lnTo>
                  <a:lnTo>
                    <a:pt x="4952" y="24"/>
                  </a:lnTo>
                  <a:lnTo>
                    <a:pt x="4880" y="24"/>
                  </a:lnTo>
                  <a:lnTo>
                    <a:pt x="4880" y="0"/>
                  </a:lnTo>
                  <a:close/>
                  <a:moveTo>
                    <a:pt x="4976" y="0"/>
                  </a:moveTo>
                  <a:lnTo>
                    <a:pt x="5048" y="0"/>
                  </a:lnTo>
                  <a:lnTo>
                    <a:pt x="5048" y="24"/>
                  </a:lnTo>
                  <a:lnTo>
                    <a:pt x="4976" y="24"/>
                  </a:lnTo>
                  <a:lnTo>
                    <a:pt x="4976" y="0"/>
                  </a:lnTo>
                  <a:close/>
                  <a:moveTo>
                    <a:pt x="5072" y="0"/>
                  </a:moveTo>
                  <a:lnTo>
                    <a:pt x="5144" y="0"/>
                  </a:lnTo>
                  <a:lnTo>
                    <a:pt x="5144" y="24"/>
                  </a:lnTo>
                  <a:lnTo>
                    <a:pt x="5072" y="24"/>
                  </a:lnTo>
                  <a:lnTo>
                    <a:pt x="5072" y="0"/>
                  </a:lnTo>
                  <a:close/>
                  <a:moveTo>
                    <a:pt x="5168" y="0"/>
                  </a:moveTo>
                  <a:lnTo>
                    <a:pt x="5240" y="0"/>
                  </a:lnTo>
                  <a:lnTo>
                    <a:pt x="5240" y="24"/>
                  </a:lnTo>
                  <a:lnTo>
                    <a:pt x="5168" y="24"/>
                  </a:lnTo>
                  <a:lnTo>
                    <a:pt x="5168" y="0"/>
                  </a:lnTo>
                  <a:close/>
                  <a:moveTo>
                    <a:pt x="5264" y="0"/>
                  </a:moveTo>
                  <a:lnTo>
                    <a:pt x="5336" y="0"/>
                  </a:lnTo>
                  <a:lnTo>
                    <a:pt x="5336" y="24"/>
                  </a:lnTo>
                  <a:lnTo>
                    <a:pt x="5264" y="24"/>
                  </a:lnTo>
                  <a:lnTo>
                    <a:pt x="5264" y="0"/>
                  </a:lnTo>
                  <a:close/>
                  <a:moveTo>
                    <a:pt x="5360" y="0"/>
                  </a:moveTo>
                  <a:lnTo>
                    <a:pt x="5432" y="0"/>
                  </a:lnTo>
                  <a:lnTo>
                    <a:pt x="5432" y="24"/>
                  </a:lnTo>
                  <a:lnTo>
                    <a:pt x="5360" y="24"/>
                  </a:lnTo>
                  <a:lnTo>
                    <a:pt x="5360" y="0"/>
                  </a:lnTo>
                  <a:close/>
                  <a:moveTo>
                    <a:pt x="5456" y="0"/>
                  </a:moveTo>
                  <a:lnTo>
                    <a:pt x="5528" y="0"/>
                  </a:lnTo>
                  <a:lnTo>
                    <a:pt x="5528" y="24"/>
                  </a:lnTo>
                  <a:lnTo>
                    <a:pt x="5456" y="24"/>
                  </a:lnTo>
                  <a:lnTo>
                    <a:pt x="5456" y="0"/>
                  </a:lnTo>
                  <a:close/>
                  <a:moveTo>
                    <a:pt x="5552" y="0"/>
                  </a:moveTo>
                  <a:lnTo>
                    <a:pt x="5624" y="0"/>
                  </a:lnTo>
                  <a:lnTo>
                    <a:pt x="5624" y="24"/>
                  </a:lnTo>
                  <a:lnTo>
                    <a:pt x="5552" y="24"/>
                  </a:lnTo>
                  <a:lnTo>
                    <a:pt x="5552" y="0"/>
                  </a:lnTo>
                  <a:close/>
                  <a:moveTo>
                    <a:pt x="5648" y="0"/>
                  </a:moveTo>
                  <a:lnTo>
                    <a:pt x="5720" y="0"/>
                  </a:lnTo>
                  <a:lnTo>
                    <a:pt x="5720" y="24"/>
                  </a:lnTo>
                  <a:lnTo>
                    <a:pt x="5648" y="24"/>
                  </a:lnTo>
                  <a:lnTo>
                    <a:pt x="5648" y="0"/>
                  </a:lnTo>
                  <a:close/>
                  <a:moveTo>
                    <a:pt x="5744" y="0"/>
                  </a:moveTo>
                  <a:lnTo>
                    <a:pt x="5816" y="0"/>
                  </a:lnTo>
                  <a:lnTo>
                    <a:pt x="5816" y="24"/>
                  </a:lnTo>
                  <a:lnTo>
                    <a:pt x="5744" y="24"/>
                  </a:lnTo>
                  <a:lnTo>
                    <a:pt x="5744" y="0"/>
                  </a:lnTo>
                  <a:close/>
                  <a:moveTo>
                    <a:pt x="5840" y="0"/>
                  </a:moveTo>
                  <a:lnTo>
                    <a:pt x="5912" y="0"/>
                  </a:lnTo>
                  <a:lnTo>
                    <a:pt x="5912" y="24"/>
                  </a:lnTo>
                  <a:lnTo>
                    <a:pt x="5840" y="24"/>
                  </a:lnTo>
                  <a:lnTo>
                    <a:pt x="5840" y="0"/>
                  </a:lnTo>
                  <a:close/>
                  <a:moveTo>
                    <a:pt x="5936" y="0"/>
                  </a:moveTo>
                  <a:lnTo>
                    <a:pt x="6008" y="0"/>
                  </a:lnTo>
                  <a:lnTo>
                    <a:pt x="6008" y="24"/>
                  </a:lnTo>
                  <a:lnTo>
                    <a:pt x="5936" y="24"/>
                  </a:lnTo>
                  <a:lnTo>
                    <a:pt x="5936" y="0"/>
                  </a:lnTo>
                  <a:close/>
                  <a:moveTo>
                    <a:pt x="6032" y="0"/>
                  </a:moveTo>
                  <a:lnTo>
                    <a:pt x="6104" y="0"/>
                  </a:lnTo>
                  <a:lnTo>
                    <a:pt x="6104" y="24"/>
                  </a:lnTo>
                  <a:lnTo>
                    <a:pt x="6032" y="24"/>
                  </a:lnTo>
                  <a:lnTo>
                    <a:pt x="6032" y="0"/>
                  </a:lnTo>
                  <a:close/>
                  <a:moveTo>
                    <a:pt x="6128" y="0"/>
                  </a:moveTo>
                  <a:lnTo>
                    <a:pt x="6200" y="0"/>
                  </a:lnTo>
                  <a:lnTo>
                    <a:pt x="6200" y="24"/>
                  </a:lnTo>
                  <a:lnTo>
                    <a:pt x="6128" y="24"/>
                  </a:lnTo>
                  <a:lnTo>
                    <a:pt x="6128" y="0"/>
                  </a:lnTo>
                  <a:close/>
                  <a:moveTo>
                    <a:pt x="6224" y="0"/>
                  </a:moveTo>
                  <a:lnTo>
                    <a:pt x="6296" y="0"/>
                  </a:lnTo>
                  <a:lnTo>
                    <a:pt x="6296" y="24"/>
                  </a:lnTo>
                  <a:lnTo>
                    <a:pt x="6224" y="24"/>
                  </a:lnTo>
                  <a:lnTo>
                    <a:pt x="6224" y="0"/>
                  </a:lnTo>
                  <a:close/>
                  <a:moveTo>
                    <a:pt x="6320" y="0"/>
                  </a:moveTo>
                  <a:lnTo>
                    <a:pt x="6392" y="0"/>
                  </a:lnTo>
                  <a:lnTo>
                    <a:pt x="6392" y="24"/>
                  </a:lnTo>
                  <a:lnTo>
                    <a:pt x="6320" y="24"/>
                  </a:lnTo>
                  <a:lnTo>
                    <a:pt x="6320" y="0"/>
                  </a:lnTo>
                  <a:close/>
                  <a:moveTo>
                    <a:pt x="6416" y="0"/>
                  </a:moveTo>
                  <a:lnTo>
                    <a:pt x="6436" y="0"/>
                  </a:lnTo>
                  <a:cubicBezTo>
                    <a:pt x="6443" y="0"/>
                    <a:pt x="6448" y="6"/>
                    <a:pt x="6448" y="12"/>
                  </a:cubicBezTo>
                  <a:lnTo>
                    <a:pt x="6448" y="64"/>
                  </a:lnTo>
                  <a:lnTo>
                    <a:pt x="6424" y="64"/>
                  </a:lnTo>
                  <a:lnTo>
                    <a:pt x="6424" y="12"/>
                  </a:lnTo>
                  <a:lnTo>
                    <a:pt x="6436" y="24"/>
                  </a:lnTo>
                  <a:lnTo>
                    <a:pt x="6416" y="24"/>
                  </a:lnTo>
                  <a:lnTo>
                    <a:pt x="6416" y="0"/>
                  </a:lnTo>
                  <a:close/>
                  <a:moveTo>
                    <a:pt x="6448" y="88"/>
                  </a:moveTo>
                  <a:lnTo>
                    <a:pt x="6448" y="160"/>
                  </a:lnTo>
                  <a:lnTo>
                    <a:pt x="6424" y="160"/>
                  </a:lnTo>
                  <a:lnTo>
                    <a:pt x="6424" y="88"/>
                  </a:lnTo>
                  <a:lnTo>
                    <a:pt x="6448" y="88"/>
                  </a:lnTo>
                  <a:close/>
                  <a:moveTo>
                    <a:pt x="6448" y="184"/>
                  </a:moveTo>
                  <a:lnTo>
                    <a:pt x="6448" y="256"/>
                  </a:lnTo>
                  <a:lnTo>
                    <a:pt x="6424" y="256"/>
                  </a:lnTo>
                  <a:lnTo>
                    <a:pt x="6424" y="184"/>
                  </a:lnTo>
                  <a:lnTo>
                    <a:pt x="6448" y="184"/>
                  </a:lnTo>
                  <a:close/>
                  <a:moveTo>
                    <a:pt x="6448" y="280"/>
                  </a:moveTo>
                  <a:lnTo>
                    <a:pt x="6448" y="352"/>
                  </a:lnTo>
                  <a:lnTo>
                    <a:pt x="6424" y="352"/>
                  </a:lnTo>
                  <a:lnTo>
                    <a:pt x="6424" y="280"/>
                  </a:lnTo>
                  <a:lnTo>
                    <a:pt x="6448" y="280"/>
                  </a:lnTo>
                  <a:close/>
                  <a:moveTo>
                    <a:pt x="6448" y="376"/>
                  </a:moveTo>
                  <a:lnTo>
                    <a:pt x="6448" y="448"/>
                  </a:lnTo>
                  <a:lnTo>
                    <a:pt x="6424" y="448"/>
                  </a:lnTo>
                  <a:lnTo>
                    <a:pt x="6424" y="376"/>
                  </a:lnTo>
                  <a:lnTo>
                    <a:pt x="6448" y="376"/>
                  </a:lnTo>
                  <a:close/>
                  <a:moveTo>
                    <a:pt x="6448" y="472"/>
                  </a:moveTo>
                  <a:lnTo>
                    <a:pt x="6448" y="544"/>
                  </a:lnTo>
                  <a:lnTo>
                    <a:pt x="6424" y="544"/>
                  </a:lnTo>
                  <a:lnTo>
                    <a:pt x="6424" y="472"/>
                  </a:lnTo>
                  <a:lnTo>
                    <a:pt x="6448" y="472"/>
                  </a:lnTo>
                  <a:close/>
                  <a:moveTo>
                    <a:pt x="6448" y="568"/>
                  </a:moveTo>
                  <a:lnTo>
                    <a:pt x="6448" y="640"/>
                  </a:lnTo>
                  <a:lnTo>
                    <a:pt x="6424" y="640"/>
                  </a:lnTo>
                  <a:lnTo>
                    <a:pt x="6424" y="568"/>
                  </a:lnTo>
                  <a:lnTo>
                    <a:pt x="6448" y="568"/>
                  </a:lnTo>
                  <a:close/>
                  <a:moveTo>
                    <a:pt x="6448" y="664"/>
                  </a:moveTo>
                  <a:lnTo>
                    <a:pt x="6448" y="736"/>
                  </a:lnTo>
                  <a:lnTo>
                    <a:pt x="6424" y="736"/>
                  </a:lnTo>
                  <a:lnTo>
                    <a:pt x="6424" y="664"/>
                  </a:lnTo>
                  <a:lnTo>
                    <a:pt x="6448" y="664"/>
                  </a:lnTo>
                  <a:close/>
                  <a:moveTo>
                    <a:pt x="6448" y="760"/>
                  </a:moveTo>
                  <a:lnTo>
                    <a:pt x="6448" y="832"/>
                  </a:lnTo>
                  <a:lnTo>
                    <a:pt x="6424" y="832"/>
                  </a:lnTo>
                  <a:lnTo>
                    <a:pt x="6424" y="760"/>
                  </a:lnTo>
                  <a:lnTo>
                    <a:pt x="6448" y="760"/>
                  </a:lnTo>
                  <a:close/>
                  <a:moveTo>
                    <a:pt x="6448" y="856"/>
                  </a:moveTo>
                  <a:lnTo>
                    <a:pt x="6448" y="928"/>
                  </a:lnTo>
                  <a:lnTo>
                    <a:pt x="6424" y="928"/>
                  </a:lnTo>
                  <a:lnTo>
                    <a:pt x="6424" y="856"/>
                  </a:lnTo>
                  <a:lnTo>
                    <a:pt x="6448" y="856"/>
                  </a:lnTo>
                  <a:close/>
                  <a:moveTo>
                    <a:pt x="6448" y="952"/>
                  </a:moveTo>
                  <a:lnTo>
                    <a:pt x="6448" y="1024"/>
                  </a:lnTo>
                  <a:lnTo>
                    <a:pt x="6424" y="1024"/>
                  </a:lnTo>
                  <a:lnTo>
                    <a:pt x="6424" y="952"/>
                  </a:lnTo>
                  <a:lnTo>
                    <a:pt x="6448" y="952"/>
                  </a:lnTo>
                  <a:close/>
                  <a:moveTo>
                    <a:pt x="6448" y="1048"/>
                  </a:moveTo>
                  <a:lnTo>
                    <a:pt x="6448" y="1120"/>
                  </a:lnTo>
                  <a:lnTo>
                    <a:pt x="6424" y="1120"/>
                  </a:lnTo>
                  <a:lnTo>
                    <a:pt x="6424" y="1048"/>
                  </a:lnTo>
                  <a:lnTo>
                    <a:pt x="6448" y="1048"/>
                  </a:lnTo>
                  <a:close/>
                  <a:moveTo>
                    <a:pt x="6448" y="1144"/>
                  </a:moveTo>
                  <a:lnTo>
                    <a:pt x="6448" y="1216"/>
                  </a:lnTo>
                  <a:lnTo>
                    <a:pt x="6424" y="1216"/>
                  </a:lnTo>
                  <a:lnTo>
                    <a:pt x="6424" y="1144"/>
                  </a:lnTo>
                  <a:lnTo>
                    <a:pt x="6448" y="1144"/>
                  </a:lnTo>
                  <a:close/>
                  <a:moveTo>
                    <a:pt x="6448" y="1240"/>
                  </a:moveTo>
                  <a:lnTo>
                    <a:pt x="6448" y="1312"/>
                  </a:lnTo>
                  <a:lnTo>
                    <a:pt x="6424" y="1312"/>
                  </a:lnTo>
                  <a:lnTo>
                    <a:pt x="6424" y="1240"/>
                  </a:lnTo>
                  <a:lnTo>
                    <a:pt x="6448" y="1240"/>
                  </a:lnTo>
                  <a:close/>
                  <a:moveTo>
                    <a:pt x="6448" y="1336"/>
                  </a:moveTo>
                  <a:lnTo>
                    <a:pt x="6448" y="1408"/>
                  </a:lnTo>
                  <a:lnTo>
                    <a:pt x="6424" y="1408"/>
                  </a:lnTo>
                  <a:lnTo>
                    <a:pt x="6424" y="1336"/>
                  </a:lnTo>
                  <a:lnTo>
                    <a:pt x="6448" y="1336"/>
                  </a:lnTo>
                  <a:close/>
                  <a:moveTo>
                    <a:pt x="6448" y="1432"/>
                  </a:moveTo>
                  <a:lnTo>
                    <a:pt x="6448" y="1504"/>
                  </a:lnTo>
                  <a:lnTo>
                    <a:pt x="6424" y="1504"/>
                  </a:lnTo>
                  <a:lnTo>
                    <a:pt x="6424" y="1432"/>
                  </a:lnTo>
                  <a:lnTo>
                    <a:pt x="6448" y="1432"/>
                  </a:lnTo>
                  <a:close/>
                  <a:moveTo>
                    <a:pt x="6448" y="1528"/>
                  </a:moveTo>
                  <a:lnTo>
                    <a:pt x="6448" y="1600"/>
                  </a:lnTo>
                  <a:lnTo>
                    <a:pt x="6424" y="1600"/>
                  </a:lnTo>
                  <a:lnTo>
                    <a:pt x="6424" y="1528"/>
                  </a:lnTo>
                  <a:lnTo>
                    <a:pt x="6448" y="1528"/>
                  </a:lnTo>
                  <a:close/>
                  <a:moveTo>
                    <a:pt x="6448" y="1624"/>
                  </a:moveTo>
                  <a:lnTo>
                    <a:pt x="6448" y="1696"/>
                  </a:lnTo>
                  <a:lnTo>
                    <a:pt x="6424" y="1696"/>
                  </a:lnTo>
                  <a:lnTo>
                    <a:pt x="6424" y="1624"/>
                  </a:lnTo>
                  <a:lnTo>
                    <a:pt x="6448" y="1624"/>
                  </a:lnTo>
                  <a:close/>
                  <a:moveTo>
                    <a:pt x="6448" y="1720"/>
                  </a:moveTo>
                  <a:lnTo>
                    <a:pt x="6448" y="1792"/>
                  </a:lnTo>
                  <a:lnTo>
                    <a:pt x="6424" y="1792"/>
                  </a:lnTo>
                  <a:lnTo>
                    <a:pt x="6424" y="1720"/>
                  </a:lnTo>
                  <a:lnTo>
                    <a:pt x="6448" y="1720"/>
                  </a:lnTo>
                  <a:close/>
                  <a:moveTo>
                    <a:pt x="6448" y="1816"/>
                  </a:moveTo>
                  <a:lnTo>
                    <a:pt x="6448" y="1888"/>
                  </a:lnTo>
                  <a:lnTo>
                    <a:pt x="6424" y="1888"/>
                  </a:lnTo>
                  <a:lnTo>
                    <a:pt x="6424" y="1816"/>
                  </a:lnTo>
                  <a:lnTo>
                    <a:pt x="6448" y="1816"/>
                  </a:lnTo>
                  <a:close/>
                  <a:moveTo>
                    <a:pt x="6448" y="1912"/>
                  </a:moveTo>
                  <a:lnTo>
                    <a:pt x="6448" y="1984"/>
                  </a:lnTo>
                  <a:lnTo>
                    <a:pt x="6424" y="1984"/>
                  </a:lnTo>
                  <a:lnTo>
                    <a:pt x="6424" y="1912"/>
                  </a:lnTo>
                  <a:lnTo>
                    <a:pt x="6448" y="1912"/>
                  </a:lnTo>
                  <a:close/>
                  <a:moveTo>
                    <a:pt x="6448" y="2008"/>
                  </a:moveTo>
                  <a:lnTo>
                    <a:pt x="6448" y="2080"/>
                  </a:lnTo>
                  <a:lnTo>
                    <a:pt x="6424" y="2080"/>
                  </a:lnTo>
                  <a:lnTo>
                    <a:pt x="6424" y="2008"/>
                  </a:lnTo>
                  <a:lnTo>
                    <a:pt x="6448" y="2008"/>
                  </a:lnTo>
                  <a:close/>
                  <a:moveTo>
                    <a:pt x="6448" y="2104"/>
                  </a:moveTo>
                  <a:lnTo>
                    <a:pt x="6448" y="2176"/>
                  </a:lnTo>
                  <a:lnTo>
                    <a:pt x="6424" y="2176"/>
                  </a:lnTo>
                  <a:lnTo>
                    <a:pt x="6424" y="2104"/>
                  </a:lnTo>
                  <a:lnTo>
                    <a:pt x="6448" y="2104"/>
                  </a:lnTo>
                  <a:close/>
                  <a:moveTo>
                    <a:pt x="6448" y="2200"/>
                  </a:moveTo>
                  <a:lnTo>
                    <a:pt x="6448" y="2272"/>
                  </a:lnTo>
                  <a:lnTo>
                    <a:pt x="6424" y="2272"/>
                  </a:lnTo>
                  <a:lnTo>
                    <a:pt x="6424" y="2200"/>
                  </a:lnTo>
                  <a:lnTo>
                    <a:pt x="6448" y="2200"/>
                  </a:lnTo>
                  <a:close/>
                  <a:moveTo>
                    <a:pt x="6448" y="2296"/>
                  </a:moveTo>
                  <a:lnTo>
                    <a:pt x="6448" y="2368"/>
                  </a:lnTo>
                  <a:lnTo>
                    <a:pt x="6424" y="2368"/>
                  </a:lnTo>
                  <a:lnTo>
                    <a:pt x="6424" y="2296"/>
                  </a:lnTo>
                  <a:lnTo>
                    <a:pt x="6448" y="2296"/>
                  </a:lnTo>
                  <a:close/>
                  <a:moveTo>
                    <a:pt x="6448" y="2392"/>
                  </a:moveTo>
                  <a:lnTo>
                    <a:pt x="6448" y="2464"/>
                  </a:lnTo>
                  <a:lnTo>
                    <a:pt x="6424" y="2464"/>
                  </a:lnTo>
                  <a:lnTo>
                    <a:pt x="6424" y="2392"/>
                  </a:lnTo>
                  <a:lnTo>
                    <a:pt x="6448" y="2392"/>
                  </a:lnTo>
                  <a:close/>
                  <a:moveTo>
                    <a:pt x="6448" y="2488"/>
                  </a:moveTo>
                  <a:lnTo>
                    <a:pt x="6448" y="2560"/>
                  </a:lnTo>
                  <a:lnTo>
                    <a:pt x="6424" y="2560"/>
                  </a:lnTo>
                  <a:lnTo>
                    <a:pt x="6424" y="2488"/>
                  </a:lnTo>
                  <a:lnTo>
                    <a:pt x="6448" y="2488"/>
                  </a:lnTo>
                  <a:close/>
                  <a:moveTo>
                    <a:pt x="6448" y="2584"/>
                  </a:moveTo>
                  <a:lnTo>
                    <a:pt x="6448" y="2656"/>
                  </a:lnTo>
                  <a:lnTo>
                    <a:pt x="6424" y="2656"/>
                  </a:lnTo>
                  <a:lnTo>
                    <a:pt x="6424" y="2584"/>
                  </a:lnTo>
                  <a:lnTo>
                    <a:pt x="6448" y="2584"/>
                  </a:lnTo>
                  <a:close/>
                  <a:moveTo>
                    <a:pt x="6448" y="2680"/>
                  </a:moveTo>
                  <a:lnTo>
                    <a:pt x="6448" y="2752"/>
                  </a:lnTo>
                  <a:lnTo>
                    <a:pt x="6424" y="2752"/>
                  </a:lnTo>
                  <a:lnTo>
                    <a:pt x="6424" y="2680"/>
                  </a:lnTo>
                  <a:lnTo>
                    <a:pt x="6448" y="2680"/>
                  </a:lnTo>
                  <a:close/>
                  <a:moveTo>
                    <a:pt x="6448" y="2776"/>
                  </a:moveTo>
                  <a:lnTo>
                    <a:pt x="6448" y="2848"/>
                  </a:lnTo>
                  <a:lnTo>
                    <a:pt x="6424" y="2848"/>
                  </a:lnTo>
                  <a:lnTo>
                    <a:pt x="6424" y="2776"/>
                  </a:lnTo>
                  <a:lnTo>
                    <a:pt x="6448" y="2776"/>
                  </a:lnTo>
                  <a:close/>
                  <a:moveTo>
                    <a:pt x="6448" y="2872"/>
                  </a:moveTo>
                  <a:lnTo>
                    <a:pt x="6448" y="2920"/>
                  </a:lnTo>
                  <a:cubicBezTo>
                    <a:pt x="6448" y="2927"/>
                    <a:pt x="6443" y="2932"/>
                    <a:pt x="6436" y="2932"/>
                  </a:cubicBezTo>
                  <a:lnTo>
                    <a:pt x="6412" y="2932"/>
                  </a:lnTo>
                  <a:lnTo>
                    <a:pt x="6412" y="2908"/>
                  </a:lnTo>
                  <a:lnTo>
                    <a:pt x="6436" y="2908"/>
                  </a:lnTo>
                  <a:lnTo>
                    <a:pt x="6424" y="2920"/>
                  </a:lnTo>
                  <a:lnTo>
                    <a:pt x="6424" y="2872"/>
                  </a:lnTo>
                  <a:lnTo>
                    <a:pt x="6448" y="2872"/>
                  </a:lnTo>
                  <a:close/>
                  <a:moveTo>
                    <a:pt x="6388" y="2932"/>
                  </a:moveTo>
                  <a:lnTo>
                    <a:pt x="6316" y="2932"/>
                  </a:lnTo>
                  <a:lnTo>
                    <a:pt x="6316" y="2908"/>
                  </a:lnTo>
                  <a:lnTo>
                    <a:pt x="6388" y="2908"/>
                  </a:lnTo>
                  <a:lnTo>
                    <a:pt x="6388" y="2932"/>
                  </a:lnTo>
                  <a:close/>
                  <a:moveTo>
                    <a:pt x="6292" y="2932"/>
                  </a:moveTo>
                  <a:lnTo>
                    <a:pt x="6220" y="2932"/>
                  </a:lnTo>
                  <a:lnTo>
                    <a:pt x="6220" y="2908"/>
                  </a:lnTo>
                  <a:lnTo>
                    <a:pt x="6292" y="2908"/>
                  </a:lnTo>
                  <a:lnTo>
                    <a:pt x="6292" y="2932"/>
                  </a:lnTo>
                  <a:close/>
                  <a:moveTo>
                    <a:pt x="6196" y="2932"/>
                  </a:moveTo>
                  <a:lnTo>
                    <a:pt x="6124" y="2932"/>
                  </a:lnTo>
                  <a:lnTo>
                    <a:pt x="6124" y="2908"/>
                  </a:lnTo>
                  <a:lnTo>
                    <a:pt x="6196" y="2908"/>
                  </a:lnTo>
                  <a:lnTo>
                    <a:pt x="6196" y="2932"/>
                  </a:lnTo>
                  <a:close/>
                  <a:moveTo>
                    <a:pt x="6100" y="2932"/>
                  </a:moveTo>
                  <a:lnTo>
                    <a:pt x="6028" y="2932"/>
                  </a:lnTo>
                  <a:lnTo>
                    <a:pt x="6028" y="2908"/>
                  </a:lnTo>
                  <a:lnTo>
                    <a:pt x="6100" y="2908"/>
                  </a:lnTo>
                  <a:lnTo>
                    <a:pt x="6100" y="2932"/>
                  </a:lnTo>
                  <a:close/>
                  <a:moveTo>
                    <a:pt x="6004" y="2932"/>
                  </a:moveTo>
                  <a:lnTo>
                    <a:pt x="5932" y="2932"/>
                  </a:lnTo>
                  <a:lnTo>
                    <a:pt x="5932" y="2908"/>
                  </a:lnTo>
                  <a:lnTo>
                    <a:pt x="6004" y="2908"/>
                  </a:lnTo>
                  <a:lnTo>
                    <a:pt x="6004" y="2932"/>
                  </a:lnTo>
                  <a:close/>
                  <a:moveTo>
                    <a:pt x="5908" y="2932"/>
                  </a:moveTo>
                  <a:lnTo>
                    <a:pt x="5836" y="2932"/>
                  </a:lnTo>
                  <a:lnTo>
                    <a:pt x="5836" y="2908"/>
                  </a:lnTo>
                  <a:lnTo>
                    <a:pt x="5908" y="2908"/>
                  </a:lnTo>
                  <a:lnTo>
                    <a:pt x="5908" y="2932"/>
                  </a:lnTo>
                  <a:close/>
                  <a:moveTo>
                    <a:pt x="5812" y="2932"/>
                  </a:moveTo>
                  <a:lnTo>
                    <a:pt x="5740" y="2932"/>
                  </a:lnTo>
                  <a:lnTo>
                    <a:pt x="5740" y="2908"/>
                  </a:lnTo>
                  <a:lnTo>
                    <a:pt x="5812" y="2908"/>
                  </a:lnTo>
                  <a:lnTo>
                    <a:pt x="5812" y="2932"/>
                  </a:lnTo>
                  <a:close/>
                  <a:moveTo>
                    <a:pt x="5716" y="2932"/>
                  </a:moveTo>
                  <a:lnTo>
                    <a:pt x="5644" y="2932"/>
                  </a:lnTo>
                  <a:lnTo>
                    <a:pt x="5644" y="2908"/>
                  </a:lnTo>
                  <a:lnTo>
                    <a:pt x="5716" y="2908"/>
                  </a:lnTo>
                  <a:lnTo>
                    <a:pt x="5716" y="2932"/>
                  </a:lnTo>
                  <a:close/>
                  <a:moveTo>
                    <a:pt x="5620" y="2932"/>
                  </a:moveTo>
                  <a:lnTo>
                    <a:pt x="5548" y="2932"/>
                  </a:lnTo>
                  <a:lnTo>
                    <a:pt x="5548" y="2908"/>
                  </a:lnTo>
                  <a:lnTo>
                    <a:pt x="5620" y="2908"/>
                  </a:lnTo>
                  <a:lnTo>
                    <a:pt x="5620" y="2932"/>
                  </a:lnTo>
                  <a:close/>
                  <a:moveTo>
                    <a:pt x="5524" y="2932"/>
                  </a:moveTo>
                  <a:lnTo>
                    <a:pt x="5452" y="2932"/>
                  </a:lnTo>
                  <a:lnTo>
                    <a:pt x="5452" y="2908"/>
                  </a:lnTo>
                  <a:lnTo>
                    <a:pt x="5524" y="2908"/>
                  </a:lnTo>
                  <a:lnTo>
                    <a:pt x="5524" y="2932"/>
                  </a:lnTo>
                  <a:close/>
                  <a:moveTo>
                    <a:pt x="5428" y="2932"/>
                  </a:moveTo>
                  <a:lnTo>
                    <a:pt x="5356" y="2932"/>
                  </a:lnTo>
                  <a:lnTo>
                    <a:pt x="5356" y="2908"/>
                  </a:lnTo>
                  <a:lnTo>
                    <a:pt x="5428" y="2908"/>
                  </a:lnTo>
                  <a:lnTo>
                    <a:pt x="5428" y="2932"/>
                  </a:lnTo>
                  <a:close/>
                  <a:moveTo>
                    <a:pt x="5332" y="2932"/>
                  </a:moveTo>
                  <a:lnTo>
                    <a:pt x="5260" y="2932"/>
                  </a:lnTo>
                  <a:lnTo>
                    <a:pt x="5260" y="2908"/>
                  </a:lnTo>
                  <a:lnTo>
                    <a:pt x="5332" y="2908"/>
                  </a:lnTo>
                  <a:lnTo>
                    <a:pt x="5332" y="2932"/>
                  </a:lnTo>
                  <a:close/>
                  <a:moveTo>
                    <a:pt x="5236" y="2932"/>
                  </a:moveTo>
                  <a:lnTo>
                    <a:pt x="5164" y="2932"/>
                  </a:lnTo>
                  <a:lnTo>
                    <a:pt x="5164" y="2908"/>
                  </a:lnTo>
                  <a:lnTo>
                    <a:pt x="5236" y="2908"/>
                  </a:lnTo>
                  <a:lnTo>
                    <a:pt x="5236" y="2932"/>
                  </a:lnTo>
                  <a:close/>
                  <a:moveTo>
                    <a:pt x="5140" y="2932"/>
                  </a:moveTo>
                  <a:lnTo>
                    <a:pt x="5068" y="2932"/>
                  </a:lnTo>
                  <a:lnTo>
                    <a:pt x="5068" y="2908"/>
                  </a:lnTo>
                  <a:lnTo>
                    <a:pt x="5140" y="2908"/>
                  </a:lnTo>
                  <a:lnTo>
                    <a:pt x="5140" y="2932"/>
                  </a:lnTo>
                  <a:close/>
                  <a:moveTo>
                    <a:pt x="5044" y="2932"/>
                  </a:moveTo>
                  <a:lnTo>
                    <a:pt x="4972" y="2932"/>
                  </a:lnTo>
                  <a:lnTo>
                    <a:pt x="4972" y="2908"/>
                  </a:lnTo>
                  <a:lnTo>
                    <a:pt x="5044" y="2908"/>
                  </a:lnTo>
                  <a:lnTo>
                    <a:pt x="5044" y="2932"/>
                  </a:lnTo>
                  <a:close/>
                  <a:moveTo>
                    <a:pt x="4948" y="2932"/>
                  </a:moveTo>
                  <a:lnTo>
                    <a:pt x="4876" y="2932"/>
                  </a:lnTo>
                  <a:lnTo>
                    <a:pt x="4876" y="2908"/>
                  </a:lnTo>
                  <a:lnTo>
                    <a:pt x="4948" y="2908"/>
                  </a:lnTo>
                  <a:lnTo>
                    <a:pt x="4948" y="2932"/>
                  </a:lnTo>
                  <a:close/>
                  <a:moveTo>
                    <a:pt x="4852" y="2932"/>
                  </a:moveTo>
                  <a:lnTo>
                    <a:pt x="4780" y="2932"/>
                  </a:lnTo>
                  <a:lnTo>
                    <a:pt x="4780" y="2908"/>
                  </a:lnTo>
                  <a:lnTo>
                    <a:pt x="4852" y="2908"/>
                  </a:lnTo>
                  <a:lnTo>
                    <a:pt x="4852" y="2932"/>
                  </a:lnTo>
                  <a:close/>
                  <a:moveTo>
                    <a:pt x="4756" y="2932"/>
                  </a:moveTo>
                  <a:lnTo>
                    <a:pt x="4684" y="2932"/>
                  </a:lnTo>
                  <a:lnTo>
                    <a:pt x="4684" y="2908"/>
                  </a:lnTo>
                  <a:lnTo>
                    <a:pt x="4756" y="2908"/>
                  </a:lnTo>
                  <a:lnTo>
                    <a:pt x="4756" y="2932"/>
                  </a:lnTo>
                  <a:close/>
                  <a:moveTo>
                    <a:pt x="4660" y="2932"/>
                  </a:moveTo>
                  <a:lnTo>
                    <a:pt x="4588" y="2932"/>
                  </a:lnTo>
                  <a:lnTo>
                    <a:pt x="4588" y="2908"/>
                  </a:lnTo>
                  <a:lnTo>
                    <a:pt x="4660" y="2908"/>
                  </a:lnTo>
                  <a:lnTo>
                    <a:pt x="4660" y="2932"/>
                  </a:lnTo>
                  <a:close/>
                  <a:moveTo>
                    <a:pt x="4564" y="2932"/>
                  </a:moveTo>
                  <a:lnTo>
                    <a:pt x="4492" y="2932"/>
                  </a:lnTo>
                  <a:lnTo>
                    <a:pt x="4492" y="2908"/>
                  </a:lnTo>
                  <a:lnTo>
                    <a:pt x="4564" y="2908"/>
                  </a:lnTo>
                  <a:lnTo>
                    <a:pt x="4564" y="2932"/>
                  </a:lnTo>
                  <a:close/>
                  <a:moveTo>
                    <a:pt x="4468" y="2932"/>
                  </a:moveTo>
                  <a:lnTo>
                    <a:pt x="4396" y="2932"/>
                  </a:lnTo>
                  <a:lnTo>
                    <a:pt x="4396" y="2908"/>
                  </a:lnTo>
                  <a:lnTo>
                    <a:pt x="4468" y="2908"/>
                  </a:lnTo>
                  <a:lnTo>
                    <a:pt x="4468" y="2932"/>
                  </a:lnTo>
                  <a:close/>
                  <a:moveTo>
                    <a:pt x="4372" y="2932"/>
                  </a:moveTo>
                  <a:lnTo>
                    <a:pt x="4300" y="2932"/>
                  </a:lnTo>
                  <a:lnTo>
                    <a:pt x="4300" y="2908"/>
                  </a:lnTo>
                  <a:lnTo>
                    <a:pt x="4372" y="2908"/>
                  </a:lnTo>
                  <a:lnTo>
                    <a:pt x="4372" y="2932"/>
                  </a:lnTo>
                  <a:close/>
                  <a:moveTo>
                    <a:pt x="4276" y="2932"/>
                  </a:moveTo>
                  <a:lnTo>
                    <a:pt x="4204" y="2932"/>
                  </a:lnTo>
                  <a:lnTo>
                    <a:pt x="4204" y="2908"/>
                  </a:lnTo>
                  <a:lnTo>
                    <a:pt x="4276" y="2908"/>
                  </a:lnTo>
                  <a:lnTo>
                    <a:pt x="4276" y="2932"/>
                  </a:lnTo>
                  <a:close/>
                  <a:moveTo>
                    <a:pt x="4180" y="2932"/>
                  </a:moveTo>
                  <a:lnTo>
                    <a:pt x="4108" y="2932"/>
                  </a:lnTo>
                  <a:lnTo>
                    <a:pt x="4108" y="2908"/>
                  </a:lnTo>
                  <a:lnTo>
                    <a:pt x="4180" y="2908"/>
                  </a:lnTo>
                  <a:lnTo>
                    <a:pt x="4180" y="2932"/>
                  </a:lnTo>
                  <a:close/>
                  <a:moveTo>
                    <a:pt x="4084" y="2932"/>
                  </a:moveTo>
                  <a:lnTo>
                    <a:pt x="4012" y="2932"/>
                  </a:lnTo>
                  <a:lnTo>
                    <a:pt x="4012" y="2908"/>
                  </a:lnTo>
                  <a:lnTo>
                    <a:pt x="4084" y="2908"/>
                  </a:lnTo>
                  <a:lnTo>
                    <a:pt x="4084" y="2932"/>
                  </a:lnTo>
                  <a:close/>
                  <a:moveTo>
                    <a:pt x="3988" y="2932"/>
                  </a:moveTo>
                  <a:lnTo>
                    <a:pt x="3916" y="2932"/>
                  </a:lnTo>
                  <a:lnTo>
                    <a:pt x="3916" y="2908"/>
                  </a:lnTo>
                  <a:lnTo>
                    <a:pt x="3988" y="2908"/>
                  </a:lnTo>
                  <a:lnTo>
                    <a:pt x="3988" y="2932"/>
                  </a:lnTo>
                  <a:close/>
                  <a:moveTo>
                    <a:pt x="3892" y="2932"/>
                  </a:moveTo>
                  <a:lnTo>
                    <a:pt x="3820" y="2932"/>
                  </a:lnTo>
                  <a:lnTo>
                    <a:pt x="3820" y="2908"/>
                  </a:lnTo>
                  <a:lnTo>
                    <a:pt x="3892" y="2908"/>
                  </a:lnTo>
                  <a:lnTo>
                    <a:pt x="3892" y="2932"/>
                  </a:lnTo>
                  <a:close/>
                  <a:moveTo>
                    <a:pt x="3796" y="2932"/>
                  </a:moveTo>
                  <a:lnTo>
                    <a:pt x="3724" y="2932"/>
                  </a:lnTo>
                  <a:lnTo>
                    <a:pt x="3724" y="2908"/>
                  </a:lnTo>
                  <a:lnTo>
                    <a:pt x="3796" y="2908"/>
                  </a:lnTo>
                  <a:lnTo>
                    <a:pt x="3796" y="2932"/>
                  </a:lnTo>
                  <a:close/>
                  <a:moveTo>
                    <a:pt x="3700" y="2932"/>
                  </a:moveTo>
                  <a:lnTo>
                    <a:pt x="3628" y="2932"/>
                  </a:lnTo>
                  <a:lnTo>
                    <a:pt x="3628" y="2908"/>
                  </a:lnTo>
                  <a:lnTo>
                    <a:pt x="3700" y="2908"/>
                  </a:lnTo>
                  <a:lnTo>
                    <a:pt x="3700" y="2932"/>
                  </a:lnTo>
                  <a:close/>
                  <a:moveTo>
                    <a:pt x="3604" y="2932"/>
                  </a:moveTo>
                  <a:lnTo>
                    <a:pt x="3532" y="2932"/>
                  </a:lnTo>
                  <a:lnTo>
                    <a:pt x="3532" y="2908"/>
                  </a:lnTo>
                  <a:lnTo>
                    <a:pt x="3604" y="2908"/>
                  </a:lnTo>
                  <a:lnTo>
                    <a:pt x="3604" y="2932"/>
                  </a:lnTo>
                  <a:close/>
                  <a:moveTo>
                    <a:pt x="3508" y="2932"/>
                  </a:moveTo>
                  <a:lnTo>
                    <a:pt x="3436" y="2932"/>
                  </a:lnTo>
                  <a:lnTo>
                    <a:pt x="3436" y="2908"/>
                  </a:lnTo>
                  <a:lnTo>
                    <a:pt x="3508" y="2908"/>
                  </a:lnTo>
                  <a:lnTo>
                    <a:pt x="3508" y="2932"/>
                  </a:lnTo>
                  <a:close/>
                  <a:moveTo>
                    <a:pt x="3412" y="2932"/>
                  </a:moveTo>
                  <a:lnTo>
                    <a:pt x="3340" y="2932"/>
                  </a:lnTo>
                  <a:lnTo>
                    <a:pt x="3340" y="2908"/>
                  </a:lnTo>
                  <a:lnTo>
                    <a:pt x="3412" y="2908"/>
                  </a:lnTo>
                  <a:lnTo>
                    <a:pt x="3412" y="2932"/>
                  </a:lnTo>
                  <a:close/>
                  <a:moveTo>
                    <a:pt x="3316" y="2932"/>
                  </a:moveTo>
                  <a:lnTo>
                    <a:pt x="3244" y="2932"/>
                  </a:lnTo>
                  <a:lnTo>
                    <a:pt x="3244" y="2908"/>
                  </a:lnTo>
                  <a:lnTo>
                    <a:pt x="3316" y="2908"/>
                  </a:lnTo>
                  <a:lnTo>
                    <a:pt x="3316" y="2932"/>
                  </a:lnTo>
                  <a:close/>
                  <a:moveTo>
                    <a:pt x="3220" y="2932"/>
                  </a:moveTo>
                  <a:lnTo>
                    <a:pt x="3148" y="2932"/>
                  </a:lnTo>
                  <a:lnTo>
                    <a:pt x="3148" y="2908"/>
                  </a:lnTo>
                  <a:lnTo>
                    <a:pt x="3220" y="2908"/>
                  </a:lnTo>
                  <a:lnTo>
                    <a:pt x="3220" y="2932"/>
                  </a:lnTo>
                  <a:close/>
                  <a:moveTo>
                    <a:pt x="3124" y="2932"/>
                  </a:moveTo>
                  <a:lnTo>
                    <a:pt x="3052" y="2932"/>
                  </a:lnTo>
                  <a:lnTo>
                    <a:pt x="3052" y="2908"/>
                  </a:lnTo>
                  <a:lnTo>
                    <a:pt x="3124" y="2908"/>
                  </a:lnTo>
                  <a:lnTo>
                    <a:pt x="3124" y="2932"/>
                  </a:lnTo>
                  <a:close/>
                  <a:moveTo>
                    <a:pt x="3028" y="2932"/>
                  </a:moveTo>
                  <a:lnTo>
                    <a:pt x="2956" y="2932"/>
                  </a:lnTo>
                  <a:lnTo>
                    <a:pt x="2956" y="2908"/>
                  </a:lnTo>
                  <a:lnTo>
                    <a:pt x="3028" y="2908"/>
                  </a:lnTo>
                  <a:lnTo>
                    <a:pt x="3028" y="2932"/>
                  </a:lnTo>
                  <a:close/>
                  <a:moveTo>
                    <a:pt x="2932" y="2932"/>
                  </a:moveTo>
                  <a:lnTo>
                    <a:pt x="2860" y="2932"/>
                  </a:lnTo>
                  <a:lnTo>
                    <a:pt x="2860" y="2908"/>
                  </a:lnTo>
                  <a:lnTo>
                    <a:pt x="2932" y="2908"/>
                  </a:lnTo>
                  <a:lnTo>
                    <a:pt x="2932" y="2932"/>
                  </a:lnTo>
                  <a:close/>
                  <a:moveTo>
                    <a:pt x="2836" y="2932"/>
                  </a:moveTo>
                  <a:lnTo>
                    <a:pt x="2764" y="2932"/>
                  </a:lnTo>
                  <a:lnTo>
                    <a:pt x="2764" y="2908"/>
                  </a:lnTo>
                  <a:lnTo>
                    <a:pt x="2836" y="2908"/>
                  </a:lnTo>
                  <a:lnTo>
                    <a:pt x="2836" y="2932"/>
                  </a:lnTo>
                  <a:close/>
                  <a:moveTo>
                    <a:pt x="2740" y="2932"/>
                  </a:moveTo>
                  <a:lnTo>
                    <a:pt x="2668" y="2932"/>
                  </a:lnTo>
                  <a:lnTo>
                    <a:pt x="2668" y="2908"/>
                  </a:lnTo>
                  <a:lnTo>
                    <a:pt x="2740" y="2908"/>
                  </a:lnTo>
                  <a:lnTo>
                    <a:pt x="2740" y="2932"/>
                  </a:lnTo>
                  <a:close/>
                  <a:moveTo>
                    <a:pt x="2644" y="2932"/>
                  </a:moveTo>
                  <a:lnTo>
                    <a:pt x="2572" y="2932"/>
                  </a:lnTo>
                  <a:lnTo>
                    <a:pt x="2572" y="2908"/>
                  </a:lnTo>
                  <a:lnTo>
                    <a:pt x="2644" y="2908"/>
                  </a:lnTo>
                  <a:lnTo>
                    <a:pt x="2644" y="2932"/>
                  </a:lnTo>
                  <a:close/>
                  <a:moveTo>
                    <a:pt x="2548" y="2932"/>
                  </a:moveTo>
                  <a:lnTo>
                    <a:pt x="2476" y="2932"/>
                  </a:lnTo>
                  <a:lnTo>
                    <a:pt x="2476" y="2908"/>
                  </a:lnTo>
                  <a:lnTo>
                    <a:pt x="2548" y="2908"/>
                  </a:lnTo>
                  <a:lnTo>
                    <a:pt x="2548" y="2932"/>
                  </a:lnTo>
                  <a:close/>
                  <a:moveTo>
                    <a:pt x="2452" y="2932"/>
                  </a:moveTo>
                  <a:lnTo>
                    <a:pt x="2380" y="2932"/>
                  </a:lnTo>
                  <a:lnTo>
                    <a:pt x="2380" y="2908"/>
                  </a:lnTo>
                  <a:lnTo>
                    <a:pt x="2452" y="2908"/>
                  </a:lnTo>
                  <a:lnTo>
                    <a:pt x="2452" y="2932"/>
                  </a:lnTo>
                  <a:close/>
                  <a:moveTo>
                    <a:pt x="2356" y="2932"/>
                  </a:moveTo>
                  <a:lnTo>
                    <a:pt x="2284" y="2932"/>
                  </a:lnTo>
                  <a:lnTo>
                    <a:pt x="2284" y="2908"/>
                  </a:lnTo>
                  <a:lnTo>
                    <a:pt x="2356" y="2908"/>
                  </a:lnTo>
                  <a:lnTo>
                    <a:pt x="2356" y="2932"/>
                  </a:lnTo>
                  <a:close/>
                  <a:moveTo>
                    <a:pt x="2260" y="2932"/>
                  </a:moveTo>
                  <a:lnTo>
                    <a:pt x="2188" y="2932"/>
                  </a:lnTo>
                  <a:lnTo>
                    <a:pt x="2188" y="2908"/>
                  </a:lnTo>
                  <a:lnTo>
                    <a:pt x="2260" y="2908"/>
                  </a:lnTo>
                  <a:lnTo>
                    <a:pt x="2260" y="2932"/>
                  </a:lnTo>
                  <a:close/>
                  <a:moveTo>
                    <a:pt x="2164" y="2932"/>
                  </a:moveTo>
                  <a:lnTo>
                    <a:pt x="2092" y="2932"/>
                  </a:lnTo>
                  <a:lnTo>
                    <a:pt x="2092" y="2908"/>
                  </a:lnTo>
                  <a:lnTo>
                    <a:pt x="2164" y="2908"/>
                  </a:lnTo>
                  <a:lnTo>
                    <a:pt x="2164" y="2932"/>
                  </a:lnTo>
                  <a:close/>
                  <a:moveTo>
                    <a:pt x="2068" y="2932"/>
                  </a:moveTo>
                  <a:lnTo>
                    <a:pt x="1996" y="2932"/>
                  </a:lnTo>
                  <a:lnTo>
                    <a:pt x="1996" y="2908"/>
                  </a:lnTo>
                  <a:lnTo>
                    <a:pt x="2068" y="2908"/>
                  </a:lnTo>
                  <a:lnTo>
                    <a:pt x="2068" y="2932"/>
                  </a:lnTo>
                  <a:close/>
                  <a:moveTo>
                    <a:pt x="1972" y="2932"/>
                  </a:moveTo>
                  <a:lnTo>
                    <a:pt x="1900" y="2932"/>
                  </a:lnTo>
                  <a:lnTo>
                    <a:pt x="1900" y="2908"/>
                  </a:lnTo>
                  <a:lnTo>
                    <a:pt x="1972" y="2908"/>
                  </a:lnTo>
                  <a:lnTo>
                    <a:pt x="1972" y="2932"/>
                  </a:lnTo>
                  <a:close/>
                  <a:moveTo>
                    <a:pt x="1876" y="2932"/>
                  </a:moveTo>
                  <a:lnTo>
                    <a:pt x="1804" y="2932"/>
                  </a:lnTo>
                  <a:lnTo>
                    <a:pt x="1804" y="2908"/>
                  </a:lnTo>
                  <a:lnTo>
                    <a:pt x="1876" y="2908"/>
                  </a:lnTo>
                  <a:lnTo>
                    <a:pt x="1876" y="2932"/>
                  </a:lnTo>
                  <a:close/>
                  <a:moveTo>
                    <a:pt x="1780" y="2932"/>
                  </a:moveTo>
                  <a:lnTo>
                    <a:pt x="1708" y="2932"/>
                  </a:lnTo>
                  <a:lnTo>
                    <a:pt x="1708" y="2908"/>
                  </a:lnTo>
                  <a:lnTo>
                    <a:pt x="1780" y="2908"/>
                  </a:lnTo>
                  <a:lnTo>
                    <a:pt x="1780" y="2932"/>
                  </a:lnTo>
                  <a:close/>
                  <a:moveTo>
                    <a:pt x="1684" y="2932"/>
                  </a:moveTo>
                  <a:lnTo>
                    <a:pt x="1612" y="2932"/>
                  </a:lnTo>
                  <a:lnTo>
                    <a:pt x="1612" y="2908"/>
                  </a:lnTo>
                  <a:lnTo>
                    <a:pt x="1684" y="2908"/>
                  </a:lnTo>
                  <a:lnTo>
                    <a:pt x="1684" y="2932"/>
                  </a:lnTo>
                  <a:close/>
                  <a:moveTo>
                    <a:pt x="1588" y="2932"/>
                  </a:moveTo>
                  <a:lnTo>
                    <a:pt x="1516" y="2932"/>
                  </a:lnTo>
                  <a:lnTo>
                    <a:pt x="1516" y="2908"/>
                  </a:lnTo>
                  <a:lnTo>
                    <a:pt x="1588" y="2908"/>
                  </a:lnTo>
                  <a:lnTo>
                    <a:pt x="1588" y="2932"/>
                  </a:lnTo>
                  <a:close/>
                  <a:moveTo>
                    <a:pt x="1492" y="2932"/>
                  </a:moveTo>
                  <a:lnTo>
                    <a:pt x="1420" y="2932"/>
                  </a:lnTo>
                  <a:lnTo>
                    <a:pt x="1420" y="2908"/>
                  </a:lnTo>
                  <a:lnTo>
                    <a:pt x="1492" y="2908"/>
                  </a:lnTo>
                  <a:lnTo>
                    <a:pt x="1492" y="2932"/>
                  </a:lnTo>
                  <a:close/>
                  <a:moveTo>
                    <a:pt x="1396" y="2932"/>
                  </a:moveTo>
                  <a:lnTo>
                    <a:pt x="1324" y="2932"/>
                  </a:lnTo>
                  <a:lnTo>
                    <a:pt x="1324" y="2908"/>
                  </a:lnTo>
                  <a:lnTo>
                    <a:pt x="1396" y="2908"/>
                  </a:lnTo>
                  <a:lnTo>
                    <a:pt x="1396" y="2932"/>
                  </a:lnTo>
                  <a:close/>
                  <a:moveTo>
                    <a:pt x="1300" y="2932"/>
                  </a:moveTo>
                  <a:lnTo>
                    <a:pt x="1228" y="2932"/>
                  </a:lnTo>
                  <a:lnTo>
                    <a:pt x="1228" y="2908"/>
                  </a:lnTo>
                  <a:lnTo>
                    <a:pt x="1300" y="2908"/>
                  </a:lnTo>
                  <a:lnTo>
                    <a:pt x="1300" y="2932"/>
                  </a:lnTo>
                  <a:close/>
                  <a:moveTo>
                    <a:pt x="1204" y="2932"/>
                  </a:moveTo>
                  <a:lnTo>
                    <a:pt x="1132" y="2932"/>
                  </a:lnTo>
                  <a:lnTo>
                    <a:pt x="1132" y="2908"/>
                  </a:lnTo>
                  <a:lnTo>
                    <a:pt x="1204" y="2908"/>
                  </a:lnTo>
                  <a:lnTo>
                    <a:pt x="1204" y="2932"/>
                  </a:lnTo>
                  <a:close/>
                  <a:moveTo>
                    <a:pt x="1108" y="2932"/>
                  </a:moveTo>
                  <a:lnTo>
                    <a:pt x="1036" y="2932"/>
                  </a:lnTo>
                  <a:lnTo>
                    <a:pt x="1036" y="2908"/>
                  </a:lnTo>
                  <a:lnTo>
                    <a:pt x="1108" y="2908"/>
                  </a:lnTo>
                  <a:lnTo>
                    <a:pt x="1108" y="2932"/>
                  </a:lnTo>
                  <a:close/>
                  <a:moveTo>
                    <a:pt x="1012" y="2932"/>
                  </a:moveTo>
                  <a:lnTo>
                    <a:pt x="940" y="2932"/>
                  </a:lnTo>
                  <a:lnTo>
                    <a:pt x="940" y="2908"/>
                  </a:lnTo>
                  <a:lnTo>
                    <a:pt x="1012" y="2908"/>
                  </a:lnTo>
                  <a:lnTo>
                    <a:pt x="1012" y="2932"/>
                  </a:lnTo>
                  <a:close/>
                  <a:moveTo>
                    <a:pt x="916" y="2932"/>
                  </a:moveTo>
                  <a:lnTo>
                    <a:pt x="844" y="2932"/>
                  </a:lnTo>
                  <a:lnTo>
                    <a:pt x="844" y="2908"/>
                  </a:lnTo>
                  <a:lnTo>
                    <a:pt x="916" y="2908"/>
                  </a:lnTo>
                  <a:lnTo>
                    <a:pt x="916" y="2932"/>
                  </a:lnTo>
                  <a:close/>
                  <a:moveTo>
                    <a:pt x="820" y="2932"/>
                  </a:moveTo>
                  <a:lnTo>
                    <a:pt x="748" y="2932"/>
                  </a:lnTo>
                  <a:lnTo>
                    <a:pt x="748" y="2908"/>
                  </a:lnTo>
                  <a:lnTo>
                    <a:pt x="820" y="2908"/>
                  </a:lnTo>
                  <a:lnTo>
                    <a:pt x="820" y="2932"/>
                  </a:lnTo>
                  <a:close/>
                  <a:moveTo>
                    <a:pt x="724" y="2932"/>
                  </a:moveTo>
                  <a:lnTo>
                    <a:pt x="652" y="2932"/>
                  </a:lnTo>
                  <a:lnTo>
                    <a:pt x="652" y="2908"/>
                  </a:lnTo>
                  <a:lnTo>
                    <a:pt x="724" y="2908"/>
                  </a:lnTo>
                  <a:lnTo>
                    <a:pt x="724" y="2932"/>
                  </a:lnTo>
                  <a:close/>
                  <a:moveTo>
                    <a:pt x="628" y="2932"/>
                  </a:moveTo>
                  <a:lnTo>
                    <a:pt x="556" y="2932"/>
                  </a:lnTo>
                  <a:lnTo>
                    <a:pt x="556" y="2908"/>
                  </a:lnTo>
                  <a:lnTo>
                    <a:pt x="628" y="2908"/>
                  </a:lnTo>
                  <a:lnTo>
                    <a:pt x="628" y="2932"/>
                  </a:lnTo>
                  <a:close/>
                  <a:moveTo>
                    <a:pt x="532" y="2932"/>
                  </a:moveTo>
                  <a:lnTo>
                    <a:pt x="460" y="2932"/>
                  </a:lnTo>
                  <a:lnTo>
                    <a:pt x="460" y="2908"/>
                  </a:lnTo>
                  <a:lnTo>
                    <a:pt x="532" y="2908"/>
                  </a:lnTo>
                  <a:lnTo>
                    <a:pt x="532" y="2932"/>
                  </a:lnTo>
                  <a:close/>
                  <a:moveTo>
                    <a:pt x="436" y="2932"/>
                  </a:moveTo>
                  <a:lnTo>
                    <a:pt x="364" y="2932"/>
                  </a:lnTo>
                  <a:lnTo>
                    <a:pt x="364" y="2908"/>
                  </a:lnTo>
                  <a:lnTo>
                    <a:pt x="436" y="2908"/>
                  </a:lnTo>
                  <a:lnTo>
                    <a:pt x="436" y="2932"/>
                  </a:lnTo>
                  <a:close/>
                  <a:moveTo>
                    <a:pt x="340" y="2932"/>
                  </a:moveTo>
                  <a:lnTo>
                    <a:pt x="268" y="2932"/>
                  </a:lnTo>
                  <a:lnTo>
                    <a:pt x="268" y="2908"/>
                  </a:lnTo>
                  <a:lnTo>
                    <a:pt x="340" y="2908"/>
                  </a:lnTo>
                  <a:lnTo>
                    <a:pt x="340" y="2932"/>
                  </a:lnTo>
                  <a:close/>
                  <a:moveTo>
                    <a:pt x="244" y="2932"/>
                  </a:moveTo>
                  <a:lnTo>
                    <a:pt x="172" y="2932"/>
                  </a:lnTo>
                  <a:lnTo>
                    <a:pt x="172" y="2908"/>
                  </a:lnTo>
                  <a:lnTo>
                    <a:pt x="244" y="2908"/>
                  </a:lnTo>
                  <a:lnTo>
                    <a:pt x="244" y="2932"/>
                  </a:lnTo>
                  <a:close/>
                  <a:moveTo>
                    <a:pt x="148" y="2932"/>
                  </a:moveTo>
                  <a:lnTo>
                    <a:pt x="76" y="2932"/>
                  </a:lnTo>
                  <a:lnTo>
                    <a:pt x="76" y="2908"/>
                  </a:lnTo>
                  <a:lnTo>
                    <a:pt x="148" y="2908"/>
                  </a:lnTo>
                  <a:lnTo>
                    <a:pt x="148" y="2932"/>
                  </a:lnTo>
                  <a:close/>
                  <a:moveTo>
                    <a:pt x="52" y="2932"/>
                  </a:moveTo>
                  <a:lnTo>
                    <a:pt x="12" y="2932"/>
                  </a:lnTo>
                  <a:lnTo>
                    <a:pt x="12" y="2908"/>
                  </a:lnTo>
                  <a:lnTo>
                    <a:pt x="52" y="2908"/>
                  </a:lnTo>
                  <a:lnTo>
                    <a:pt x="52" y="2932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0" name="Rectangle 1435"/>
            <p:cNvSpPr>
              <a:spLocks noChangeArrowheads="1"/>
            </p:cNvSpPr>
            <p:nvPr/>
          </p:nvSpPr>
          <p:spPr bwMode="auto">
            <a:xfrm>
              <a:off x="4388" y="2262"/>
              <a:ext cx="33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NATIONAL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1" name="Rectangle 1436"/>
            <p:cNvSpPr>
              <a:spLocks noChangeArrowheads="1"/>
            </p:cNvSpPr>
            <p:nvPr/>
          </p:nvSpPr>
          <p:spPr bwMode="auto">
            <a:xfrm>
              <a:off x="4909" y="2337"/>
              <a:ext cx="140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GDP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Rectangle 1437"/>
            <p:cNvSpPr>
              <a:spLocks noChangeArrowheads="1"/>
            </p:cNvSpPr>
            <p:nvPr/>
          </p:nvSpPr>
          <p:spPr bwMode="auto">
            <a:xfrm>
              <a:off x="5030" y="2337"/>
              <a:ext cx="6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: 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Rectangle 1438"/>
            <p:cNvSpPr>
              <a:spLocks noChangeArrowheads="1"/>
            </p:cNvSpPr>
            <p:nvPr/>
          </p:nvSpPr>
          <p:spPr bwMode="auto">
            <a:xfrm>
              <a:off x="5068" y="2337"/>
              <a:ext cx="37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2018 +1.0%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4" name="Rectangle 1439"/>
            <p:cNvSpPr>
              <a:spLocks noChangeArrowheads="1"/>
            </p:cNvSpPr>
            <p:nvPr/>
          </p:nvSpPr>
          <p:spPr bwMode="auto">
            <a:xfrm>
              <a:off x="5068" y="2412"/>
              <a:ext cx="319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2025 +2.0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5" name="Rectangle 1440"/>
            <p:cNvSpPr>
              <a:spLocks noChangeArrowheads="1"/>
            </p:cNvSpPr>
            <p:nvPr/>
          </p:nvSpPr>
          <p:spPr bwMode="auto">
            <a:xfrm>
              <a:off x="5349" y="2412"/>
              <a:ext cx="86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%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6" name="Rectangle 1441"/>
            <p:cNvSpPr>
              <a:spLocks noChangeArrowheads="1"/>
            </p:cNvSpPr>
            <p:nvPr/>
          </p:nvSpPr>
          <p:spPr bwMode="auto">
            <a:xfrm>
              <a:off x="4558" y="2562"/>
              <a:ext cx="847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altLang="es-MX" sz="800" b="1" dirty="0" err="1">
                  <a:solidFill>
                    <a:srgbClr val="000000"/>
                  </a:solidFill>
                </a:rPr>
                <a:t>E</a:t>
              </a:r>
              <a:r>
                <a:rPr kumimoji="0" lang="es-MX" altLang="es-MX" sz="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mployment</a:t>
              </a:r>
              <a:r>
                <a:rPr kumimoji="0" lang="es-MX" altLang="es-MX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: 2018  +500,00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7" name="Rectangle 1442"/>
            <p:cNvSpPr>
              <a:spLocks noChangeArrowheads="1"/>
            </p:cNvSpPr>
            <p:nvPr/>
          </p:nvSpPr>
          <p:spPr bwMode="auto">
            <a:xfrm>
              <a:off x="4931" y="2638"/>
              <a:ext cx="517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2025 +2,500,000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67" name="Picture 1443"/>
            <p:cNvPicPr>
              <a:picLocks noChangeAspect="1" noChangeArrowheads="1"/>
            </p:cNvPicPr>
            <p:nvPr/>
          </p:nvPicPr>
          <p:blipFill>
            <a:blip r:embed="rId7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722"/>
              <a:ext cx="44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8" name="Picture 1444"/>
            <p:cNvPicPr>
              <a:picLocks noChangeAspect="1" noChangeArrowheads="1"/>
            </p:cNvPicPr>
            <p:nvPr/>
          </p:nvPicPr>
          <p:blipFill>
            <a:blip r:embed="rId7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26" y="2722"/>
              <a:ext cx="442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9" name="Picture 1445"/>
            <p:cNvPicPr>
              <a:picLocks noChangeAspect="1" noChangeArrowheads="1"/>
            </p:cNvPicPr>
            <p:nvPr/>
          </p:nvPicPr>
          <p:blipFill>
            <a:blip r:embed="rId7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" y="2725"/>
              <a:ext cx="38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0" name="Picture 1446"/>
            <p:cNvPicPr>
              <a:picLocks noChangeAspect="1" noChangeArrowheads="1"/>
            </p:cNvPicPr>
            <p:nvPr/>
          </p:nvPicPr>
          <p:blipFill>
            <a:blip r:embed="rId7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1" y="2725"/>
              <a:ext cx="385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8" name="Rectangle 1447"/>
            <p:cNvSpPr>
              <a:spLocks noChangeArrowheads="1"/>
            </p:cNvSpPr>
            <p:nvPr/>
          </p:nvSpPr>
          <p:spPr bwMode="auto">
            <a:xfrm>
              <a:off x="2446" y="2734"/>
              <a:ext cx="400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09" name="Freeform 1448"/>
            <p:cNvSpPr>
              <a:spLocks noEditPoints="1"/>
            </p:cNvSpPr>
            <p:nvPr/>
          </p:nvSpPr>
          <p:spPr bwMode="auto">
            <a:xfrm>
              <a:off x="2444" y="2732"/>
              <a:ext cx="404" cy="122"/>
            </a:xfrm>
            <a:custGeom>
              <a:avLst/>
              <a:gdLst>
                <a:gd name="T0" fmla="*/ 0 w 9456"/>
                <a:gd name="T1" fmla="*/ 2416 h 2848"/>
                <a:gd name="T2" fmla="*/ 0 w 9456"/>
                <a:gd name="T3" fmla="*/ 1744 h 2848"/>
                <a:gd name="T4" fmla="*/ 96 w 9456"/>
                <a:gd name="T5" fmla="*/ 1360 h 2848"/>
                <a:gd name="T6" fmla="*/ 96 w 9456"/>
                <a:gd name="T7" fmla="*/ 1264 h 2848"/>
                <a:gd name="T8" fmla="*/ 0 w 9456"/>
                <a:gd name="T9" fmla="*/ 880 h 2848"/>
                <a:gd name="T10" fmla="*/ 0 w 9456"/>
                <a:gd name="T11" fmla="*/ 112 h 2848"/>
                <a:gd name="T12" fmla="*/ 96 w 9456"/>
                <a:gd name="T13" fmla="*/ 48 h 2848"/>
                <a:gd name="T14" fmla="*/ 368 w 9456"/>
                <a:gd name="T15" fmla="*/ 96 h 2848"/>
                <a:gd name="T16" fmla="*/ 752 w 9456"/>
                <a:gd name="T17" fmla="*/ 0 h 2848"/>
                <a:gd name="T18" fmla="*/ 1520 w 9456"/>
                <a:gd name="T19" fmla="*/ 0 h 2848"/>
                <a:gd name="T20" fmla="*/ 2192 w 9456"/>
                <a:gd name="T21" fmla="*/ 0 h 2848"/>
                <a:gd name="T22" fmla="*/ 2576 w 9456"/>
                <a:gd name="T23" fmla="*/ 96 h 2848"/>
                <a:gd name="T24" fmla="*/ 2672 w 9456"/>
                <a:gd name="T25" fmla="*/ 96 h 2848"/>
                <a:gd name="T26" fmla="*/ 3056 w 9456"/>
                <a:gd name="T27" fmla="*/ 0 h 2848"/>
                <a:gd name="T28" fmla="*/ 3824 w 9456"/>
                <a:gd name="T29" fmla="*/ 0 h 2848"/>
                <a:gd name="T30" fmla="*/ 4496 w 9456"/>
                <a:gd name="T31" fmla="*/ 0 h 2848"/>
                <a:gd name="T32" fmla="*/ 4880 w 9456"/>
                <a:gd name="T33" fmla="*/ 96 h 2848"/>
                <a:gd name="T34" fmla="*/ 4976 w 9456"/>
                <a:gd name="T35" fmla="*/ 96 h 2848"/>
                <a:gd name="T36" fmla="*/ 5360 w 9456"/>
                <a:gd name="T37" fmla="*/ 0 h 2848"/>
                <a:gd name="T38" fmla="*/ 6128 w 9456"/>
                <a:gd name="T39" fmla="*/ 0 h 2848"/>
                <a:gd name="T40" fmla="*/ 6800 w 9456"/>
                <a:gd name="T41" fmla="*/ 0 h 2848"/>
                <a:gd name="T42" fmla="*/ 7184 w 9456"/>
                <a:gd name="T43" fmla="*/ 96 h 2848"/>
                <a:gd name="T44" fmla="*/ 7280 w 9456"/>
                <a:gd name="T45" fmla="*/ 96 h 2848"/>
                <a:gd name="T46" fmla="*/ 7664 w 9456"/>
                <a:gd name="T47" fmla="*/ 0 h 2848"/>
                <a:gd name="T48" fmla="*/ 8432 w 9456"/>
                <a:gd name="T49" fmla="*/ 0 h 2848"/>
                <a:gd name="T50" fmla="*/ 9104 w 9456"/>
                <a:gd name="T51" fmla="*/ 0 h 2848"/>
                <a:gd name="T52" fmla="*/ 9456 w 9456"/>
                <a:gd name="T53" fmla="*/ 48 h 2848"/>
                <a:gd name="T54" fmla="*/ 9200 w 9456"/>
                <a:gd name="T55" fmla="*/ 0 h 2848"/>
                <a:gd name="T56" fmla="*/ 9456 w 9456"/>
                <a:gd name="T57" fmla="*/ 608 h 2848"/>
                <a:gd name="T58" fmla="*/ 9456 w 9456"/>
                <a:gd name="T59" fmla="*/ 1280 h 2848"/>
                <a:gd name="T60" fmla="*/ 9360 w 9456"/>
                <a:gd name="T61" fmla="*/ 1664 h 2848"/>
                <a:gd name="T62" fmla="*/ 9360 w 9456"/>
                <a:gd name="T63" fmla="*/ 1760 h 2848"/>
                <a:gd name="T64" fmla="*/ 9456 w 9456"/>
                <a:gd name="T65" fmla="*/ 2144 h 2848"/>
                <a:gd name="T66" fmla="*/ 9408 w 9456"/>
                <a:gd name="T67" fmla="*/ 2752 h 2848"/>
                <a:gd name="T68" fmla="*/ 9008 w 9456"/>
                <a:gd name="T69" fmla="*/ 2752 h 2848"/>
                <a:gd name="T70" fmla="*/ 8912 w 9456"/>
                <a:gd name="T71" fmla="*/ 2752 h 2848"/>
                <a:gd name="T72" fmla="*/ 8528 w 9456"/>
                <a:gd name="T73" fmla="*/ 2848 h 2848"/>
                <a:gd name="T74" fmla="*/ 7760 w 9456"/>
                <a:gd name="T75" fmla="*/ 2848 h 2848"/>
                <a:gd name="T76" fmla="*/ 7088 w 9456"/>
                <a:gd name="T77" fmla="*/ 2848 h 2848"/>
                <a:gd name="T78" fmla="*/ 6704 w 9456"/>
                <a:gd name="T79" fmla="*/ 2752 h 2848"/>
                <a:gd name="T80" fmla="*/ 6608 w 9456"/>
                <a:gd name="T81" fmla="*/ 2752 h 2848"/>
                <a:gd name="T82" fmla="*/ 6224 w 9456"/>
                <a:gd name="T83" fmla="*/ 2848 h 2848"/>
                <a:gd name="T84" fmla="*/ 5456 w 9456"/>
                <a:gd name="T85" fmla="*/ 2848 h 2848"/>
                <a:gd name="T86" fmla="*/ 4784 w 9456"/>
                <a:gd name="T87" fmla="*/ 2848 h 2848"/>
                <a:gd name="T88" fmla="*/ 4400 w 9456"/>
                <a:gd name="T89" fmla="*/ 2752 h 2848"/>
                <a:gd name="T90" fmla="*/ 4304 w 9456"/>
                <a:gd name="T91" fmla="*/ 2752 h 2848"/>
                <a:gd name="T92" fmla="*/ 3920 w 9456"/>
                <a:gd name="T93" fmla="*/ 2848 h 2848"/>
                <a:gd name="T94" fmla="*/ 3152 w 9456"/>
                <a:gd name="T95" fmla="*/ 2848 h 2848"/>
                <a:gd name="T96" fmla="*/ 2480 w 9456"/>
                <a:gd name="T97" fmla="*/ 2848 h 2848"/>
                <a:gd name="T98" fmla="*/ 2096 w 9456"/>
                <a:gd name="T99" fmla="*/ 2752 h 2848"/>
                <a:gd name="T100" fmla="*/ 2000 w 9456"/>
                <a:gd name="T101" fmla="*/ 2752 h 2848"/>
                <a:gd name="T102" fmla="*/ 1616 w 9456"/>
                <a:gd name="T103" fmla="*/ 2848 h 2848"/>
                <a:gd name="T104" fmla="*/ 848 w 9456"/>
                <a:gd name="T105" fmla="*/ 2848 h 2848"/>
                <a:gd name="T106" fmla="*/ 176 w 9456"/>
                <a:gd name="T107" fmla="*/ 2848 h 2848"/>
                <a:gd name="T108" fmla="*/ 48 w 9456"/>
                <a:gd name="T109" fmla="*/ 2752 h 2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56" h="2848">
                  <a:moveTo>
                    <a:pt x="0" y="2800"/>
                  </a:moveTo>
                  <a:lnTo>
                    <a:pt x="0" y="2512"/>
                  </a:lnTo>
                  <a:lnTo>
                    <a:pt x="96" y="2512"/>
                  </a:lnTo>
                  <a:lnTo>
                    <a:pt x="96" y="2800"/>
                  </a:lnTo>
                  <a:lnTo>
                    <a:pt x="0" y="2800"/>
                  </a:lnTo>
                  <a:close/>
                  <a:moveTo>
                    <a:pt x="0" y="2416"/>
                  </a:moveTo>
                  <a:lnTo>
                    <a:pt x="0" y="2128"/>
                  </a:lnTo>
                  <a:lnTo>
                    <a:pt x="96" y="2128"/>
                  </a:lnTo>
                  <a:lnTo>
                    <a:pt x="96" y="2416"/>
                  </a:lnTo>
                  <a:lnTo>
                    <a:pt x="0" y="2416"/>
                  </a:lnTo>
                  <a:close/>
                  <a:moveTo>
                    <a:pt x="0" y="2032"/>
                  </a:moveTo>
                  <a:lnTo>
                    <a:pt x="0" y="1744"/>
                  </a:lnTo>
                  <a:lnTo>
                    <a:pt x="96" y="1744"/>
                  </a:lnTo>
                  <a:lnTo>
                    <a:pt x="96" y="2032"/>
                  </a:lnTo>
                  <a:lnTo>
                    <a:pt x="0" y="2032"/>
                  </a:lnTo>
                  <a:close/>
                  <a:moveTo>
                    <a:pt x="0" y="1648"/>
                  </a:moveTo>
                  <a:lnTo>
                    <a:pt x="0" y="1360"/>
                  </a:lnTo>
                  <a:lnTo>
                    <a:pt x="96" y="1360"/>
                  </a:lnTo>
                  <a:lnTo>
                    <a:pt x="96" y="1648"/>
                  </a:lnTo>
                  <a:lnTo>
                    <a:pt x="0" y="1648"/>
                  </a:lnTo>
                  <a:close/>
                  <a:moveTo>
                    <a:pt x="0" y="1264"/>
                  </a:moveTo>
                  <a:lnTo>
                    <a:pt x="0" y="976"/>
                  </a:lnTo>
                  <a:lnTo>
                    <a:pt x="96" y="976"/>
                  </a:lnTo>
                  <a:lnTo>
                    <a:pt x="96" y="1264"/>
                  </a:lnTo>
                  <a:lnTo>
                    <a:pt x="0" y="1264"/>
                  </a:lnTo>
                  <a:close/>
                  <a:moveTo>
                    <a:pt x="0" y="880"/>
                  </a:moveTo>
                  <a:lnTo>
                    <a:pt x="0" y="592"/>
                  </a:lnTo>
                  <a:lnTo>
                    <a:pt x="96" y="592"/>
                  </a:lnTo>
                  <a:lnTo>
                    <a:pt x="96" y="880"/>
                  </a:lnTo>
                  <a:lnTo>
                    <a:pt x="0" y="880"/>
                  </a:lnTo>
                  <a:close/>
                  <a:moveTo>
                    <a:pt x="0" y="496"/>
                  </a:moveTo>
                  <a:lnTo>
                    <a:pt x="0" y="208"/>
                  </a:lnTo>
                  <a:lnTo>
                    <a:pt x="96" y="208"/>
                  </a:lnTo>
                  <a:lnTo>
                    <a:pt x="96" y="496"/>
                  </a:lnTo>
                  <a:lnTo>
                    <a:pt x="0" y="496"/>
                  </a:lnTo>
                  <a:close/>
                  <a:moveTo>
                    <a:pt x="0" y="112"/>
                  </a:moveTo>
                  <a:lnTo>
                    <a:pt x="0" y="48"/>
                  </a:lnTo>
                  <a:cubicBezTo>
                    <a:pt x="0" y="22"/>
                    <a:pt x="22" y="0"/>
                    <a:pt x="48" y="0"/>
                  </a:cubicBezTo>
                  <a:lnTo>
                    <a:pt x="272" y="0"/>
                  </a:lnTo>
                  <a:lnTo>
                    <a:pt x="272" y="96"/>
                  </a:lnTo>
                  <a:lnTo>
                    <a:pt x="48" y="96"/>
                  </a:lnTo>
                  <a:lnTo>
                    <a:pt x="96" y="48"/>
                  </a:lnTo>
                  <a:lnTo>
                    <a:pt x="96" y="112"/>
                  </a:lnTo>
                  <a:lnTo>
                    <a:pt x="0" y="112"/>
                  </a:lnTo>
                  <a:close/>
                  <a:moveTo>
                    <a:pt x="368" y="0"/>
                  </a:moveTo>
                  <a:lnTo>
                    <a:pt x="656" y="0"/>
                  </a:lnTo>
                  <a:lnTo>
                    <a:pt x="656" y="96"/>
                  </a:lnTo>
                  <a:lnTo>
                    <a:pt x="368" y="96"/>
                  </a:lnTo>
                  <a:lnTo>
                    <a:pt x="368" y="0"/>
                  </a:lnTo>
                  <a:close/>
                  <a:moveTo>
                    <a:pt x="752" y="0"/>
                  </a:moveTo>
                  <a:lnTo>
                    <a:pt x="1040" y="0"/>
                  </a:lnTo>
                  <a:lnTo>
                    <a:pt x="1040" y="96"/>
                  </a:lnTo>
                  <a:lnTo>
                    <a:pt x="752" y="96"/>
                  </a:lnTo>
                  <a:lnTo>
                    <a:pt x="752" y="0"/>
                  </a:lnTo>
                  <a:close/>
                  <a:moveTo>
                    <a:pt x="1136" y="0"/>
                  </a:moveTo>
                  <a:lnTo>
                    <a:pt x="1424" y="0"/>
                  </a:lnTo>
                  <a:lnTo>
                    <a:pt x="1424" y="96"/>
                  </a:lnTo>
                  <a:lnTo>
                    <a:pt x="1136" y="96"/>
                  </a:lnTo>
                  <a:lnTo>
                    <a:pt x="1136" y="0"/>
                  </a:lnTo>
                  <a:close/>
                  <a:moveTo>
                    <a:pt x="1520" y="0"/>
                  </a:moveTo>
                  <a:lnTo>
                    <a:pt x="1808" y="0"/>
                  </a:lnTo>
                  <a:lnTo>
                    <a:pt x="1808" y="96"/>
                  </a:lnTo>
                  <a:lnTo>
                    <a:pt x="1520" y="96"/>
                  </a:lnTo>
                  <a:lnTo>
                    <a:pt x="1520" y="0"/>
                  </a:lnTo>
                  <a:close/>
                  <a:moveTo>
                    <a:pt x="1904" y="0"/>
                  </a:moveTo>
                  <a:lnTo>
                    <a:pt x="2192" y="0"/>
                  </a:lnTo>
                  <a:lnTo>
                    <a:pt x="2192" y="96"/>
                  </a:lnTo>
                  <a:lnTo>
                    <a:pt x="1904" y="96"/>
                  </a:lnTo>
                  <a:lnTo>
                    <a:pt x="1904" y="0"/>
                  </a:lnTo>
                  <a:close/>
                  <a:moveTo>
                    <a:pt x="2288" y="0"/>
                  </a:moveTo>
                  <a:lnTo>
                    <a:pt x="2576" y="0"/>
                  </a:lnTo>
                  <a:lnTo>
                    <a:pt x="2576" y="96"/>
                  </a:lnTo>
                  <a:lnTo>
                    <a:pt x="2288" y="96"/>
                  </a:lnTo>
                  <a:lnTo>
                    <a:pt x="2288" y="0"/>
                  </a:lnTo>
                  <a:close/>
                  <a:moveTo>
                    <a:pt x="2672" y="0"/>
                  </a:moveTo>
                  <a:lnTo>
                    <a:pt x="2960" y="0"/>
                  </a:lnTo>
                  <a:lnTo>
                    <a:pt x="2960" y="96"/>
                  </a:lnTo>
                  <a:lnTo>
                    <a:pt x="2672" y="96"/>
                  </a:lnTo>
                  <a:lnTo>
                    <a:pt x="2672" y="0"/>
                  </a:lnTo>
                  <a:close/>
                  <a:moveTo>
                    <a:pt x="3056" y="0"/>
                  </a:moveTo>
                  <a:lnTo>
                    <a:pt x="3344" y="0"/>
                  </a:lnTo>
                  <a:lnTo>
                    <a:pt x="3344" y="96"/>
                  </a:lnTo>
                  <a:lnTo>
                    <a:pt x="3056" y="96"/>
                  </a:lnTo>
                  <a:lnTo>
                    <a:pt x="3056" y="0"/>
                  </a:lnTo>
                  <a:close/>
                  <a:moveTo>
                    <a:pt x="3440" y="0"/>
                  </a:moveTo>
                  <a:lnTo>
                    <a:pt x="3728" y="0"/>
                  </a:lnTo>
                  <a:lnTo>
                    <a:pt x="3728" y="96"/>
                  </a:lnTo>
                  <a:lnTo>
                    <a:pt x="3440" y="96"/>
                  </a:lnTo>
                  <a:lnTo>
                    <a:pt x="3440" y="0"/>
                  </a:lnTo>
                  <a:close/>
                  <a:moveTo>
                    <a:pt x="3824" y="0"/>
                  </a:moveTo>
                  <a:lnTo>
                    <a:pt x="4112" y="0"/>
                  </a:lnTo>
                  <a:lnTo>
                    <a:pt x="4112" y="96"/>
                  </a:lnTo>
                  <a:lnTo>
                    <a:pt x="3824" y="96"/>
                  </a:lnTo>
                  <a:lnTo>
                    <a:pt x="3824" y="0"/>
                  </a:lnTo>
                  <a:close/>
                  <a:moveTo>
                    <a:pt x="4208" y="0"/>
                  </a:moveTo>
                  <a:lnTo>
                    <a:pt x="4496" y="0"/>
                  </a:lnTo>
                  <a:lnTo>
                    <a:pt x="4496" y="96"/>
                  </a:lnTo>
                  <a:lnTo>
                    <a:pt x="4208" y="96"/>
                  </a:lnTo>
                  <a:lnTo>
                    <a:pt x="4208" y="0"/>
                  </a:lnTo>
                  <a:close/>
                  <a:moveTo>
                    <a:pt x="4592" y="0"/>
                  </a:moveTo>
                  <a:lnTo>
                    <a:pt x="4880" y="0"/>
                  </a:lnTo>
                  <a:lnTo>
                    <a:pt x="4880" y="96"/>
                  </a:lnTo>
                  <a:lnTo>
                    <a:pt x="4592" y="96"/>
                  </a:lnTo>
                  <a:lnTo>
                    <a:pt x="4592" y="0"/>
                  </a:lnTo>
                  <a:close/>
                  <a:moveTo>
                    <a:pt x="4976" y="0"/>
                  </a:moveTo>
                  <a:lnTo>
                    <a:pt x="5264" y="0"/>
                  </a:lnTo>
                  <a:lnTo>
                    <a:pt x="5264" y="96"/>
                  </a:lnTo>
                  <a:lnTo>
                    <a:pt x="4976" y="96"/>
                  </a:lnTo>
                  <a:lnTo>
                    <a:pt x="4976" y="0"/>
                  </a:lnTo>
                  <a:close/>
                  <a:moveTo>
                    <a:pt x="5360" y="0"/>
                  </a:moveTo>
                  <a:lnTo>
                    <a:pt x="5648" y="0"/>
                  </a:lnTo>
                  <a:lnTo>
                    <a:pt x="5648" y="96"/>
                  </a:lnTo>
                  <a:lnTo>
                    <a:pt x="5360" y="96"/>
                  </a:lnTo>
                  <a:lnTo>
                    <a:pt x="5360" y="0"/>
                  </a:lnTo>
                  <a:close/>
                  <a:moveTo>
                    <a:pt x="5744" y="0"/>
                  </a:moveTo>
                  <a:lnTo>
                    <a:pt x="6032" y="0"/>
                  </a:lnTo>
                  <a:lnTo>
                    <a:pt x="6032" y="96"/>
                  </a:lnTo>
                  <a:lnTo>
                    <a:pt x="5744" y="96"/>
                  </a:lnTo>
                  <a:lnTo>
                    <a:pt x="5744" y="0"/>
                  </a:lnTo>
                  <a:close/>
                  <a:moveTo>
                    <a:pt x="6128" y="0"/>
                  </a:moveTo>
                  <a:lnTo>
                    <a:pt x="6416" y="0"/>
                  </a:lnTo>
                  <a:lnTo>
                    <a:pt x="6416" y="96"/>
                  </a:lnTo>
                  <a:lnTo>
                    <a:pt x="6128" y="96"/>
                  </a:lnTo>
                  <a:lnTo>
                    <a:pt x="6128" y="0"/>
                  </a:lnTo>
                  <a:close/>
                  <a:moveTo>
                    <a:pt x="6512" y="0"/>
                  </a:moveTo>
                  <a:lnTo>
                    <a:pt x="6800" y="0"/>
                  </a:lnTo>
                  <a:lnTo>
                    <a:pt x="6800" y="96"/>
                  </a:lnTo>
                  <a:lnTo>
                    <a:pt x="6512" y="96"/>
                  </a:lnTo>
                  <a:lnTo>
                    <a:pt x="6512" y="0"/>
                  </a:lnTo>
                  <a:close/>
                  <a:moveTo>
                    <a:pt x="6896" y="0"/>
                  </a:moveTo>
                  <a:lnTo>
                    <a:pt x="7184" y="0"/>
                  </a:lnTo>
                  <a:lnTo>
                    <a:pt x="7184" y="96"/>
                  </a:lnTo>
                  <a:lnTo>
                    <a:pt x="6896" y="96"/>
                  </a:lnTo>
                  <a:lnTo>
                    <a:pt x="6896" y="0"/>
                  </a:lnTo>
                  <a:close/>
                  <a:moveTo>
                    <a:pt x="7280" y="0"/>
                  </a:moveTo>
                  <a:lnTo>
                    <a:pt x="7568" y="0"/>
                  </a:lnTo>
                  <a:lnTo>
                    <a:pt x="7568" y="96"/>
                  </a:lnTo>
                  <a:lnTo>
                    <a:pt x="7280" y="96"/>
                  </a:lnTo>
                  <a:lnTo>
                    <a:pt x="7280" y="0"/>
                  </a:lnTo>
                  <a:close/>
                  <a:moveTo>
                    <a:pt x="7664" y="0"/>
                  </a:moveTo>
                  <a:lnTo>
                    <a:pt x="7952" y="0"/>
                  </a:lnTo>
                  <a:lnTo>
                    <a:pt x="7952" y="96"/>
                  </a:lnTo>
                  <a:lnTo>
                    <a:pt x="7664" y="96"/>
                  </a:lnTo>
                  <a:lnTo>
                    <a:pt x="7664" y="0"/>
                  </a:lnTo>
                  <a:close/>
                  <a:moveTo>
                    <a:pt x="8048" y="0"/>
                  </a:moveTo>
                  <a:lnTo>
                    <a:pt x="8336" y="0"/>
                  </a:lnTo>
                  <a:lnTo>
                    <a:pt x="8336" y="96"/>
                  </a:lnTo>
                  <a:lnTo>
                    <a:pt x="8048" y="96"/>
                  </a:lnTo>
                  <a:lnTo>
                    <a:pt x="8048" y="0"/>
                  </a:lnTo>
                  <a:close/>
                  <a:moveTo>
                    <a:pt x="8432" y="0"/>
                  </a:moveTo>
                  <a:lnTo>
                    <a:pt x="8720" y="0"/>
                  </a:lnTo>
                  <a:lnTo>
                    <a:pt x="8720" y="96"/>
                  </a:lnTo>
                  <a:lnTo>
                    <a:pt x="8432" y="96"/>
                  </a:lnTo>
                  <a:lnTo>
                    <a:pt x="8432" y="0"/>
                  </a:lnTo>
                  <a:close/>
                  <a:moveTo>
                    <a:pt x="8816" y="0"/>
                  </a:moveTo>
                  <a:lnTo>
                    <a:pt x="9104" y="0"/>
                  </a:lnTo>
                  <a:lnTo>
                    <a:pt x="9104" y="96"/>
                  </a:lnTo>
                  <a:lnTo>
                    <a:pt x="8816" y="96"/>
                  </a:lnTo>
                  <a:lnTo>
                    <a:pt x="8816" y="0"/>
                  </a:lnTo>
                  <a:close/>
                  <a:moveTo>
                    <a:pt x="9200" y="0"/>
                  </a:moveTo>
                  <a:lnTo>
                    <a:pt x="9408" y="0"/>
                  </a:lnTo>
                  <a:cubicBezTo>
                    <a:pt x="9435" y="0"/>
                    <a:pt x="9456" y="22"/>
                    <a:pt x="9456" y="48"/>
                  </a:cubicBezTo>
                  <a:lnTo>
                    <a:pt x="9456" y="128"/>
                  </a:lnTo>
                  <a:lnTo>
                    <a:pt x="9360" y="128"/>
                  </a:lnTo>
                  <a:lnTo>
                    <a:pt x="9360" y="48"/>
                  </a:lnTo>
                  <a:lnTo>
                    <a:pt x="9408" y="96"/>
                  </a:lnTo>
                  <a:lnTo>
                    <a:pt x="9200" y="96"/>
                  </a:lnTo>
                  <a:lnTo>
                    <a:pt x="9200" y="0"/>
                  </a:lnTo>
                  <a:close/>
                  <a:moveTo>
                    <a:pt x="9456" y="224"/>
                  </a:moveTo>
                  <a:lnTo>
                    <a:pt x="9456" y="512"/>
                  </a:lnTo>
                  <a:lnTo>
                    <a:pt x="9360" y="512"/>
                  </a:lnTo>
                  <a:lnTo>
                    <a:pt x="9360" y="224"/>
                  </a:lnTo>
                  <a:lnTo>
                    <a:pt x="9456" y="224"/>
                  </a:lnTo>
                  <a:close/>
                  <a:moveTo>
                    <a:pt x="9456" y="608"/>
                  </a:moveTo>
                  <a:lnTo>
                    <a:pt x="9456" y="896"/>
                  </a:lnTo>
                  <a:lnTo>
                    <a:pt x="9360" y="896"/>
                  </a:lnTo>
                  <a:lnTo>
                    <a:pt x="9360" y="608"/>
                  </a:lnTo>
                  <a:lnTo>
                    <a:pt x="9456" y="608"/>
                  </a:lnTo>
                  <a:close/>
                  <a:moveTo>
                    <a:pt x="9456" y="992"/>
                  </a:moveTo>
                  <a:lnTo>
                    <a:pt x="9456" y="1280"/>
                  </a:lnTo>
                  <a:lnTo>
                    <a:pt x="9360" y="1280"/>
                  </a:lnTo>
                  <a:lnTo>
                    <a:pt x="9360" y="992"/>
                  </a:lnTo>
                  <a:lnTo>
                    <a:pt x="9456" y="992"/>
                  </a:lnTo>
                  <a:close/>
                  <a:moveTo>
                    <a:pt x="9456" y="1376"/>
                  </a:moveTo>
                  <a:lnTo>
                    <a:pt x="9456" y="1664"/>
                  </a:lnTo>
                  <a:lnTo>
                    <a:pt x="9360" y="1664"/>
                  </a:lnTo>
                  <a:lnTo>
                    <a:pt x="9360" y="1376"/>
                  </a:lnTo>
                  <a:lnTo>
                    <a:pt x="9456" y="1376"/>
                  </a:lnTo>
                  <a:close/>
                  <a:moveTo>
                    <a:pt x="9456" y="1760"/>
                  </a:moveTo>
                  <a:lnTo>
                    <a:pt x="9456" y="2048"/>
                  </a:lnTo>
                  <a:lnTo>
                    <a:pt x="9360" y="2048"/>
                  </a:lnTo>
                  <a:lnTo>
                    <a:pt x="9360" y="1760"/>
                  </a:lnTo>
                  <a:lnTo>
                    <a:pt x="9456" y="1760"/>
                  </a:lnTo>
                  <a:close/>
                  <a:moveTo>
                    <a:pt x="9456" y="2144"/>
                  </a:moveTo>
                  <a:lnTo>
                    <a:pt x="9456" y="2432"/>
                  </a:lnTo>
                  <a:lnTo>
                    <a:pt x="9360" y="2432"/>
                  </a:lnTo>
                  <a:lnTo>
                    <a:pt x="9360" y="2144"/>
                  </a:lnTo>
                  <a:lnTo>
                    <a:pt x="9456" y="2144"/>
                  </a:lnTo>
                  <a:close/>
                  <a:moveTo>
                    <a:pt x="9456" y="2528"/>
                  </a:moveTo>
                  <a:lnTo>
                    <a:pt x="9456" y="2800"/>
                  </a:lnTo>
                  <a:cubicBezTo>
                    <a:pt x="9456" y="2827"/>
                    <a:pt x="9435" y="2848"/>
                    <a:pt x="9408" y="2848"/>
                  </a:cubicBezTo>
                  <a:lnTo>
                    <a:pt x="9392" y="2848"/>
                  </a:lnTo>
                  <a:lnTo>
                    <a:pt x="9392" y="2752"/>
                  </a:lnTo>
                  <a:lnTo>
                    <a:pt x="9408" y="2752"/>
                  </a:lnTo>
                  <a:lnTo>
                    <a:pt x="9360" y="2800"/>
                  </a:lnTo>
                  <a:lnTo>
                    <a:pt x="9360" y="2528"/>
                  </a:lnTo>
                  <a:lnTo>
                    <a:pt x="9456" y="2528"/>
                  </a:lnTo>
                  <a:close/>
                  <a:moveTo>
                    <a:pt x="9296" y="2848"/>
                  </a:moveTo>
                  <a:lnTo>
                    <a:pt x="9008" y="2848"/>
                  </a:lnTo>
                  <a:lnTo>
                    <a:pt x="9008" y="2752"/>
                  </a:lnTo>
                  <a:lnTo>
                    <a:pt x="9296" y="2752"/>
                  </a:lnTo>
                  <a:lnTo>
                    <a:pt x="9296" y="2848"/>
                  </a:lnTo>
                  <a:close/>
                  <a:moveTo>
                    <a:pt x="8912" y="2848"/>
                  </a:moveTo>
                  <a:lnTo>
                    <a:pt x="8624" y="2848"/>
                  </a:lnTo>
                  <a:lnTo>
                    <a:pt x="8624" y="2752"/>
                  </a:lnTo>
                  <a:lnTo>
                    <a:pt x="8912" y="2752"/>
                  </a:lnTo>
                  <a:lnTo>
                    <a:pt x="8912" y="2848"/>
                  </a:lnTo>
                  <a:close/>
                  <a:moveTo>
                    <a:pt x="8528" y="2848"/>
                  </a:moveTo>
                  <a:lnTo>
                    <a:pt x="8240" y="2848"/>
                  </a:lnTo>
                  <a:lnTo>
                    <a:pt x="8240" y="2752"/>
                  </a:lnTo>
                  <a:lnTo>
                    <a:pt x="8528" y="2752"/>
                  </a:lnTo>
                  <a:lnTo>
                    <a:pt x="8528" y="2848"/>
                  </a:lnTo>
                  <a:close/>
                  <a:moveTo>
                    <a:pt x="8144" y="2848"/>
                  </a:moveTo>
                  <a:lnTo>
                    <a:pt x="7856" y="2848"/>
                  </a:lnTo>
                  <a:lnTo>
                    <a:pt x="7856" y="2752"/>
                  </a:lnTo>
                  <a:lnTo>
                    <a:pt x="8144" y="2752"/>
                  </a:lnTo>
                  <a:lnTo>
                    <a:pt x="8144" y="2848"/>
                  </a:lnTo>
                  <a:close/>
                  <a:moveTo>
                    <a:pt x="7760" y="2848"/>
                  </a:moveTo>
                  <a:lnTo>
                    <a:pt x="7472" y="2848"/>
                  </a:lnTo>
                  <a:lnTo>
                    <a:pt x="7472" y="2752"/>
                  </a:lnTo>
                  <a:lnTo>
                    <a:pt x="7760" y="2752"/>
                  </a:lnTo>
                  <a:lnTo>
                    <a:pt x="7760" y="2848"/>
                  </a:lnTo>
                  <a:close/>
                  <a:moveTo>
                    <a:pt x="7376" y="2848"/>
                  </a:moveTo>
                  <a:lnTo>
                    <a:pt x="7088" y="2848"/>
                  </a:lnTo>
                  <a:lnTo>
                    <a:pt x="7088" y="2752"/>
                  </a:lnTo>
                  <a:lnTo>
                    <a:pt x="7376" y="2752"/>
                  </a:lnTo>
                  <a:lnTo>
                    <a:pt x="7376" y="2848"/>
                  </a:lnTo>
                  <a:close/>
                  <a:moveTo>
                    <a:pt x="6992" y="2848"/>
                  </a:moveTo>
                  <a:lnTo>
                    <a:pt x="6704" y="2848"/>
                  </a:lnTo>
                  <a:lnTo>
                    <a:pt x="6704" y="2752"/>
                  </a:lnTo>
                  <a:lnTo>
                    <a:pt x="6992" y="2752"/>
                  </a:lnTo>
                  <a:lnTo>
                    <a:pt x="6992" y="2848"/>
                  </a:lnTo>
                  <a:close/>
                  <a:moveTo>
                    <a:pt x="6608" y="2848"/>
                  </a:moveTo>
                  <a:lnTo>
                    <a:pt x="6320" y="2848"/>
                  </a:lnTo>
                  <a:lnTo>
                    <a:pt x="6320" y="2752"/>
                  </a:lnTo>
                  <a:lnTo>
                    <a:pt x="6608" y="2752"/>
                  </a:lnTo>
                  <a:lnTo>
                    <a:pt x="6608" y="2848"/>
                  </a:lnTo>
                  <a:close/>
                  <a:moveTo>
                    <a:pt x="6224" y="2848"/>
                  </a:moveTo>
                  <a:lnTo>
                    <a:pt x="5936" y="2848"/>
                  </a:lnTo>
                  <a:lnTo>
                    <a:pt x="5936" y="2752"/>
                  </a:lnTo>
                  <a:lnTo>
                    <a:pt x="6224" y="2752"/>
                  </a:lnTo>
                  <a:lnTo>
                    <a:pt x="6224" y="2848"/>
                  </a:lnTo>
                  <a:close/>
                  <a:moveTo>
                    <a:pt x="5840" y="2848"/>
                  </a:moveTo>
                  <a:lnTo>
                    <a:pt x="5552" y="2848"/>
                  </a:lnTo>
                  <a:lnTo>
                    <a:pt x="5552" y="2752"/>
                  </a:lnTo>
                  <a:lnTo>
                    <a:pt x="5840" y="2752"/>
                  </a:lnTo>
                  <a:lnTo>
                    <a:pt x="5840" y="2848"/>
                  </a:lnTo>
                  <a:close/>
                  <a:moveTo>
                    <a:pt x="5456" y="2848"/>
                  </a:moveTo>
                  <a:lnTo>
                    <a:pt x="5168" y="2848"/>
                  </a:lnTo>
                  <a:lnTo>
                    <a:pt x="5168" y="2752"/>
                  </a:lnTo>
                  <a:lnTo>
                    <a:pt x="5456" y="2752"/>
                  </a:lnTo>
                  <a:lnTo>
                    <a:pt x="5456" y="2848"/>
                  </a:lnTo>
                  <a:close/>
                  <a:moveTo>
                    <a:pt x="5072" y="2848"/>
                  </a:moveTo>
                  <a:lnTo>
                    <a:pt x="4784" y="2848"/>
                  </a:lnTo>
                  <a:lnTo>
                    <a:pt x="4784" y="2752"/>
                  </a:lnTo>
                  <a:lnTo>
                    <a:pt x="5072" y="2752"/>
                  </a:lnTo>
                  <a:lnTo>
                    <a:pt x="5072" y="2848"/>
                  </a:lnTo>
                  <a:close/>
                  <a:moveTo>
                    <a:pt x="4688" y="2848"/>
                  </a:moveTo>
                  <a:lnTo>
                    <a:pt x="4400" y="2848"/>
                  </a:lnTo>
                  <a:lnTo>
                    <a:pt x="4400" y="2752"/>
                  </a:lnTo>
                  <a:lnTo>
                    <a:pt x="4688" y="2752"/>
                  </a:lnTo>
                  <a:lnTo>
                    <a:pt x="4688" y="2848"/>
                  </a:lnTo>
                  <a:close/>
                  <a:moveTo>
                    <a:pt x="4304" y="2848"/>
                  </a:moveTo>
                  <a:lnTo>
                    <a:pt x="4016" y="2848"/>
                  </a:lnTo>
                  <a:lnTo>
                    <a:pt x="4016" y="2752"/>
                  </a:lnTo>
                  <a:lnTo>
                    <a:pt x="4304" y="2752"/>
                  </a:lnTo>
                  <a:lnTo>
                    <a:pt x="4304" y="2848"/>
                  </a:lnTo>
                  <a:close/>
                  <a:moveTo>
                    <a:pt x="3920" y="2848"/>
                  </a:moveTo>
                  <a:lnTo>
                    <a:pt x="3632" y="2848"/>
                  </a:lnTo>
                  <a:lnTo>
                    <a:pt x="3632" y="2752"/>
                  </a:lnTo>
                  <a:lnTo>
                    <a:pt x="3920" y="2752"/>
                  </a:lnTo>
                  <a:lnTo>
                    <a:pt x="3920" y="2848"/>
                  </a:lnTo>
                  <a:close/>
                  <a:moveTo>
                    <a:pt x="3536" y="2848"/>
                  </a:moveTo>
                  <a:lnTo>
                    <a:pt x="3248" y="2848"/>
                  </a:lnTo>
                  <a:lnTo>
                    <a:pt x="3248" y="2752"/>
                  </a:lnTo>
                  <a:lnTo>
                    <a:pt x="3536" y="2752"/>
                  </a:lnTo>
                  <a:lnTo>
                    <a:pt x="3536" y="2848"/>
                  </a:lnTo>
                  <a:close/>
                  <a:moveTo>
                    <a:pt x="3152" y="2848"/>
                  </a:moveTo>
                  <a:lnTo>
                    <a:pt x="2864" y="2848"/>
                  </a:lnTo>
                  <a:lnTo>
                    <a:pt x="2864" y="2752"/>
                  </a:lnTo>
                  <a:lnTo>
                    <a:pt x="3152" y="2752"/>
                  </a:lnTo>
                  <a:lnTo>
                    <a:pt x="3152" y="2848"/>
                  </a:lnTo>
                  <a:close/>
                  <a:moveTo>
                    <a:pt x="2768" y="2848"/>
                  </a:moveTo>
                  <a:lnTo>
                    <a:pt x="2480" y="2848"/>
                  </a:lnTo>
                  <a:lnTo>
                    <a:pt x="2480" y="2752"/>
                  </a:lnTo>
                  <a:lnTo>
                    <a:pt x="2768" y="2752"/>
                  </a:lnTo>
                  <a:lnTo>
                    <a:pt x="2768" y="2848"/>
                  </a:lnTo>
                  <a:close/>
                  <a:moveTo>
                    <a:pt x="2384" y="2848"/>
                  </a:moveTo>
                  <a:lnTo>
                    <a:pt x="2096" y="2848"/>
                  </a:lnTo>
                  <a:lnTo>
                    <a:pt x="2096" y="2752"/>
                  </a:lnTo>
                  <a:lnTo>
                    <a:pt x="2384" y="2752"/>
                  </a:lnTo>
                  <a:lnTo>
                    <a:pt x="2384" y="2848"/>
                  </a:lnTo>
                  <a:close/>
                  <a:moveTo>
                    <a:pt x="2000" y="2848"/>
                  </a:moveTo>
                  <a:lnTo>
                    <a:pt x="1712" y="2848"/>
                  </a:lnTo>
                  <a:lnTo>
                    <a:pt x="1712" y="2752"/>
                  </a:lnTo>
                  <a:lnTo>
                    <a:pt x="2000" y="2752"/>
                  </a:lnTo>
                  <a:lnTo>
                    <a:pt x="2000" y="2848"/>
                  </a:lnTo>
                  <a:close/>
                  <a:moveTo>
                    <a:pt x="1616" y="2848"/>
                  </a:moveTo>
                  <a:lnTo>
                    <a:pt x="1328" y="2848"/>
                  </a:lnTo>
                  <a:lnTo>
                    <a:pt x="1328" y="2752"/>
                  </a:lnTo>
                  <a:lnTo>
                    <a:pt x="1616" y="2752"/>
                  </a:lnTo>
                  <a:lnTo>
                    <a:pt x="1616" y="2848"/>
                  </a:lnTo>
                  <a:close/>
                  <a:moveTo>
                    <a:pt x="1232" y="2848"/>
                  </a:moveTo>
                  <a:lnTo>
                    <a:pt x="944" y="2848"/>
                  </a:lnTo>
                  <a:lnTo>
                    <a:pt x="944" y="2752"/>
                  </a:lnTo>
                  <a:lnTo>
                    <a:pt x="1232" y="2752"/>
                  </a:lnTo>
                  <a:lnTo>
                    <a:pt x="1232" y="2848"/>
                  </a:lnTo>
                  <a:close/>
                  <a:moveTo>
                    <a:pt x="848" y="2848"/>
                  </a:moveTo>
                  <a:lnTo>
                    <a:pt x="560" y="2848"/>
                  </a:lnTo>
                  <a:lnTo>
                    <a:pt x="560" y="2752"/>
                  </a:lnTo>
                  <a:lnTo>
                    <a:pt x="848" y="2752"/>
                  </a:lnTo>
                  <a:lnTo>
                    <a:pt x="848" y="2848"/>
                  </a:lnTo>
                  <a:close/>
                  <a:moveTo>
                    <a:pt x="464" y="2848"/>
                  </a:moveTo>
                  <a:lnTo>
                    <a:pt x="176" y="2848"/>
                  </a:lnTo>
                  <a:lnTo>
                    <a:pt x="176" y="2752"/>
                  </a:lnTo>
                  <a:lnTo>
                    <a:pt x="464" y="2752"/>
                  </a:lnTo>
                  <a:lnTo>
                    <a:pt x="464" y="2848"/>
                  </a:lnTo>
                  <a:close/>
                  <a:moveTo>
                    <a:pt x="80" y="2848"/>
                  </a:moveTo>
                  <a:lnTo>
                    <a:pt x="48" y="2848"/>
                  </a:lnTo>
                  <a:lnTo>
                    <a:pt x="48" y="2752"/>
                  </a:lnTo>
                  <a:lnTo>
                    <a:pt x="80" y="2752"/>
                  </a:lnTo>
                  <a:lnTo>
                    <a:pt x="80" y="2848"/>
                  </a:lnTo>
                  <a:close/>
                </a:path>
              </a:pathLst>
            </a:custGeom>
            <a:solidFill>
              <a:srgbClr val="F69240"/>
            </a:solidFill>
            <a:ln w="0" cap="flat">
              <a:solidFill>
                <a:srgbClr val="F6924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0" name="Rectangle 1449"/>
            <p:cNvSpPr>
              <a:spLocks noChangeArrowheads="1"/>
            </p:cNvSpPr>
            <p:nvPr/>
          </p:nvSpPr>
          <p:spPr bwMode="auto">
            <a:xfrm>
              <a:off x="2488" y="2758"/>
              <a:ext cx="316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Northwest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74" name="Picture 1450"/>
            <p:cNvPicPr>
              <a:picLocks noChangeAspect="1" noChangeArrowheads="1"/>
            </p:cNvPicPr>
            <p:nvPr/>
          </p:nvPicPr>
          <p:blipFill>
            <a:blip r:embed="rId7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" y="3742"/>
              <a:ext cx="59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5" name="Picture 1451"/>
            <p:cNvPicPr>
              <a:picLocks noChangeAspect="1" noChangeArrowheads="1"/>
            </p:cNvPicPr>
            <p:nvPr/>
          </p:nvPicPr>
          <p:blipFill>
            <a:blip r:embed="rId7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1" y="3742"/>
              <a:ext cx="591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6" name="Picture 1452"/>
            <p:cNvPicPr>
              <a:picLocks noChangeAspect="1" noChangeArrowheads="1"/>
            </p:cNvPicPr>
            <p:nvPr/>
          </p:nvPicPr>
          <p:blipFill>
            <a:blip r:embed="rId7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746"/>
              <a:ext cx="47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77" name="Picture 1453"/>
            <p:cNvPicPr>
              <a:picLocks noChangeAspect="1" noChangeArrowheads="1"/>
            </p:cNvPicPr>
            <p:nvPr/>
          </p:nvPicPr>
          <p:blipFill>
            <a:blip r:embed="rId7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06" y="3746"/>
              <a:ext cx="470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1" name="Rectangle 1454"/>
            <p:cNvSpPr>
              <a:spLocks noChangeArrowheads="1"/>
            </p:cNvSpPr>
            <p:nvPr/>
          </p:nvSpPr>
          <p:spPr bwMode="auto">
            <a:xfrm>
              <a:off x="5122" y="3754"/>
              <a:ext cx="549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2" name="Freeform 1455"/>
            <p:cNvSpPr>
              <a:spLocks noEditPoints="1"/>
            </p:cNvSpPr>
            <p:nvPr/>
          </p:nvSpPr>
          <p:spPr bwMode="auto">
            <a:xfrm>
              <a:off x="5120" y="3752"/>
              <a:ext cx="553" cy="122"/>
            </a:xfrm>
            <a:custGeom>
              <a:avLst/>
              <a:gdLst>
                <a:gd name="T0" fmla="*/ 0 w 3236"/>
                <a:gd name="T1" fmla="*/ 532 h 712"/>
                <a:gd name="T2" fmla="*/ 24 w 3236"/>
                <a:gd name="T3" fmla="*/ 508 h 712"/>
                <a:gd name="T4" fmla="*/ 0 w 3236"/>
                <a:gd name="T5" fmla="*/ 316 h 712"/>
                <a:gd name="T6" fmla="*/ 24 w 3236"/>
                <a:gd name="T7" fmla="*/ 148 h 712"/>
                <a:gd name="T8" fmla="*/ 0 w 3236"/>
                <a:gd name="T9" fmla="*/ 124 h 712"/>
                <a:gd name="T10" fmla="*/ 24 w 3236"/>
                <a:gd name="T11" fmla="*/ 12 h 712"/>
                <a:gd name="T12" fmla="*/ 92 w 3236"/>
                <a:gd name="T13" fmla="*/ 0 h 712"/>
                <a:gd name="T14" fmla="*/ 356 w 3236"/>
                <a:gd name="T15" fmla="*/ 0 h 712"/>
                <a:gd name="T16" fmla="*/ 380 w 3236"/>
                <a:gd name="T17" fmla="*/ 24 h 712"/>
                <a:gd name="T18" fmla="*/ 572 w 3236"/>
                <a:gd name="T19" fmla="*/ 0 h 712"/>
                <a:gd name="T20" fmla="*/ 740 w 3236"/>
                <a:gd name="T21" fmla="*/ 24 h 712"/>
                <a:gd name="T22" fmla="*/ 764 w 3236"/>
                <a:gd name="T23" fmla="*/ 0 h 712"/>
                <a:gd name="T24" fmla="*/ 1028 w 3236"/>
                <a:gd name="T25" fmla="*/ 0 h 712"/>
                <a:gd name="T26" fmla="*/ 1052 w 3236"/>
                <a:gd name="T27" fmla="*/ 24 h 712"/>
                <a:gd name="T28" fmla="*/ 1244 w 3236"/>
                <a:gd name="T29" fmla="*/ 0 h 712"/>
                <a:gd name="T30" fmla="*/ 1412 w 3236"/>
                <a:gd name="T31" fmla="*/ 24 h 712"/>
                <a:gd name="T32" fmla="*/ 1436 w 3236"/>
                <a:gd name="T33" fmla="*/ 0 h 712"/>
                <a:gd name="T34" fmla="*/ 1700 w 3236"/>
                <a:gd name="T35" fmla="*/ 0 h 712"/>
                <a:gd name="T36" fmla="*/ 1724 w 3236"/>
                <a:gd name="T37" fmla="*/ 24 h 712"/>
                <a:gd name="T38" fmla="*/ 1916 w 3236"/>
                <a:gd name="T39" fmla="*/ 0 h 712"/>
                <a:gd name="T40" fmla="*/ 2084 w 3236"/>
                <a:gd name="T41" fmla="*/ 24 h 712"/>
                <a:gd name="T42" fmla="*/ 2108 w 3236"/>
                <a:gd name="T43" fmla="*/ 0 h 712"/>
                <a:gd name="T44" fmla="*/ 2372 w 3236"/>
                <a:gd name="T45" fmla="*/ 0 h 712"/>
                <a:gd name="T46" fmla="*/ 2396 w 3236"/>
                <a:gd name="T47" fmla="*/ 24 h 712"/>
                <a:gd name="T48" fmla="*/ 2588 w 3236"/>
                <a:gd name="T49" fmla="*/ 0 h 712"/>
                <a:gd name="T50" fmla="*/ 2756 w 3236"/>
                <a:gd name="T51" fmla="*/ 24 h 712"/>
                <a:gd name="T52" fmla="*/ 2780 w 3236"/>
                <a:gd name="T53" fmla="*/ 0 h 712"/>
                <a:gd name="T54" fmla="*/ 3044 w 3236"/>
                <a:gd name="T55" fmla="*/ 0 h 712"/>
                <a:gd name="T56" fmla="*/ 3068 w 3236"/>
                <a:gd name="T57" fmla="*/ 24 h 712"/>
                <a:gd name="T58" fmla="*/ 3212 w 3236"/>
                <a:gd name="T59" fmla="*/ 12 h 712"/>
                <a:gd name="T60" fmla="*/ 3212 w 3236"/>
                <a:gd name="T61" fmla="*/ 48 h 712"/>
                <a:gd name="T62" fmla="*/ 3236 w 3236"/>
                <a:gd name="T63" fmla="*/ 240 h 712"/>
                <a:gd name="T64" fmla="*/ 3212 w 3236"/>
                <a:gd name="T65" fmla="*/ 408 h 712"/>
                <a:gd name="T66" fmla="*/ 3236 w 3236"/>
                <a:gd name="T67" fmla="*/ 432 h 712"/>
                <a:gd name="T68" fmla="*/ 3236 w 3236"/>
                <a:gd name="T69" fmla="*/ 696 h 712"/>
                <a:gd name="T70" fmla="*/ 3204 w 3236"/>
                <a:gd name="T71" fmla="*/ 688 h 712"/>
                <a:gd name="T72" fmla="*/ 3012 w 3236"/>
                <a:gd name="T73" fmla="*/ 712 h 712"/>
                <a:gd name="T74" fmla="*/ 2844 w 3236"/>
                <a:gd name="T75" fmla="*/ 688 h 712"/>
                <a:gd name="T76" fmla="*/ 2820 w 3236"/>
                <a:gd name="T77" fmla="*/ 712 h 712"/>
                <a:gd name="T78" fmla="*/ 2556 w 3236"/>
                <a:gd name="T79" fmla="*/ 712 h 712"/>
                <a:gd name="T80" fmla="*/ 2532 w 3236"/>
                <a:gd name="T81" fmla="*/ 688 h 712"/>
                <a:gd name="T82" fmla="*/ 2340 w 3236"/>
                <a:gd name="T83" fmla="*/ 712 h 712"/>
                <a:gd name="T84" fmla="*/ 2172 w 3236"/>
                <a:gd name="T85" fmla="*/ 688 h 712"/>
                <a:gd name="T86" fmla="*/ 2148 w 3236"/>
                <a:gd name="T87" fmla="*/ 712 h 712"/>
                <a:gd name="T88" fmla="*/ 1884 w 3236"/>
                <a:gd name="T89" fmla="*/ 712 h 712"/>
                <a:gd name="T90" fmla="*/ 1860 w 3236"/>
                <a:gd name="T91" fmla="*/ 688 h 712"/>
                <a:gd name="T92" fmla="*/ 1668 w 3236"/>
                <a:gd name="T93" fmla="*/ 712 h 712"/>
                <a:gd name="T94" fmla="*/ 1500 w 3236"/>
                <a:gd name="T95" fmla="*/ 688 h 712"/>
                <a:gd name="T96" fmla="*/ 1476 w 3236"/>
                <a:gd name="T97" fmla="*/ 712 h 712"/>
                <a:gd name="T98" fmla="*/ 1212 w 3236"/>
                <a:gd name="T99" fmla="*/ 712 h 712"/>
                <a:gd name="T100" fmla="*/ 1188 w 3236"/>
                <a:gd name="T101" fmla="*/ 688 h 712"/>
                <a:gd name="T102" fmla="*/ 996 w 3236"/>
                <a:gd name="T103" fmla="*/ 712 h 712"/>
                <a:gd name="T104" fmla="*/ 828 w 3236"/>
                <a:gd name="T105" fmla="*/ 688 h 712"/>
                <a:gd name="T106" fmla="*/ 804 w 3236"/>
                <a:gd name="T107" fmla="*/ 712 h 712"/>
                <a:gd name="T108" fmla="*/ 540 w 3236"/>
                <a:gd name="T109" fmla="*/ 712 h 712"/>
                <a:gd name="T110" fmla="*/ 516 w 3236"/>
                <a:gd name="T111" fmla="*/ 688 h 712"/>
                <a:gd name="T112" fmla="*/ 324 w 3236"/>
                <a:gd name="T113" fmla="*/ 712 h 712"/>
                <a:gd name="T114" fmla="*/ 156 w 3236"/>
                <a:gd name="T115" fmla="*/ 688 h 712"/>
                <a:gd name="T116" fmla="*/ 132 w 3236"/>
                <a:gd name="T117" fmla="*/ 712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36" h="712">
                  <a:moveTo>
                    <a:pt x="0" y="700"/>
                  </a:moveTo>
                  <a:lnTo>
                    <a:pt x="0" y="628"/>
                  </a:lnTo>
                  <a:lnTo>
                    <a:pt x="24" y="628"/>
                  </a:lnTo>
                  <a:lnTo>
                    <a:pt x="24" y="700"/>
                  </a:lnTo>
                  <a:lnTo>
                    <a:pt x="0" y="700"/>
                  </a:lnTo>
                  <a:close/>
                  <a:moveTo>
                    <a:pt x="0" y="604"/>
                  </a:moveTo>
                  <a:lnTo>
                    <a:pt x="0" y="532"/>
                  </a:lnTo>
                  <a:lnTo>
                    <a:pt x="24" y="532"/>
                  </a:lnTo>
                  <a:lnTo>
                    <a:pt x="24" y="604"/>
                  </a:lnTo>
                  <a:lnTo>
                    <a:pt x="0" y="604"/>
                  </a:lnTo>
                  <a:close/>
                  <a:moveTo>
                    <a:pt x="0" y="508"/>
                  </a:moveTo>
                  <a:lnTo>
                    <a:pt x="0" y="436"/>
                  </a:lnTo>
                  <a:lnTo>
                    <a:pt x="24" y="436"/>
                  </a:lnTo>
                  <a:lnTo>
                    <a:pt x="24" y="508"/>
                  </a:lnTo>
                  <a:lnTo>
                    <a:pt x="0" y="508"/>
                  </a:lnTo>
                  <a:close/>
                  <a:moveTo>
                    <a:pt x="0" y="412"/>
                  </a:moveTo>
                  <a:lnTo>
                    <a:pt x="0" y="340"/>
                  </a:lnTo>
                  <a:lnTo>
                    <a:pt x="24" y="340"/>
                  </a:lnTo>
                  <a:lnTo>
                    <a:pt x="24" y="412"/>
                  </a:lnTo>
                  <a:lnTo>
                    <a:pt x="0" y="412"/>
                  </a:lnTo>
                  <a:close/>
                  <a:moveTo>
                    <a:pt x="0" y="316"/>
                  </a:moveTo>
                  <a:lnTo>
                    <a:pt x="0" y="244"/>
                  </a:lnTo>
                  <a:lnTo>
                    <a:pt x="24" y="244"/>
                  </a:lnTo>
                  <a:lnTo>
                    <a:pt x="24" y="316"/>
                  </a:lnTo>
                  <a:lnTo>
                    <a:pt x="0" y="316"/>
                  </a:lnTo>
                  <a:close/>
                  <a:moveTo>
                    <a:pt x="0" y="220"/>
                  </a:moveTo>
                  <a:lnTo>
                    <a:pt x="0" y="148"/>
                  </a:lnTo>
                  <a:lnTo>
                    <a:pt x="24" y="148"/>
                  </a:lnTo>
                  <a:lnTo>
                    <a:pt x="24" y="220"/>
                  </a:lnTo>
                  <a:lnTo>
                    <a:pt x="0" y="220"/>
                  </a:lnTo>
                  <a:close/>
                  <a:moveTo>
                    <a:pt x="0" y="124"/>
                  </a:moveTo>
                  <a:lnTo>
                    <a:pt x="0" y="52"/>
                  </a:lnTo>
                  <a:lnTo>
                    <a:pt x="24" y="52"/>
                  </a:lnTo>
                  <a:lnTo>
                    <a:pt x="24" y="124"/>
                  </a:lnTo>
                  <a:lnTo>
                    <a:pt x="0" y="124"/>
                  </a:lnTo>
                  <a:close/>
                  <a:moveTo>
                    <a:pt x="0" y="28"/>
                  </a:moveTo>
                  <a:lnTo>
                    <a:pt x="0" y="12"/>
                  </a:lnTo>
                  <a:cubicBezTo>
                    <a:pt x="0" y="6"/>
                    <a:pt x="6" y="0"/>
                    <a:pt x="12" y="0"/>
                  </a:cubicBezTo>
                  <a:lnTo>
                    <a:pt x="68" y="0"/>
                  </a:lnTo>
                  <a:lnTo>
                    <a:pt x="68" y="24"/>
                  </a:lnTo>
                  <a:lnTo>
                    <a:pt x="12" y="24"/>
                  </a:lnTo>
                  <a:lnTo>
                    <a:pt x="24" y="12"/>
                  </a:lnTo>
                  <a:lnTo>
                    <a:pt x="24" y="28"/>
                  </a:lnTo>
                  <a:lnTo>
                    <a:pt x="0" y="28"/>
                  </a:lnTo>
                  <a:close/>
                  <a:moveTo>
                    <a:pt x="92" y="0"/>
                  </a:moveTo>
                  <a:lnTo>
                    <a:pt x="164" y="0"/>
                  </a:lnTo>
                  <a:lnTo>
                    <a:pt x="164" y="24"/>
                  </a:lnTo>
                  <a:lnTo>
                    <a:pt x="92" y="24"/>
                  </a:lnTo>
                  <a:lnTo>
                    <a:pt x="92" y="0"/>
                  </a:lnTo>
                  <a:close/>
                  <a:moveTo>
                    <a:pt x="188" y="0"/>
                  </a:moveTo>
                  <a:lnTo>
                    <a:pt x="260" y="0"/>
                  </a:lnTo>
                  <a:lnTo>
                    <a:pt x="260" y="24"/>
                  </a:lnTo>
                  <a:lnTo>
                    <a:pt x="188" y="24"/>
                  </a:lnTo>
                  <a:lnTo>
                    <a:pt x="188" y="0"/>
                  </a:lnTo>
                  <a:close/>
                  <a:moveTo>
                    <a:pt x="284" y="0"/>
                  </a:moveTo>
                  <a:lnTo>
                    <a:pt x="356" y="0"/>
                  </a:lnTo>
                  <a:lnTo>
                    <a:pt x="356" y="24"/>
                  </a:lnTo>
                  <a:lnTo>
                    <a:pt x="284" y="24"/>
                  </a:lnTo>
                  <a:lnTo>
                    <a:pt x="284" y="0"/>
                  </a:lnTo>
                  <a:close/>
                  <a:moveTo>
                    <a:pt x="380" y="0"/>
                  </a:moveTo>
                  <a:lnTo>
                    <a:pt x="452" y="0"/>
                  </a:lnTo>
                  <a:lnTo>
                    <a:pt x="452" y="24"/>
                  </a:lnTo>
                  <a:lnTo>
                    <a:pt x="380" y="24"/>
                  </a:lnTo>
                  <a:lnTo>
                    <a:pt x="380" y="0"/>
                  </a:lnTo>
                  <a:close/>
                  <a:moveTo>
                    <a:pt x="476" y="0"/>
                  </a:moveTo>
                  <a:lnTo>
                    <a:pt x="548" y="0"/>
                  </a:lnTo>
                  <a:lnTo>
                    <a:pt x="548" y="24"/>
                  </a:lnTo>
                  <a:lnTo>
                    <a:pt x="476" y="24"/>
                  </a:lnTo>
                  <a:lnTo>
                    <a:pt x="476" y="0"/>
                  </a:lnTo>
                  <a:close/>
                  <a:moveTo>
                    <a:pt x="572" y="0"/>
                  </a:moveTo>
                  <a:lnTo>
                    <a:pt x="644" y="0"/>
                  </a:lnTo>
                  <a:lnTo>
                    <a:pt x="644" y="24"/>
                  </a:lnTo>
                  <a:lnTo>
                    <a:pt x="572" y="24"/>
                  </a:lnTo>
                  <a:lnTo>
                    <a:pt x="572" y="0"/>
                  </a:lnTo>
                  <a:close/>
                  <a:moveTo>
                    <a:pt x="668" y="0"/>
                  </a:moveTo>
                  <a:lnTo>
                    <a:pt x="740" y="0"/>
                  </a:lnTo>
                  <a:lnTo>
                    <a:pt x="740" y="24"/>
                  </a:lnTo>
                  <a:lnTo>
                    <a:pt x="668" y="24"/>
                  </a:lnTo>
                  <a:lnTo>
                    <a:pt x="668" y="0"/>
                  </a:lnTo>
                  <a:close/>
                  <a:moveTo>
                    <a:pt x="764" y="0"/>
                  </a:moveTo>
                  <a:lnTo>
                    <a:pt x="836" y="0"/>
                  </a:lnTo>
                  <a:lnTo>
                    <a:pt x="836" y="24"/>
                  </a:lnTo>
                  <a:lnTo>
                    <a:pt x="764" y="24"/>
                  </a:lnTo>
                  <a:lnTo>
                    <a:pt x="764" y="0"/>
                  </a:lnTo>
                  <a:close/>
                  <a:moveTo>
                    <a:pt x="860" y="0"/>
                  </a:moveTo>
                  <a:lnTo>
                    <a:pt x="932" y="0"/>
                  </a:lnTo>
                  <a:lnTo>
                    <a:pt x="932" y="24"/>
                  </a:lnTo>
                  <a:lnTo>
                    <a:pt x="860" y="24"/>
                  </a:lnTo>
                  <a:lnTo>
                    <a:pt x="860" y="0"/>
                  </a:lnTo>
                  <a:close/>
                  <a:moveTo>
                    <a:pt x="956" y="0"/>
                  </a:moveTo>
                  <a:lnTo>
                    <a:pt x="1028" y="0"/>
                  </a:lnTo>
                  <a:lnTo>
                    <a:pt x="1028" y="24"/>
                  </a:lnTo>
                  <a:lnTo>
                    <a:pt x="956" y="24"/>
                  </a:lnTo>
                  <a:lnTo>
                    <a:pt x="956" y="0"/>
                  </a:lnTo>
                  <a:close/>
                  <a:moveTo>
                    <a:pt x="1052" y="0"/>
                  </a:moveTo>
                  <a:lnTo>
                    <a:pt x="1124" y="0"/>
                  </a:lnTo>
                  <a:lnTo>
                    <a:pt x="1124" y="24"/>
                  </a:lnTo>
                  <a:lnTo>
                    <a:pt x="1052" y="24"/>
                  </a:lnTo>
                  <a:lnTo>
                    <a:pt x="1052" y="0"/>
                  </a:lnTo>
                  <a:close/>
                  <a:moveTo>
                    <a:pt x="1148" y="0"/>
                  </a:moveTo>
                  <a:lnTo>
                    <a:pt x="1220" y="0"/>
                  </a:lnTo>
                  <a:lnTo>
                    <a:pt x="1220" y="24"/>
                  </a:lnTo>
                  <a:lnTo>
                    <a:pt x="1148" y="24"/>
                  </a:lnTo>
                  <a:lnTo>
                    <a:pt x="1148" y="0"/>
                  </a:lnTo>
                  <a:close/>
                  <a:moveTo>
                    <a:pt x="1244" y="0"/>
                  </a:moveTo>
                  <a:lnTo>
                    <a:pt x="1316" y="0"/>
                  </a:lnTo>
                  <a:lnTo>
                    <a:pt x="1316" y="24"/>
                  </a:lnTo>
                  <a:lnTo>
                    <a:pt x="1244" y="24"/>
                  </a:lnTo>
                  <a:lnTo>
                    <a:pt x="1244" y="0"/>
                  </a:lnTo>
                  <a:close/>
                  <a:moveTo>
                    <a:pt x="1340" y="0"/>
                  </a:moveTo>
                  <a:lnTo>
                    <a:pt x="1412" y="0"/>
                  </a:lnTo>
                  <a:lnTo>
                    <a:pt x="1412" y="24"/>
                  </a:lnTo>
                  <a:lnTo>
                    <a:pt x="1340" y="24"/>
                  </a:lnTo>
                  <a:lnTo>
                    <a:pt x="1340" y="0"/>
                  </a:lnTo>
                  <a:close/>
                  <a:moveTo>
                    <a:pt x="1436" y="0"/>
                  </a:moveTo>
                  <a:lnTo>
                    <a:pt x="1508" y="0"/>
                  </a:lnTo>
                  <a:lnTo>
                    <a:pt x="1508" y="24"/>
                  </a:lnTo>
                  <a:lnTo>
                    <a:pt x="1436" y="24"/>
                  </a:lnTo>
                  <a:lnTo>
                    <a:pt x="1436" y="0"/>
                  </a:lnTo>
                  <a:close/>
                  <a:moveTo>
                    <a:pt x="1532" y="0"/>
                  </a:moveTo>
                  <a:lnTo>
                    <a:pt x="1604" y="0"/>
                  </a:lnTo>
                  <a:lnTo>
                    <a:pt x="1604" y="24"/>
                  </a:lnTo>
                  <a:lnTo>
                    <a:pt x="1532" y="24"/>
                  </a:lnTo>
                  <a:lnTo>
                    <a:pt x="1532" y="0"/>
                  </a:lnTo>
                  <a:close/>
                  <a:moveTo>
                    <a:pt x="1628" y="0"/>
                  </a:moveTo>
                  <a:lnTo>
                    <a:pt x="1700" y="0"/>
                  </a:lnTo>
                  <a:lnTo>
                    <a:pt x="1700" y="24"/>
                  </a:lnTo>
                  <a:lnTo>
                    <a:pt x="1628" y="24"/>
                  </a:lnTo>
                  <a:lnTo>
                    <a:pt x="1628" y="0"/>
                  </a:lnTo>
                  <a:close/>
                  <a:moveTo>
                    <a:pt x="1724" y="0"/>
                  </a:moveTo>
                  <a:lnTo>
                    <a:pt x="1796" y="0"/>
                  </a:lnTo>
                  <a:lnTo>
                    <a:pt x="1796" y="24"/>
                  </a:lnTo>
                  <a:lnTo>
                    <a:pt x="1724" y="24"/>
                  </a:lnTo>
                  <a:lnTo>
                    <a:pt x="1724" y="0"/>
                  </a:lnTo>
                  <a:close/>
                  <a:moveTo>
                    <a:pt x="1820" y="0"/>
                  </a:moveTo>
                  <a:lnTo>
                    <a:pt x="1892" y="0"/>
                  </a:lnTo>
                  <a:lnTo>
                    <a:pt x="1892" y="24"/>
                  </a:lnTo>
                  <a:lnTo>
                    <a:pt x="1820" y="24"/>
                  </a:lnTo>
                  <a:lnTo>
                    <a:pt x="1820" y="0"/>
                  </a:lnTo>
                  <a:close/>
                  <a:moveTo>
                    <a:pt x="1916" y="0"/>
                  </a:moveTo>
                  <a:lnTo>
                    <a:pt x="1988" y="0"/>
                  </a:lnTo>
                  <a:lnTo>
                    <a:pt x="1988" y="24"/>
                  </a:lnTo>
                  <a:lnTo>
                    <a:pt x="1916" y="24"/>
                  </a:lnTo>
                  <a:lnTo>
                    <a:pt x="1916" y="0"/>
                  </a:lnTo>
                  <a:close/>
                  <a:moveTo>
                    <a:pt x="2012" y="0"/>
                  </a:moveTo>
                  <a:lnTo>
                    <a:pt x="2084" y="0"/>
                  </a:lnTo>
                  <a:lnTo>
                    <a:pt x="2084" y="24"/>
                  </a:lnTo>
                  <a:lnTo>
                    <a:pt x="2012" y="24"/>
                  </a:lnTo>
                  <a:lnTo>
                    <a:pt x="2012" y="0"/>
                  </a:lnTo>
                  <a:close/>
                  <a:moveTo>
                    <a:pt x="2108" y="0"/>
                  </a:moveTo>
                  <a:lnTo>
                    <a:pt x="2180" y="0"/>
                  </a:lnTo>
                  <a:lnTo>
                    <a:pt x="2180" y="24"/>
                  </a:lnTo>
                  <a:lnTo>
                    <a:pt x="2108" y="24"/>
                  </a:lnTo>
                  <a:lnTo>
                    <a:pt x="2108" y="0"/>
                  </a:lnTo>
                  <a:close/>
                  <a:moveTo>
                    <a:pt x="2204" y="0"/>
                  </a:moveTo>
                  <a:lnTo>
                    <a:pt x="2276" y="0"/>
                  </a:lnTo>
                  <a:lnTo>
                    <a:pt x="2276" y="24"/>
                  </a:lnTo>
                  <a:lnTo>
                    <a:pt x="2204" y="24"/>
                  </a:lnTo>
                  <a:lnTo>
                    <a:pt x="2204" y="0"/>
                  </a:lnTo>
                  <a:close/>
                  <a:moveTo>
                    <a:pt x="2300" y="0"/>
                  </a:moveTo>
                  <a:lnTo>
                    <a:pt x="2372" y="0"/>
                  </a:lnTo>
                  <a:lnTo>
                    <a:pt x="2372" y="24"/>
                  </a:lnTo>
                  <a:lnTo>
                    <a:pt x="2300" y="24"/>
                  </a:lnTo>
                  <a:lnTo>
                    <a:pt x="2300" y="0"/>
                  </a:lnTo>
                  <a:close/>
                  <a:moveTo>
                    <a:pt x="2396" y="0"/>
                  </a:moveTo>
                  <a:lnTo>
                    <a:pt x="2468" y="0"/>
                  </a:lnTo>
                  <a:lnTo>
                    <a:pt x="2468" y="24"/>
                  </a:lnTo>
                  <a:lnTo>
                    <a:pt x="2396" y="24"/>
                  </a:lnTo>
                  <a:lnTo>
                    <a:pt x="2396" y="0"/>
                  </a:lnTo>
                  <a:close/>
                  <a:moveTo>
                    <a:pt x="2492" y="0"/>
                  </a:moveTo>
                  <a:lnTo>
                    <a:pt x="2564" y="0"/>
                  </a:lnTo>
                  <a:lnTo>
                    <a:pt x="2564" y="24"/>
                  </a:lnTo>
                  <a:lnTo>
                    <a:pt x="2492" y="24"/>
                  </a:lnTo>
                  <a:lnTo>
                    <a:pt x="2492" y="0"/>
                  </a:lnTo>
                  <a:close/>
                  <a:moveTo>
                    <a:pt x="2588" y="0"/>
                  </a:moveTo>
                  <a:lnTo>
                    <a:pt x="2660" y="0"/>
                  </a:lnTo>
                  <a:lnTo>
                    <a:pt x="2660" y="24"/>
                  </a:lnTo>
                  <a:lnTo>
                    <a:pt x="2588" y="24"/>
                  </a:lnTo>
                  <a:lnTo>
                    <a:pt x="2588" y="0"/>
                  </a:lnTo>
                  <a:close/>
                  <a:moveTo>
                    <a:pt x="2684" y="0"/>
                  </a:moveTo>
                  <a:lnTo>
                    <a:pt x="2756" y="0"/>
                  </a:lnTo>
                  <a:lnTo>
                    <a:pt x="2756" y="24"/>
                  </a:lnTo>
                  <a:lnTo>
                    <a:pt x="2684" y="24"/>
                  </a:lnTo>
                  <a:lnTo>
                    <a:pt x="2684" y="0"/>
                  </a:lnTo>
                  <a:close/>
                  <a:moveTo>
                    <a:pt x="2780" y="0"/>
                  </a:moveTo>
                  <a:lnTo>
                    <a:pt x="2852" y="0"/>
                  </a:lnTo>
                  <a:lnTo>
                    <a:pt x="2852" y="24"/>
                  </a:lnTo>
                  <a:lnTo>
                    <a:pt x="2780" y="24"/>
                  </a:lnTo>
                  <a:lnTo>
                    <a:pt x="2780" y="0"/>
                  </a:lnTo>
                  <a:close/>
                  <a:moveTo>
                    <a:pt x="2876" y="0"/>
                  </a:moveTo>
                  <a:lnTo>
                    <a:pt x="2948" y="0"/>
                  </a:lnTo>
                  <a:lnTo>
                    <a:pt x="2948" y="24"/>
                  </a:lnTo>
                  <a:lnTo>
                    <a:pt x="2876" y="24"/>
                  </a:lnTo>
                  <a:lnTo>
                    <a:pt x="2876" y="0"/>
                  </a:lnTo>
                  <a:close/>
                  <a:moveTo>
                    <a:pt x="2972" y="0"/>
                  </a:moveTo>
                  <a:lnTo>
                    <a:pt x="3044" y="0"/>
                  </a:lnTo>
                  <a:lnTo>
                    <a:pt x="3044" y="24"/>
                  </a:lnTo>
                  <a:lnTo>
                    <a:pt x="2972" y="24"/>
                  </a:lnTo>
                  <a:lnTo>
                    <a:pt x="2972" y="0"/>
                  </a:lnTo>
                  <a:close/>
                  <a:moveTo>
                    <a:pt x="3068" y="0"/>
                  </a:moveTo>
                  <a:lnTo>
                    <a:pt x="3140" y="0"/>
                  </a:lnTo>
                  <a:lnTo>
                    <a:pt x="3140" y="24"/>
                  </a:lnTo>
                  <a:lnTo>
                    <a:pt x="3068" y="24"/>
                  </a:lnTo>
                  <a:lnTo>
                    <a:pt x="3068" y="0"/>
                  </a:lnTo>
                  <a:close/>
                  <a:moveTo>
                    <a:pt x="3164" y="0"/>
                  </a:moveTo>
                  <a:lnTo>
                    <a:pt x="3224" y="0"/>
                  </a:lnTo>
                  <a:cubicBezTo>
                    <a:pt x="3231" y="0"/>
                    <a:pt x="3236" y="6"/>
                    <a:pt x="3236" y="12"/>
                  </a:cubicBezTo>
                  <a:lnTo>
                    <a:pt x="3236" y="24"/>
                  </a:lnTo>
                  <a:lnTo>
                    <a:pt x="3212" y="24"/>
                  </a:lnTo>
                  <a:lnTo>
                    <a:pt x="3212" y="12"/>
                  </a:lnTo>
                  <a:lnTo>
                    <a:pt x="3224" y="24"/>
                  </a:lnTo>
                  <a:lnTo>
                    <a:pt x="3164" y="24"/>
                  </a:lnTo>
                  <a:lnTo>
                    <a:pt x="3164" y="0"/>
                  </a:lnTo>
                  <a:close/>
                  <a:moveTo>
                    <a:pt x="3236" y="48"/>
                  </a:moveTo>
                  <a:lnTo>
                    <a:pt x="3236" y="120"/>
                  </a:lnTo>
                  <a:lnTo>
                    <a:pt x="3212" y="120"/>
                  </a:lnTo>
                  <a:lnTo>
                    <a:pt x="3212" y="48"/>
                  </a:lnTo>
                  <a:lnTo>
                    <a:pt x="3236" y="48"/>
                  </a:lnTo>
                  <a:close/>
                  <a:moveTo>
                    <a:pt x="3236" y="144"/>
                  </a:moveTo>
                  <a:lnTo>
                    <a:pt x="3236" y="216"/>
                  </a:lnTo>
                  <a:lnTo>
                    <a:pt x="3212" y="216"/>
                  </a:lnTo>
                  <a:lnTo>
                    <a:pt x="3212" y="144"/>
                  </a:lnTo>
                  <a:lnTo>
                    <a:pt x="3236" y="144"/>
                  </a:lnTo>
                  <a:close/>
                  <a:moveTo>
                    <a:pt x="3236" y="240"/>
                  </a:moveTo>
                  <a:lnTo>
                    <a:pt x="3236" y="312"/>
                  </a:lnTo>
                  <a:lnTo>
                    <a:pt x="3212" y="312"/>
                  </a:lnTo>
                  <a:lnTo>
                    <a:pt x="3212" y="240"/>
                  </a:lnTo>
                  <a:lnTo>
                    <a:pt x="3236" y="240"/>
                  </a:lnTo>
                  <a:close/>
                  <a:moveTo>
                    <a:pt x="3236" y="336"/>
                  </a:moveTo>
                  <a:lnTo>
                    <a:pt x="3236" y="408"/>
                  </a:lnTo>
                  <a:lnTo>
                    <a:pt x="3212" y="408"/>
                  </a:lnTo>
                  <a:lnTo>
                    <a:pt x="3212" y="336"/>
                  </a:lnTo>
                  <a:lnTo>
                    <a:pt x="3236" y="336"/>
                  </a:lnTo>
                  <a:close/>
                  <a:moveTo>
                    <a:pt x="3236" y="432"/>
                  </a:moveTo>
                  <a:lnTo>
                    <a:pt x="3236" y="504"/>
                  </a:lnTo>
                  <a:lnTo>
                    <a:pt x="3212" y="504"/>
                  </a:lnTo>
                  <a:lnTo>
                    <a:pt x="3212" y="432"/>
                  </a:lnTo>
                  <a:lnTo>
                    <a:pt x="3236" y="432"/>
                  </a:lnTo>
                  <a:close/>
                  <a:moveTo>
                    <a:pt x="3236" y="528"/>
                  </a:moveTo>
                  <a:lnTo>
                    <a:pt x="3236" y="600"/>
                  </a:lnTo>
                  <a:lnTo>
                    <a:pt x="3212" y="600"/>
                  </a:lnTo>
                  <a:lnTo>
                    <a:pt x="3212" y="528"/>
                  </a:lnTo>
                  <a:lnTo>
                    <a:pt x="3236" y="528"/>
                  </a:lnTo>
                  <a:close/>
                  <a:moveTo>
                    <a:pt x="3236" y="624"/>
                  </a:moveTo>
                  <a:lnTo>
                    <a:pt x="3236" y="696"/>
                  </a:lnTo>
                  <a:lnTo>
                    <a:pt x="3212" y="696"/>
                  </a:lnTo>
                  <a:lnTo>
                    <a:pt x="3212" y="624"/>
                  </a:lnTo>
                  <a:lnTo>
                    <a:pt x="3236" y="624"/>
                  </a:lnTo>
                  <a:close/>
                  <a:moveTo>
                    <a:pt x="3204" y="712"/>
                  </a:moveTo>
                  <a:lnTo>
                    <a:pt x="3132" y="712"/>
                  </a:lnTo>
                  <a:lnTo>
                    <a:pt x="3132" y="688"/>
                  </a:lnTo>
                  <a:lnTo>
                    <a:pt x="3204" y="688"/>
                  </a:lnTo>
                  <a:lnTo>
                    <a:pt x="3204" y="712"/>
                  </a:lnTo>
                  <a:close/>
                  <a:moveTo>
                    <a:pt x="3108" y="712"/>
                  </a:moveTo>
                  <a:lnTo>
                    <a:pt x="3036" y="712"/>
                  </a:lnTo>
                  <a:lnTo>
                    <a:pt x="3036" y="688"/>
                  </a:lnTo>
                  <a:lnTo>
                    <a:pt x="3108" y="688"/>
                  </a:lnTo>
                  <a:lnTo>
                    <a:pt x="3108" y="712"/>
                  </a:lnTo>
                  <a:close/>
                  <a:moveTo>
                    <a:pt x="3012" y="712"/>
                  </a:moveTo>
                  <a:lnTo>
                    <a:pt x="2940" y="712"/>
                  </a:lnTo>
                  <a:lnTo>
                    <a:pt x="2940" y="688"/>
                  </a:lnTo>
                  <a:lnTo>
                    <a:pt x="3012" y="688"/>
                  </a:lnTo>
                  <a:lnTo>
                    <a:pt x="3012" y="712"/>
                  </a:lnTo>
                  <a:close/>
                  <a:moveTo>
                    <a:pt x="2916" y="712"/>
                  </a:moveTo>
                  <a:lnTo>
                    <a:pt x="2844" y="712"/>
                  </a:lnTo>
                  <a:lnTo>
                    <a:pt x="2844" y="688"/>
                  </a:lnTo>
                  <a:lnTo>
                    <a:pt x="2916" y="688"/>
                  </a:lnTo>
                  <a:lnTo>
                    <a:pt x="2916" y="712"/>
                  </a:lnTo>
                  <a:close/>
                  <a:moveTo>
                    <a:pt x="2820" y="712"/>
                  </a:moveTo>
                  <a:lnTo>
                    <a:pt x="2748" y="712"/>
                  </a:lnTo>
                  <a:lnTo>
                    <a:pt x="2748" y="688"/>
                  </a:lnTo>
                  <a:lnTo>
                    <a:pt x="2820" y="688"/>
                  </a:lnTo>
                  <a:lnTo>
                    <a:pt x="2820" y="712"/>
                  </a:lnTo>
                  <a:close/>
                  <a:moveTo>
                    <a:pt x="2724" y="712"/>
                  </a:moveTo>
                  <a:lnTo>
                    <a:pt x="2652" y="712"/>
                  </a:lnTo>
                  <a:lnTo>
                    <a:pt x="2652" y="688"/>
                  </a:lnTo>
                  <a:lnTo>
                    <a:pt x="2724" y="688"/>
                  </a:lnTo>
                  <a:lnTo>
                    <a:pt x="2724" y="712"/>
                  </a:lnTo>
                  <a:close/>
                  <a:moveTo>
                    <a:pt x="2628" y="712"/>
                  </a:moveTo>
                  <a:lnTo>
                    <a:pt x="2556" y="712"/>
                  </a:lnTo>
                  <a:lnTo>
                    <a:pt x="2556" y="688"/>
                  </a:lnTo>
                  <a:lnTo>
                    <a:pt x="2628" y="688"/>
                  </a:lnTo>
                  <a:lnTo>
                    <a:pt x="2628" y="712"/>
                  </a:lnTo>
                  <a:close/>
                  <a:moveTo>
                    <a:pt x="2532" y="712"/>
                  </a:moveTo>
                  <a:lnTo>
                    <a:pt x="2460" y="712"/>
                  </a:lnTo>
                  <a:lnTo>
                    <a:pt x="2460" y="688"/>
                  </a:lnTo>
                  <a:lnTo>
                    <a:pt x="2532" y="688"/>
                  </a:lnTo>
                  <a:lnTo>
                    <a:pt x="2532" y="712"/>
                  </a:lnTo>
                  <a:close/>
                  <a:moveTo>
                    <a:pt x="2436" y="712"/>
                  </a:moveTo>
                  <a:lnTo>
                    <a:pt x="2364" y="712"/>
                  </a:lnTo>
                  <a:lnTo>
                    <a:pt x="2364" y="688"/>
                  </a:lnTo>
                  <a:lnTo>
                    <a:pt x="2436" y="688"/>
                  </a:lnTo>
                  <a:lnTo>
                    <a:pt x="2436" y="712"/>
                  </a:lnTo>
                  <a:close/>
                  <a:moveTo>
                    <a:pt x="2340" y="712"/>
                  </a:moveTo>
                  <a:lnTo>
                    <a:pt x="2268" y="712"/>
                  </a:lnTo>
                  <a:lnTo>
                    <a:pt x="2268" y="688"/>
                  </a:lnTo>
                  <a:lnTo>
                    <a:pt x="2340" y="688"/>
                  </a:lnTo>
                  <a:lnTo>
                    <a:pt x="2340" y="712"/>
                  </a:lnTo>
                  <a:close/>
                  <a:moveTo>
                    <a:pt x="2244" y="712"/>
                  </a:moveTo>
                  <a:lnTo>
                    <a:pt x="2172" y="712"/>
                  </a:lnTo>
                  <a:lnTo>
                    <a:pt x="2172" y="688"/>
                  </a:lnTo>
                  <a:lnTo>
                    <a:pt x="2244" y="688"/>
                  </a:lnTo>
                  <a:lnTo>
                    <a:pt x="2244" y="712"/>
                  </a:lnTo>
                  <a:close/>
                  <a:moveTo>
                    <a:pt x="2148" y="712"/>
                  </a:moveTo>
                  <a:lnTo>
                    <a:pt x="2076" y="712"/>
                  </a:lnTo>
                  <a:lnTo>
                    <a:pt x="2076" y="688"/>
                  </a:lnTo>
                  <a:lnTo>
                    <a:pt x="2148" y="688"/>
                  </a:lnTo>
                  <a:lnTo>
                    <a:pt x="2148" y="712"/>
                  </a:lnTo>
                  <a:close/>
                  <a:moveTo>
                    <a:pt x="2052" y="712"/>
                  </a:moveTo>
                  <a:lnTo>
                    <a:pt x="1980" y="712"/>
                  </a:lnTo>
                  <a:lnTo>
                    <a:pt x="1980" y="688"/>
                  </a:lnTo>
                  <a:lnTo>
                    <a:pt x="2052" y="688"/>
                  </a:lnTo>
                  <a:lnTo>
                    <a:pt x="2052" y="712"/>
                  </a:lnTo>
                  <a:close/>
                  <a:moveTo>
                    <a:pt x="1956" y="712"/>
                  </a:moveTo>
                  <a:lnTo>
                    <a:pt x="1884" y="712"/>
                  </a:lnTo>
                  <a:lnTo>
                    <a:pt x="1884" y="688"/>
                  </a:lnTo>
                  <a:lnTo>
                    <a:pt x="1956" y="688"/>
                  </a:lnTo>
                  <a:lnTo>
                    <a:pt x="1956" y="712"/>
                  </a:lnTo>
                  <a:close/>
                  <a:moveTo>
                    <a:pt x="1860" y="712"/>
                  </a:moveTo>
                  <a:lnTo>
                    <a:pt x="1788" y="712"/>
                  </a:lnTo>
                  <a:lnTo>
                    <a:pt x="1788" y="688"/>
                  </a:lnTo>
                  <a:lnTo>
                    <a:pt x="1860" y="688"/>
                  </a:lnTo>
                  <a:lnTo>
                    <a:pt x="1860" y="712"/>
                  </a:lnTo>
                  <a:close/>
                  <a:moveTo>
                    <a:pt x="1764" y="712"/>
                  </a:moveTo>
                  <a:lnTo>
                    <a:pt x="1692" y="712"/>
                  </a:lnTo>
                  <a:lnTo>
                    <a:pt x="1692" y="688"/>
                  </a:lnTo>
                  <a:lnTo>
                    <a:pt x="1764" y="688"/>
                  </a:lnTo>
                  <a:lnTo>
                    <a:pt x="1764" y="712"/>
                  </a:lnTo>
                  <a:close/>
                  <a:moveTo>
                    <a:pt x="1668" y="712"/>
                  </a:moveTo>
                  <a:lnTo>
                    <a:pt x="1596" y="712"/>
                  </a:lnTo>
                  <a:lnTo>
                    <a:pt x="1596" y="688"/>
                  </a:lnTo>
                  <a:lnTo>
                    <a:pt x="1668" y="688"/>
                  </a:lnTo>
                  <a:lnTo>
                    <a:pt x="1668" y="712"/>
                  </a:lnTo>
                  <a:close/>
                  <a:moveTo>
                    <a:pt x="1572" y="712"/>
                  </a:moveTo>
                  <a:lnTo>
                    <a:pt x="1500" y="712"/>
                  </a:lnTo>
                  <a:lnTo>
                    <a:pt x="1500" y="688"/>
                  </a:lnTo>
                  <a:lnTo>
                    <a:pt x="1572" y="688"/>
                  </a:lnTo>
                  <a:lnTo>
                    <a:pt x="1572" y="712"/>
                  </a:lnTo>
                  <a:close/>
                  <a:moveTo>
                    <a:pt x="1476" y="712"/>
                  </a:moveTo>
                  <a:lnTo>
                    <a:pt x="1404" y="712"/>
                  </a:lnTo>
                  <a:lnTo>
                    <a:pt x="1404" y="688"/>
                  </a:lnTo>
                  <a:lnTo>
                    <a:pt x="1476" y="688"/>
                  </a:lnTo>
                  <a:lnTo>
                    <a:pt x="1476" y="712"/>
                  </a:lnTo>
                  <a:close/>
                  <a:moveTo>
                    <a:pt x="1380" y="712"/>
                  </a:moveTo>
                  <a:lnTo>
                    <a:pt x="1308" y="712"/>
                  </a:lnTo>
                  <a:lnTo>
                    <a:pt x="1308" y="688"/>
                  </a:lnTo>
                  <a:lnTo>
                    <a:pt x="1380" y="688"/>
                  </a:lnTo>
                  <a:lnTo>
                    <a:pt x="1380" y="712"/>
                  </a:lnTo>
                  <a:close/>
                  <a:moveTo>
                    <a:pt x="1284" y="712"/>
                  </a:moveTo>
                  <a:lnTo>
                    <a:pt x="1212" y="712"/>
                  </a:lnTo>
                  <a:lnTo>
                    <a:pt x="1212" y="688"/>
                  </a:lnTo>
                  <a:lnTo>
                    <a:pt x="1284" y="688"/>
                  </a:lnTo>
                  <a:lnTo>
                    <a:pt x="1284" y="712"/>
                  </a:lnTo>
                  <a:close/>
                  <a:moveTo>
                    <a:pt x="1188" y="712"/>
                  </a:moveTo>
                  <a:lnTo>
                    <a:pt x="1116" y="712"/>
                  </a:lnTo>
                  <a:lnTo>
                    <a:pt x="1116" y="688"/>
                  </a:lnTo>
                  <a:lnTo>
                    <a:pt x="1188" y="688"/>
                  </a:lnTo>
                  <a:lnTo>
                    <a:pt x="1188" y="712"/>
                  </a:lnTo>
                  <a:close/>
                  <a:moveTo>
                    <a:pt x="1092" y="712"/>
                  </a:moveTo>
                  <a:lnTo>
                    <a:pt x="1020" y="712"/>
                  </a:lnTo>
                  <a:lnTo>
                    <a:pt x="1020" y="688"/>
                  </a:lnTo>
                  <a:lnTo>
                    <a:pt x="1092" y="688"/>
                  </a:lnTo>
                  <a:lnTo>
                    <a:pt x="1092" y="712"/>
                  </a:lnTo>
                  <a:close/>
                  <a:moveTo>
                    <a:pt x="996" y="712"/>
                  </a:moveTo>
                  <a:lnTo>
                    <a:pt x="924" y="712"/>
                  </a:lnTo>
                  <a:lnTo>
                    <a:pt x="924" y="688"/>
                  </a:lnTo>
                  <a:lnTo>
                    <a:pt x="996" y="688"/>
                  </a:lnTo>
                  <a:lnTo>
                    <a:pt x="996" y="712"/>
                  </a:lnTo>
                  <a:close/>
                  <a:moveTo>
                    <a:pt x="900" y="712"/>
                  </a:moveTo>
                  <a:lnTo>
                    <a:pt x="828" y="712"/>
                  </a:lnTo>
                  <a:lnTo>
                    <a:pt x="828" y="688"/>
                  </a:lnTo>
                  <a:lnTo>
                    <a:pt x="900" y="688"/>
                  </a:lnTo>
                  <a:lnTo>
                    <a:pt x="900" y="712"/>
                  </a:lnTo>
                  <a:close/>
                  <a:moveTo>
                    <a:pt x="804" y="712"/>
                  </a:moveTo>
                  <a:lnTo>
                    <a:pt x="732" y="712"/>
                  </a:lnTo>
                  <a:lnTo>
                    <a:pt x="732" y="688"/>
                  </a:lnTo>
                  <a:lnTo>
                    <a:pt x="804" y="688"/>
                  </a:lnTo>
                  <a:lnTo>
                    <a:pt x="804" y="712"/>
                  </a:lnTo>
                  <a:close/>
                  <a:moveTo>
                    <a:pt x="708" y="712"/>
                  </a:moveTo>
                  <a:lnTo>
                    <a:pt x="636" y="712"/>
                  </a:lnTo>
                  <a:lnTo>
                    <a:pt x="636" y="688"/>
                  </a:lnTo>
                  <a:lnTo>
                    <a:pt x="708" y="688"/>
                  </a:lnTo>
                  <a:lnTo>
                    <a:pt x="708" y="712"/>
                  </a:lnTo>
                  <a:close/>
                  <a:moveTo>
                    <a:pt x="612" y="712"/>
                  </a:moveTo>
                  <a:lnTo>
                    <a:pt x="540" y="712"/>
                  </a:lnTo>
                  <a:lnTo>
                    <a:pt x="540" y="688"/>
                  </a:lnTo>
                  <a:lnTo>
                    <a:pt x="612" y="688"/>
                  </a:lnTo>
                  <a:lnTo>
                    <a:pt x="612" y="712"/>
                  </a:lnTo>
                  <a:close/>
                  <a:moveTo>
                    <a:pt x="516" y="712"/>
                  </a:moveTo>
                  <a:lnTo>
                    <a:pt x="444" y="712"/>
                  </a:lnTo>
                  <a:lnTo>
                    <a:pt x="444" y="688"/>
                  </a:lnTo>
                  <a:lnTo>
                    <a:pt x="516" y="688"/>
                  </a:lnTo>
                  <a:lnTo>
                    <a:pt x="516" y="712"/>
                  </a:lnTo>
                  <a:close/>
                  <a:moveTo>
                    <a:pt x="420" y="712"/>
                  </a:moveTo>
                  <a:lnTo>
                    <a:pt x="348" y="712"/>
                  </a:lnTo>
                  <a:lnTo>
                    <a:pt x="348" y="688"/>
                  </a:lnTo>
                  <a:lnTo>
                    <a:pt x="420" y="688"/>
                  </a:lnTo>
                  <a:lnTo>
                    <a:pt x="420" y="712"/>
                  </a:lnTo>
                  <a:close/>
                  <a:moveTo>
                    <a:pt x="324" y="712"/>
                  </a:moveTo>
                  <a:lnTo>
                    <a:pt x="252" y="712"/>
                  </a:lnTo>
                  <a:lnTo>
                    <a:pt x="252" y="688"/>
                  </a:lnTo>
                  <a:lnTo>
                    <a:pt x="324" y="688"/>
                  </a:lnTo>
                  <a:lnTo>
                    <a:pt x="324" y="712"/>
                  </a:lnTo>
                  <a:close/>
                  <a:moveTo>
                    <a:pt x="228" y="712"/>
                  </a:moveTo>
                  <a:lnTo>
                    <a:pt x="156" y="712"/>
                  </a:lnTo>
                  <a:lnTo>
                    <a:pt x="156" y="688"/>
                  </a:lnTo>
                  <a:lnTo>
                    <a:pt x="228" y="688"/>
                  </a:lnTo>
                  <a:lnTo>
                    <a:pt x="228" y="712"/>
                  </a:lnTo>
                  <a:close/>
                  <a:moveTo>
                    <a:pt x="132" y="712"/>
                  </a:moveTo>
                  <a:lnTo>
                    <a:pt x="60" y="712"/>
                  </a:lnTo>
                  <a:lnTo>
                    <a:pt x="60" y="688"/>
                  </a:lnTo>
                  <a:lnTo>
                    <a:pt x="132" y="688"/>
                  </a:lnTo>
                  <a:lnTo>
                    <a:pt x="132" y="712"/>
                  </a:lnTo>
                  <a:close/>
                  <a:moveTo>
                    <a:pt x="36" y="712"/>
                  </a:moveTo>
                  <a:lnTo>
                    <a:pt x="12" y="712"/>
                  </a:lnTo>
                  <a:lnTo>
                    <a:pt x="12" y="688"/>
                  </a:lnTo>
                  <a:lnTo>
                    <a:pt x="36" y="688"/>
                  </a:lnTo>
                  <a:lnTo>
                    <a:pt x="36" y="712"/>
                  </a:lnTo>
                  <a:close/>
                </a:path>
              </a:pathLst>
            </a:custGeom>
            <a:solidFill>
              <a:srgbClr val="46AAC5"/>
            </a:solidFill>
            <a:ln w="0" cap="flat">
              <a:solidFill>
                <a:srgbClr val="46AAC5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3" name="Rectangle 1456"/>
            <p:cNvSpPr>
              <a:spLocks noChangeArrowheads="1"/>
            </p:cNvSpPr>
            <p:nvPr/>
          </p:nvSpPr>
          <p:spPr bwMode="auto">
            <a:xfrm>
              <a:off x="5146" y="3778"/>
              <a:ext cx="183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South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4" name="Rectangle 1457"/>
            <p:cNvSpPr>
              <a:spLocks noChangeArrowheads="1"/>
            </p:cNvSpPr>
            <p:nvPr/>
          </p:nvSpPr>
          <p:spPr bwMode="auto">
            <a:xfrm>
              <a:off x="5267" y="3778"/>
              <a:ext cx="5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5" name="Rectangle 1458"/>
            <p:cNvSpPr>
              <a:spLocks noChangeArrowheads="1"/>
            </p:cNvSpPr>
            <p:nvPr/>
          </p:nvSpPr>
          <p:spPr bwMode="auto">
            <a:xfrm>
              <a:off x="5329" y="3778"/>
              <a:ext cx="33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r>
                <a:rPr kumimoji="0" lang="es-MX" altLang="es-MX" sz="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Southeast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83" name="Picture 1459"/>
            <p:cNvPicPr>
              <a:picLocks noChangeAspect="1" noChangeArrowheads="1"/>
            </p:cNvPicPr>
            <p:nvPr/>
          </p:nvPicPr>
          <p:blipFill>
            <a:blip r:embed="rId7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" y="3968"/>
              <a:ext cx="44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4" name="Picture 1460"/>
            <p:cNvPicPr>
              <a:picLocks noChangeAspect="1" noChangeArrowheads="1"/>
            </p:cNvPicPr>
            <p:nvPr/>
          </p:nvPicPr>
          <p:blipFill>
            <a:blip r:embed="rId7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9" y="3968"/>
              <a:ext cx="447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5" name="Picture 1461"/>
            <p:cNvPicPr>
              <a:picLocks noChangeAspect="1" noChangeArrowheads="1"/>
            </p:cNvPicPr>
            <p:nvPr/>
          </p:nvPicPr>
          <p:blipFill>
            <a:blip r:embed="rId8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" y="3972"/>
              <a:ext cx="31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86" name="Picture 1462"/>
            <p:cNvPicPr>
              <a:picLocks noChangeAspect="1" noChangeArrowheads="1"/>
            </p:cNvPicPr>
            <p:nvPr/>
          </p:nvPicPr>
          <p:blipFill>
            <a:blip r:embed="rId8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4" y="3972"/>
              <a:ext cx="316" cy="1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Rectangle 1463"/>
            <p:cNvSpPr>
              <a:spLocks noChangeArrowheads="1"/>
            </p:cNvSpPr>
            <p:nvPr/>
          </p:nvSpPr>
          <p:spPr bwMode="auto">
            <a:xfrm>
              <a:off x="3619" y="3980"/>
              <a:ext cx="406" cy="1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7" name="Freeform 1464"/>
            <p:cNvSpPr>
              <a:spLocks noEditPoints="1"/>
            </p:cNvSpPr>
            <p:nvPr/>
          </p:nvSpPr>
          <p:spPr bwMode="auto">
            <a:xfrm>
              <a:off x="3617" y="3978"/>
              <a:ext cx="410" cy="122"/>
            </a:xfrm>
            <a:custGeom>
              <a:avLst/>
              <a:gdLst>
                <a:gd name="T0" fmla="*/ 0 w 4792"/>
                <a:gd name="T1" fmla="*/ 1208 h 1424"/>
                <a:gd name="T2" fmla="*/ 0 w 4792"/>
                <a:gd name="T3" fmla="*/ 872 h 1424"/>
                <a:gd name="T4" fmla="*/ 48 w 4792"/>
                <a:gd name="T5" fmla="*/ 680 h 1424"/>
                <a:gd name="T6" fmla="*/ 48 w 4792"/>
                <a:gd name="T7" fmla="*/ 632 h 1424"/>
                <a:gd name="T8" fmla="*/ 0 w 4792"/>
                <a:gd name="T9" fmla="*/ 440 h 1424"/>
                <a:gd name="T10" fmla="*/ 0 w 4792"/>
                <a:gd name="T11" fmla="*/ 56 h 1424"/>
                <a:gd name="T12" fmla="*/ 48 w 4792"/>
                <a:gd name="T13" fmla="*/ 24 h 1424"/>
                <a:gd name="T14" fmla="*/ 184 w 4792"/>
                <a:gd name="T15" fmla="*/ 48 h 1424"/>
                <a:gd name="T16" fmla="*/ 376 w 4792"/>
                <a:gd name="T17" fmla="*/ 0 h 1424"/>
                <a:gd name="T18" fmla="*/ 760 w 4792"/>
                <a:gd name="T19" fmla="*/ 0 h 1424"/>
                <a:gd name="T20" fmla="*/ 1096 w 4792"/>
                <a:gd name="T21" fmla="*/ 0 h 1424"/>
                <a:gd name="T22" fmla="*/ 1288 w 4792"/>
                <a:gd name="T23" fmla="*/ 48 h 1424"/>
                <a:gd name="T24" fmla="*/ 1336 w 4792"/>
                <a:gd name="T25" fmla="*/ 48 h 1424"/>
                <a:gd name="T26" fmla="*/ 1528 w 4792"/>
                <a:gd name="T27" fmla="*/ 0 h 1424"/>
                <a:gd name="T28" fmla="*/ 1912 w 4792"/>
                <a:gd name="T29" fmla="*/ 0 h 1424"/>
                <a:gd name="T30" fmla="*/ 2248 w 4792"/>
                <a:gd name="T31" fmla="*/ 0 h 1424"/>
                <a:gd name="T32" fmla="*/ 2440 w 4792"/>
                <a:gd name="T33" fmla="*/ 48 h 1424"/>
                <a:gd name="T34" fmla="*/ 2488 w 4792"/>
                <a:gd name="T35" fmla="*/ 48 h 1424"/>
                <a:gd name="T36" fmla="*/ 2680 w 4792"/>
                <a:gd name="T37" fmla="*/ 0 h 1424"/>
                <a:gd name="T38" fmla="*/ 3064 w 4792"/>
                <a:gd name="T39" fmla="*/ 0 h 1424"/>
                <a:gd name="T40" fmla="*/ 3400 w 4792"/>
                <a:gd name="T41" fmla="*/ 0 h 1424"/>
                <a:gd name="T42" fmla="*/ 3592 w 4792"/>
                <a:gd name="T43" fmla="*/ 48 h 1424"/>
                <a:gd name="T44" fmla="*/ 3640 w 4792"/>
                <a:gd name="T45" fmla="*/ 48 h 1424"/>
                <a:gd name="T46" fmla="*/ 3832 w 4792"/>
                <a:gd name="T47" fmla="*/ 0 h 1424"/>
                <a:gd name="T48" fmla="*/ 4216 w 4792"/>
                <a:gd name="T49" fmla="*/ 0 h 1424"/>
                <a:gd name="T50" fmla="*/ 4552 w 4792"/>
                <a:gd name="T51" fmla="*/ 0 h 1424"/>
                <a:gd name="T52" fmla="*/ 4744 w 4792"/>
                <a:gd name="T53" fmla="*/ 48 h 1424"/>
                <a:gd name="T54" fmla="*/ 4744 w 4792"/>
                <a:gd name="T55" fmla="*/ 48 h 1424"/>
                <a:gd name="T56" fmla="*/ 4792 w 4792"/>
                <a:gd name="T57" fmla="*/ 240 h 1424"/>
                <a:gd name="T58" fmla="*/ 4792 w 4792"/>
                <a:gd name="T59" fmla="*/ 624 h 1424"/>
                <a:gd name="T60" fmla="*/ 4792 w 4792"/>
                <a:gd name="T61" fmla="*/ 960 h 1424"/>
                <a:gd name="T62" fmla="*/ 4744 w 4792"/>
                <a:gd name="T63" fmla="*/ 1152 h 1424"/>
                <a:gd name="T64" fmla="*/ 4744 w 4792"/>
                <a:gd name="T65" fmla="*/ 1200 h 1424"/>
                <a:gd name="T66" fmla="*/ 4632 w 4792"/>
                <a:gd name="T67" fmla="*/ 1376 h 1424"/>
                <a:gd name="T68" fmla="*/ 4440 w 4792"/>
                <a:gd name="T69" fmla="*/ 1424 h 1424"/>
                <a:gd name="T70" fmla="*/ 4248 w 4792"/>
                <a:gd name="T71" fmla="*/ 1376 h 1424"/>
                <a:gd name="T72" fmla="*/ 4200 w 4792"/>
                <a:gd name="T73" fmla="*/ 1376 h 1424"/>
                <a:gd name="T74" fmla="*/ 4008 w 4792"/>
                <a:gd name="T75" fmla="*/ 1424 h 1424"/>
                <a:gd name="T76" fmla="*/ 3624 w 4792"/>
                <a:gd name="T77" fmla="*/ 1424 h 1424"/>
                <a:gd name="T78" fmla="*/ 3288 w 4792"/>
                <a:gd name="T79" fmla="*/ 1424 h 1424"/>
                <a:gd name="T80" fmla="*/ 3096 w 4792"/>
                <a:gd name="T81" fmla="*/ 1376 h 1424"/>
                <a:gd name="T82" fmla="*/ 3048 w 4792"/>
                <a:gd name="T83" fmla="*/ 1376 h 1424"/>
                <a:gd name="T84" fmla="*/ 2856 w 4792"/>
                <a:gd name="T85" fmla="*/ 1424 h 1424"/>
                <a:gd name="T86" fmla="*/ 2472 w 4792"/>
                <a:gd name="T87" fmla="*/ 1424 h 1424"/>
                <a:gd name="T88" fmla="*/ 2136 w 4792"/>
                <a:gd name="T89" fmla="*/ 1424 h 1424"/>
                <a:gd name="T90" fmla="*/ 1944 w 4792"/>
                <a:gd name="T91" fmla="*/ 1376 h 1424"/>
                <a:gd name="T92" fmla="*/ 1896 w 4792"/>
                <a:gd name="T93" fmla="*/ 1376 h 1424"/>
                <a:gd name="T94" fmla="*/ 1704 w 4792"/>
                <a:gd name="T95" fmla="*/ 1424 h 1424"/>
                <a:gd name="T96" fmla="*/ 1320 w 4792"/>
                <a:gd name="T97" fmla="*/ 1424 h 1424"/>
                <a:gd name="T98" fmla="*/ 984 w 4792"/>
                <a:gd name="T99" fmla="*/ 1424 h 1424"/>
                <a:gd name="T100" fmla="*/ 792 w 4792"/>
                <a:gd name="T101" fmla="*/ 1376 h 1424"/>
                <a:gd name="T102" fmla="*/ 744 w 4792"/>
                <a:gd name="T103" fmla="*/ 1376 h 1424"/>
                <a:gd name="T104" fmla="*/ 552 w 4792"/>
                <a:gd name="T105" fmla="*/ 1424 h 1424"/>
                <a:gd name="T106" fmla="*/ 168 w 4792"/>
                <a:gd name="T107" fmla="*/ 1424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792" h="1424">
                  <a:moveTo>
                    <a:pt x="0" y="1400"/>
                  </a:moveTo>
                  <a:lnTo>
                    <a:pt x="0" y="1256"/>
                  </a:lnTo>
                  <a:lnTo>
                    <a:pt x="48" y="1256"/>
                  </a:lnTo>
                  <a:lnTo>
                    <a:pt x="48" y="1400"/>
                  </a:lnTo>
                  <a:lnTo>
                    <a:pt x="0" y="1400"/>
                  </a:lnTo>
                  <a:close/>
                  <a:moveTo>
                    <a:pt x="0" y="1208"/>
                  </a:moveTo>
                  <a:lnTo>
                    <a:pt x="0" y="1064"/>
                  </a:lnTo>
                  <a:lnTo>
                    <a:pt x="48" y="1064"/>
                  </a:lnTo>
                  <a:lnTo>
                    <a:pt x="48" y="1208"/>
                  </a:lnTo>
                  <a:lnTo>
                    <a:pt x="0" y="1208"/>
                  </a:lnTo>
                  <a:close/>
                  <a:moveTo>
                    <a:pt x="0" y="1016"/>
                  </a:moveTo>
                  <a:lnTo>
                    <a:pt x="0" y="872"/>
                  </a:lnTo>
                  <a:lnTo>
                    <a:pt x="48" y="872"/>
                  </a:lnTo>
                  <a:lnTo>
                    <a:pt x="48" y="1016"/>
                  </a:lnTo>
                  <a:lnTo>
                    <a:pt x="0" y="1016"/>
                  </a:lnTo>
                  <a:close/>
                  <a:moveTo>
                    <a:pt x="0" y="824"/>
                  </a:moveTo>
                  <a:lnTo>
                    <a:pt x="0" y="680"/>
                  </a:lnTo>
                  <a:lnTo>
                    <a:pt x="48" y="680"/>
                  </a:lnTo>
                  <a:lnTo>
                    <a:pt x="48" y="824"/>
                  </a:lnTo>
                  <a:lnTo>
                    <a:pt x="0" y="824"/>
                  </a:lnTo>
                  <a:close/>
                  <a:moveTo>
                    <a:pt x="0" y="632"/>
                  </a:moveTo>
                  <a:lnTo>
                    <a:pt x="0" y="488"/>
                  </a:lnTo>
                  <a:lnTo>
                    <a:pt x="48" y="488"/>
                  </a:lnTo>
                  <a:lnTo>
                    <a:pt x="48" y="632"/>
                  </a:lnTo>
                  <a:lnTo>
                    <a:pt x="0" y="632"/>
                  </a:lnTo>
                  <a:close/>
                  <a:moveTo>
                    <a:pt x="0" y="440"/>
                  </a:moveTo>
                  <a:lnTo>
                    <a:pt x="0" y="296"/>
                  </a:lnTo>
                  <a:lnTo>
                    <a:pt x="48" y="296"/>
                  </a:lnTo>
                  <a:lnTo>
                    <a:pt x="48" y="440"/>
                  </a:lnTo>
                  <a:lnTo>
                    <a:pt x="0" y="440"/>
                  </a:lnTo>
                  <a:close/>
                  <a:moveTo>
                    <a:pt x="0" y="248"/>
                  </a:moveTo>
                  <a:lnTo>
                    <a:pt x="0" y="104"/>
                  </a:lnTo>
                  <a:lnTo>
                    <a:pt x="48" y="104"/>
                  </a:lnTo>
                  <a:lnTo>
                    <a:pt x="48" y="248"/>
                  </a:lnTo>
                  <a:lnTo>
                    <a:pt x="0" y="248"/>
                  </a:lnTo>
                  <a:close/>
                  <a:moveTo>
                    <a:pt x="0" y="56"/>
                  </a:moveTo>
                  <a:lnTo>
                    <a:pt x="0" y="24"/>
                  </a:lnTo>
                  <a:cubicBezTo>
                    <a:pt x="0" y="11"/>
                    <a:pt x="11" y="0"/>
                    <a:pt x="24" y="0"/>
                  </a:cubicBezTo>
                  <a:lnTo>
                    <a:pt x="136" y="0"/>
                  </a:lnTo>
                  <a:lnTo>
                    <a:pt x="13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6"/>
                  </a:lnTo>
                  <a:lnTo>
                    <a:pt x="0" y="56"/>
                  </a:lnTo>
                  <a:close/>
                  <a:moveTo>
                    <a:pt x="184" y="0"/>
                  </a:moveTo>
                  <a:lnTo>
                    <a:pt x="328" y="0"/>
                  </a:lnTo>
                  <a:lnTo>
                    <a:pt x="328" y="48"/>
                  </a:lnTo>
                  <a:lnTo>
                    <a:pt x="184" y="48"/>
                  </a:lnTo>
                  <a:lnTo>
                    <a:pt x="184" y="0"/>
                  </a:lnTo>
                  <a:close/>
                  <a:moveTo>
                    <a:pt x="376" y="0"/>
                  </a:moveTo>
                  <a:lnTo>
                    <a:pt x="520" y="0"/>
                  </a:lnTo>
                  <a:lnTo>
                    <a:pt x="520" y="48"/>
                  </a:lnTo>
                  <a:lnTo>
                    <a:pt x="376" y="48"/>
                  </a:lnTo>
                  <a:lnTo>
                    <a:pt x="376" y="0"/>
                  </a:lnTo>
                  <a:close/>
                  <a:moveTo>
                    <a:pt x="568" y="0"/>
                  </a:moveTo>
                  <a:lnTo>
                    <a:pt x="712" y="0"/>
                  </a:lnTo>
                  <a:lnTo>
                    <a:pt x="712" y="48"/>
                  </a:lnTo>
                  <a:lnTo>
                    <a:pt x="568" y="48"/>
                  </a:lnTo>
                  <a:lnTo>
                    <a:pt x="568" y="0"/>
                  </a:lnTo>
                  <a:close/>
                  <a:moveTo>
                    <a:pt x="760" y="0"/>
                  </a:moveTo>
                  <a:lnTo>
                    <a:pt x="904" y="0"/>
                  </a:lnTo>
                  <a:lnTo>
                    <a:pt x="904" y="48"/>
                  </a:lnTo>
                  <a:lnTo>
                    <a:pt x="760" y="48"/>
                  </a:lnTo>
                  <a:lnTo>
                    <a:pt x="760" y="0"/>
                  </a:lnTo>
                  <a:close/>
                  <a:moveTo>
                    <a:pt x="952" y="0"/>
                  </a:moveTo>
                  <a:lnTo>
                    <a:pt x="1096" y="0"/>
                  </a:lnTo>
                  <a:lnTo>
                    <a:pt x="1096" y="48"/>
                  </a:lnTo>
                  <a:lnTo>
                    <a:pt x="952" y="48"/>
                  </a:lnTo>
                  <a:lnTo>
                    <a:pt x="952" y="0"/>
                  </a:lnTo>
                  <a:close/>
                  <a:moveTo>
                    <a:pt x="1144" y="0"/>
                  </a:moveTo>
                  <a:lnTo>
                    <a:pt x="1288" y="0"/>
                  </a:lnTo>
                  <a:lnTo>
                    <a:pt x="1288" y="48"/>
                  </a:lnTo>
                  <a:lnTo>
                    <a:pt x="1144" y="48"/>
                  </a:lnTo>
                  <a:lnTo>
                    <a:pt x="1144" y="0"/>
                  </a:lnTo>
                  <a:close/>
                  <a:moveTo>
                    <a:pt x="1336" y="0"/>
                  </a:moveTo>
                  <a:lnTo>
                    <a:pt x="1480" y="0"/>
                  </a:lnTo>
                  <a:lnTo>
                    <a:pt x="1480" y="48"/>
                  </a:lnTo>
                  <a:lnTo>
                    <a:pt x="1336" y="48"/>
                  </a:lnTo>
                  <a:lnTo>
                    <a:pt x="1336" y="0"/>
                  </a:lnTo>
                  <a:close/>
                  <a:moveTo>
                    <a:pt x="1528" y="0"/>
                  </a:moveTo>
                  <a:lnTo>
                    <a:pt x="1672" y="0"/>
                  </a:lnTo>
                  <a:lnTo>
                    <a:pt x="1672" y="48"/>
                  </a:lnTo>
                  <a:lnTo>
                    <a:pt x="1528" y="48"/>
                  </a:lnTo>
                  <a:lnTo>
                    <a:pt x="1528" y="0"/>
                  </a:lnTo>
                  <a:close/>
                  <a:moveTo>
                    <a:pt x="1720" y="0"/>
                  </a:moveTo>
                  <a:lnTo>
                    <a:pt x="1864" y="0"/>
                  </a:lnTo>
                  <a:lnTo>
                    <a:pt x="1864" y="48"/>
                  </a:lnTo>
                  <a:lnTo>
                    <a:pt x="1720" y="48"/>
                  </a:lnTo>
                  <a:lnTo>
                    <a:pt x="1720" y="0"/>
                  </a:lnTo>
                  <a:close/>
                  <a:moveTo>
                    <a:pt x="1912" y="0"/>
                  </a:moveTo>
                  <a:lnTo>
                    <a:pt x="2056" y="0"/>
                  </a:lnTo>
                  <a:lnTo>
                    <a:pt x="2056" y="48"/>
                  </a:lnTo>
                  <a:lnTo>
                    <a:pt x="1912" y="48"/>
                  </a:lnTo>
                  <a:lnTo>
                    <a:pt x="1912" y="0"/>
                  </a:lnTo>
                  <a:close/>
                  <a:moveTo>
                    <a:pt x="2104" y="0"/>
                  </a:moveTo>
                  <a:lnTo>
                    <a:pt x="2248" y="0"/>
                  </a:lnTo>
                  <a:lnTo>
                    <a:pt x="2248" y="48"/>
                  </a:lnTo>
                  <a:lnTo>
                    <a:pt x="2104" y="48"/>
                  </a:lnTo>
                  <a:lnTo>
                    <a:pt x="2104" y="0"/>
                  </a:lnTo>
                  <a:close/>
                  <a:moveTo>
                    <a:pt x="2296" y="0"/>
                  </a:moveTo>
                  <a:lnTo>
                    <a:pt x="2440" y="0"/>
                  </a:lnTo>
                  <a:lnTo>
                    <a:pt x="2440" y="48"/>
                  </a:lnTo>
                  <a:lnTo>
                    <a:pt x="2296" y="48"/>
                  </a:lnTo>
                  <a:lnTo>
                    <a:pt x="2296" y="0"/>
                  </a:lnTo>
                  <a:close/>
                  <a:moveTo>
                    <a:pt x="2488" y="0"/>
                  </a:moveTo>
                  <a:lnTo>
                    <a:pt x="2632" y="0"/>
                  </a:lnTo>
                  <a:lnTo>
                    <a:pt x="2632" y="48"/>
                  </a:lnTo>
                  <a:lnTo>
                    <a:pt x="2488" y="48"/>
                  </a:lnTo>
                  <a:lnTo>
                    <a:pt x="2488" y="0"/>
                  </a:lnTo>
                  <a:close/>
                  <a:moveTo>
                    <a:pt x="2680" y="0"/>
                  </a:moveTo>
                  <a:lnTo>
                    <a:pt x="2824" y="0"/>
                  </a:lnTo>
                  <a:lnTo>
                    <a:pt x="2824" y="48"/>
                  </a:lnTo>
                  <a:lnTo>
                    <a:pt x="2680" y="48"/>
                  </a:lnTo>
                  <a:lnTo>
                    <a:pt x="2680" y="0"/>
                  </a:lnTo>
                  <a:close/>
                  <a:moveTo>
                    <a:pt x="2872" y="0"/>
                  </a:moveTo>
                  <a:lnTo>
                    <a:pt x="3016" y="0"/>
                  </a:lnTo>
                  <a:lnTo>
                    <a:pt x="3016" y="48"/>
                  </a:lnTo>
                  <a:lnTo>
                    <a:pt x="2872" y="48"/>
                  </a:lnTo>
                  <a:lnTo>
                    <a:pt x="2872" y="0"/>
                  </a:lnTo>
                  <a:close/>
                  <a:moveTo>
                    <a:pt x="3064" y="0"/>
                  </a:moveTo>
                  <a:lnTo>
                    <a:pt x="3208" y="0"/>
                  </a:lnTo>
                  <a:lnTo>
                    <a:pt x="3208" y="48"/>
                  </a:lnTo>
                  <a:lnTo>
                    <a:pt x="3064" y="48"/>
                  </a:lnTo>
                  <a:lnTo>
                    <a:pt x="3064" y="0"/>
                  </a:lnTo>
                  <a:close/>
                  <a:moveTo>
                    <a:pt x="3256" y="0"/>
                  </a:moveTo>
                  <a:lnTo>
                    <a:pt x="3400" y="0"/>
                  </a:lnTo>
                  <a:lnTo>
                    <a:pt x="3400" y="48"/>
                  </a:lnTo>
                  <a:lnTo>
                    <a:pt x="3256" y="48"/>
                  </a:lnTo>
                  <a:lnTo>
                    <a:pt x="3256" y="0"/>
                  </a:lnTo>
                  <a:close/>
                  <a:moveTo>
                    <a:pt x="3448" y="0"/>
                  </a:moveTo>
                  <a:lnTo>
                    <a:pt x="3592" y="0"/>
                  </a:lnTo>
                  <a:lnTo>
                    <a:pt x="3592" y="48"/>
                  </a:lnTo>
                  <a:lnTo>
                    <a:pt x="3448" y="48"/>
                  </a:lnTo>
                  <a:lnTo>
                    <a:pt x="3448" y="0"/>
                  </a:lnTo>
                  <a:close/>
                  <a:moveTo>
                    <a:pt x="3640" y="0"/>
                  </a:moveTo>
                  <a:lnTo>
                    <a:pt x="3784" y="0"/>
                  </a:lnTo>
                  <a:lnTo>
                    <a:pt x="3784" y="48"/>
                  </a:lnTo>
                  <a:lnTo>
                    <a:pt x="3640" y="48"/>
                  </a:lnTo>
                  <a:lnTo>
                    <a:pt x="3640" y="0"/>
                  </a:lnTo>
                  <a:close/>
                  <a:moveTo>
                    <a:pt x="3832" y="0"/>
                  </a:moveTo>
                  <a:lnTo>
                    <a:pt x="3976" y="0"/>
                  </a:lnTo>
                  <a:lnTo>
                    <a:pt x="3976" y="48"/>
                  </a:lnTo>
                  <a:lnTo>
                    <a:pt x="3832" y="48"/>
                  </a:lnTo>
                  <a:lnTo>
                    <a:pt x="3832" y="0"/>
                  </a:lnTo>
                  <a:close/>
                  <a:moveTo>
                    <a:pt x="4024" y="0"/>
                  </a:moveTo>
                  <a:lnTo>
                    <a:pt x="4168" y="0"/>
                  </a:lnTo>
                  <a:lnTo>
                    <a:pt x="4168" y="48"/>
                  </a:lnTo>
                  <a:lnTo>
                    <a:pt x="4024" y="48"/>
                  </a:lnTo>
                  <a:lnTo>
                    <a:pt x="4024" y="0"/>
                  </a:lnTo>
                  <a:close/>
                  <a:moveTo>
                    <a:pt x="4216" y="0"/>
                  </a:moveTo>
                  <a:lnTo>
                    <a:pt x="4360" y="0"/>
                  </a:lnTo>
                  <a:lnTo>
                    <a:pt x="4360" y="48"/>
                  </a:lnTo>
                  <a:lnTo>
                    <a:pt x="4216" y="48"/>
                  </a:lnTo>
                  <a:lnTo>
                    <a:pt x="4216" y="0"/>
                  </a:lnTo>
                  <a:close/>
                  <a:moveTo>
                    <a:pt x="4408" y="0"/>
                  </a:moveTo>
                  <a:lnTo>
                    <a:pt x="4552" y="0"/>
                  </a:lnTo>
                  <a:lnTo>
                    <a:pt x="4552" y="48"/>
                  </a:lnTo>
                  <a:lnTo>
                    <a:pt x="4408" y="48"/>
                  </a:lnTo>
                  <a:lnTo>
                    <a:pt x="4408" y="0"/>
                  </a:lnTo>
                  <a:close/>
                  <a:moveTo>
                    <a:pt x="4600" y="0"/>
                  </a:moveTo>
                  <a:lnTo>
                    <a:pt x="4744" y="0"/>
                  </a:lnTo>
                  <a:lnTo>
                    <a:pt x="4744" y="48"/>
                  </a:lnTo>
                  <a:lnTo>
                    <a:pt x="4600" y="48"/>
                  </a:lnTo>
                  <a:lnTo>
                    <a:pt x="4600" y="0"/>
                  </a:lnTo>
                  <a:close/>
                  <a:moveTo>
                    <a:pt x="4792" y="48"/>
                  </a:moveTo>
                  <a:lnTo>
                    <a:pt x="4792" y="192"/>
                  </a:lnTo>
                  <a:lnTo>
                    <a:pt x="4744" y="192"/>
                  </a:lnTo>
                  <a:lnTo>
                    <a:pt x="4744" y="48"/>
                  </a:lnTo>
                  <a:lnTo>
                    <a:pt x="4792" y="48"/>
                  </a:lnTo>
                  <a:close/>
                  <a:moveTo>
                    <a:pt x="4792" y="240"/>
                  </a:moveTo>
                  <a:lnTo>
                    <a:pt x="4792" y="384"/>
                  </a:lnTo>
                  <a:lnTo>
                    <a:pt x="4744" y="384"/>
                  </a:lnTo>
                  <a:lnTo>
                    <a:pt x="4744" y="240"/>
                  </a:lnTo>
                  <a:lnTo>
                    <a:pt x="4792" y="240"/>
                  </a:lnTo>
                  <a:close/>
                  <a:moveTo>
                    <a:pt x="4792" y="432"/>
                  </a:moveTo>
                  <a:lnTo>
                    <a:pt x="4792" y="576"/>
                  </a:lnTo>
                  <a:lnTo>
                    <a:pt x="4744" y="576"/>
                  </a:lnTo>
                  <a:lnTo>
                    <a:pt x="4744" y="432"/>
                  </a:lnTo>
                  <a:lnTo>
                    <a:pt x="4792" y="432"/>
                  </a:lnTo>
                  <a:close/>
                  <a:moveTo>
                    <a:pt x="4792" y="624"/>
                  </a:moveTo>
                  <a:lnTo>
                    <a:pt x="4792" y="768"/>
                  </a:lnTo>
                  <a:lnTo>
                    <a:pt x="4744" y="768"/>
                  </a:lnTo>
                  <a:lnTo>
                    <a:pt x="4744" y="624"/>
                  </a:lnTo>
                  <a:lnTo>
                    <a:pt x="4792" y="624"/>
                  </a:lnTo>
                  <a:close/>
                  <a:moveTo>
                    <a:pt x="4792" y="816"/>
                  </a:moveTo>
                  <a:lnTo>
                    <a:pt x="4792" y="960"/>
                  </a:lnTo>
                  <a:lnTo>
                    <a:pt x="4744" y="960"/>
                  </a:lnTo>
                  <a:lnTo>
                    <a:pt x="4744" y="816"/>
                  </a:lnTo>
                  <a:lnTo>
                    <a:pt x="4792" y="816"/>
                  </a:lnTo>
                  <a:close/>
                  <a:moveTo>
                    <a:pt x="4792" y="1008"/>
                  </a:moveTo>
                  <a:lnTo>
                    <a:pt x="4792" y="1152"/>
                  </a:lnTo>
                  <a:lnTo>
                    <a:pt x="4744" y="1152"/>
                  </a:lnTo>
                  <a:lnTo>
                    <a:pt x="4744" y="1008"/>
                  </a:lnTo>
                  <a:lnTo>
                    <a:pt x="4792" y="1008"/>
                  </a:lnTo>
                  <a:close/>
                  <a:moveTo>
                    <a:pt x="4792" y="1200"/>
                  </a:moveTo>
                  <a:lnTo>
                    <a:pt x="4792" y="1344"/>
                  </a:lnTo>
                  <a:lnTo>
                    <a:pt x="4744" y="1344"/>
                  </a:lnTo>
                  <a:lnTo>
                    <a:pt x="4744" y="1200"/>
                  </a:lnTo>
                  <a:lnTo>
                    <a:pt x="4792" y="1200"/>
                  </a:lnTo>
                  <a:close/>
                  <a:moveTo>
                    <a:pt x="4792" y="1392"/>
                  </a:moveTo>
                  <a:lnTo>
                    <a:pt x="4792" y="1400"/>
                  </a:lnTo>
                  <a:cubicBezTo>
                    <a:pt x="4792" y="1414"/>
                    <a:pt x="4782" y="1424"/>
                    <a:pt x="4768" y="1424"/>
                  </a:cubicBezTo>
                  <a:lnTo>
                    <a:pt x="4632" y="1424"/>
                  </a:lnTo>
                  <a:lnTo>
                    <a:pt x="4632" y="1376"/>
                  </a:lnTo>
                  <a:lnTo>
                    <a:pt x="4768" y="1376"/>
                  </a:lnTo>
                  <a:lnTo>
                    <a:pt x="4744" y="1400"/>
                  </a:lnTo>
                  <a:lnTo>
                    <a:pt x="4744" y="1392"/>
                  </a:lnTo>
                  <a:lnTo>
                    <a:pt x="4792" y="1392"/>
                  </a:lnTo>
                  <a:close/>
                  <a:moveTo>
                    <a:pt x="4584" y="1424"/>
                  </a:moveTo>
                  <a:lnTo>
                    <a:pt x="4440" y="1424"/>
                  </a:lnTo>
                  <a:lnTo>
                    <a:pt x="4440" y="1376"/>
                  </a:lnTo>
                  <a:lnTo>
                    <a:pt x="4584" y="1376"/>
                  </a:lnTo>
                  <a:lnTo>
                    <a:pt x="4584" y="1424"/>
                  </a:lnTo>
                  <a:close/>
                  <a:moveTo>
                    <a:pt x="4392" y="1424"/>
                  </a:moveTo>
                  <a:lnTo>
                    <a:pt x="4248" y="1424"/>
                  </a:lnTo>
                  <a:lnTo>
                    <a:pt x="4248" y="1376"/>
                  </a:lnTo>
                  <a:lnTo>
                    <a:pt x="4392" y="1376"/>
                  </a:lnTo>
                  <a:lnTo>
                    <a:pt x="4392" y="1424"/>
                  </a:lnTo>
                  <a:close/>
                  <a:moveTo>
                    <a:pt x="4200" y="1424"/>
                  </a:moveTo>
                  <a:lnTo>
                    <a:pt x="4056" y="1424"/>
                  </a:lnTo>
                  <a:lnTo>
                    <a:pt x="4056" y="1376"/>
                  </a:lnTo>
                  <a:lnTo>
                    <a:pt x="4200" y="1376"/>
                  </a:lnTo>
                  <a:lnTo>
                    <a:pt x="4200" y="1424"/>
                  </a:lnTo>
                  <a:close/>
                  <a:moveTo>
                    <a:pt x="4008" y="1424"/>
                  </a:moveTo>
                  <a:lnTo>
                    <a:pt x="3864" y="1424"/>
                  </a:lnTo>
                  <a:lnTo>
                    <a:pt x="3864" y="1376"/>
                  </a:lnTo>
                  <a:lnTo>
                    <a:pt x="4008" y="1376"/>
                  </a:lnTo>
                  <a:lnTo>
                    <a:pt x="4008" y="1424"/>
                  </a:lnTo>
                  <a:close/>
                  <a:moveTo>
                    <a:pt x="3816" y="1424"/>
                  </a:moveTo>
                  <a:lnTo>
                    <a:pt x="3672" y="1424"/>
                  </a:lnTo>
                  <a:lnTo>
                    <a:pt x="3672" y="1376"/>
                  </a:lnTo>
                  <a:lnTo>
                    <a:pt x="3816" y="1376"/>
                  </a:lnTo>
                  <a:lnTo>
                    <a:pt x="3816" y="1424"/>
                  </a:lnTo>
                  <a:close/>
                  <a:moveTo>
                    <a:pt x="3624" y="1424"/>
                  </a:moveTo>
                  <a:lnTo>
                    <a:pt x="3480" y="1424"/>
                  </a:lnTo>
                  <a:lnTo>
                    <a:pt x="3480" y="1376"/>
                  </a:lnTo>
                  <a:lnTo>
                    <a:pt x="3624" y="1376"/>
                  </a:lnTo>
                  <a:lnTo>
                    <a:pt x="3624" y="1424"/>
                  </a:lnTo>
                  <a:close/>
                  <a:moveTo>
                    <a:pt x="3432" y="1424"/>
                  </a:moveTo>
                  <a:lnTo>
                    <a:pt x="3288" y="1424"/>
                  </a:lnTo>
                  <a:lnTo>
                    <a:pt x="3288" y="1376"/>
                  </a:lnTo>
                  <a:lnTo>
                    <a:pt x="3432" y="1376"/>
                  </a:lnTo>
                  <a:lnTo>
                    <a:pt x="3432" y="1424"/>
                  </a:lnTo>
                  <a:close/>
                  <a:moveTo>
                    <a:pt x="3240" y="1424"/>
                  </a:moveTo>
                  <a:lnTo>
                    <a:pt x="3096" y="1424"/>
                  </a:lnTo>
                  <a:lnTo>
                    <a:pt x="3096" y="1376"/>
                  </a:lnTo>
                  <a:lnTo>
                    <a:pt x="3240" y="1376"/>
                  </a:lnTo>
                  <a:lnTo>
                    <a:pt x="3240" y="1424"/>
                  </a:lnTo>
                  <a:close/>
                  <a:moveTo>
                    <a:pt x="3048" y="1424"/>
                  </a:moveTo>
                  <a:lnTo>
                    <a:pt x="2904" y="1424"/>
                  </a:lnTo>
                  <a:lnTo>
                    <a:pt x="2904" y="1376"/>
                  </a:lnTo>
                  <a:lnTo>
                    <a:pt x="3048" y="1376"/>
                  </a:lnTo>
                  <a:lnTo>
                    <a:pt x="3048" y="1424"/>
                  </a:lnTo>
                  <a:close/>
                  <a:moveTo>
                    <a:pt x="2856" y="1424"/>
                  </a:moveTo>
                  <a:lnTo>
                    <a:pt x="2712" y="1424"/>
                  </a:lnTo>
                  <a:lnTo>
                    <a:pt x="2712" y="1376"/>
                  </a:lnTo>
                  <a:lnTo>
                    <a:pt x="2856" y="1376"/>
                  </a:lnTo>
                  <a:lnTo>
                    <a:pt x="2856" y="1424"/>
                  </a:lnTo>
                  <a:close/>
                  <a:moveTo>
                    <a:pt x="2664" y="1424"/>
                  </a:moveTo>
                  <a:lnTo>
                    <a:pt x="2520" y="1424"/>
                  </a:lnTo>
                  <a:lnTo>
                    <a:pt x="2520" y="1376"/>
                  </a:lnTo>
                  <a:lnTo>
                    <a:pt x="2664" y="1376"/>
                  </a:lnTo>
                  <a:lnTo>
                    <a:pt x="2664" y="1424"/>
                  </a:lnTo>
                  <a:close/>
                  <a:moveTo>
                    <a:pt x="2472" y="1424"/>
                  </a:moveTo>
                  <a:lnTo>
                    <a:pt x="2328" y="1424"/>
                  </a:lnTo>
                  <a:lnTo>
                    <a:pt x="2328" y="1376"/>
                  </a:lnTo>
                  <a:lnTo>
                    <a:pt x="2472" y="1376"/>
                  </a:lnTo>
                  <a:lnTo>
                    <a:pt x="2472" y="1424"/>
                  </a:lnTo>
                  <a:close/>
                  <a:moveTo>
                    <a:pt x="2280" y="1424"/>
                  </a:moveTo>
                  <a:lnTo>
                    <a:pt x="2136" y="1424"/>
                  </a:lnTo>
                  <a:lnTo>
                    <a:pt x="2136" y="1376"/>
                  </a:lnTo>
                  <a:lnTo>
                    <a:pt x="2280" y="1376"/>
                  </a:lnTo>
                  <a:lnTo>
                    <a:pt x="2280" y="1424"/>
                  </a:lnTo>
                  <a:close/>
                  <a:moveTo>
                    <a:pt x="2088" y="1424"/>
                  </a:moveTo>
                  <a:lnTo>
                    <a:pt x="1944" y="1424"/>
                  </a:lnTo>
                  <a:lnTo>
                    <a:pt x="1944" y="1376"/>
                  </a:lnTo>
                  <a:lnTo>
                    <a:pt x="2088" y="1376"/>
                  </a:lnTo>
                  <a:lnTo>
                    <a:pt x="2088" y="1424"/>
                  </a:lnTo>
                  <a:close/>
                  <a:moveTo>
                    <a:pt x="1896" y="1424"/>
                  </a:moveTo>
                  <a:lnTo>
                    <a:pt x="1752" y="1424"/>
                  </a:lnTo>
                  <a:lnTo>
                    <a:pt x="1752" y="1376"/>
                  </a:lnTo>
                  <a:lnTo>
                    <a:pt x="1896" y="1376"/>
                  </a:lnTo>
                  <a:lnTo>
                    <a:pt x="1896" y="1424"/>
                  </a:lnTo>
                  <a:close/>
                  <a:moveTo>
                    <a:pt x="1704" y="1424"/>
                  </a:moveTo>
                  <a:lnTo>
                    <a:pt x="1560" y="1424"/>
                  </a:lnTo>
                  <a:lnTo>
                    <a:pt x="1560" y="1376"/>
                  </a:lnTo>
                  <a:lnTo>
                    <a:pt x="1704" y="1376"/>
                  </a:lnTo>
                  <a:lnTo>
                    <a:pt x="1704" y="1424"/>
                  </a:lnTo>
                  <a:close/>
                  <a:moveTo>
                    <a:pt x="1512" y="1424"/>
                  </a:moveTo>
                  <a:lnTo>
                    <a:pt x="1368" y="1424"/>
                  </a:lnTo>
                  <a:lnTo>
                    <a:pt x="1368" y="1376"/>
                  </a:lnTo>
                  <a:lnTo>
                    <a:pt x="1512" y="1376"/>
                  </a:lnTo>
                  <a:lnTo>
                    <a:pt x="1512" y="1424"/>
                  </a:lnTo>
                  <a:close/>
                  <a:moveTo>
                    <a:pt x="1320" y="1424"/>
                  </a:moveTo>
                  <a:lnTo>
                    <a:pt x="1176" y="1424"/>
                  </a:lnTo>
                  <a:lnTo>
                    <a:pt x="1176" y="1376"/>
                  </a:lnTo>
                  <a:lnTo>
                    <a:pt x="1320" y="1376"/>
                  </a:lnTo>
                  <a:lnTo>
                    <a:pt x="1320" y="1424"/>
                  </a:lnTo>
                  <a:close/>
                  <a:moveTo>
                    <a:pt x="1128" y="1424"/>
                  </a:moveTo>
                  <a:lnTo>
                    <a:pt x="984" y="1424"/>
                  </a:lnTo>
                  <a:lnTo>
                    <a:pt x="984" y="1376"/>
                  </a:lnTo>
                  <a:lnTo>
                    <a:pt x="1128" y="1376"/>
                  </a:lnTo>
                  <a:lnTo>
                    <a:pt x="1128" y="1424"/>
                  </a:lnTo>
                  <a:close/>
                  <a:moveTo>
                    <a:pt x="936" y="1424"/>
                  </a:moveTo>
                  <a:lnTo>
                    <a:pt x="792" y="1424"/>
                  </a:lnTo>
                  <a:lnTo>
                    <a:pt x="792" y="1376"/>
                  </a:lnTo>
                  <a:lnTo>
                    <a:pt x="936" y="1376"/>
                  </a:lnTo>
                  <a:lnTo>
                    <a:pt x="936" y="1424"/>
                  </a:lnTo>
                  <a:close/>
                  <a:moveTo>
                    <a:pt x="744" y="1424"/>
                  </a:moveTo>
                  <a:lnTo>
                    <a:pt x="600" y="1424"/>
                  </a:lnTo>
                  <a:lnTo>
                    <a:pt x="600" y="1376"/>
                  </a:lnTo>
                  <a:lnTo>
                    <a:pt x="744" y="1376"/>
                  </a:lnTo>
                  <a:lnTo>
                    <a:pt x="744" y="1424"/>
                  </a:lnTo>
                  <a:close/>
                  <a:moveTo>
                    <a:pt x="552" y="1424"/>
                  </a:moveTo>
                  <a:lnTo>
                    <a:pt x="408" y="1424"/>
                  </a:lnTo>
                  <a:lnTo>
                    <a:pt x="408" y="1376"/>
                  </a:lnTo>
                  <a:lnTo>
                    <a:pt x="552" y="1376"/>
                  </a:lnTo>
                  <a:lnTo>
                    <a:pt x="552" y="1424"/>
                  </a:lnTo>
                  <a:close/>
                  <a:moveTo>
                    <a:pt x="360" y="1424"/>
                  </a:moveTo>
                  <a:lnTo>
                    <a:pt x="216" y="1424"/>
                  </a:lnTo>
                  <a:lnTo>
                    <a:pt x="216" y="1376"/>
                  </a:lnTo>
                  <a:lnTo>
                    <a:pt x="360" y="1376"/>
                  </a:lnTo>
                  <a:lnTo>
                    <a:pt x="360" y="1424"/>
                  </a:lnTo>
                  <a:close/>
                  <a:moveTo>
                    <a:pt x="168" y="1424"/>
                  </a:moveTo>
                  <a:lnTo>
                    <a:pt x="24" y="1424"/>
                  </a:lnTo>
                  <a:lnTo>
                    <a:pt x="24" y="1376"/>
                  </a:lnTo>
                  <a:lnTo>
                    <a:pt x="168" y="1376"/>
                  </a:lnTo>
                  <a:lnTo>
                    <a:pt x="168" y="1424"/>
                  </a:lnTo>
                  <a:close/>
                </a:path>
              </a:pathLst>
            </a:custGeom>
            <a:solidFill>
              <a:srgbClr val="7D60A0"/>
            </a:solidFill>
            <a:ln w="0" cap="flat">
              <a:solidFill>
                <a:srgbClr val="7D60A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18" name="Rectangle 1465"/>
            <p:cNvSpPr>
              <a:spLocks noChangeArrowheads="1"/>
            </p:cNvSpPr>
            <p:nvPr/>
          </p:nvSpPr>
          <p:spPr bwMode="auto">
            <a:xfrm>
              <a:off x="3661" y="4004"/>
              <a:ext cx="20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Center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90" name="Picture 1466"/>
            <p:cNvPicPr>
              <a:picLocks noChangeAspect="1" noChangeArrowheads="1"/>
            </p:cNvPicPr>
            <p:nvPr/>
          </p:nvPicPr>
          <p:blipFill>
            <a:blip r:embed="rId8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3287"/>
              <a:ext cx="70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1" name="Picture 1467"/>
            <p:cNvPicPr>
              <a:picLocks noChangeAspect="1" noChangeArrowheads="1"/>
            </p:cNvPicPr>
            <p:nvPr/>
          </p:nvPicPr>
          <p:blipFill>
            <a:blip r:embed="rId8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4" y="3287"/>
              <a:ext cx="704" cy="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2" name="Picture 1468"/>
            <p:cNvPicPr>
              <a:picLocks noChangeAspect="1" noChangeArrowheads="1"/>
            </p:cNvPicPr>
            <p:nvPr/>
          </p:nvPicPr>
          <p:blipFill>
            <a:blip r:embed="rId8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290"/>
              <a:ext cx="64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93" name="Picture 1469"/>
            <p:cNvPicPr>
              <a:picLocks noChangeAspect="1" noChangeArrowheads="1"/>
            </p:cNvPicPr>
            <p:nvPr/>
          </p:nvPicPr>
          <p:blipFill>
            <a:blip r:embed="rId8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290"/>
              <a:ext cx="641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9" name="Rectangle 1470"/>
            <p:cNvSpPr>
              <a:spLocks noChangeArrowheads="1"/>
            </p:cNvSpPr>
            <p:nvPr/>
          </p:nvSpPr>
          <p:spPr bwMode="auto">
            <a:xfrm>
              <a:off x="2854" y="3299"/>
              <a:ext cx="663" cy="19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0" name="Freeform 1471"/>
            <p:cNvSpPr>
              <a:spLocks noEditPoints="1"/>
            </p:cNvSpPr>
            <p:nvPr/>
          </p:nvSpPr>
          <p:spPr bwMode="auto">
            <a:xfrm>
              <a:off x="2852" y="3297"/>
              <a:ext cx="667" cy="197"/>
            </a:xfrm>
            <a:custGeom>
              <a:avLst/>
              <a:gdLst>
                <a:gd name="T0" fmla="*/ 96 w 15600"/>
                <a:gd name="T1" fmla="*/ 4192 h 4624"/>
                <a:gd name="T2" fmla="*/ 96 w 15600"/>
                <a:gd name="T3" fmla="*/ 3136 h 4624"/>
                <a:gd name="T4" fmla="*/ 0 w 15600"/>
                <a:gd name="T5" fmla="*/ 2368 h 4624"/>
                <a:gd name="T6" fmla="*/ 0 w 15600"/>
                <a:gd name="T7" fmla="*/ 1888 h 4624"/>
                <a:gd name="T8" fmla="*/ 0 w 15600"/>
                <a:gd name="T9" fmla="*/ 1504 h 4624"/>
                <a:gd name="T10" fmla="*/ 96 w 15600"/>
                <a:gd name="T11" fmla="*/ 736 h 4624"/>
                <a:gd name="T12" fmla="*/ 416 w 15600"/>
                <a:gd name="T13" fmla="*/ 96 h 4624"/>
                <a:gd name="T14" fmla="*/ 1184 w 15600"/>
                <a:gd name="T15" fmla="*/ 0 h 4624"/>
                <a:gd name="T16" fmla="*/ 1664 w 15600"/>
                <a:gd name="T17" fmla="*/ 0 h 4624"/>
                <a:gd name="T18" fmla="*/ 2048 w 15600"/>
                <a:gd name="T19" fmla="*/ 0 h 4624"/>
                <a:gd name="T20" fmla="*/ 2816 w 15600"/>
                <a:gd name="T21" fmla="*/ 96 h 4624"/>
                <a:gd name="T22" fmla="*/ 3872 w 15600"/>
                <a:gd name="T23" fmla="*/ 96 h 4624"/>
                <a:gd name="T24" fmla="*/ 4640 w 15600"/>
                <a:gd name="T25" fmla="*/ 0 h 4624"/>
                <a:gd name="T26" fmla="*/ 5120 w 15600"/>
                <a:gd name="T27" fmla="*/ 0 h 4624"/>
                <a:gd name="T28" fmla="*/ 5504 w 15600"/>
                <a:gd name="T29" fmla="*/ 0 h 4624"/>
                <a:gd name="T30" fmla="*/ 6272 w 15600"/>
                <a:gd name="T31" fmla="*/ 96 h 4624"/>
                <a:gd name="T32" fmla="*/ 7328 w 15600"/>
                <a:gd name="T33" fmla="*/ 96 h 4624"/>
                <a:gd name="T34" fmla="*/ 8096 w 15600"/>
                <a:gd name="T35" fmla="*/ 0 h 4624"/>
                <a:gd name="T36" fmla="*/ 8576 w 15600"/>
                <a:gd name="T37" fmla="*/ 0 h 4624"/>
                <a:gd name="T38" fmla="*/ 8960 w 15600"/>
                <a:gd name="T39" fmla="*/ 0 h 4624"/>
                <a:gd name="T40" fmla="*/ 9728 w 15600"/>
                <a:gd name="T41" fmla="*/ 96 h 4624"/>
                <a:gd name="T42" fmla="*/ 10784 w 15600"/>
                <a:gd name="T43" fmla="*/ 96 h 4624"/>
                <a:gd name="T44" fmla="*/ 11552 w 15600"/>
                <a:gd name="T45" fmla="*/ 0 h 4624"/>
                <a:gd name="T46" fmla="*/ 12032 w 15600"/>
                <a:gd name="T47" fmla="*/ 0 h 4624"/>
                <a:gd name="T48" fmla="*/ 12416 w 15600"/>
                <a:gd name="T49" fmla="*/ 0 h 4624"/>
                <a:gd name="T50" fmla="*/ 13184 w 15600"/>
                <a:gd name="T51" fmla="*/ 96 h 4624"/>
                <a:gd name="T52" fmla="*/ 14240 w 15600"/>
                <a:gd name="T53" fmla="*/ 96 h 4624"/>
                <a:gd name="T54" fmla="*/ 15008 w 15600"/>
                <a:gd name="T55" fmla="*/ 0 h 4624"/>
                <a:gd name="T56" fmla="*/ 15488 w 15600"/>
                <a:gd name="T57" fmla="*/ 0 h 4624"/>
                <a:gd name="T58" fmla="*/ 15600 w 15600"/>
                <a:gd name="T59" fmla="*/ 368 h 4624"/>
                <a:gd name="T60" fmla="*/ 15600 w 15600"/>
                <a:gd name="T61" fmla="*/ 752 h 4624"/>
                <a:gd name="T62" fmla="*/ 15504 w 15600"/>
                <a:gd name="T63" fmla="*/ 1520 h 4624"/>
                <a:gd name="T64" fmla="*/ 15504 w 15600"/>
                <a:gd name="T65" fmla="*/ 2576 h 4624"/>
                <a:gd name="T66" fmla="*/ 15600 w 15600"/>
                <a:gd name="T67" fmla="*/ 3344 h 4624"/>
                <a:gd name="T68" fmla="*/ 15600 w 15600"/>
                <a:gd name="T69" fmla="*/ 3824 h 4624"/>
                <a:gd name="T70" fmla="*/ 15600 w 15600"/>
                <a:gd name="T71" fmla="*/ 4208 h 4624"/>
                <a:gd name="T72" fmla="*/ 15152 w 15600"/>
                <a:gd name="T73" fmla="*/ 4528 h 4624"/>
                <a:gd name="T74" fmla="*/ 14096 w 15600"/>
                <a:gd name="T75" fmla="*/ 4528 h 4624"/>
                <a:gd name="T76" fmla="*/ 13328 w 15600"/>
                <a:gd name="T77" fmla="*/ 4624 h 4624"/>
                <a:gd name="T78" fmla="*/ 12848 w 15600"/>
                <a:gd name="T79" fmla="*/ 4624 h 4624"/>
                <a:gd name="T80" fmla="*/ 12464 w 15600"/>
                <a:gd name="T81" fmla="*/ 4624 h 4624"/>
                <a:gd name="T82" fmla="*/ 11696 w 15600"/>
                <a:gd name="T83" fmla="*/ 4528 h 4624"/>
                <a:gd name="T84" fmla="*/ 10640 w 15600"/>
                <a:gd name="T85" fmla="*/ 4528 h 4624"/>
                <a:gd name="T86" fmla="*/ 9872 w 15600"/>
                <a:gd name="T87" fmla="*/ 4624 h 4624"/>
                <a:gd name="T88" fmla="*/ 9392 w 15600"/>
                <a:gd name="T89" fmla="*/ 4624 h 4624"/>
                <a:gd name="T90" fmla="*/ 9008 w 15600"/>
                <a:gd name="T91" fmla="*/ 4624 h 4624"/>
                <a:gd name="T92" fmla="*/ 8240 w 15600"/>
                <a:gd name="T93" fmla="*/ 4528 h 4624"/>
                <a:gd name="T94" fmla="*/ 7184 w 15600"/>
                <a:gd name="T95" fmla="*/ 4528 h 4624"/>
                <a:gd name="T96" fmla="*/ 6416 w 15600"/>
                <a:gd name="T97" fmla="*/ 4624 h 4624"/>
                <a:gd name="T98" fmla="*/ 5936 w 15600"/>
                <a:gd name="T99" fmla="*/ 4624 h 4624"/>
                <a:gd name="T100" fmla="*/ 5552 w 15600"/>
                <a:gd name="T101" fmla="*/ 4624 h 4624"/>
                <a:gd name="T102" fmla="*/ 4784 w 15600"/>
                <a:gd name="T103" fmla="*/ 4528 h 4624"/>
                <a:gd name="T104" fmla="*/ 3728 w 15600"/>
                <a:gd name="T105" fmla="*/ 4528 h 4624"/>
                <a:gd name="T106" fmla="*/ 2960 w 15600"/>
                <a:gd name="T107" fmla="*/ 4624 h 4624"/>
                <a:gd name="T108" fmla="*/ 2480 w 15600"/>
                <a:gd name="T109" fmla="*/ 4624 h 4624"/>
                <a:gd name="T110" fmla="*/ 2096 w 15600"/>
                <a:gd name="T111" fmla="*/ 4624 h 4624"/>
                <a:gd name="T112" fmla="*/ 1328 w 15600"/>
                <a:gd name="T113" fmla="*/ 4528 h 4624"/>
                <a:gd name="T114" fmla="*/ 272 w 15600"/>
                <a:gd name="T115" fmla="*/ 4528 h 4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5600" h="4624">
                  <a:moveTo>
                    <a:pt x="0" y="4576"/>
                  </a:moveTo>
                  <a:lnTo>
                    <a:pt x="0" y="4288"/>
                  </a:lnTo>
                  <a:lnTo>
                    <a:pt x="96" y="4288"/>
                  </a:lnTo>
                  <a:lnTo>
                    <a:pt x="96" y="4576"/>
                  </a:lnTo>
                  <a:lnTo>
                    <a:pt x="0" y="4576"/>
                  </a:lnTo>
                  <a:close/>
                  <a:moveTo>
                    <a:pt x="0" y="4192"/>
                  </a:moveTo>
                  <a:lnTo>
                    <a:pt x="0" y="3904"/>
                  </a:lnTo>
                  <a:lnTo>
                    <a:pt x="96" y="3904"/>
                  </a:lnTo>
                  <a:lnTo>
                    <a:pt x="96" y="4192"/>
                  </a:lnTo>
                  <a:lnTo>
                    <a:pt x="0" y="4192"/>
                  </a:lnTo>
                  <a:close/>
                  <a:moveTo>
                    <a:pt x="0" y="3808"/>
                  </a:moveTo>
                  <a:lnTo>
                    <a:pt x="0" y="3520"/>
                  </a:lnTo>
                  <a:lnTo>
                    <a:pt x="96" y="3520"/>
                  </a:lnTo>
                  <a:lnTo>
                    <a:pt x="96" y="3808"/>
                  </a:lnTo>
                  <a:lnTo>
                    <a:pt x="0" y="3808"/>
                  </a:lnTo>
                  <a:close/>
                  <a:moveTo>
                    <a:pt x="0" y="3424"/>
                  </a:moveTo>
                  <a:lnTo>
                    <a:pt x="0" y="3136"/>
                  </a:lnTo>
                  <a:lnTo>
                    <a:pt x="96" y="3136"/>
                  </a:lnTo>
                  <a:lnTo>
                    <a:pt x="96" y="3424"/>
                  </a:lnTo>
                  <a:lnTo>
                    <a:pt x="0" y="3424"/>
                  </a:lnTo>
                  <a:close/>
                  <a:moveTo>
                    <a:pt x="0" y="3040"/>
                  </a:moveTo>
                  <a:lnTo>
                    <a:pt x="0" y="2752"/>
                  </a:lnTo>
                  <a:lnTo>
                    <a:pt x="96" y="2752"/>
                  </a:lnTo>
                  <a:lnTo>
                    <a:pt x="96" y="3040"/>
                  </a:lnTo>
                  <a:lnTo>
                    <a:pt x="0" y="3040"/>
                  </a:lnTo>
                  <a:close/>
                  <a:moveTo>
                    <a:pt x="0" y="2656"/>
                  </a:moveTo>
                  <a:lnTo>
                    <a:pt x="0" y="2368"/>
                  </a:lnTo>
                  <a:lnTo>
                    <a:pt x="96" y="2368"/>
                  </a:lnTo>
                  <a:lnTo>
                    <a:pt x="96" y="2656"/>
                  </a:lnTo>
                  <a:lnTo>
                    <a:pt x="0" y="2656"/>
                  </a:lnTo>
                  <a:close/>
                  <a:moveTo>
                    <a:pt x="0" y="2272"/>
                  </a:moveTo>
                  <a:lnTo>
                    <a:pt x="0" y="1984"/>
                  </a:lnTo>
                  <a:lnTo>
                    <a:pt x="96" y="1984"/>
                  </a:lnTo>
                  <a:lnTo>
                    <a:pt x="96" y="2272"/>
                  </a:lnTo>
                  <a:lnTo>
                    <a:pt x="0" y="2272"/>
                  </a:lnTo>
                  <a:close/>
                  <a:moveTo>
                    <a:pt x="0" y="1888"/>
                  </a:moveTo>
                  <a:lnTo>
                    <a:pt x="0" y="1600"/>
                  </a:lnTo>
                  <a:lnTo>
                    <a:pt x="96" y="1600"/>
                  </a:lnTo>
                  <a:lnTo>
                    <a:pt x="96" y="1888"/>
                  </a:lnTo>
                  <a:lnTo>
                    <a:pt x="0" y="1888"/>
                  </a:lnTo>
                  <a:close/>
                  <a:moveTo>
                    <a:pt x="0" y="1504"/>
                  </a:moveTo>
                  <a:lnTo>
                    <a:pt x="0" y="1216"/>
                  </a:lnTo>
                  <a:lnTo>
                    <a:pt x="96" y="1216"/>
                  </a:lnTo>
                  <a:lnTo>
                    <a:pt x="96" y="1504"/>
                  </a:lnTo>
                  <a:lnTo>
                    <a:pt x="0" y="1504"/>
                  </a:lnTo>
                  <a:close/>
                  <a:moveTo>
                    <a:pt x="0" y="1120"/>
                  </a:moveTo>
                  <a:lnTo>
                    <a:pt x="0" y="832"/>
                  </a:lnTo>
                  <a:lnTo>
                    <a:pt x="96" y="832"/>
                  </a:lnTo>
                  <a:lnTo>
                    <a:pt x="96" y="1120"/>
                  </a:lnTo>
                  <a:lnTo>
                    <a:pt x="0" y="1120"/>
                  </a:lnTo>
                  <a:close/>
                  <a:moveTo>
                    <a:pt x="0" y="736"/>
                  </a:moveTo>
                  <a:lnTo>
                    <a:pt x="0" y="448"/>
                  </a:lnTo>
                  <a:lnTo>
                    <a:pt x="96" y="448"/>
                  </a:lnTo>
                  <a:lnTo>
                    <a:pt x="96" y="736"/>
                  </a:lnTo>
                  <a:lnTo>
                    <a:pt x="0" y="736"/>
                  </a:lnTo>
                  <a:close/>
                  <a:moveTo>
                    <a:pt x="0" y="352"/>
                  </a:moveTo>
                  <a:lnTo>
                    <a:pt x="0" y="64"/>
                  </a:lnTo>
                  <a:lnTo>
                    <a:pt x="96" y="64"/>
                  </a:lnTo>
                  <a:lnTo>
                    <a:pt x="96" y="352"/>
                  </a:lnTo>
                  <a:lnTo>
                    <a:pt x="0" y="352"/>
                  </a:lnTo>
                  <a:close/>
                  <a:moveTo>
                    <a:pt x="128" y="0"/>
                  </a:moveTo>
                  <a:lnTo>
                    <a:pt x="416" y="0"/>
                  </a:lnTo>
                  <a:lnTo>
                    <a:pt x="416" y="96"/>
                  </a:lnTo>
                  <a:lnTo>
                    <a:pt x="128" y="96"/>
                  </a:lnTo>
                  <a:lnTo>
                    <a:pt x="128" y="0"/>
                  </a:lnTo>
                  <a:close/>
                  <a:moveTo>
                    <a:pt x="512" y="0"/>
                  </a:moveTo>
                  <a:lnTo>
                    <a:pt x="800" y="0"/>
                  </a:lnTo>
                  <a:lnTo>
                    <a:pt x="800" y="96"/>
                  </a:lnTo>
                  <a:lnTo>
                    <a:pt x="512" y="96"/>
                  </a:lnTo>
                  <a:lnTo>
                    <a:pt x="512" y="0"/>
                  </a:lnTo>
                  <a:close/>
                  <a:moveTo>
                    <a:pt x="896" y="0"/>
                  </a:moveTo>
                  <a:lnTo>
                    <a:pt x="1184" y="0"/>
                  </a:lnTo>
                  <a:lnTo>
                    <a:pt x="1184" y="96"/>
                  </a:lnTo>
                  <a:lnTo>
                    <a:pt x="896" y="96"/>
                  </a:lnTo>
                  <a:lnTo>
                    <a:pt x="896" y="0"/>
                  </a:lnTo>
                  <a:close/>
                  <a:moveTo>
                    <a:pt x="1280" y="0"/>
                  </a:moveTo>
                  <a:lnTo>
                    <a:pt x="1568" y="0"/>
                  </a:lnTo>
                  <a:lnTo>
                    <a:pt x="1568" y="96"/>
                  </a:lnTo>
                  <a:lnTo>
                    <a:pt x="1280" y="96"/>
                  </a:lnTo>
                  <a:lnTo>
                    <a:pt x="1280" y="0"/>
                  </a:lnTo>
                  <a:close/>
                  <a:moveTo>
                    <a:pt x="1664" y="0"/>
                  </a:moveTo>
                  <a:lnTo>
                    <a:pt x="1952" y="0"/>
                  </a:lnTo>
                  <a:lnTo>
                    <a:pt x="1952" y="96"/>
                  </a:lnTo>
                  <a:lnTo>
                    <a:pt x="1664" y="96"/>
                  </a:lnTo>
                  <a:lnTo>
                    <a:pt x="1664" y="0"/>
                  </a:lnTo>
                  <a:close/>
                  <a:moveTo>
                    <a:pt x="2048" y="0"/>
                  </a:moveTo>
                  <a:lnTo>
                    <a:pt x="2336" y="0"/>
                  </a:lnTo>
                  <a:lnTo>
                    <a:pt x="2336" y="96"/>
                  </a:lnTo>
                  <a:lnTo>
                    <a:pt x="2048" y="96"/>
                  </a:lnTo>
                  <a:lnTo>
                    <a:pt x="2048" y="0"/>
                  </a:lnTo>
                  <a:close/>
                  <a:moveTo>
                    <a:pt x="2432" y="0"/>
                  </a:moveTo>
                  <a:lnTo>
                    <a:pt x="2720" y="0"/>
                  </a:lnTo>
                  <a:lnTo>
                    <a:pt x="2720" y="96"/>
                  </a:lnTo>
                  <a:lnTo>
                    <a:pt x="2432" y="96"/>
                  </a:lnTo>
                  <a:lnTo>
                    <a:pt x="2432" y="0"/>
                  </a:lnTo>
                  <a:close/>
                  <a:moveTo>
                    <a:pt x="2816" y="0"/>
                  </a:moveTo>
                  <a:lnTo>
                    <a:pt x="3104" y="0"/>
                  </a:lnTo>
                  <a:lnTo>
                    <a:pt x="3104" y="96"/>
                  </a:lnTo>
                  <a:lnTo>
                    <a:pt x="2816" y="96"/>
                  </a:lnTo>
                  <a:lnTo>
                    <a:pt x="2816" y="0"/>
                  </a:lnTo>
                  <a:close/>
                  <a:moveTo>
                    <a:pt x="3200" y="0"/>
                  </a:moveTo>
                  <a:lnTo>
                    <a:pt x="3488" y="0"/>
                  </a:lnTo>
                  <a:lnTo>
                    <a:pt x="3488" y="96"/>
                  </a:lnTo>
                  <a:lnTo>
                    <a:pt x="3200" y="96"/>
                  </a:lnTo>
                  <a:lnTo>
                    <a:pt x="3200" y="0"/>
                  </a:lnTo>
                  <a:close/>
                  <a:moveTo>
                    <a:pt x="3584" y="0"/>
                  </a:moveTo>
                  <a:lnTo>
                    <a:pt x="3872" y="0"/>
                  </a:lnTo>
                  <a:lnTo>
                    <a:pt x="3872" y="96"/>
                  </a:lnTo>
                  <a:lnTo>
                    <a:pt x="3584" y="96"/>
                  </a:lnTo>
                  <a:lnTo>
                    <a:pt x="3584" y="0"/>
                  </a:lnTo>
                  <a:close/>
                  <a:moveTo>
                    <a:pt x="3968" y="0"/>
                  </a:moveTo>
                  <a:lnTo>
                    <a:pt x="4256" y="0"/>
                  </a:lnTo>
                  <a:lnTo>
                    <a:pt x="4256" y="96"/>
                  </a:lnTo>
                  <a:lnTo>
                    <a:pt x="3968" y="96"/>
                  </a:lnTo>
                  <a:lnTo>
                    <a:pt x="3968" y="0"/>
                  </a:lnTo>
                  <a:close/>
                  <a:moveTo>
                    <a:pt x="4352" y="0"/>
                  </a:moveTo>
                  <a:lnTo>
                    <a:pt x="4640" y="0"/>
                  </a:lnTo>
                  <a:lnTo>
                    <a:pt x="4640" y="96"/>
                  </a:lnTo>
                  <a:lnTo>
                    <a:pt x="4352" y="96"/>
                  </a:lnTo>
                  <a:lnTo>
                    <a:pt x="4352" y="0"/>
                  </a:lnTo>
                  <a:close/>
                  <a:moveTo>
                    <a:pt x="4736" y="0"/>
                  </a:moveTo>
                  <a:lnTo>
                    <a:pt x="5024" y="0"/>
                  </a:lnTo>
                  <a:lnTo>
                    <a:pt x="5024" y="96"/>
                  </a:lnTo>
                  <a:lnTo>
                    <a:pt x="4736" y="96"/>
                  </a:lnTo>
                  <a:lnTo>
                    <a:pt x="4736" y="0"/>
                  </a:lnTo>
                  <a:close/>
                  <a:moveTo>
                    <a:pt x="5120" y="0"/>
                  </a:moveTo>
                  <a:lnTo>
                    <a:pt x="5408" y="0"/>
                  </a:lnTo>
                  <a:lnTo>
                    <a:pt x="5408" y="96"/>
                  </a:lnTo>
                  <a:lnTo>
                    <a:pt x="5120" y="96"/>
                  </a:lnTo>
                  <a:lnTo>
                    <a:pt x="5120" y="0"/>
                  </a:lnTo>
                  <a:close/>
                  <a:moveTo>
                    <a:pt x="5504" y="0"/>
                  </a:moveTo>
                  <a:lnTo>
                    <a:pt x="5792" y="0"/>
                  </a:lnTo>
                  <a:lnTo>
                    <a:pt x="5792" y="96"/>
                  </a:lnTo>
                  <a:lnTo>
                    <a:pt x="5504" y="96"/>
                  </a:lnTo>
                  <a:lnTo>
                    <a:pt x="5504" y="0"/>
                  </a:lnTo>
                  <a:close/>
                  <a:moveTo>
                    <a:pt x="5888" y="0"/>
                  </a:moveTo>
                  <a:lnTo>
                    <a:pt x="6176" y="0"/>
                  </a:lnTo>
                  <a:lnTo>
                    <a:pt x="6176" y="96"/>
                  </a:lnTo>
                  <a:lnTo>
                    <a:pt x="5888" y="96"/>
                  </a:lnTo>
                  <a:lnTo>
                    <a:pt x="5888" y="0"/>
                  </a:lnTo>
                  <a:close/>
                  <a:moveTo>
                    <a:pt x="6272" y="0"/>
                  </a:moveTo>
                  <a:lnTo>
                    <a:pt x="6560" y="0"/>
                  </a:lnTo>
                  <a:lnTo>
                    <a:pt x="6560" y="96"/>
                  </a:lnTo>
                  <a:lnTo>
                    <a:pt x="6272" y="96"/>
                  </a:lnTo>
                  <a:lnTo>
                    <a:pt x="6272" y="0"/>
                  </a:lnTo>
                  <a:close/>
                  <a:moveTo>
                    <a:pt x="6656" y="0"/>
                  </a:moveTo>
                  <a:lnTo>
                    <a:pt x="6944" y="0"/>
                  </a:lnTo>
                  <a:lnTo>
                    <a:pt x="6944" y="96"/>
                  </a:lnTo>
                  <a:lnTo>
                    <a:pt x="6656" y="96"/>
                  </a:lnTo>
                  <a:lnTo>
                    <a:pt x="6656" y="0"/>
                  </a:lnTo>
                  <a:close/>
                  <a:moveTo>
                    <a:pt x="7040" y="0"/>
                  </a:moveTo>
                  <a:lnTo>
                    <a:pt x="7328" y="0"/>
                  </a:lnTo>
                  <a:lnTo>
                    <a:pt x="7328" y="96"/>
                  </a:lnTo>
                  <a:lnTo>
                    <a:pt x="7040" y="96"/>
                  </a:lnTo>
                  <a:lnTo>
                    <a:pt x="7040" y="0"/>
                  </a:lnTo>
                  <a:close/>
                  <a:moveTo>
                    <a:pt x="7424" y="0"/>
                  </a:moveTo>
                  <a:lnTo>
                    <a:pt x="7712" y="0"/>
                  </a:lnTo>
                  <a:lnTo>
                    <a:pt x="7712" y="96"/>
                  </a:lnTo>
                  <a:lnTo>
                    <a:pt x="7424" y="96"/>
                  </a:lnTo>
                  <a:lnTo>
                    <a:pt x="7424" y="0"/>
                  </a:lnTo>
                  <a:close/>
                  <a:moveTo>
                    <a:pt x="7808" y="0"/>
                  </a:moveTo>
                  <a:lnTo>
                    <a:pt x="8096" y="0"/>
                  </a:lnTo>
                  <a:lnTo>
                    <a:pt x="8096" y="96"/>
                  </a:lnTo>
                  <a:lnTo>
                    <a:pt x="7808" y="96"/>
                  </a:lnTo>
                  <a:lnTo>
                    <a:pt x="7808" y="0"/>
                  </a:lnTo>
                  <a:close/>
                  <a:moveTo>
                    <a:pt x="8192" y="0"/>
                  </a:moveTo>
                  <a:lnTo>
                    <a:pt x="8480" y="0"/>
                  </a:lnTo>
                  <a:lnTo>
                    <a:pt x="8480" y="96"/>
                  </a:lnTo>
                  <a:lnTo>
                    <a:pt x="8192" y="96"/>
                  </a:lnTo>
                  <a:lnTo>
                    <a:pt x="8192" y="0"/>
                  </a:lnTo>
                  <a:close/>
                  <a:moveTo>
                    <a:pt x="8576" y="0"/>
                  </a:moveTo>
                  <a:lnTo>
                    <a:pt x="8864" y="0"/>
                  </a:lnTo>
                  <a:lnTo>
                    <a:pt x="8864" y="96"/>
                  </a:lnTo>
                  <a:lnTo>
                    <a:pt x="8576" y="96"/>
                  </a:lnTo>
                  <a:lnTo>
                    <a:pt x="8576" y="0"/>
                  </a:lnTo>
                  <a:close/>
                  <a:moveTo>
                    <a:pt x="8960" y="0"/>
                  </a:moveTo>
                  <a:lnTo>
                    <a:pt x="9248" y="0"/>
                  </a:lnTo>
                  <a:lnTo>
                    <a:pt x="9248" y="96"/>
                  </a:lnTo>
                  <a:lnTo>
                    <a:pt x="8960" y="96"/>
                  </a:lnTo>
                  <a:lnTo>
                    <a:pt x="8960" y="0"/>
                  </a:lnTo>
                  <a:close/>
                  <a:moveTo>
                    <a:pt x="9344" y="0"/>
                  </a:moveTo>
                  <a:lnTo>
                    <a:pt x="9632" y="0"/>
                  </a:lnTo>
                  <a:lnTo>
                    <a:pt x="9632" y="96"/>
                  </a:lnTo>
                  <a:lnTo>
                    <a:pt x="9344" y="96"/>
                  </a:lnTo>
                  <a:lnTo>
                    <a:pt x="9344" y="0"/>
                  </a:lnTo>
                  <a:close/>
                  <a:moveTo>
                    <a:pt x="9728" y="0"/>
                  </a:moveTo>
                  <a:lnTo>
                    <a:pt x="10016" y="0"/>
                  </a:lnTo>
                  <a:lnTo>
                    <a:pt x="10016" y="96"/>
                  </a:lnTo>
                  <a:lnTo>
                    <a:pt x="9728" y="96"/>
                  </a:lnTo>
                  <a:lnTo>
                    <a:pt x="9728" y="0"/>
                  </a:lnTo>
                  <a:close/>
                  <a:moveTo>
                    <a:pt x="10112" y="0"/>
                  </a:moveTo>
                  <a:lnTo>
                    <a:pt x="10400" y="0"/>
                  </a:lnTo>
                  <a:lnTo>
                    <a:pt x="10400" y="96"/>
                  </a:lnTo>
                  <a:lnTo>
                    <a:pt x="10112" y="96"/>
                  </a:lnTo>
                  <a:lnTo>
                    <a:pt x="10112" y="0"/>
                  </a:lnTo>
                  <a:close/>
                  <a:moveTo>
                    <a:pt x="10496" y="0"/>
                  </a:moveTo>
                  <a:lnTo>
                    <a:pt x="10784" y="0"/>
                  </a:lnTo>
                  <a:lnTo>
                    <a:pt x="10784" y="96"/>
                  </a:lnTo>
                  <a:lnTo>
                    <a:pt x="10496" y="96"/>
                  </a:lnTo>
                  <a:lnTo>
                    <a:pt x="10496" y="0"/>
                  </a:lnTo>
                  <a:close/>
                  <a:moveTo>
                    <a:pt x="10880" y="0"/>
                  </a:moveTo>
                  <a:lnTo>
                    <a:pt x="11168" y="0"/>
                  </a:lnTo>
                  <a:lnTo>
                    <a:pt x="11168" y="96"/>
                  </a:lnTo>
                  <a:lnTo>
                    <a:pt x="10880" y="96"/>
                  </a:lnTo>
                  <a:lnTo>
                    <a:pt x="10880" y="0"/>
                  </a:lnTo>
                  <a:close/>
                  <a:moveTo>
                    <a:pt x="11264" y="0"/>
                  </a:moveTo>
                  <a:lnTo>
                    <a:pt x="11552" y="0"/>
                  </a:lnTo>
                  <a:lnTo>
                    <a:pt x="11552" y="96"/>
                  </a:lnTo>
                  <a:lnTo>
                    <a:pt x="11264" y="96"/>
                  </a:lnTo>
                  <a:lnTo>
                    <a:pt x="11264" y="0"/>
                  </a:lnTo>
                  <a:close/>
                  <a:moveTo>
                    <a:pt x="11648" y="0"/>
                  </a:moveTo>
                  <a:lnTo>
                    <a:pt x="11936" y="0"/>
                  </a:lnTo>
                  <a:lnTo>
                    <a:pt x="11936" y="96"/>
                  </a:lnTo>
                  <a:lnTo>
                    <a:pt x="11648" y="96"/>
                  </a:lnTo>
                  <a:lnTo>
                    <a:pt x="11648" y="0"/>
                  </a:lnTo>
                  <a:close/>
                  <a:moveTo>
                    <a:pt x="12032" y="0"/>
                  </a:moveTo>
                  <a:lnTo>
                    <a:pt x="12320" y="0"/>
                  </a:lnTo>
                  <a:lnTo>
                    <a:pt x="12320" y="96"/>
                  </a:lnTo>
                  <a:lnTo>
                    <a:pt x="12032" y="96"/>
                  </a:lnTo>
                  <a:lnTo>
                    <a:pt x="12032" y="0"/>
                  </a:lnTo>
                  <a:close/>
                  <a:moveTo>
                    <a:pt x="12416" y="0"/>
                  </a:moveTo>
                  <a:lnTo>
                    <a:pt x="12704" y="0"/>
                  </a:lnTo>
                  <a:lnTo>
                    <a:pt x="12704" y="96"/>
                  </a:lnTo>
                  <a:lnTo>
                    <a:pt x="12416" y="96"/>
                  </a:lnTo>
                  <a:lnTo>
                    <a:pt x="12416" y="0"/>
                  </a:lnTo>
                  <a:close/>
                  <a:moveTo>
                    <a:pt x="12800" y="0"/>
                  </a:moveTo>
                  <a:lnTo>
                    <a:pt x="13088" y="0"/>
                  </a:lnTo>
                  <a:lnTo>
                    <a:pt x="13088" y="96"/>
                  </a:lnTo>
                  <a:lnTo>
                    <a:pt x="12800" y="96"/>
                  </a:lnTo>
                  <a:lnTo>
                    <a:pt x="12800" y="0"/>
                  </a:lnTo>
                  <a:close/>
                  <a:moveTo>
                    <a:pt x="13184" y="0"/>
                  </a:moveTo>
                  <a:lnTo>
                    <a:pt x="13472" y="0"/>
                  </a:lnTo>
                  <a:lnTo>
                    <a:pt x="13472" y="96"/>
                  </a:lnTo>
                  <a:lnTo>
                    <a:pt x="13184" y="96"/>
                  </a:lnTo>
                  <a:lnTo>
                    <a:pt x="13184" y="0"/>
                  </a:lnTo>
                  <a:close/>
                  <a:moveTo>
                    <a:pt x="13568" y="0"/>
                  </a:moveTo>
                  <a:lnTo>
                    <a:pt x="13856" y="0"/>
                  </a:lnTo>
                  <a:lnTo>
                    <a:pt x="13856" y="96"/>
                  </a:lnTo>
                  <a:lnTo>
                    <a:pt x="13568" y="96"/>
                  </a:lnTo>
                  <a:lnTo>
                    <a:pt x="13568" y="0"/>
                  </a:lnTo>
                  <a:close/>
                  <a:moveTo>
                    <a:pt x="13952" y="0"/>
                  </a:moveTo>
                  <a:lnTo>
                    <a:pt x="14240" y="0"/>
                  </a:lnTo>
                  <a:lnTo>
                    <a:pt x="14240" y="96"/>
                  </a:lnTo>
                  <a:lnTo>
                    <a:pt x="13952" y="96"/>
                  </a:lnTo>
                  <a:lnTo>
                    <a:pt x="13952" y="0"/>
                  </a:lnTo>
                  <a:close/>
                  <a:moveTo>
                    <a:pt x="14336" y="0"/>
                  </a:moveTo>
                  <a:lnTo>
                    <a:pt x="14624" y="0"/>
                  </a:lnTo>
                  <a:lnTo>
                    <a:pt x="14624" y="96"/>
                  </a:lnTo>
                  <a:lnTo>
                    <a:pt x="14336" y="96"/>
                  </a:lnTo>
                  <a:lnTo>
                    <a:pt x="14336" y="0"/>
                  </a:lnTo>
                  <a:close/>
                  <a:moveTo>
                    <a:pt x="14720" y="0"/>
                  </a:moveTo>
                  <a:lnTo>
                    <a:pt x="15008" y="0"/>
                  </a:lnTo>
                  <a:lnTo>
                    <a:pt x="15008" y="96"/>
                  </a:lnTo>
                  <a:lnTo>
                    <a:pt x="14720" y="96"/>
                  </a:lnTo>
                  <a:lnTo>
                    <a:pt x="14720" y="0"/>
                  </a:lnTo>
                  <a:close/>
                  <a:moveTo>
                    <a:pt x="15104" y="0"/>
                  </a:moveTo>
                  <a:lnTo>
                    <a:pt x="15392" y="0"/>
                  </a:lnTo>
                  <a:lnTo>
                    <a:pt x="15392" y="96"/>
                  </a:lnTo>
                  <a:lnTo>
                    <a:pt x="15104" y="96"/>
                  </a:lnTo>
                  <a:lnTo>
                    <a:pt x="15104" y="0"/>
                  </a:lnTo>
                  <a:close/>
                  <a:moveTo>
                    <a:pt x="15488" y="0"/>
                  </a:moveTo>
                  <a:lnTo>
                    <a:pt x="15552" y="0"/>
                  </a:lnTo>
                  <a:cubicBezTo>
                    <a:pt x="15579" y="0"/>
                    <a:pt x="15600" y="22"/>
                    <a:pt x="15600" y="48"/>
                  </a:cubicBezTo>
                  <a:lnTo>
                    <a:pt x="15600" y="272"/>
                  </a:lnTo>
                  <a:lnTo>
                    <a:pt x="15504" y="272"/>
                  </a:lnTo>
                  <a:lnTo>
                    <a:pt x="15504" y="48"/>
                  </a:lnTo>
                  <a:lnTo>
                    <a:pt x="15552" y="96"/>
                  </a:lnTo>
                  <a:lnTo>
                    <a:pt x="15488" y="96"/>
                  </a:lnTo>
                  <a:lnTo>
                    <a:pt x="15488" y="0"/>
                  </a:lnTo>
                  <a:close/>
                  <a:moveTo>
                    <a:pt x="15600" y="368"/>
                  </a:moveTo>
                  <a:lnTo>
                    <a:pt x="15600" y="656"/>
                  </a:lnTo>
                  <a:lnTo>
                    <a:pt x="15504" y="656"/>
                  </a:lnTo>
                  <a:lnTo>
                    <a:pt x="15504" y="368"/>
                  </a:lnTo>
                  <a:lnTo>
                    <a:pt x="15600" y="368"/>
                  </a:lnTo>
                  <a:close/>
                  <a:moveTo>
                    <a:pt x="15600" y="752"/>
                  </a:moveTo>
                  <a:lnTo>
                    <a:pt x="15600" y="1040"/>
                  </a:lnTo>
                  <a:lnTo>
                    <a:pt x="15504" y="1040"/>
                  </a:lnTo>
                  <a:lnTo>
                    <a:pt x="15504" y="752"/>
                  </a:lnTo>
                  <a:lnTo>
                    <a:pt x="15600" y="752"/>
                  </a:lnTo>
                  <a:close/>
                  <a:moveTo>
                    <a:pt x="15600" y="1136"/>
                  </a:moveTo>
                  <a:lnTo>
                    <a:pt x="15600" y="1424"/>
                  </a:lnTo>
                  <a:lnTo>
                    <a:pt x="15504" y="1424"/>
                  </a:lnTo>
                  <a:lnTo>
                    <a:pt x="15504" y="1136"/>
                  </a:lnTo>
                  <a:lnTo>
                    <a:pt x="15600" y="1136"/>
                  </a:lnTo>
                  <a:close/>
                  <a:moveTo>
                    <a:pt x="15600" y="1520"/>
                  </a:moveTo>
                  <a:lnTo>
                    <a:pt x="15600" y="1808"/>
                  </a:lnTo>
                  <a:lnTo>
                    <a:pt x="15504" y="1808"/>
                  </a:lnTo>
                  <a:lnTo>
                    <a:pt x="15504" y="1520"/>
                  </a:lnTo>
                  <a:lnTo>
                    <a:pt x="15600" y="1520"/>
                  </a:lnTo>
                  <a:close/>
                  <a:moveTo>
                    <a:pt x="15600" y="1904"/>
                  </a:moveTo>
                  <a:lnTo>
                    <a:pt x="15600" y="2192"/>
                  </a:lnTo>
                  <a:lnTo>
                    <a:pt x="15504" y="2192"/>
                  </a:lnTo>
                  <a:lnTo>
                    <a:pt x="15504" y="1904"/>
                  </a:lnTo>
                  <a:lnTo>
                    <a:pt x="15600" y="1904"/>
                  </a:lnTo>
                  <a:close/>
                  <a:moveTo>
                    <a:pt x="15600" y="2288"/>
                  </a:moveTo>
                  <a:lnTo>
                    <a:pt x="15600" y="2576"/>
                  </a:lnTo>
                  <a:lnTo>
                    <a:pt x="15504" y="2576"/>
                  </a:lnTo>
                  <a:lnTo>
                    <a:pt x="15504" y="2288"/>
                  </a:lnTo>
                  <a:lnTo>
                    <a:pt x="15600" y="2288"/>
                  </a:lnTo>
                  <a:close/>
                  <a:moveTo>
                    <a:pt x="15600" y="2672"/>
                  </a:moveTo>
                  <a:lnTo>
                    <a:pt x="15600" y="2960"/>
                  </a:lnTo>
                  <a:lnTo>
                    <a:pt x="15504" y="2960"/>
                  </a:lnTo>
                  <a:lnTo>
                    <a:pt x="15504" y="2672"/>
                  </a:lnTo>
                  <a:lnTo>
                    <a:pt x="15600" y="2672"/>
                  </a:lnTo>
                  <a:close/>
                  <a:moveTo>
                    <a:pt x="15600" y="3056"/>
                  </a:moveTo>
                  <a:lnTo>
                    <a:pt x="15600" y="3344"/>
                  </a:lnTo>
                  <a:lnTo>
                    <a:pt x="15504" y="3344"/>
                  </a:lnTo>
                  <a:lnTo>
                    <a:pt x="15504" y="3056"/>
                  </a:lnTo>
                  <a:lnTo>
                    <a:pt x="15600" y="3056"/>
                  </a:lnTo>
                  <a:close/>
                  <a:moveTo>
                    <a:pt x="15600" y="3440"/>
                  </a:moveTo>
                  <a:lnTo>
                    <a:pt x="15600" y="3728"/>
                  </a:lnTo>
                  <a:lnTo>
                    <a:pt x="15504" y="3728"/>
                  </a:lnTo>
                  <a:lnTo>
                    <a:pt x="15504" y="3440"/>
                  </a:lnTo>
                  <a:lnTo>
                    <a:pt x="15600" y="3440"/>
                  </a:lnTo>
                  <a:close/>
                  <a:moveTo>
                    <a:pt x="15600" y="3824"/>
                  </a:moveTo>
                  <a:lnTo>
                    <a:pt x="15600" y="4112"/>
                  </a:lnTo>
                  <a:lnTo>
                    <a:pt x="15504" y="4112"/>
                  </a:lnTo>
                  <a:lnTo>
                    <a:pt x="15504" y="3824"/>
                  </a:lnTo>
                  <a:lnTo>
                    <a:pt x="15600" y="3824"/>
                  </a:lnTo>
                  <a:close/>
                  <a:moveTo>
                    <a:pt x="15600" y="4208"/>
                  </a:moveTo>
                  <a:lnTo>
                    <a:pt x="15600" y="4496"/>
                  </a:lnTo>
                  <a:lnTo>
                    <a:pt x="15504" y="4496"/>
                  </a:lnTo>
                  <a:lnTo>
                    <a:pt x="15504" y="4208"/>
                  </a:lnTo>
                  <a:lnTo>
                    <a:pt x="15600" y="4208"/>
                  </a:lnTo>
                  <a:close/>
                  <a:moveTo>
                    <a:pt x="15536" y="4624"/>
                  </a:moveTo>
                  <a:lnTo>
                    <a:pt x="15248" y="4624"/>
                  </a:lnTo>
                  <a:lnTo>
                    <a:pt x="15248" y="4528"/>
                  </a:lnTo>
                  <a:lnTo>
                    <a:pt x="15536" y="4528"/>
                  </a:lnTo>
                  <a:lnTo>
                    <a:pt x="15536" y="4624"/>
                  </a:lnTo>
                  <a:close/>
                  <a:moveTo>
                    <a:pt x="15152" y="4624"/>
                  </a:moveTo>
                  <a:lnTo>
                    <a:pt x="14864" y="4624"/>
                  </a:lnTo>
                  <a:lnTo>
                    <a:pt x="14864" y="4528"/>
                  </a:lnTo>
                  <a:lnTo>
                    <a:pt x="15152" y="4528"/>
                  </a:lnTo>
                  <a:lnTo>
                    <a:pt x="15152" y="4624"/>
                  </a:lnTo>
                  <a:close/>
                  <a:moveTo>
                    <a:pt x="14768" y="4624"/>
                  </a:moveTo>
                  <a:lnTo>
                    <a:pt x="14480" y="4624"/>
                  </a:lnTo>
                  <a:lnTo>
                    <a:pt x="14480" y="4528"/>
                  </a:lnTo>
                  <a:lnTo>
                    <a:pt x="14768" y="4528"/>
                  </a:lnTo>
                  <a:lnTo>
                    <a:pt x="14768" y="4624"/>
                  </a:lnTo>
                  <a:close/>
                  <a:moveTo>
                    <a:pt x="14384" y="4624"/>
                  </a:moveTo>
                  <a:lnTo>
                    <a:pt x="14096" y="4624"/>
                  </a:lnTo>
                  <a:lnTo>
                    <a:pt x="14096" y="4528"/>
                  </a:lnTo>
                  <a:lnTo>
                    <a:pt x="14384" y="4528"/>
                  </a:lnTo>
                  <a:lnTo>
                    <a:pt x="14384" y="4624"/>
                  </a:lnTo>
                  <a:close/>
                  <a:moveTo>
                    <a:pt x="14000" y="4624"/>
                  </a:moveTo>
                  <a:lnTo>
                    <a:pt x="13712" y="4624"/>
                  </a:lnTo>
                  <a:lnTo>
                    <a:pt x="13712" y="4528"/>
                  </a:lnTo>
                  <a:lnTo>
                    <a:pt x="14000" y="4528"/>
                  </a:lnTo>
                  <a:lnTo>
                    <a:pt x="14000" y="4624"/>
                  </a:lnTo>
                  <a:close/>
                  <a:moveTo>
                    <a:pt x="13616" y="4624"/>
                  </a:moveTo>
                  <a:lnTo>
                    <a:pt x="13328" y="4624"/>
                  </a:lnTo>
                  <a:lnTo>
                    <a:pt x="13328" y="4528"/>
                  </a:lnTo>
                  <a:lnTo>
                    <a:pt x="13616" y="4528"/>
                  </a:lnTo>
                  <a:lnTo>
                    <a:pt x="13616" y="4624"/>
                  </a:lnTo>
                  <a:close/>
                  <a:moveTo>
                    <a:pt x="13232" y="4624"/>
                  </a:moveTo>
                  <a:lnTo>
                    <a:pt x="12944" y="4624"/>
                  </a:lnTo>
                  <a:lnTo>
                    <a:pt x="12944" y="4528"/>
                  </a:lnTo>
                  <a:lnTo>
                    <a:pt x="13232" y="4528"/>
                  </a:lnTo>
                  <a:lnTo>
                    <a:pt x="13232" y="4624"/>
                  </a:lnTo>
                  <a:close/>
                  <a:moveTo>
                    <a:pt x="12848" y="4624"/>
                  </a:moveTo>
                  <a:lnTo>
                    <a:pt x="12560" y="4624"/>
                  </a:lnTo>
                  <a:lnTo>
                    <a:pt x="12560" y="4528"/>
                  </a:lnTo>
                  <a:lnTo>
                    <a:pt x="12848" y="4528"/>
                  </a:lnTo>
                  <a:lnTo>
                    <a:pt x="12848" y="4624"/>
                  </a:lnTo>
                  <a:close/>
                  <a:moveTo>
                    <a:pt x="12464" y="4624"/>
                  </a:moveTo>
                  <a:lnTo>
                    <a:pt x="12176" y="4624"/>
                  </a:lnTo>
                  <a:lnTo>
                    <a:pt x="12176" y="4528"/>
                  </a:lnTo>
                  <a:lnTo>
                    <a:pt x="12464" y="4528"/>
                  </a:lnTo>
                  <a:lnTo>
                    <a:pt x="12464" y="4624"/>
                  </a:lnTo>
                  <a:close/>
                  <a:moveTo>
                    <a:pt x="12080" y="4624"/>
                  </a:moveTo>
                  <a:lnTo>
                    <a:pt x="11792" y="4624"/>
                  </a:lnTo>
                  <a:lnTo>
                    <a:pt x="11792" y="4528"/>
                  </a:lnTo>
                  <a:lnTo>
                    <a:pt x="12080" y="4528"/>
                  </a:lnTo>
                  <a:lnTo>
                    <a:pt x="12080" y="4624"/>
                  </a:lnTo>
                  <a:close/>
                  <a:moveTo>
                    <a:pt x="11696" y="4624"/>
                  </a:moveTo>
                  <a:lnTo>
                    <a:pt x="11408" y="4624"/>
                  </a:lnTo>
                  <a:lnTo>
                    <a:pt x="11408" y="4528"/>
                  </a:lnTo>
                  <a:lnTo>
                    <a:pt x="11696" y="4528"/>
                  </a:lnTo>
                  <a:lnTo>
                    <a:pt x="11696" y="4624"/>
                  </a:lnTo>
                  <a:close/>
                  <a:moveTo>
                    <a:pt x="11312" y="4624"/>
                  </a:moveTo>
                  <a:lnTo>
                    <a:pt x="11024" y="4624"/>
                  </a:lnTo>
                  <a:lnTo>
                    <a:pt x="11024" y="4528"/>
                  </a:lnTo>
                  <a:lnTo>
                    <a:pt x="11312" y="4528"/>
                  </a:lnTo>
                  <a:lnTo>
                    <a:pt x="11312" y="4624"/>
                  </a:lnTo>
                  <a:close/>
                  <a:moveTo>
                    <a:pt x="10928" y="4624"/>
                  </a:moveTo>
                  <a:lnTo>
                    <a:pt x="10640" y="4624"/>
                  </a:lnTo>
                  <a:lnTo>
                    <a:pt x="10640" y="4528"/>
                  </a:lnTo>
                  <a:lnTo>
                    <a:pt x="10928" y="4528"/>
                  </a:lnTo>
                  <a:lnTo>
                    <a:pt x="10928" y="4624"/>
                  </a:lnTo>
                  <a:close/>
                  <a:moveTo>
                    <a:pt x="10544" y="4624"/>
                  </a:moveTo>
                  <a:lnTo>
                    <a:pt x="10256" y="4624"/>
                  </a:lnTo>
                  <a:lnTo>
                    <a:pt x="10256" y="4528"/>
                  </a:lnTo>
                  <a:lnTo>
                    <a:pt x="10544" y="4528"/>
                  </a:lnTo>
                  <a:lnTo>
                    <a:pt x="10544" y="4624"/>
                  </a:lnTo>
                  <a:close/>
                  <a:moveTo>
                    <a:pt x="10160" y="4624"/>
                  </a:moveTo>
                  <a:lnTo>
                    <a:pt x="9872" y="4624"/>
                  </a:lnTo>
                  <a:lnTo>
                    <a:pt x="9872" y="4528"/>
                  </a:lnTo>
                  <a:lnTo>
                    <a:pt x="10160" y="4528"/>
                  </a:lnTo>
                  <a:lnTo>
                    <a:pt x="10160" y="4624"/>
                  </a:lnTo>
                  <a:close/>
                  <a:moveTo>
                    <a:pt x="9776" y="4624"/>
                  </a:moveTo>
                  <a:lnTo>
                    <a:pt x="9488" y="4624"/>
                  </a:lnTo>
                  <a:lnTo>
                    <a:pt x="9488" y="4528"/>
                  </a:lnTo>
                  <a:lnTo>
                    <a:pt x="9776" y="4528"/>
                  </a:lnTo>
                  <a:lnTo>
                    <a:pt x="9776" y="4624"/>
                  </a:lnTo>
                  <a:close/>
                  <a:moveTo>
                    <a:pt x="9392" y="4624"/>
                  </a:moveTo>
                  <a:lnTo>
                    <a:pt x="9104" y="4624"/>
                  </a:lnTo>
                  <a:lnTo>
                    <a:pt x="9104" y="4528"/>
                  </a:lnTo>
                  <a:lnTo>
                    <a:pt x="9392" y="4528"/>
                  </a:lnTo>
                  <a:lnTo>
                    <a:pt x="9392" y="4624"/>
                  </a:lnTo>
                  <a:close/>
                  <a:moveTo>
                    <a:pt x="9008" y="4624"/>
                  </a:moveTo>
                  <a:lnTo>
                    <a:pt x="8720" y="4624"/>
                  </a:lnTo>
                  <a:lnTo>
                    <a:pt x="8720" y="4528"/>
                  </a:lnTo>
                  <a:lnTo>
                    <a:pt x="9008" y="4528"/>
                  </a:lnTo>
                  <a:lnTo>
                    <a:pt x="9008" y="4624"/>
                  </a:lnTo>
                  <a:close/>
                  <a:moveTo>
                    <a:pt x="8624" y="4624"/>
                  </a:moveTo>
                  <a:lnTo>
                    <a:pt x="8336" y="4624"/>
                  </a:lnTo>
                  <a:lnTo>
                    <a:pt x="8336" y="4528"/>
                  </a:lnTo>
                  <a:lnTo>
                    <a:pt x="8624" y="4528"/>
                  </a:lnTo>
                  <a:lnTo>
                    <a:pt x="8624" y="4624"/>
                  </a:lnTo>
                  <a:close/>
                  <a:moveTo>
                    <a:pt x="8240" y="4624"/>
                  </a:moveTo>
                  <a:lnTo>
                    <a:pt x="7952" y="4624"/>
                  </a:lnTo>
                  <a:lnTo>
                    <a:pt x="7952" y="4528"/>
                  </a:lnTo>
                  <a:lnTo>
                    <a:pt x="8240" y="4528"/>
                  </a:lnTo>
                  <a:lnTo>
                    <a:pt x="8240" y="4624"/>
                  </a:lnTo>
                  <a:close/>
                  <a:moveTo>
                    <a:pt x="7856" y="4624"/>
                  </a:moveTo>
                  <a:lnTo>
                    <a:pt x="7568" y="4624"/>
                  </a:lnTo>
                  <a:lnTo>
                    <a:pt x="7568" y="4528"/>
                  </a:lnTo>
                  <a:lnTo>
                    <a:pt x="7856" y="4528"/>
                  </a:lnTo>
                  <a:lnTo>
                    <a:pt x="7856" y="4624"/>
                  </a:lnTo>
                  <a:close/>
                  <a:moveTo>
                    <a:pt x="7472" y="4624"/>
                  </a:moveTo>
                  <a:lnTo>
                    <a:pt x="7184" y="4624"/>
                  </a:lnTo>
                  <a:lnTo>
                    <a:pt x="7184" y="4528"/>
                  </a:lnTo>
                  <a:lnTo>
                    <a:pt x="7472" y="4528"/>
                  </a:lnTo>
                  <a:lnTo>
                    <a:pt x="7472" y="4624"/>
                  </a:lnTo>
                  <a:close/>
                  <a:moveTo>
                    <a:pt x="7088" y="4624"/>
                  </a:moveTo>
                  <a:lnTo>
                    <a:pt x="6800" y="4624"/>
                  </a:lnTo>
                  <a:lnTo>
                    <a:pt x="6800" y="4528"/>
                  </a:lnTo>
                  <a:lnTo>
                    <a:pt x="7088" y="4528"/>
                  </a:lnTo>
                  <a:lnTo>
                    <a:pt x="7088" y="4624"/>
                  </a:lnTo>
                  <a:close/>
                  <a:moveTo>
                    <a:pt x="6704" y="4624"/>
                  </a:moveTo>
                  <a:lnTo>
                    <a:pt x="6416" y="4624"/>
                  </a:lnTo>
                  <a:lnTo>
                    <a:pt x="6416" y="4528"/>
                  </a:lnTo>
                  <a:lnTo>
                    <a:pt x="6704" y="4528"/>
                  </a:lnTo>
                  <a:lnTo>
                    <a:pt x="6704" y="4624"/>
                  </a:lnTo>
                  <a:close/>
                  <a:moveTo>
                    <a:pt x="6320" y="4624"/>
                  </a:moveTo>
                  <a:lnTo>
                    <a:pt x="6032" y="4624"/>
                  </a:lnTo>
                  <a:lnTo>
                    <a:pt x="6032" y="4528"/>
                  </a:lnTo>
                  <a:lnTo>
                    <a:pt x="6320" y="4528"/>
                  </a:lnTo>
                  <a:lnTo>
                    <a:pt x="6320" y="4624"/>
                  </a:lnTo>
                  <a:close/>
                  <a:moveTo>
                    <a:pt x="5936" y="4624"/>
                  </a:moveTo>
                  <a:lnTo>
                    <a:pt x="5648" y="4624"/>
                  </a:lnTo>
                  <a:lnTo>
                    <a:pt x="5648" y="4528"/>
                  </a:lnTo>
                  <a:lnTo>
                    <a:pt x="5936" y="4528"/>
                  </a:lnTo>
                  <a:lnTo>
                    <a:pt x="5936" y="4624"/>
                  </a:lnTo>
                  <a:close/>
                  <a:moveTo>
                    <a:pt x="5552" y="4624"/>
                  </a:moveTo>
                  <a:lnTo>
                    <a:pt x="5264" y="4624"/>
                  </a:lnTo>
                  <a:lnTo>
                    <a:pt x="5264" y="4528"/>
                  </a:lnTo>
                  <a:lnTo>
                    <a:pt x="5552" y="4528"/>
                  </a:lnTo>
                  <a:lnTo>
                    <a:pt x="5552" y="4624"/>
                  </a:lnTo>
                  <a:close/>
                  <a:moveTo>
                    <a:pt x="5168" y="4624"/>
                  </a:moveTo>
                  <a:lnTo>
                    <a:pt x="4880" y="4624"/>
                  </a:lnTo>
                  <a:lnTo>
                    <a:pt x="4880" y="4528"/>
                  </a:lnTo>
                  <a:lnTo>
                    <a:pt x="5168" y="4528"/>
                  </a:lnTo>
                  <a:lnTo>
                    <a:pt x="5168" y="4624"/>
                  </a:lnTo>
                  <a:close/>
                  <a:moveTo>
                    <a:pt x="4784" y="4624"/>
                  </a:moveTo>
                  <a:lnTo>
                    <a:pt x="4496" y="4624"/>
                  </a:lnTo>
                  <a:lnTo>
                    <a:pt x="4496" y="4528"/>
                  </a:lnTo>
                  <a:lnTo>
                    <a:pt x="4784" y="4528"/>
                  </a:lnTo>
                  <a:lnTo>
                    <a:pt x="4784" y="4624"/>
                  </a:lnTo>
                  <a:close/>
                  <a:moveTo>
                    <a:pt x="4400" y="4624"/>
                  </a:moveTo>
                  <a:lnTo>
                    <a:pt x="4112" y="4624"/>
                  </a:lnTo>
                  <a:lnTo>
                    <a:pt x="4112" y="4528"/>
                  </a:lnTo>
                  <a:lnTo>
                    <a:pt x="4400" y="4528"/>
                  </a:lnTo>
                  <a:lnTo>
                    <a:pt x="4400" y="4624"/>
                  </a:lnTo>
                  <a:close/>
                  <a:moveTo>
                    <a:pt x="4016" y="4624"/>
                  </a:moveTo>
                  <a:lnTo>
                    <a:pt x="3728" y="4624"/>
                  </a:lnTo>
                  <a:lnTo>
                    <a:pt x="3728" y="4528"/>
                  </a:lnTo>
                  <a:lnTo>
                    <a:pt x="4016" y="4528"/>
                  </a:lnTo>
                  <a:lnTo>
                    <a:pt x="4016" y="4624"/>
                  </a:lnTo>
                  <a:close/>
                  <a:moveTo>
                    <a:pt x="3632" y="4624"/>
                  </a:moveTo>
                  <a:lnTo>
                    <a:pt x="3344" y="4624"/>
                  </a:lnTo>
                  <a:lnTo>
                    <a:pt x="3344" y="4528"/>
                  </a:lnTo>
                  <a:lnTo>
                    <a:pt x="3632" y="4528"/>
                  </a:lnTo>
                  <a:lnTo>
                    <a:pt x="3632" y="4624"/>
                  </a:lnTo>
                  <a:close/>
                  <a:moveTo>
                    <a:pt x="3248" y="4624"/>
                  </a:moveTo>
                  <a:lnTo>
                    <a:pt x="2960" y="4624"/>
                  </a:lnTo>
                  <a:lnTo>
                    <a:pt x="2960" y="4528"/>
                  </a:lnTo>
                  <a:lnTo>
                    <a:pt x="3248" y="4528"/>
                  </a:lnTo>
                  <a:lnTo>
                    <a:pt x="3248" y="4624"/>
                  </a:lnTo>
                  <a:close/>
                  <a:moveTo>
                    <a:pt x="2864" y="4624"/>
                  </a:moveTo>
                  <a:lnTo>
                    <a:pt x="2576" y="4624"/>
                  </a:lnTo>
                  <a:lnTo>
                    <a:pt x="2576" y="4528"/>
                  </a:lnTo>
                  <a:lnTo>
                    <a:pt x="2864" y="4528"/>
                  </a:lnTo>
                  <a:lnTo>
                    <a:pt x="2864" y="4624"/>
                  </a:lnTo>
                  <a:close/>
                  <a:moveTo>
                    <a:pt x="2480" y="4624"/>
                  </a:moveTo>
                  <a:lnTo>
                    <a:pt x="2192" y="4624"/>
                  </a:lnTo>
                  <a:lnTo>
                    <a:pt x="2192" y="4528"/>
                  </a:lnTo>
                  <a:lnTo>
                    <a:pt x="2480" y="4528"/>
                  </a:lnTo>
                  <a:lnTo>
                    <a:pt x="2480" y="4624"/>
                  </a:lnTo>
                  <a:close/>
                  <a:moveTo>
                    <a:pt x="2096" y="4624"/>
                  </a:moveTo>
                  <a:lnTo>
                    <a:pt x="1808" y="4624"/>
                  </a:lnTo>
                  <a:lnTo>
                    <a:pt x="1808" y="4528"/>
                  </a:lnTo>
                  <a:lnTo>
                    <a:pt x="2096" y="4528"/>
                  </a:lnTo>
                  <a:lnTo>
                    <a:pt x="2096" y="4624"/>
                  </a:lnTo>
                  <a:close/>
                  <a:moveTo>
                    <a:pt x="1712" y="4624"/>
                  </a:moveTo>
                  <a:lnTo>
                    <a:pt x="1424" y="4624"/>
                  </a:lnTo>
                  <a:lnTo>
                    <a:pt x="1424" y="4528"/>
                  </a:lnTo>
                  <a:lnTo>
                    <a:pt x="1712" y="4528"/>
                  </a:lnTo>
                  <a:lnTo>
                    <a:pt x="1712" y="4624"/>
                  </a:lnTo>
                  <a:close/>
                  <a:moveTo>
                    <a:pt x="1328" y="4624"/>
                  </a:moveTo>
                  <a:lnTo>
                    <a:pt x="1040" y="4624"/>
                  </a:lnTo>
                  <a:lnTo>
                    <a:pt x="1040" y="4528"/>
                  </a:lnTo>
                  <a:lnTo>
                    <a:pt x="1328" y="4528"/>
                  </a:lnTo>
                  <a:lnTo>
                    <a:pt x="1328" y="4624"/>
                  </a:lnTo>
                  <a:close/>
                  <a:moveTo>
                    <a:pt x="944" y="4624"/>
                  </a:moveTo>
                  <a:lnTo>
                    <a:pt x="656" y="4624"/>
                  </a:lnTo>
                  <a:lnTo>
                    <a:pt x="656" y="4528"/>
                  </a:lnTo>
                  <a:lnTo>
                    <a:pt x="944" y="4528"/>
                  </a:lnTo>
                  <a:lnTo>
                    <a:pt x="944" y="4624"/>
                  </a:lnTo>
                  <a:close/>
                  <a:moveTo>
                    <a:pt x="560" y="4624"/>
                  </a:moveTo>
                  <a:lnTo>
                    <a:pt x="272" y="4624"/>
                  </a:lnTo>
                  <a:lnTo>
                    <a:pt x="272" y="4528"/>
                  </a:lnTo>
                  <a:lnTo>
                    <a:pt x="560" y="4528"/>
                  </a:lnTo>
                  <a:lnTo>
                    <a:pt x="560" y="4624"/>
                  </a:lnTo>
                  <a:close/>
                  <a:moveTo>
                    <a:pt x="176" y="4624"/>
                  </a:moveTo>
                  <a:lnTo>
                    <a:pt x="48" y="4624"/>
                  </a:lnTo>
                  <a:lnTo>
                    <a:pt x="48" y="4528"/>
                  </a:lnTo>
                  <a:lnTo>
                    <a:pt x="176" y="4528"/>
                  </a:lnTo>
                  <a:lnTo>
                    <a:pt x="176" y="4624"/>
                  </a:lnTo>
                  <a:close/>
                </a:path>
              </a:pathLst>
            </a:custGeom>
            <a:solidFill>
              <a:srgbClr val="98B954"/>
            </a:solidFill>
            <a:ln w="0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1" name="Rectangle 1472"/>
            <p:cNvSpPr>
              <a:spLocks noChangeArrowheads="1"/>
            </p:cNvSpPr>
            <p:nvPr/>
          </p:nvSpPr>
          <p:spPr bwMode="auto">
            <a:xfrm>
              <a:off x="2896" y="3322"/>
              <a:ext cx="205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s-MX" altLang="es-MX" sz="800" b="1" dirty="0">
                  <a:solidFill>
                    <a:srgbClr val="000000"/>
                  </a:solidFill>
                </a:rPr>
                <a:t>C</a:t>
              </a:r>
              <a:r>
                <a:rPr kumimoji="0" lang="es-MX" altLang="es-MX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enter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2" name="Rectangle 1473"/>
            <p:cNvSpPr>
              <a:spLocks noChangeArrowheads="1"/>
            </p:cNvSpPr>
            <p:nvPr/>
          </p:nvSpPr>
          <p:spPr bwMode="auto">
            <a:xfrm>
              <a:off x="3098" y="3322"/>
              <a:ext cx="52" cy="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-</a:t>
              </a:r>
              <a:endParaRPr kumimoji="0" lang="es-MX" altLang="es-MX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" name="Rectangle 1474"/>
            <p:cNvSpPr>
              <a:spLocks noChangeArrowheads="1"/>
            </p:cNvSpPr>
            <p:nvPr/>
          </p:nvSpPr>
          <p:spPr bwMode="auto">
            <a:xfrm>
              <a:off x="3119" y="3322"/>
              <a:ext cx="154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West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499" name="Picture 1475"/>
            <p:cNvPicPr>
              <a:picLocks noChangeAspect="1" noChangeArrowheads="1"/>
            </p:cNvPicPr>
            <p:nvPr/>
          </p:nvPicPr>
          <p:blipFill>
            <a:blip r:embed="rId8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" y="2967"/>
              <a:ext cx="46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00" name="Picture 1476"/>
            <p:cNvPicPr>
              <a:picLocks noChangeAspect="1" noChangeArrowheads="1"/>
            </p:cNvPicPr>
            <p:nvPr/>
          </p:nvPicPr>
          <p:blipFill>
            <a:blip r:embed="rId8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1" y="2967"/>
              <a:ext cx="466" cy="1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01" name="Picture 1477"/>
            <p:cNvPicPr>
              <a:picLocks noChangeAspect="1" noChangeArrowheads="1"/>
            </p:cNvPicPr>
            <p:nvPr/>
          </p:nvPicPr>
          <p:blipFill>
            <a:blip r:embed="rId8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" y="2970"/>
              <a:ext cx="34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02" name="Picture 1478"/>
            <p:cNvPicPr>
              <a:picLocks noChangeAspect="1" noChangeArrowheads="1"/>
            </p:cNvPicPr>
            <p:nvPr/>
          </p:nvPicPr>
          <p:blipFill>
            <a:blip r:embed="rId8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7" y="2970"/>
              <a:ext cx="347" cy="1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4" name="Rectangle 1479"/>
            <p:cNvSpPr>
              <a:spLocks noChangeArrowheads="1"/>
            </p:cNvSpPr>
            <p:nvPr/>
          </p:nvSpPr>
          <p:spPr bwMode="auto">
            <a:xfrm>
              <a:off x="4472" y="2979"/>
              <a:ext cx="423" cy="1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6" name="Freeform 1480"/>
            <p:cNvSpPr>
              <a:spLocks noEditPoints="1"/>
            </p:cNvSpPr>
            <p:nvPr/>
          </p:nvSpPr>
          <p:spPr bwMode="auto">
            <a:xfrm>
              <a:off x="4470" y="2977"/>
              <a:ext cx="427" cy="121"/>
            </a:xfrm>
            <a:custGeom>
              <a:avLst/>
              <a:gdLst>
                <a:gd name="T0" fmla="*/ 0 w 5000"/>
                <a:gd name="T1" fmla="*/ 1208 h 1424"/>
                <a:gd name="T2" fmla="*/ 0 w 5000"/>
                <a:gd name="T3" fmla="*/ 872 h 1424"/>
                <a:gd name="T4" fmla="*/ 48 w 5000"/>
                <a:gd name="T5" fmla="*/ 680 h 1424"/>
                <a:gd name="T6" fmla="*/ 48 w 5000"/>
                <a:gd name="T7" fmla="*/ 632 h 1424"/>
                <a:gd name="T8" fmla="*/ 0 w 5000"/>
                <a:gd name="T9" fmla="*/ 440 h 1424"/>
                <a:gd name="T10" fmla="*/ 0 w 5000"/>
                <a:gd name="T11" fmla="*/ 56 h 1424"/>
                <a:gd name="T12" fmla="*/ 48 w 5000"/>
                <a:gd name="T13" fmla="*/ 24 h 1424"/>
                <a:gd name="T14" fmla="*/ 184 w 5000"/>
                <a:gd name="T15" fmla="*/ 48 h 1424"/>
                <a:gd name="T16" fmla="*/ 376 w 5000"/>
                <a:gd name="T17" fmla="*/ 0 h 1424"/>
                <a:gd name="T18" fmla="*/ 760 w 5000"/>
                <a:gd name="T19" fmla="*/ 0 h 1424"/>
                <a:gd name="T20" fmla="*/ 1096 w 5000"/>
                <a:gd name="T21" fmla="*/ 0 h 1424"/>
                <a:gd name="T22" fmla="*/ 1288 w 5000"/>
                <a:gd name="T23" fmla="*/ 48 h 1424"/>
                <a:gd name="T24" fmla="*/ 1336 w 5000"/>
                <a:gd name="T25" fmla="*/ 48 h 1424"/>
                <a:gd name="T26" fmla="*/ 1528 w 5000"/>
                <a:gd name="T27" fmla="*/ 0 h 1424"/>
                <a:gd name="T28" fmla="*/ 1912 w 5000"/>
                <a:gd name="T29" fmla="*/ 0 h 1424"/>
                <a:gd name="T30" fmla="*/ 2248 w 5000"/>
                <a:gd name="T31" fmla="*/ 0 h 1424"/>
                <a:gd name="T32" fmla="*/ 2440 w 5000"/>
                <a:gd name="T33" fmla="*/ 48 h 1424"/>
                <a:gd name="T34" fmla="*/ 2488 w 5000"/>
                <a:gd name="T35" fmla="*/ 48 h 1424"/>
                <a:gd name="T36" fmla="*/ 2680 w 5000"/>
                <a:gd name="T37" fmla="*/ 0 h 1424"/>
                <a:gd name="T38" fmla="*/ 3064 w 5000"/>
                <a:gd name="T39" fmla="*/ 0 h 1424"/>
                <a:gd name="T40" fmla="*/ 3400 w 5000"/>
                <a:gd name="T41" fmla="*/ 0 h 1424"/>
                <a:gd name="T42" fmla="*/ 3592 w 5000"/>
                <a:gd name="T43" fmla="*/ 48 h 1424"/>
                <a:gd name="T44" fmla="*/ 3640 w 5000"/>
                <a:gd name="T45" fmla="*/ 48 h 1424"/>
                <a:gd name="T46" fmla="*/ 3832 w 5000"/>
                <a:gd name="T47" fmla="*/ 0 h 1424"/>
                <a:gd name="T48" fmla="*/ 4216 w 5000"/>
                <a:gd name="T49" fmla="*/ 0 h 1424"/>
                <a:gd name="T50" fmla="*/ 4552 w 5000"/>
                <a:gd name="T51" fmla="*/ 0 h 1424"/>
                <a:gd name="T52" fmla="*/ 4744 w 5000"/>
                <a:gd name="T53" fmla="*/ 48 h 1424"/>
                <a:gd name="T54" fmla="*/ 4792 w 5000"/>
                <a:gd name="T55" fmla="*/ 48 h 1424"/>
                <a:gd name="T56" fmla="*/ 5000 w 5000"/>
                <a:gd name="T57" fmla="*/ 32 h 1424"/>
                <a:gd name="T58" fmla="*/ 5000 w 5000"/>
                <a:gd name="T59" fmla="*/ 416 h 1424"/>
                <a:gd name="T60" fmla="*/ 5000 w 5000"/>
                <a:gd name="T61" fmla="*/ 752 h 1424"/>
                <a:gd name="T62" fmla="*/ 4952 w 5000"/>
                <a:gd name="T63" fmla="*/ 944 h 1424"/>
                <a:gd name="T64" fmla="*/ 4952 w 5000"/>
                <a:gd name="T65" fmla="*/ 992 h 1424"/>
                <a:gd name="T66" fmla="*/ 5000 w 5000"/>
                <a:gd name="T67" fmla="*/ 1184 h 1424"/>
                <a:gd name="T68" fmla="*/ 4976 w 5000"/>
                <a:gd name="T69" fmla="*/ 1376 h 1424"/>
                <a:gd name="T70" fmla="*/ 4664 w 5000"/>
                <a:gd name="T71" fmla="*/ 1376 h 1424"/>
                <a:gd name="T72" fmla="*/ 4616 w 5000"/>
                <a:gd name="T73" fmla="*/ 1376 h 1424"/>
                <a:gd name="T74" fmla="*/ 4424 w 5000"/>
                <a:gd name="T75" fmla="*/ 1424 h 1424"/>
                <a:gd name="T76" fmla="*/ 4040 w 5000"/>
                <a:gd name="T77" fmla="*/ 1424 h 1424"/>
                <a:gd name="T78" fmla="*/ 3704 w 5000"/>
                <a:gd name="T79" fmla="*/ 1424 h 1424"/>
                <a:gd name="T80" fmla="*/ 3512 w 5000"/>
                <a:gd name="T81" fmla="*/ 1376 h 1424"/>
                <a:gd name="T82" fmla="*/ 3464 w 5000"/>
                <a:gd name="T83" fmla="*/ 1376 h 1424"/>
                <a:gd name="T84" fmla="*/ 3272 w 5000"/>
                <a:gd name="T85" fmla="*/ 1424 h 1424"/>
                <a:gd name="T86" fmla="*/ 2888 w 5000"/>
                <a:gd name="T87" fmla="*/ 1424 h 1424"/>
                <a:gd name="T88" fmla="*/ 2552 w 5000"/>
                <a:gd name="T89" fmla="*/ 1424 h 1424"/>
                <a:gd name="T90" fmla="*/ 2360 w 5000"/>
                <a:gd name="T91" fmla="*/ 1376 h 1424"/>
                <a:gd name="T92" fmla="*/ 2312 w 5000"/>
                <a:gd name="T93" fmla="*/ 1376 h 1424"/>
                <a:gd name="T94" fmla="*/ 2120 w 5000"/>
                <a:gd name="T95" fmla="*/ 1424 h 1424"/>
                <a:gd name="T96" fmla="*/ 1736 w 5000"/>
                <a:gd name="T97" fmla="*/ 1424 h 1424"/>
                <a:gd name="T98" fmla="*/ 1400 w 5000"/>
                <a:gd name="T99" fmla="*/ 1424 h 1424"/>
                <a:gd name="T100" fmla="*/ 1208 w 5000"/>
                <a:gd name="T101" fmla="*/ 1376 h 1424"/>
                <a:gd name="T102" fmla="*/ 1160 w 5000"/>
                <a:gd name="T103" fmla="*/ 1376 h 1424"/>
                <a:gd name="T104" fmla="*/ 968 w 5000"/>
                <a:gd name="T105" fmla="*/ 1424 h 1424"/>
                <a:gd name="T106" fmla="*/ 584 w 5000"/>
                <a:gd name="T107" fmla="*/ 1424 h 1424"/>
                <a:gd name="T108" fmla="*/ 248 w 5000"/>
                <a:gd name="T109" fmla="*/ 1424 h 1424"/>
                <a:gd name="T110" fmla="*/ 56 w 5000"/>
                <a:gd name="T111" fmla="*/ 1376 h 1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00" h="1424">
                  <a:moveTo>
                    <a:pt x="0" y="1400"/>
                  </a:moveTo>
                  <a:lnTo>
                    <a:pt x="0" y="1256"/>
                  </a:lnTo>
                  <a:lnTo>
                    <a:pt x="48" y="1256"/>
                  </a:lnTo>
                  <a:lnTo>
                    <a:pt x="48" y="1400"/>
                  </a:lnTo>
                  <a:lnTo>
                    <a:pt x="0" y="1400"/>
                  </a:lnTo>
                  <a:close/>
                  <a:moveTo>
                    <a:pt x="0" y="1208"/>
                  </a:moveTo>
                  <a:lnTo>
                    <a:pt x="0" y="1064"/>
                  </a:lnTo>
                  <a:lnTo>
                    <a:pt x="48" y="1064"/>
                  </a:lnTo>
                  <a:lnTo>
                    <a:pt x="48" y="1208"/>
                  </a:lnTo>
                  <a:lnTo>
                    <a:pt x="0" y="1208"/>
                  </a:lnTo>
                  <a:close/>
                  <a:moveTo>
                    <a:pt x="0" y="1016"/>
                  </a:moveTo>
                  <a:lnTo>
                    <a:pt x="0" y="872"/>
                  </a:lnTo>
                  <a:lnTo>
                    <a:pt x="48" y="872"/>
                  </a:lnTo>
                  <a:lnTo>
                    <a:pt x="48" y="1016"/>
                  </a:lnTo>
                  <a:lnTo>
                    <a:pt x="0" y="1016"/>
                  </a:lnTo>
                  <a:close/>
                  <a:moveTo>
                    <a:pt x="0" y="824"/>
                  </a:moveTo>
                  <a:lnTo>
                    <a:pt x="0" y="680"/>
                  </a:lnTo>
                  <a:lnTo>
                    <a:pt x="48" y="680"/>
                  </a:lnTo>
                  <a:lnTo>
                    <a:pt x="48" y="824"/>
                  </a:lnTo>
                  <a:lnTo>
                    <a:pt x="0" y="824"/>
                  </a:lnTo>
                  <a:close/>
                  <a:moveTo>
                    <a:pt x="0" y="632"/>
                  </a:moveTo>
                  <a:lnTo>
                    <a:pt x="0" y="488"/>
                  </a:lnTo>
                  <a:lnTo>
                    <a:pt x="48" y="488"/>
                  </a:lnTo>
                  <a:lnTo>
                    <a:pt x="48" y="632"/>
                  </a:lnTo>
                  <a:lnTo>
                    <a:pt x="0" y="632"/>
                  </a:lnTo>
                  <a:close/>
                  <a:moveTo>
                    <a:pt x="0" y="440"/>
                  </a:moveTo>
                  <a:lnTo>
                    <a:pt x="0" y="296"/>
                  </a:lnTo>
                  <a:lnTo>
                    <a:pt x="48" y="296"/>
                  </a:lnTo>
                  <a:lnTo>
                    <a:pt x="48" y="440"/>
                  </a:lnTo>
                  <a:lnTo>
                    <a:pt x="0" y="440"/>
                  </a:lnTo>
                  <a:close/>
                  <a:moveTo>
                    <a:pt x="0" y="248"/>
                  </a:moveTo>
                  <a:lnTo>
                    <a:pt x="0" y="104"/>
                  </a:lnTo>
                  <a:lnTo>
                    <a:pt x="48" y="104"/>
                  </a:lnTo>
                  <a:lnTo>
                    <a:pt x="48" y="248"/>
                  </a:lnTo>
                  <a:lnTo>
                    <a:pt x="0" y="248"/>
                  </a:lnTo>
                  <a:close/>
                  <a:moveTo>
                    <a:pt x="0" y="56"/>
                  </a:moveTo>
                  <a:lnTo>
                    <a:pt x="0" y="24"/>
                  </a:lnTo>
                  <a:cubicBezTo>
                    <a:pt x="0" y="11"/>
                    <a:pt x="11" y="0"/>
                    <a:pt x="24" y="0"/>
                  </a:cubicBezTo>
                  <a:lnTo>
                    <a:pt x="136" y="0"/>
                  </a:lnTo>
                  <a:lnTo>
                    <a:pt x="136" y="48"/>
                  </a:lnTo>
                  <a:lnTo>
                    <a:pt x="24" y="48"/>
                  </a:lnTo>
                  <a:lnTo>
                    <a:pt x="48" y="24"/>
                  </a:lnTo>
                  <a:lnTo>
                    <a:pt x="48" y="56"/>
                  </a:lnTo>
                  <a:lnTo>
                    <a:pt x="0" y="56"/>
                  </a:lnTo>
                  <a:close/>
                  <a:moveTo>
                    <a:pt x="184" y="0"/>
                  </a:moveTo>
                  <a:lnTo>
                    <a:pt x="328" y="0"/>
                  </a:lnTo>
                  <a:lnTo>
                    <a:pt x="328" y="48"/>
                  </a:lnTo>
                  <a:lnTo>
                    <a:pt x="184" y="48"/>
                  </a:lnTo>
                  <a:lnTo>
                    <a:pt x="184" y="0"/>
                  </a:lnTo>
                  <a:close/>
                  <a:moveTo>
                    <a:pt x="376" y="0"/>
                  </a:moveTo>
                  <a:lnTo>
                    <a:pt x="520" y="0"/>
                  </a:lnTo>
                  <a:lnTo>
                    <a:pt x="520" y="48"/>
                  </a:lnTo>
                  <a:lnTo>
                    <a:pt x="376" y="48"/>
                  </a:lnTo>
                  <a:lnTo>
                    <a:pt x="376" y="0"/>
                  </a:lnTo>
                  <a:close/>
                  <a:moveTo>
                    <a:pt x="568" y="0"/>
                  </a:moveTo>
                  <a:lnTo>
                    <a:pt x="712" y="0"/>
                  </a:lnTo>
                  <a:lnTo>
                    <a:pt x="712" y="48"/>
                  </a:lnTo>
                  <a:lnTo>
                    <a:pt x="568" y="48"/>
                  </a:lnTo>
                  <a:lnTo>
                    <a:pt x="568" y="0"/>
                  </a:lnTo>
                  <a:close/>
                  <a:moveTo>
                    <a:pt x="760" y="0"/>
                  </a:moveTo>
                  <a:lnTo>
                    <a:pt x="904" y="0"/>
                  </a:lnTo>
                  <a:lnTo>
                    <a:pt x="904" y="48"/>
                  </a:lnTo>
                  <a:lnTo>
                    <a:pt x="760" y="48"/>
                  </a:lnTo>
                  <a:lnTo>
                    <a:pt x="760" y="0"/>
                  </a:lnTo>
                  <a:close/>
                  <a:moveTo>
                    <a:pt x="952" y="0"/>
                  </a:moveTo>
                  <a:lnTo>
                    <a:pt x="1096" y="0"/>
                  </a:lnTo>
                  <a:lnTo>
                    <a:pt x="1096" y="48"/>
                  </a:lnTo>
                  <a:lnTo>
                    <a:pt x="952" y="48"/>
                  </a:lnTo>
                  <a:lnTo>
                    <a:pt x="952" y="0"/>
                  </a:lnTo>
                  <a:close/>
                  <a:moveTo>
                    <a:pt x="1144" y="0"/>
                  </a:moveTo>
                  <a:lnTo>
                    <a:pt x="1288" y="0"/>
                  </a:lnTo>
                  <a:lnTo>
                    <a:pt x="1288" y="48"/>
                  </a:lnTo>
                  <a:lnTo>
                    <a:pt x="1144" y="48"/>
                  </a:lnTo>
                  <a:lnTo>
                    <a:pt x="1144" y="0"/>
                  </a:lnTo>
                  <a:close/>
                  <a:moveTo>
                    <a:pt x="1336" y="0"/>
                  </a:moveTo>
                  <a:lnTo>
                    <a:pt x="1480" y="0"/>
                  </a:lnTo>
                  <a:lnTo>
                    <a:pt x="1480" y="48"/>
                  </a:lnTo>
                  <a:lnTo>
                    <a:pt x="1336" y="48"/>
                  </a:lnTo>
                  <a:lnTo>
                    <a:pt x="1336" y="0"/>
                  </a:lnTo>
                  <a:close/>
                  <a:moveTo>
                    <a:pt x="1528" y="0"/>
                  </a:moveTo>
                  <a:lnTo>
                    <a:pt x="1672" y="0"/>
                  </a:lnTo>
                  <a:lnTo>
                    <a:pt x="1672" y="48"/>
                  </a:lnTo>
                  <a:lnTo>
                    <a:pt x="1528" y="48"/>
                  </a:lnTo>
                  <a:lnTo>
                    <a:pt x="1528" y="0"/>
                  </a:lnTo>
                  <a:close/>
                  <a:moveTo>
                    <a:pt x="1720" y="0"/>
                  </a:moveTo>
                  <a:lnTo>
                    <a:pt x="1864" y="0"/>
                  </a:lnTo>
                  <a:lnTo>
                    <a:pt x="1864" y="48"/>
                  </a:lnTo>
                  <a:lnTo>
                    <a:pt x="1720" y="48"/>
                  </a:lnTo>
                  <a:lnTo>
                    <a:pt x="1720" y="0"/>
                  </a:lnTo>
                  <a:close/>
                  <a:moveTo>
                    <a:pt x="1912" y="0"/>
                  </a:moveTo>
                  <a:lnTo>
                    <a:pt x="2056" y="0"/>
                  </a:lnTo>
                  <a:lnTo>
                    <a:pt x="2056" y="48"/>
                  </a:lnTo>
                  <a:lnTo>
                    <a:pt x="1912" y="48"/>
                  </a:lnTo>
                  <a:lnTo>
                    <a:pt x="1912" y="0"/>
                  </a:lnTo>
                  <a:close/>
                  <a:moveTo>
                    <a:pt x="2104" y="0"/>
                  </a:moveTo>
                  <a:lnTo>
                    <a:pt x="2248" y="0"/>
                  </a:lnTo>
                  <a:lnTo>
                    <a:pt x="2248" y="48"/>
                  </a:lnTo>
                  <a:lnTo>
                    <a:pt x="2104" y="48"/>
                  </a:lnTo>
                  <a:lnTo>
                    <a:pt x="2104" y="0"/>
                  </a:lnTo>
                  <a:close/>
                  <a:moveTo>
                    <a:pt x="2296" y="0"/>
                  </a:moveTo>
                  <a:lnTo>
                    <a:pt x="2440" y="0"/>
                  </a:lnTo>
                  <a:lnTo>
                    <a:pt x="2440" y="48"/>
                  </a:lnTo>
                  <a:lnTo>
                    <a:pt x="2296" y="48"/>
                  </a:lnTo>
                  <a:lnTo>
                    <a:pt x="2296" y="0"/>
                  </a:lnTo>
                  <a:close/>
                  <a:moveTo>
                    <a:pt x="2488" y="0"/>
                  </a:moveTo>
                  <a:lnTo>
                    <a:pt x="2632" y="0"/>
                  </a:lnTo>
                  <a:lnTo>
                    <a:pt x="2632" y="48"/>
                  </a:lnTo>
                  <a:lnTo>
                    <a:pt x="2488" y="48"/>
                  </a:lnTo>
                  <a:lnTo>
                    <a:pt x="2488" y="0"/>
                  </a:lnTo>
                  <a:close/>
                  <a:moveTo>
                    <a:pt x="2680" y="0"/>
                  </a:moveTo>
                  <a:lnTo>
                    <a:pt x="2824" y="0"/>
                  </a:lnTo>
                  <a:lnTo>
                    <a:pt x="2824" y="48"/>
                  </a:lnTo>
                  <a:lnTo>
                    <a:pt x="2680" y="48"/>
                  </a:lnTo>
                  <a:lnTo>
                    <a:pt x="2680" y="0"/>
                  </a:lnTo>
                  <a:close/>
                  <a:moveTo>
                    <a:pt x="2872" y="0"/>
                  </a:moveTo>
                  <a:lnTo>
                    <a:pt x="3016" y="0"/>
                  </a:lnTo>
                  <a:lnTo>
                    <a:pt x="3016" y="48"/>
                  </a:lnTo>
                  <a:lnTo>
                    <a:pt x="2872" y="48"/>
                  </a:lnTo>
                  <a:lnTo>
                    <a:pt x="2872" y="0"/>
                  </a:lnTo>
                  <a:close/>
                  <a:moveTo>
                    <a:pt x="3064" y="0"/>
                  </a:moveTo>
                  <a:lnTo>
                    <a:pt x="3208" y="0"/>
                  </a:lnTo>
                  <a:lnTo>
                    <a:pt x="3208" y="48"/>
                  </a:lnTo>
                  <a:lnTo>
                    <a:pt x="3064" y="48"/>
                  </a:lnTo>
                  <a:lnTo>
                    <a:pt x="3064" y="0"/>
                  </a:lnTo>
                  <a:close/>
                  <a:moveTo>
                    <a:pt x="3256" y="0"/>
                  </a:moveTo>
                  <a:lnTo>
                    <a:pt x="3400" y="0"/>
                  </a:lnTo>
                  <a:lnTo>
                    <a:pt x="3400" y="48"/>
                  </a:lnTo>
                  <a:lnTo>
                    <a:pt x="3256" y="48"/>
                  </a:lnTo>
                  <a:lnTo>
                    <a:pt x="3256" y="0"/>
                  </a:lnTo>
                  <a:close/>
                  <a:moveTo>
                    <a:pt x="3448" y="0"/>
                  </a:moveTo>
                  <a:lnTo>
                    <a:pt x="3592" y="0"/>
                  </a:lnTo>
                  <a:lnTo>
                    <a:pt x="3592" y="48"/>
                  </a:lnTo>
                  <a:lnTo>
                    <a:pt x="3448" y="48"/>
                  </a:lnTo>
                  <a:lnTo>
                    <a:pt x="3448" y="0"/>
                  </a:lnTo>
                  <a:close/>
                  <a:moveTo>
                    <a:pt x="3640" y="0"/>
                  </a:moveTo>
                  <a:lnTo>
                    <a:pt x="3784" y="0"/>
                  </a:lnTo>
                  <a:lnTo>
                    <a:pt x="3784" y="48"/>
                  </a:lnTo>
                  <a:lnTo>
                    <a:pt x="3640" y="48"/>
                  </a:lnTo>
                  <a:lnTo>
                    <a:pt x="3640" y="0"/>
                  </a:lnTo>
                  <a:close/>
                  <a:moveTo>
                    <a:pt x="3832" y="0"/>
                  </a:moveTo>
                  <a:lnTo>
                    <a:pt x="3976" y="0"/>
                  </a:lnTo>
                  <a:lnTo>
                    <a:pt x="3976" y="48"/>
                  </a:lnTo>
                  <a:lnTo>
                    <a:pt x="3832" y="48"/>
                  </a:lnTo>
                  <a:lnTo>
                    <a:pt x="3832" y="0"/>
                  </a:lnTo>
                  <a:close/>
                  <a:moveTo>
                    <a:pt x="4024" y="0"/>
                  </a:moveTo>
                  <a:lnTo>
                    <a:pt x="4168" y="0"/>
                  </a:lnTo>
                  <a:lnTo>
                    <a:pt x="4168" y="48"/>
                  </a:lnTo>
                  <a:lnTo>
                    <a:pt x="4024" y="48"/>
                  </a:lnTo>
                  <a:lnTo>
                    <a:pt x="4024" y="0"/>
                  </a:lnTo>
                  <a:close/>
                  <a:moveTo>
                    <a:pt x="4216" y="0"/>
                  </a:moveTo>
                  <a:lnTo>
                    <a:pt x="4360" y="0"/>
                  </a:lnTo>
                  <a:lnTo>
                    <a:pt x="4360" y="48"/>
                  </a:lnTo>
                  <a:lnTo>
                    <a:pt x="4216" y="48"/>
                  </a:lnTo>
                  <a:lnTo>
                    <a:pt x="4216" y="0"/>
                  </a:lnTo>
                  <a:close/>
                  <a:moveTo>
                    <a:pt x="4408" y="0"/>
                  </a:moveTo>
                  <a:lnTo>
                    <a:pt x="4552" y="0"/>
                  </a:lnTo>
                  <a:lnTo>
                    <a:pt x="4552" y="48"/>
                  </a:lnTo>
                  <a:lnTo>
                    <a:pt x="4408" y="48"/>
                  </a:lnTo>
                  <a:lnTo>
                    <a:pt x="4408" y="0"/>
                  </a:lnTo>
                  <a:close/>
                  <a:moveTo>
                    <a:pt x="4600" y="0"/>
                  </a:moveTo>
                  <a:lnTo>
                    <a:pt x="4744" y="0"/>
                  </a:lnTo>
                  <a:lnTo>
                    <a:pt x="4744" y="48"/>
                  </a:lnTo>
                  <a:lnTo>
                    <a:pt x="4600" y="48"/>
                  </a:lnTo>
                  <a:lnTo>
                    <a:pt x="4600" y="0"/>
                  </a:lnTo>
                  <a:close/>
                  <a:moveTo>
                    <a:pt x="4792" y="0"/>
                  </a:moveTo>
                  <a:lnTo>
                    <a:pt x="4936" y="0"/>
                  </a:lnTo>
                  <a:lnTo>
                    <a:pt x="4936" y="48"/>
                  </a:lnTo>
                  <a:lnTo>
                    <a:pt x="4792" y="48"/>
                  </a:lnTo>
                  <a:lnTo>
                    <a:pt x="4792" y="0"/>
                  </a:lnTo>
                  <a:close/>
                  <a:moveTo>
                    <a:pt x="5000" y="32"/>
                  </a:moveTo>
                  <a:lnTo>
                    <a:pt x="5000" y="176"/>
                  </a:lnTo>
                  <a:lnTo>
                    <a:pt x="4952" y="176"/>
                  </a:lnTo>
                  <a:lnTo>
                    <a:pt x="4952" y="32"/>
                  </a:lnTo>
                  <a:lnTo>
                    <a:pt x="5000" y="32"/>
                  </a:lnTo>
                  <a:close/>
                  <a:moveTo>
                    <a:pt x="5000" y="224"/>
                  </a:moveTo>
                  <a:lnTo>
                    <a:pt x="5000" y="368"/>
                  </a:lnTo>
                  <a:lnTo>
                    <a:pt x="4952" y="368"/>
                  </a:lnTo>
                  <a:lnTo>
                    <a:pt x="4952" y="224"/>
                  </a:lnTo>
                  <a:lnTo>
                    <a:pt x="5000" y="224"/>
                  </a:lnTo>
                  <a:close/>
                  <a:moveTo>
                    <a:pt x="5000" y="416"/>
                  </a:moveTo>
                  <a:lnTo>
                    <a:pt x="5000" y="560"/>
                  </a:lnTo>
                  <a:lnTo>
                    <a:pt x="4952" y="560"/>
                  </a:lnTo>
                  <a:lnTo>
                    <a:pt x="4952" y="416"/>
                  </a:lnTo>
                  <a:lnTo>
                    <a:pt x="5000" y="416"/>
                  </a:lnTo>
                  <a:close/>
                  <a:moveTo>
                    <a:pt x="5000" y="608"/>
                  </a:moveTo>
                  <a:lnTo>
                    <a:pt x="5000" y="752"/>
                  </a:lnTo>
                  <a:lnTo>
                    <a:pt x="4952" y="752"/>
                  </a:lnTo>
                  <a:lnTo>
                    <a:pt x="4952" y="608"/>
                  </a:lnTo>
                  <a:lnTo>
                    <a:pt x="5000" y="608"/>
                  </a:lnTo>
                  <a:close/>
                  <a:moveTo>
                    <a:pt x="5000" y="800"/>
                  </a:moveTo>
                  <a:lnTo>
                    <a:pt x="5000" y="944"/>
                  </a:lnTo>
                  <a:lnTo>
                    <a:pt x="4952" y="944"/>
                  </a:lnTo>
                  <a:lnTo>
                    <a:pt x="4952" y="800"/>
                  </a:lnTo>
                  <a:lnTo>
                    <a:pt x="5000" y="800"/>
                  </a:lnTo>
                  <a:close/>
                  <a:moveTo>
                    <a:pt x="5000" y="992"/>
                  </a:moveTo>
                  <a:lnTo>
                    <a:pt x="5000" y="1136"/>
                  </a:lnTo>
                  <a:lnTo>
                    <a:pt x="4952" y="1136"/>
                  </a:lnTo>
                  <a:lnTo>
                    <a:pt x="4952" y="992"/>
                  </a:lnTo>
                  <a:lnTo>
                    <a:pt x="5000" y="992"/>
                  </a:lnTo>
                  <a:close/>
                  <a:moveTo>
                    <a:pt x="5000" y="1184"/>
                  </a:moveTo>
                  <a:lnTo>
                    <a:pt x="5000" y="1328"/>
                  </a:lnTo>
                  <a:lnTo>
                    <a:pt x="4952" y="1328"/>
                  </a:lnTo>
                  <a:lnTo>
                    <a:pt x="4952" y="1184"/>
                  </a:lnTo>
                  <a:lnTo>
                    <a:pt x="5000" y="1184"/>
                  </a:lnTo>
                  <a:close/>
                  <a:moveTo>
                    <a:pt x="5000" y="1376"/>
                  </a:moveTo>
                  <a:lnTo>
                    <a:pt x="5000" y="1400"/>
                  </a:lnTo>
                  <a:cubicBezTo>
                    <a:pt x="5000" y="1414"/>
                    <a:pt x="4990" y="1424"/>
                    <a:pt x="4976" y="1424"/>
                  </a:cubicBezTo>
                  <a:lnTo>
                    <a:pt x="4856" y="1424"/>
                  </a:lnTo>
                  <a:lnTo>
                    <a:pt x="4856" y="1376"/>
                  </a:lnTo>
                  <a:lnTo>
                    <a:pt x="4976" y="1376"/>
                  </a:lnTo>
                  <a:lnTo>
                    <a:pt x="4952" y="1400"/>
                  </a:lnTo>
                  <a:lnTo>
                    <a:pt x="4952" y="1376"/>
                  </a:lnTo>
                  <a:lnTo>
                    <a:pt x="5000" y="1376"/>
                  </a:lnTo>
                  <a:close/>
                  <a:moveTo>
                    <a:pt x="4808" y="1424"/>
                  </a:moveTo>
                  <a:lnTo>
                    <a:pt x="4664" y="1424"/>
                  </a:lnTo>
                  <a:lnTo>
                    <a:pt x="4664" y="1376"/>
                  </a:lnTo>
                  <a:lnTo>
                    <a:pt x="4808" y="1376"/>
                  </a:lnTo>
                  <a:lnTo>
                    <a:pt x="4808" y="1424"/>
                  </a:lnTo>
                  <a:close/>
                  <a:moveTo>
                    <a:pt x="4616" y="1424"/>
                  </a:moveTo>
                  <a:lnTo>
                    <a:pt x="4472" y="1424"/>
                  </a:lnTo>
                  <a:lnTo>
                    <a:pt x="4472" y="1376"/>
                  </a:lnTo>
                  <a:lnTo>
                    <a:pt x="4616" y="1376"/>
                  </a:lnTo>
                  <a:lnTo>
                    <a:pt x="4616" y="1424"/>
                  </a:lnTo>
                  <a:close/>
                  <a:moveTo>
                    <a:pt x="4424" y="1424"/>
                  </a:moveTo>
                  <a:lnTo>
                    <a:pt x="4280" y="1424"/>
                  </a:lnTo>
                  <a:lnTo>
                    <a:pt x="4280" y="1376"/>
                  </a:lnTo>
                  <a:lnTo>
                    <a:pt x="4424" y="1376"/>
                  </a:lnTo>
                  <a:lnTo>
                    <a:pt x="4424" y="1424"/>
                  </a:lnTo>
                  <a:close/>
                  <a:moveTo>
                    <a:pt x="4232" y="1424"/>
                  </a:moveTo>
                  <a:lnTo>
                    <a:pt x="4088" y="1424"/>
                  </a:lnTo>
                  <a:lnTo>
                    <a:pt x="4088" y="1376"/>
                  </a:lnTo>
                  <a:lnTo>
                    <a:pt x="4232" y="1376"/>
                  </a:lnTo>
                  <a:lnTo>
                    <a:pt x="4232" y="1424"/>
                  </a:lnTo>
                  <a:close/>
                  <a:moveTo>
                    <a:pt x="4040" y="1424"/>
                  </a:moveTo>
                  <a:lnTo>
                    <a:pt x="3896" y="1424"/>
                  </a:lnTo>
                  <a:lnTo>
                    <a:pt x="3896" y="1376"/>
                  </a:lnTo>
                  <a:lnTo>
                    <a:pt x="4040" y="1376"/>
                  </a:lnTo>
                  <a:lnTo>
                    <a:pt x="4040" y="1424"/>
                  </a:lnTo>
                  <a:close/>
                  <a:moveTo>
                    <a:pt x="3848" y="1424"/>
                  </a:moveTo>
                  <a:lnTo>
                    <a:pt x="3704" y="1424"/>
                  </a:lnTo>
                  <a:lnTo>
                    <a:pt x="3704" y="1376"/>
                  </a:lnTo>
                  <a:lnTo>
                    <a:pt x="3848" y="1376"/>
                  </a:lnTo>
                  <a:lnTo>
                    <a:pt x="3848" y="1424"/>
                  </a:lnTo>
                  <a:close/>
                  <a:moveTo>
                    <a:pt x="3656" y="1424"/>
                  </a:moveTo>
                  <a:lnTo>
                    <a:pt x="3512" y="1424"/>
                  </a:lnTo>
                  <a:lnTo>
                    <a:pt x="3512" y="1376"/>
                  </a:lnTo>
                  <a:lnTo>
                    <a:pt x="3656" y="1376"/>
                  </a:lnTo>
                  <a:lnTo>
                    <a:pt x="3656" y="1424"/>
                  </a:lnTo>
                  <a:close/>
                  <a:moveTo>
                    <a:pt x="3464" y="1424"/>
                  </a:moveTo>
                  <a:lnTo>
                    <a:pt x="3320" y="1424"/>
                  </a:lnTo>
                  <a:lnTo>
                    <a:pt x="3320" y="1376"/>
                  </a:lnTo>
                  <a:lnTo>
                    <a:pt x="3464" y="1376"/>
                  </a:lnTo>
                  <a:lnTo>
                    <a:pt x="3464" y="1424"/>
                  </a:lnTo>
                  <a:close/>
                  <a:moveTo>
                    <a:pt x="3272" y="1424"/>
                  </a:moveTo>
                  <a:lnTo>
                    <a:pt x="3128" y="1424"/>
                  </a:lnTo>
                  <a:lnTo>
                    <a:pt x="3128" y="1376"/>
                  </a:lnTo>
                  <a:lnTo>
                    <a:pt x="3272" y="1376"/>
                  </a:lnTo>
                  <a:lnTo>
                    <a:pt x="3272" y="1424"/>
                  </a:lnTo>
                  <a:close/>
                  <a:moveTo>
                    <a:pt x="3080" y="1424"/>
                  </a:moveTo>
                  <a:lnTo>
                    <a:pt x="2936" y="1424"/>
                  </a:lnTo>
                  <a:lnTo>
                    <a:pt x="2936" y="1376"/>
                  </a:lnTo>
                  <a:lnTo>
                    <a:pt x="3080" y="1376"/>
                  </a:lnTo>
                  <a:lnTo>
                    <a:pt x="3080" y="1424"/>
                  </a:lnTo>
                  <a:close/>
                  <a:moveTo>
                    <a:pt x="2888" y="1424"/>
                  </a:moveTo>
                  <a:lnTo>
                    <a:pt x="2744" y="1424"/>
                  </a:lnTo>
                  <a:lnTo>
                    <a:pt x="2744" y="1376"/>
                  </a:lnTo>
                  <a:lnTo>
                    <a:pt x="2888" y="1376"/>
                  </a:lnTo>
                  <a:lnTo>
                    <a:pt x="2888" y="1424"/>
                  </a:lnTo>
                  <a:close/>
                  <a:moveTo>
                    <a:pt x="2696" y="1424"/>
                  </a:moveTo>
                  <a:lnTo>
                    <a:pt x="2552" y="1424"/>
                  </a:lnTo>
                  <a:lnTo>
                    <a:pt x="2552" y="1376"/>
                  </a:lnTo>
                  <a:lnTo>
                    <a:pt x="2696" y="1376"/>
                  </a:lnTo>
                  <a:lnTo>
                    <a:pt x="2696" y="1424"/>
                  </a:lnTo>
                  <a:close/>
                  <a:moveTo>
                    <a:pt x="2504" y="1424"/>
                  </a:moveTo>
                  <a:lnTo>
                    <a:pt x="2360" y="1424"/>
                  </a:lnTo>
                  <a:lnTo>
                    <a:pt x="2360" y="1376"/>
                  </a:lnTo>
                  <a:lnTo>
                    <a:pt x="2504" y="1376"/>
                  </a:lnTo>
                  <a:lnTo>
                    <a:pt x="2504" y="1424"/>
                  </a:lnTo>
                  <a:close/>
                  <a:moveTo>
                    <a:pt x="2312" y="1424"/>
                  </a:moveTo>
                  <a:lnTo>
                    <a:pt x="2168" y="1424"/>
                  </a:lnTo>
                  <a:lnTo>
                    <a:pt x="2168" y="1376"/>
                  </a:lnTo>
                  <a:lnTo>
                    <a:pt x="2312" y="1376"/>
                  </a:lnTo>
                  <a:lnTo>
                    <a:pt x="2312" y="1424"/>
                  </a:lnTo>
                  <a:close/>
                  <a:moveTo>
                    <a:pt x="2120" y="1424"/>
                  </a:moveTo>
                  <a:lnTo>
                    <a:pt x="1976" y="1424"/>
                  </a:lnTo>
                  <a:lnTo>
                    <a:pt x="1976" y="1376"/>
                  </a:lnTo>
                  <a:lnTo>
                    <a:pt x="2120" y="1376"/>
                  </a:lnTo>
                  <a:lnTo>
                    <a:pt x="2120" y="1424"/>
                  </a:lnTo>
                  <a:close/>
                  <a:moveTo>
                    <a:pt x="1928" y="1424"/>
                  </a:moveTo>
                  <a:lnTo>
                    <a:pt x="1784" y="1424"/>
                  </a:lnTo>
                  <a:lnTo>
                    <a:pt x="1784" y="1376"/>
                  </a:lnTo>
                  <a:lnTo>
                    <a:pt x="1928" y="1376"/>
                  </a:lnTo>
                  <a:lnTo>
                    <a:pt x="1928" y="1424"/>
                  </a:lnTo>
                  <a:close/>
                  <a:moveTo>
                    <a:pt x="1736" y="1424"/>
                  </a:moveTo>
                  <a:lnTo>
                    <a:pt x="1592" y="1424"/>
                  </a:lnTo>
                  <a:lnTo>
                    <a:pt x="1592" y="1376"/>
                  </a:lnTo>
                  <a:lnTo>
                    <a:pt x="1736" y="1376"/>
                  </a:lnTo>
                  <a:lnTo>
                    <a:pt x="1736" y="1424"/>
                  </a:lnTo>
                  <a:close/>
                  <a:moveTo>
                    <a:pt x="1544" y="1424"/>
                  </a:moveTo>
                  <a:lnTo>
                    <a:pt x="1400" y="1424"/>
                  </a:lnTo>
                  <a:lnTo>
                    <a:pt x="1400" y="1376"/>
                  </a:lnTo>
                  <a:lnTo>
                    <a:pt x="1544" y="1376"/>
                  </a:lnTo>
                  <a:lnTo>
                    <a:pt x="1544" y="1424"/>
                  </a:lnTo>
                  <a:close/>
                  <a:moveTo>
                    <a:pt x="1352" y="1424"/>
                  </a:moveTo>
                  <a:lnTo>
                    <a:pt x="1208" y="1424"/>
                  </a:lnTo>
                  <a:lnTo>
                    <a:pt x="1208" y="1376"/>
                  </a:lnTo>
                  <a:lnTo>
                    <a:pt x="1352" y="1376"/>
                  </a:lnTo>
                  <a:lnTo>
                    <a:pt x="1352" y="1424"/>
                  </a:lnTo>
                  <a:close/>
                  <a:moveTo>
                    <a:pt x="1160" y="1424"/>
                  </a:moveTo>
                  <a:lnTo>
                    <a:pt x="1016" y="1424"/>
                  </a:lnTo>
                  <a:lnTo>
                    <a:pt x="1016" y="1376"/>
                  </a:lnTo>
                  <a:lnTo>
                    <a:pt x="1160" y="1376"/>
                  </a:lnTo>
                  <a:lnTo>
                    <a:pt x="1160" y="1424"/>
                  </a:lnTo>
                  <a:close/>
                  <a:moveTo>
                    <a:pt x="968" y="1424"/>
                  </a:moveTo>
                  <a:lnTo>
                    <a:pt x="824" y="1424"/>
                  </a:lnTo>
                  <a:lnTo>
                    <a:pt x="824" y="1376"/>
                  </a:lnTo>
                  <a:lnTo>
                    <a:pt x="968" y="1376"/>
                  </a:lnTo>
                  <a:lnTo>
                    <a:pt x="968" y="1424"/>
                  </a:lnTo>
                  <a:close/>
                  <a:moveTo>
                    <a:pt x="776" y="1424"/>
                  </a:moveTo>
                  <a:lnTo>
                    <a:pt x="632" y="1424"/>
                  </a:lnTo>
                  <a:lnTo>
                    <a:pt x="632" y="1376"/>
                  </a:lnTo>
                  <a:lnTo>
                    <a:pt x="776" y="1376"/>
                  </a:lnTo>
                  <a:lnTo>
                    <a:pt x="776" y="1424"/>
                  </a:lnTo>
                  <a:close/>
                  <a:moveTo>
                    <a:pt x="584" y="1424"/>
                  </a:moveTo>
                  <a:lnTo>
                    <a:pt x="440" y="1424"/>
                  </a:lnTo>
                  <a:lnTo>
                    <a:pt x="440" y="1376"/>
                  </a:lnTo>
                  <a:lnTo>
                    <a:pt x="584" y="1376"/>
                  </a:lnTo>
                  <a:lnTo>
                    <a:pt x="584" y="1424"/>
                  </a:lnTo>
                  <a:close/>
                  <a:moveTo>
                    <a:pt x="392" y="1424"/>
                  </a:moveTo>
                  <a:lnTo>
                    <a:pt x="248" y="1424"/>
                  </a:lnTo>
                  <a:lnTo>
                    <a:pt x="248" y="1376"/>
                  </a:lnTo>
                  <a:lnTo>
                    <a:pt x="392" y="1376"/>
                  </a:lnTo>
                  <a:lnTo>
                    <a:pt x="392" y="1424"/>
                  </a:lnTo>
                  <a:close/>
                  <a:moveTo>
                    <a:pt x="200" y="1424"/>
                  </a:moveTo>
                  <a:lnTo>
                    <a:pt x="56" y="1424"/>
                  </a:lnTo>
                  <a:lnTo>
                    <a:pt x="56" y="1376"/>
                  </a:lnTo>
                  <a:lnTo>
                    <a:pt x="200" y="1376"/>
                  </a:lnTo>
                  <a:lnTo>
                    <a:pt x="200" y="1424"/>
                  </a:lnTo>
                  <a:close/>
                </a:path>
              </a:pathLst>
            </a:custGeom>
            <a:solidFill>
              <a:srgbClr val="BE4B48"/>
            </a:solidFill>
            <a:ln w="0" cap="flat">
              <a:solidFill>
                <a:srgbClr val="BE4B48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127" name="Rectangle 1481"/>
            <p:cNvSpPr>
              <a:spLocks noChangeArrowheads="1"/>
            </p:cNvSpPr>
            <p:nvPr/>
          </p:nvSpPr>
          <p:spPr bwMode="auto">
            <a:xfrm>
              <a:off x="4514" y="3003"/>
              <a:ext cx="302" cy="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s-MX" altLang="es-MX" sz="8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" pitchFamily="34" charset="0"/>
                  <a:cs typeface="Arial" pitchFamily="34" charset="0"/>
                </a:rPr>
                <a:t>Northeast</a:t>
              </a:r>
              <a:endParaRPr kumimoji="0" lang="es-MX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64" name="Freeform 1482"/>
            <p:cNvSpPr>
              <a:spLocks noEditPoints="1"/>
            </p:cNvSpPr>
            <p:nvPr/>
          </p:nvSpPr>
          <p:spPr bwMode="auto">
            <a:xfrm>
              <a:off x="4248" y="3031"/>
              <a:ext cx="208" cy="40"/>
            </a:xfrm>
            <a:custGeom>
              <a:avLst/>
              <a:gdLst>
                <a:gd name="T0" fmla="*/ 356 w 2433"/>
                <a:gd name="T1" fmla="*/ 269 h 471"/>
                <a:gd name="T2" fmla="*/ 208 w 2433"/>
                <a:gd name="T3" fmla="*/ 237 h 471"/>
                <a:gd name="T4" fmla="*/ 404 w 2433"/>
                <a:gd name="T5" fmla="*/ 264 h 471"/>
                <a:gd name="T6" fmla="*/ 542 w 2433"/>
                <a:gd name="T7" fmla="*/ 201 h 471"/>
                <a:gd name="T8" fmla="*/ 404 w 2433"/>
                <a:gd name="T9" fmla="*/ 264 h 471"/>
                <a:gd name="T10" fmla="*/ 738 w 2433"/>
                <a:gd name="T11" fmla="*/ 228 h 471"/>
                <a:gd name="T12" fmla="*/ 590 w 2433"/>
                <a:gd name="T13" fmla="*/ 196 h 471"/>
                <a:gd name="T14" fmla="*/ 786 w 2433"/>
                <a:gd name="T15" fmla="*/ 223 h 471"/>
                <a:gd name="T16" fmla="*/ 924 w 2433"/>
                <a:gd name="T17" fmla="*/ 160 h 471"/>
                <a:gd name="T18" fmla="*/ 786 w 2433"/>
                <a:gd name="T19" fmla="*/ 223 h 471"/>
                <a:gd name="T20" fmla="*/ 1120 w 2433"/>
                <a:gd name="T21" fmla="*/ 188 h 471"/>
                <a:gd name="T22" fmla="*/ 972 w 2433"/>
                <a:gd name="T23" fmla="*/ 155 h 471"/>
                <a:gd name="T24" fmla="*/ 1168 w 2433"/>
                <a:gd name="T25" fmla="*/ 183 h 471"/>
                <a:gd name="T26" fmla="*/ 1306 w 2433"/>
                <a:gd name="T27" fmla="*/ 120 h 471"/>
                <a:gd name="T28" fmla="*/ 1168 w 2433"/>
                <a:gd name="T29" fmla="*/ 183 h 471"/>
                <a:gd name="T30" fmla="*/ 1502 w 2433"/>
                <a:gd name="T31" fmla="*/ 147 h 471"/>
                <a:gd name="T32" fmla="*/ 1353 w 2433"/>
                <a:gd name="T33" fmla="*/ 114 h 471"/>
                <a:gd name="T34" fmla="*/ 1549 w 2433"/>
                <a:gd name="T35" fmla="*/ 142 h 471"/>
                <a:gd name="T36" fmla="*/ 1687 w 2433"/>
                <a:gd name="T37" fmla="*/ 79 h 471"/>
                <a:gd name="T38" fmla="*/ 1549 w 2433"/>
                <a:gd name="T39" fmla="*/ 142 h 471"/>
                <a:gd name="T40" fmla="*/ 1884 w 2433"/>
                <a:gd name="T41" fmla="*/ 106 h 471"/>
                <a:gd name="T42" fmla="*/ 1735 w 2433"/>
                <a:gd name="T43" fmla="*/ 74 h 471"/>
                <a:gd name="T44" fmla="*/ 1931 w 2433"/>
                <a:gd name="T45" fmla="*/ 101 h 471"/>
                <a:gd name="T46" fmla="*/ 2069 w 2433"/>
                <a:gd name="T47" fmla="*/ 38 h 471"/>
                <a:gd name="T48" fmla="*/ 1931 w 2433"/>
                <a:gd name="T49" fmla="*/ 101 h 471"/>
                <a:gd name="T50" fmla="*/ 2265 w 2433"/>
                <a:gd name="T51" fmla="*/ 65 h 471"/>
                <a:gd name="T52" fmla="*/ 2117 w 2433"/>
                <a:gd name="T53" fmla="*/ 33 h 471"/>
                <a:gd name="T54" fmla="*/ 2313 w 2433"/>
                <a:gd name="T55" fmla="*/ 60 h 471"/>
                <a:gd name="T56" fmla="*/ 2428 w 2433"/>
                <a:gd name="T57" fmla="*/ 0 h 471"/>
                <a:gd name="T58" fmla="*/ 2313 w 2433"/>
                <a:gd name="T59" fmla="*/ 60 h 471"/>
                <a:gd name="T60" fmla="*/ 12 w 2433"/>
                <a:gd name="T61" fmla="*/ 282 h 471"/>
                <a:gd name="T62" fmla="*/ 409 w 2433"/>
                <a:gd name="T63" fmla="*/ 239 h 4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433" h="471">
                  <a:moveTo>
                    <a:pt x="213" y="284"/>
                  </a:moveTo>
                  <a:lnTo>
                    <a:pt x="356" y="269"/>
                  </a:lnTo>
                  <a:lnTo>
                    <a:pt x="351" y="221"/>
                  </a:lnTo>
                  <a:lnTo>
                    <a:pt x="208" y="237"/>
                  </a:lnTo>
                  <a:lnTo>
                    <a:pt x="213" y="284"/>
                  </a:lnTo>
                  <a:close/>
                  <a:moveTo>
                    <a:pt x="404" y="264"/>
                  </a:moveTo>
                  <a:lnTo>
                    <a:pt x="547" y="249"/>
                  </a:lnTo>
                  <a:lnTo>
                    <a:pt x="542" y="201"/>
                  </a:lnTo>
                  <a:lnTo>
                    <a:pt x="399" y="216"/>
                  </a:lnTo>
                  <a:lnTo>
                    <a:pt x="404" y="264"/>
                  </a:lnTo>
                  <a:close/>
                  <a:moveTo>
                    <a:pt x="595" y="244"/>
                  </a:moveTo>
                  <a:lnTo>
                    <a:pt x="738" y="228"/>
                  </a:lnTo>
                  <a:lnTo>
                    <a:pt x="733" y="181"/>
                  </a:lnTo>
                  <a:lnTo>
                    <a:pt x="590" y="196"/>
                  </a:lnTo>
                  <a:lnTo>
                    <a:pt x="595" y="244"/>
                  </a:lnTo>
                  <a:close/>
                  <a:moveTo>
                    <a:pt x="786" y="223"/>
                  </a:moveTo>
                  <a:lnTo>
                    <a:pt x="929" y="208"/>
                  </a:lnTo>
                  <a:lnTo>
                    <a:pt x="924" y="160"/>
                  </a:lnTo>
                  <a:lnTo>
                    <a:pt x="781" y="176"/>
                  </a:lnTo>
                  <a:lnTo>
                    <a:pt x="786" y="223"/>
                  </a:lnTo>
                  <a:close/>
                  <a:moveTo>
                    <a:pt x="977" y="203"/>
                  </a:moveTo>
                  <a:lnTo>
                    <a:pt x="1120" y="188"/>
                  </a:lnTo>
                  <a:lnTo>
                    <a:pt x="1115" y="140"/>
                  </a:lnTo>
                  <a:lnTo>
                    <a:pt x="972" y="155"/>
                  </a:lnTo>
                  <a:lnTo>
                    <a:pt x="977" y="203"/>
                  </a:lnTo>
                  <a:close/>
                  <a:moveTo>
                    <a:pt x="1168" y="183"/>
                  </a:moveTo>
                  <a:lnTo>
                    <a:pt x="1311" y="167"/>
                  </a:lnTo>
                  <a:lnTo>
                    <a:pt x="1306" y="120"/>
                  </a:lnTo>
                  <a:lnTo>
                    <a:pt x="1162" y="135"/>
                  </a:lnTo>
                  <a:lnTo>
                    <a:pt x="1168" y="183"/>
                  </a:lnTo>
                  <a:close/>
                  <a:moveTo>
                    <a:pt x="1358" y="162"/>
                  </a:moveTo>
                  <a:lnTo>
                    <a:pt x="1502" y="147"/>
                  </a:lnTo>
                  <a:lnTo>
                    <a:pt x="1497" y="99"/>
                  </a:lnTo>
                  <a:lnTo>
                    <a:pt x="1353" y="114"/>
                  </a:lnTo>
                  <a:lnTo>
                    <a:pt x="1358" y="162"/>
                  </a:lnTo>
                  <a:close/>
                  <a:moveTo>
                    <a:pt x="1549" y="142"/>
                  </a:moveTo>
                  <a:lnTo>
                    <a:pt x="1693" y="126"/>
                  </a:lnTo>
                  <a:lnTo>
                    <a:pt x="1687" y="79"/>
                  </a:lnTo>
                  <a:lnTo>
                    <a:pt x="1544" y="94"/>
                  </a:lnTo>
                  <a:lnTo>
                    <a:pt x="1549" y="142"/>
                  </a:lnTo>
                  <a:close/>
                  <a:moveTo>
                    <a:pt x="1740" y="121"/>
                  </a:moveTo>
                  <a:lnTo>
                    <a:pt x="1884" y="106"/>
                  </a:lnTo>
                  <a:lnTo>
                    <a:pt x="1878" y="58"/>
                  </a:lnTo>
                  <a:lnTo>
                    <a:pt x="1735" y="74"/>
                  </a:lnTo>
                  <a:lnTo>
                    <a:pt x="1740" y="121"/>
                  </a:lnTo>
                  <a:close/>
                  <a:moveTo>
                    <a:pt x="1931" y="101"/>
                  </a:moveTo>
                  <a:lnTo>
                    <a:pt x="2074" y="86"/>
                  </a:lnTo>
                  <a:lnTo>
                    <a:pt x="2069" y="38"/>
                  </a:lnTo>
                  <a:lnTo>
                    <a:pt x="1926" y="53"/>
                  </a:lnTo>
                  <a:lnTo>
                    <a:pt x="1931" y="101"/>
                  </a:lnTo>
                  <a:close/>
                  <a:moveTo>
                    <a:pt x="2122" y="81"/>
                  </a:moveTo>
                  <a:lnTo>
                    <a:pt x="2265" y="65"/>
                  </a:lnTo>
                  <a:lnTo>
                    <a:pt x="2260" y="18"/>
                  </a:lnTo>
                  <a:lnTo>
                    <a:pt x="2117" y="33"/>
                  </a:lnTo>
                  <a:lnTo>
                    <a:pt x="2122" y="81"/>
                  </a:lnTo>
                  <a:close/>
                  <a:moveTo>
                    <a:pt x="2313" y="60"/>
                  </a:moveTo>
                  <a:lnTo>
                    <a:pt x="2433" y="47"/>
                  </a:lnTo>
                  <a:lnTo>
                    <a:pt x="2428" y="0"/>
                  </a:lnTo>
                  <a:lnTo>
                    <a:pt x="2308" y="12"/>
                  </a:lnTo>
                  <a:lnTo>
                    <a:pt x="2313" y="60"/>
                  </a:lnTo>
                  <a:close/>
                  <a:moveTo>
                    <a:pt x="189" y="62"/>
                  </a:moveTo>
                  <a:cubicBezTo>
                    <a:pt x="79" y="73"/>
                    <a:pt x="0" y="172"/>
                    <a:pt x="12" y="282"/>
                  </a:cubicBezTo>
                  <a:cubicBezTo>
                    <a:pt x="23" y="392"/>
                    <a:pt x="122" y="471"/>
                    <a:pt x="232" y="459"/>
                  </a:cubicBezTo>
                  <a:cubicBezTo>
                    <a:pt x="342" y="448"/>
                    <a:pt x="421" y="349"/>
                    <a:pt x="409" y="239"/>
                  </a:cubicBezTo>
                  <a:cubicBezTo>
                    <a:pt x="398" y="130"/>
                    <a:pt x="299" y="50"/>
                    <a:pt x="189" y="62"/>
                  </a:cubicBezTo>
                  <a:close/>
                </a:path>
              </a:pathLst>
            </a:custGeom>
            <a:solidFill>
              <a:srgbClr val="C00000"/>
            </a:solidFill>
            <a:ln w="0" cap="flat">
              <a:solidFill>
                <a:srgbClr val="C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65" name="Freeform 1483"/>
            <p:cNvSpPr>
              <a:spLocks noEditPoints="1"/>
            </p:cNvSpPr>
            <p:nvPr/>
          </p:nvSpPr>
          <p:spPr bwMode="auto">
            <a:xfrm>
              <a:off x="3313" y="3477"/>
              <a:ext cx="445" cy="35"/>
            </a:xfrm>
            <a:custGeom>
              <a:avLst/>
              <a:gdLst>
                <a:gd name="T0" fmla="*/ 288 w 10403"/>
                <a:gd name="T1" fmla="*/ 412 h 802"/>
                <a:gd name="T2" fmla="*/ 385 w 10403"/>
                <a:gd name="T3" fmla="*/ 316 h 802"/>
                <a:gd name="T4" fmla="*/ 384 w 10403"/>
                <a:gd name="T5" fmla="*/ 412 h 802"/>
                <a:gd name="T6" fmla="*/ 1057 w 10403"/>
                <a:gd name="T7" fmla="*/ 319 h 802"/>
                <a:gd name="T8" fmla="*/ 769 w 10403"/>
                <a:gd name="T9" fmla="*/ 317 h 802"/>
                <a:gd name="T10" fmla="*/ 1440 w 10403"/>
                <a:gd name="T11" fmla="*/ 416 h 802"/>
                <a:gd name="T12" fmla="*/ 1537 w 10403"/>
                <a:gd name="T13" fmla="*/ 320 h 802"/>
                <a:gd name="T14" fmla="*/ 1536 w 10403"/>
                <a:gd name="T15" fmla="*/ 416 h 802"/>
                <a:gd name="T16" fmla="*/ 2209 w 10403"/>
                <a:gd name="T17" fmla="*/ 323 h 802"/>
                <a:gd name="T18" fmla="*/ 1921 w 10403"/>
                <a:gd name="T19" fmla="*/ 322 h 802"/>
                <a:gd name="T20" fmla="*/ 2592 w 10403"/>
                <a:gd name="T21" fmla="*/ 420 h 802"/>
                <a:gd name="T22" fmla="*/ 2689 w 10403"/>
                <a:gd name="T23" fmla="*/ 325 h 802"/>
                <a:gd name="T24" fmla="*/ 2688 w 10403"/>
                <a:gd name="T25" fmla="*/ 421 h 802"/>
                <a:gd name="T26" fmla="*/ 3361 w 10403"/>
                <a:gd name="T27" fmla="*/ 327 h 802"/>
                <a:gd name="T28" fmla="*/ 3073 w 10403"/>
                <a:gd name="T29" fmla="*/ 326 h 802"/>
                <a:gd name="T30" fmla="*/ 3744 w 10403"/>
                <a:gd name="T31" fmla="*/ 425 h 802"/>
                <a:gd name="T32" fmla="*/ 3841 w 10403"/>
                <a:gd name="T33" fmla="*/ 329 h 802"/>
                <a:gd name="T34" fmla="*/ 3840 w 10403"/>
                <a:gd name="T35" fmla="*/ 425 h 802"/>
                <a:gd name="T36" fmla="*/ 4513 w 10403"/>
                <a:gd name="T37" fmla="*/ 332 h 802"/>
                <a:gd name="T38" fmla="*/ 4225 w 10403"/>
                <a:gd name="T39" fmla="*/ 331 h 802"/>
                <a:gd name="T40" fmla="*/ 4896 w 10403"/>
                <a:gd name="T41" fmla="*/ 429 h 802"/>
                <a:gd name="T42" fmla="*/ 4993 w 10403"/>
                <a:gd name="T43" fmla="*/ 334 h 802"/>
                <a:gd name="T44" fmla="*/ 4992 w 10403"/>
                <a:gd name="T45" fmla="*/ 430 h 802"/>
                <a:gd name="T46" fmla="*/ 5665 w 10403"/>
                <a:gd name="T47" fmla="*/ 336 h 802"/>
                <a:gd name="T48" fmla="*/ 5377 w 10403"/>
                <a:gd name="T49" fmla="*/ 335 h 802"/>
                <a:gd name="T50" fmla="*/ 6048 w 10403"/>
                <a:gd name="T51" fmla="*/ 434 h 802"/>
                <a:gd name="T52" fmla="*/ 6145 w 10403"/>
                <a:gd name="T53" fmla="*/ 338 h 802"/>
                <a:gd name="T54" fmla="*/ 6144 w 10403"/>
                <a:gd name="T55" fmla="*/ 434 h 802"/>
                <a:gd name="T56" fmla="*/ 6817 w 10403"/>
                <a:gd name="T57" fmla="*/ 341 h 802"/>
                <a:gd name="T58" fmla="*/ 6529 w 10403"/>
                <a:gd name="T59" fmla="*/ 340 h 802"/>
                <a:gd name="T60" fmla="*/ 7200 w 10403"/>
                <a:gd name="T61" fmla="*/ 438 h 802"/>
                <a:gd name="T62" fmla="*/ 7297 w 10403"/>
                <a:gd name="T63" fmla="*/ 343 h 802"/>
                <a:gd name="T64" fmla="*/ 7296 w 10403"/>
                <a:gd name="T65" fmla="*/ 439 h 802"/>
                <a:gd name="T66" fmla="*/ 7969 w 10403"/>
                <a:gd name="T67" fmla="*/ 345 h 802"/>
                <a:gd name="T68" fmla="*/ 7681 w 10403"/>
                <a:gd name="T69" fmla="*/ 344 h 802"/>
                <a:gd name="T70" fmla="*/ 8352 w 10403"/>
                <a:gd name="T71" fmla="*/ 443 h 802"/>
                <a:gd name="T72" fmla="*/ 8449 w 10403"/>
                <a:gd name="T73" fmla="*/ 347 h 802"/>
                <a:gd name="T74" fmla="*/ 8448 w 10403"/>
                <a:gd name="T75" fmla="*/ 443 h 802"/>
                <a:gd name="T76" fmla="*/ 9121 w 10403"/>
                <a:gd name="T77" fmla="*/ 350 h 802"/>
                <a:gd name="T78" fmla="*/ 8833 w 10403"/>
                <a:gd name="T79" fmla="*/ 349 h 802"/>
                <a:gd name="T80" fmla="*/ 9504 w 10403"/>
                <a:gd name="T81" fmla="*/ 447 h 802"/>
                <a:gd name="T82" fmla="*/ 9601 w 10403"/>
                <a:gd name="T83" fmla="*/ 352 h 802"/>
                <a:gd name="T84" fmla="*/ 9600 w 10403"/>
                <a:gd name="T85" fmla="*/ 448 h 802"/>
                <a:gd name="T86" fmla="*/ 10002 w 10403"/>
                <a:gd name="T87" fmla="*/ 353 h 802"/>
                <a:gd name="T88" fmla="*/ 9985 w 10403"/>
                <a:gd name="T89" fmla="*/ 353 h 802"/>
                <a:gd name="T90" fmla="*/ 10000 w 10403"/>
                <a:gd name="T91" fmla="*/ 801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403" h="802">
                  <a:moveTo>
                    <a:pt x="1" y="314"/>
                  </a:moveTo>
                  <a:lnTo>
                    <a:pt x="289" y="316"/>
                  </a:lnTo>
                  <a:lnTo>
                    <a:pt x="288" y="412"/>
                  </a:lnTo>
                  <a:lnTo>
                    <a:pt x="0" y="410"/>
                  </a:lnTo>
                  <a:lnTo>
                    <a:pt x="1" y="314"/>
                  </a:lnTo>
                  <a:close/>
                  <a:moveTo>
                    <a:pt x="385" y="316"/>
                  </a:moveTo>
                  <a:lnTo>
                    <a:pt x="673" y="317"/>
                  </a:lnTo>
                  <a:lnTo>
                    <a:pt x="672" y="413"/>
                  </a:lnTo>
                  <a:lnTo>
                    <a:pt x="384" y="412"/>
                  </a:lnTo>
                  <a:lnTo>
                    <a:pt x="385" y="316"/>
                  </a:lnTo>
                  <a:close/>
                  <a:moveTo>
                    <a:pt x="769" y="317"/>
                  </a:moveTo>
                  <a:lnTo>
                    <a:pt x="1057" y="319"/>
                  </a:lnTo>
                  <a:lnTo>
                    <a:pt x="1056" y="415"/>
                  </a:lnTo>
                  <a:lnTo>
                    <a:pt x="768" y="413"/>
                  </a:lnTo>
                  <a:lnTo>
                    <a:pt x="769" y="317"/>
                  </a:lnTo>
                  <a:close/>
                  <a:moveTo>
                    <a:pt x="1153" y="319"/>
                  </a:moveTo>
                  <a:lnTo>
                    <a:pt x="1441" y="320"/>
                  </a:lnTo>
                  <a:lnTo>
                    <a:pt x="1440" y="416"/>
                  </a:lnTo>
                  <a:lnTo>
                    <a:pt x="1152" y="415"/>
                  </a:lnTo>
                  <a:lnTo>
                    <a:pt x="1153" y="319"/>
                  </a:lnTo>
                  <a:close/>
                  <a:moveTo>
                    <a:pt x="1537" y="320"/>
                  </a:moveTo>
                  <a:lnTo>
                    <a:pt x="1825" y="322"/>
                  </a:lnTo>
                  <a:lnTo>
                    <a:pt x="1824" y="418"/>
                  </a:lnTo>
                  <a:lnTo>
                    <a:pt x="1536" y="416"/>
                  </a:lnTo>
                  <a:lnTo>
                    <a:pt x="1537" y="320"/>
                  </a:lnTo>
                  <a:close/>
                  <a:moveTo>
                    <a:pt x="1921" y="322"/>
                  </a:moveTo>
                  <a:lnTo>
                    <a:pt x="2209" y="323"/>
                  </a:lnTo>
                  <a:lnTo>
                    <a:pt x="2208" y="419"/>
                  </a:lnTo>
                  <a:lnTo>
                    <a:pt x="1920" y="418"/>
                  </a:lnTo>
                  <a:lnTo>
                    <a:pt x="1921" y="322"/>
                  </a:lnTo>
                  <a:close/>
                  <a:moveTo>
                    <a:pt x="2305" y="323"/>
                  </a:moveTo>
                  <a:lnTo>
                    <a:pt x="2593" y="324"/>
                  </a:lnTo>
                  <a:lnTo>
                    <a:pt x="2592" y="420"/>
                  </a:lnTo>
                  <a:lnTo>
                    <a:pt x="2304" y="419"/>
                  </a:lnTo>
                  <a:lnTo>
                    <a:pt x="2305" y="323"/>
                  </a:lnTo>
                  <a:close/>
                  <a:moveTo>
                    <a:pt x="2689" y="325"/>
                  </a:moveTo>
                  <a:lnTo>
                    <a:pt x="2977" y="326"/>
                  </a:lnTo>
                  <a:lnTo>
                    <a:pt x="2976" y="422"/>
                  </a:lnTo>
                  <a:lnTo>
                    <a:pt x="2688" y="421"/>
                  </a:lnTo>
                  <a:lnTo>
                    <a:pt x="2689" y="325"/>
                  </a:lnTo>
                  <a:close/>
                  <a:moveTo>
                    <a:pt x="3073" y="326"/>
                  </a:moveTo>
                  <a:lnTo>
                    <a:pt x="3361" y="327"/>
                  </a:lnTo>
                  <a:lnTo>
                    <a:pt x="3360" y="423"/>
                  </a:lnTo>
                  <a:lnTo>
                    <a:pt x="3072" y="422"/>
                  </a:lnTo>
                  <a:lnTo>
                    <a:pt x="3073" y="326"/>
                  </a:lnTo>
                  <a:close/>
                  <a:moveTo>
                    <a:pt x="3457" y="328"/>
                  </a:moveTo>
                  <a:lnTo>
                    <a:pt x="3745" y="329"/>
                  </a:lnTo>
                  <a:lnTo>
                    <a:pt x="3744" y="425"/>
                  </a:lnTo>
                  <a:lnTo>
                    <a:pt x="3456" y="424"/>
                  </a:lnTo>
                  <a:lnTo>
                    <a:pt x="3457" y="328"/>
                  </a:lnTo>
                  <a:close/>
                  <a:moveTo>
                    <a:pt x="3841" y="329"/>
                  </a:moveTo>
                  <a:lnTo>
                    <a:pt x="4129" y="330"/>
                  </a:lnTo>
                  <a:lnTo>
                    <a:pt x="4128" y="426"/>
                  </a:lnTo>
                  <a:lnTo>
                    <a:pt x="3840" y="425"/>
                  </a:lnTo>
                  <a:lnTo>
                    <a:pt x="3841" y="329"/>
                  </a:lnTo>
                  <a:close/>
                  <a:moveTo>
                    <a:pt x="4225" y="331"/>
                  </a:moveTo>
                  <a:lnTo>
                    <a:pt x="4513" y="332"/>
                  </a:lnTo>
                  <a:lnTo>
                    <a:pt x="4512" y="428"/>
                  </a:lnTo>
                  <a:lnTo>
                    <a:pt x="4224" y="427"/>
                  </a:lnTo>
                  <a:lnTo>
                    <a:pt x="4225" y="331"/>
                  </a:lnTo>
                  <a:close/>
                  <a:moveTo>
                    <a:pt x="4609" y="332"/>
                  </a:moveTo>
                  <a:lnTo>
                    <a:pt x="4897" y="333"/>
                  </a:lnTo>
                  <a:lnTo>
                    <a:pt x="4896" y="429"/>
                  </a:lnTo>
                  <a:lnTo>
                    <a:pt x="4608" y="428"/>
                  </a:lnTo>
                  <a:lnTo>
                    <a:pt x="4609" y="332"/>
                  </a:lnTo>
                  <a:close/>
                  <a:moveTo>
                    <a:pt x="4993" y="334"/>
                  </a:moveTo>
                  <a:lnTo>
                    <a:pt x="5281" y="335"/>
                  </a:lnTo>
                  <a:lnTo>
                    <a:pt x="5280" y="431"/>
                  </a:lnTo>
                  <a:lnTo>
                    <a:pt x="4992" y="430"/>
                  </a:lnTo>
                  <a:lnTo>
                    <a:pt x="4993" y="334"/>
                  </a:lnTo>
                  <a:close/>
                  <a:moveTo>
                    <a:pt x="5377" y="335"/>
                  </a:moveTo>
                  <a:lnTo>
                    <a:pt x="5665" y="336"/>
                  </a:lnTo>
                  <a:lnTo>
                    <a:pt x="5664" y="432"/>
                  </a:lnTo>
                  <a:lnTo>
                    <a:pt x="5376" y="431"/>
                  </a:lnTo>
                  <a:lnTo>
                    <a:pt x="5377" y="335"/>
                  </a:lnTo>
                  <a:close/>
                  <a:moveTo>
                    <a:pt x="5761" y="337"/>
                  </a:moveTo>
                  <a:lnTo>
                    <a:pt x="6049" y="338"/>
                  </a:lnTo>
                  <a:lnTo>
                    <a:pt x="6048" y="434"/>
                  </a:lnTo>
                  <a:lnTo>
                    <a:pt x="5760" y="433"/>
                  </a:lnTo>
                  <a:lnTo>
                    <a:pt x="5761" y="337"/>
                  </a:lnTo>
                  <a:close/>
                  <a:moveTo>
                    <a:pt x="6145" y="338"/>
                  </a:moveTo>
                  <a:lnTo>
                    <a:pt x="6433" y="339"/>
                  </a:lnTo>
                  <a:lnTo>
                    <a:pt x="6432" y="435"/>
                  </a:lnTo>
                  <a:lnTo>
                    <a:pt x="6144" y="434"/>
                  </a:lnTo>
                  <a:lnTo>
                    <a:pt x="6145" y="338"/>
                  </a:lnTo>
                  <a:close/>
                  <a:moveTo>
                    <a:pt x="6529" y="340"/>
                  </a:moveTo>
                  <a:lnTo>
                    <a:pt x="6817" y="341"/>
                  </a:lnTo>
                  <a:lnTo>
                    <a:pt x="6816" y="437"/>
                  </a:lnTo>
                  <a:lnTo>
                    <a:pt x="6528" y="436"/>
                  </a:lnTo>
                  <a:lnTo>
                    <a:pt x="6529" y="340"/>
                  </a:lnTo>
                  <a:close/>
                  <a:moveTo>
                    <a:pt x="6913" y="341"/>
                  </a:moveTo>
                  <a:lnTo>
                    <a:pt x="7201" y="342"/>
                  </a:lnTo>
                  <a:lnTo>
                    <a:pt x="7200" y="438"/>
                  </a:lnTo>
                  <a:lnTo>
                    <a:pt x="6912" y="437"/>
                  </a:lnTo>
                  <a:lnTo>
                    <a:pt x="6913" y="341"/>
                  </a:lnTo>
                  <a:close/>
                  <a:moveTo>
                    <a:pt x="7297" y="343"/>
                  </a:moveTo>
                  <a:lnTo>
                    <a:pt x="7585" y="344"/>
                  </a:lnTo>
                  <a:lnTo>
                    <a:pt x="7584" y="440"/>
                  </a:lnTo>
                  <a:lnTo>
                    <a:pt x="7296" y="439"/>
                  </a:lnTo>
                  <a:lnTo>
                    <a:pt x="7297" y="343"/>
                  </a:lnTo>
                  <a:close/>
                  <a:moveTo>
                    <a:pt x="7681" y="344"/>
                  </a:moveTo>
                  <a:lnTo>
                    <a:pt x="7969" y="345"/>
                  </a:lnTo>
                  <a:lnTo>
                    <a:pt x="7968" y="441"/>
                  </a:lnTo>
                  <a:lnTo>
                    <a:pt x="7680" y="440"/>
                  </a:lnTo>
                  <a:lnTo>
                    <a:pt x="7681" y="344"/>
                  </a:lnTo>
                  <a:close/>
                  <a:moveTo>
                    <a:pt x="8065" y="346"/>
                  </a:moveTo>
                  <a:lnTo>
                    <a:pt x="8353" y="347"/>
                  </a:lnTo>
                  <a:lnTo>
                    <a:pt x="8352" y="443"/>
                  </a:lnTo>
                  <a:lnTo>
                    <a:pt x="8064" y="442"/>
                  </a:lnTo>
                  <a:lnTo>
                    <a:pt x="8065" y="346"/>
                  </a:lnTo>
                  <a:close/>
                  <a:moveTo>
                    <a:pt x="8449" y="347"/>
                  </a:moveTo>
                  <a:lnTo>
                    <a:pt x="8737" y="348"/>
                  </a:lnTo>
                  <a:lnTo>
                    <a:pt x="8736" y="444"/>
                  </a:lnTo>
                  <a:lnTo>
                    <a:pt x="8448" y="443"/>
                  </a:lnTo>
                  <a:lnTo>
                    <a:pt x="8449" y="347"/>
                  </a:lnTo>
                  <a:close/>
                  <a:moveTo>
                    <a:pt x="8833" y="349"/>
                  </a:moveTo>
                  <a:lnTo>
                    <a:pt x="9121" y="350"/>
                  </a:lnTo>
                  <a:lnTo>
                    <a:pt x="9120" y="446"/>
                  </a:lnTo>
                  <a:lnTo>
                    <a:pt x="8832" y="445"/>
                  </a:lnTo>
                  <a:lnTo>
                    <a:pt x="8833" y="349"/>
                  </a:lnTo>
                  <a:close/>
                  <a:moveTo>
                    <a:pt x="9217" y="350"/>
                  </a:moveTo>
                  <a:lnTo>
                    <a:pt x="9505" y="351"/>
                  </a:lnTo>
                  <a:lnTo>
                    <a:pt x="9504" y="447"/>
                  </a:lnTo>
                  <a:lnTo>
                    <a:pt x="9216" y="446"/>
                  </a:lnTo>
                  <a:lnTo>
                    <a:pt x="9217" y="350"/>
                  </a:lnTo>
                  <a:close/>
                  <a:moveTo>
                    <a:pt x="9601" y="352"/>
                  </a:moveTo>
                  <a:lnTo>
                    <a:pt x="9889" y="353"/>
                  </a:lnTo>
                  <a:lnTo>
                    <a:pt x="9888" y="449"/>
                  </a:lnTo>
                  <a:lnTo>
                    <a:pt x="9600" y="448"/>
                  </a:lnTo>
                  <a:lnTo>
                    <a:pt x="9601" y="352"/>
                  </a:lnTo>
                  <a:close/>
                  <a:moveTo>
                    <a:pt x="9985" y="353"/>
                  </a:moveTo>
                  <a:lnTo>
                    <a:pt x="10002" y="353"/>
                  </a:lnTo>
                  <a:lnTo>
                    <a:pt x="10002" y="449"/>
                  </a:lnTo>
                  <a:lnTo>
                    <a:pt x="9984" y="449"/>
                  </a:lnTo>
                  <a:lnTo>
                    <a:pt x="9985" y="353"/>
                  </a:lnTo>
                  <a:close/>
                  <a:moveTo>
                    <a:pt x="10004" y="1"/>
                  </a:moveTo>
                  <a:cubicBezTo>
                    <a:pt x="10224" y="2"/>
                    <a:pt x="10403" y="182"/>
                    <a:pt x="10402" y="403"/>
                  </a:cubicBezTo>
                  <a:cubicBezTo>
                    <a:pt x="10401" y="624"/>
                    <a:pt x="10221" y="802"/>
                    <a:pt x="10000" y="801"/>
                  </a:cubicBezTo>
                  <a:cubicBezTo>
                    <a:pt x="9780" y="800"/>
                    <a:pt x="9601" y="620"/>
                    <a:pt x="9602" y="400"/>
                  </a:cubicBezTo>
                  <a:cubicBezTo>
                    <a:pt x="9603" y="179"/>
                    <a:pt x="9783" y="0"/>
                    <a:pt x="10004" y="1"/>
                  </a:cubicBezTo>
                  <a:close/>
                </a:path>
              </a:pathLst>
            </a:custGeom>
            <a:solidFill>
              <a:srgbClr val="9BBB59"/>
            </a:solidFill>
            <a:ln w="0" cap="flat">
              <a:solidFill>
                <a:srgbClr val="9BBB5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66" name="Freeform 1484"/>
            <p:cNvSpPr>
              <a:spLocks noEditPoints="1"/>
            </p:cNvSpPr>
            <p:nvPr/>
          </p:nvSpPr>
          <p:spPr bwMode="auto">
            <a:xfrm>
              <a:off x="4112" y="3608"/>
              <a:ext cx="203" cy="34"/>
            </a:xfrm>
            <a:custGeom>
              <a:avLst/>
              <a:gdLst>
                <a:gd name="T0" fmla="*/ 144 w 2373"/>
                <a:gd name="T1" fmla="*/ 176 h 400"/>
                <a:gd name="T2" fmla="*/ 0 w 2373"/>
                <a:gd name="T3" fmla="*/ 224 h 400"/>
                <a:gd name="T4" fmla="*/ 192 w 2373"/>
                <a:gd name="T5" fmla="*/ 176 h 400"/>
                <a:gd name="T6" fmla="*/ 336 w 2373"/>
                <a:gd name="T7" fmla="*/ 224 h 400"/>
                <a:gd name="T8" fmla="*/ 192 w 2373"/>
                <a:gd name="T9" fmla="*/ 176 h 400"/>
                <a:gd name="T10" fmla="*/ 528 w 2373"/>
                <a:gd name="T11" fmla="*/ 176 h 400"/>
                <a:gd name="T12" fmla="*/ 384 w 2373"/>
                <a:gd name="T13" fmla="*/ 224 h 400"/>
                <a:gd name="T14" fmla="*/ 576 w 2373"/>
                <a:gd name="T15" fmla="*/ 176 h 400"/>
                <a:gd name="T16" fmla="*/ 720 w 2373"/>
                <a:gd name="T17" fmla="*/ 224 h 400"/>
                <a:gd name="T18" fmla="*/ 576 w 2373"/>
                <a:gd name="T19" fmla="*/ 176 h 400"/>
                <a:gd name="T20" fmla="*/ 912 w 2373"/>
                <a:gd name="T21" fmla="*/ 176 h 400"/>
                <a:gd name="T22" fmla="*/ 768 w 2373"/>
                <a:gd name="T23" fmla="*/ 224 h 400"/>
                <a:gd name="T24" fmla="*/ 960 w 2373"/>
                <a:gd name="T25" fmla="*/ 176 h 400"/>
                <a:gd name="T26" fmla="*/ 1104 w 2373"/>
                <a:gd name="T27" fmla="*/ 224 h 400"/>
                <a:gd name="T28" fmla="*/ 960 w 2373"/>
                <a:gd name="T29" fmla="*/ 176 h 400"/>
                <a:gd name="T30" fmla="*/ 1296 w 2373"/>
                <a:gd name="T31" fmla="*/ 176 h 400"/>
                <a:gd name="T32" fmla="*/ 1152 w 2373"/>
                <a:gd name="T33" fmla="*/ 224 h 400"/>
                <a:gd name="T34" fmla="*/ 1344 w 2373"/>
                <a:gd name="T35" fmla="*/ 176 h 400"/>
                <a:gd name="T36" fmla="*/ 1488 w 2373"/>
                <a:gd name="T37" fmla="*/ 224 h 400"/>
                <a:gd name="T38" fmla="*/ 1344 w 2373"/>
                <a:gd name="T39" fmla="*/ 176 h 400"/>
                <a:gd name="T40" fmla="*/ 1680 w 2373"/>
                <a:gd name="T41" fmla="*/ 176 h 400"/>
                <a:gd name="T42" fmla="*/ 1536 w 2373"/>
                <a:gd name="T43" fmla="*/ 224 h 400"/>
                <a:gd name="T44" fmla="*/ 1728 w 2373"/>
                <a:gd name="T45" fmla="*/ 176 h 400"/>
                <a:gd name="T46" fmla="*/ 1872 w 2373"/>
                <a:gd name="T47" fmla="*/ 224 h 400"/>
                <a:gd name="T48" fmla="*/ 1728 w 2373"/>
                <a:gd name="T49" fmla="*/ 176 h 400"/>
                <a:gd name="T50" fmla="*/ 2064 w 2373"/>
                <a:gd name="T51" fmla="*/ 176 h 400"/>
                <a:gd name="T52" fmla="*/ 1920 w 2373"/>
                <a:gd name="T53" fmla="*/ 224 h 400"/>
                <a:gd name="T54" fmla="*/ 2112 w 2373"/>
                <a:gd name="T55" fmla="*/ 176 h 400"/>
                <a:gd name="T56" fmla="*/ 2173 w 2373"/>
                <a:gd name="T57" fmla="*/ 224 h 400"/>
                <a:gd name="T58" fmla="*/ 2112 w 2373"/>
                <a:gd name="T59" fmla="*/ 176 h 400"/>
                <a:gd name="T60" fmla="*/ 2373 w 2373"/>
                <a:gd name="T61" fmla="*/ 200 h 400"/>
                <a:gd name="T62" fmla="*/ 1973 w 2373"/>
                <a:gd name="T63" fmla="*/ 20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73" h="400">
                  <a:moveTo>
                    <a:pt x="0" y="176"/>
                  </a:moveTo>
                  <a:lnTo>
                    <a:pt x="144" y="176"/>
                  </a:lnTo>
                  <a:lnTo>
                    <a:pt x="144" y="224"/>
                  </a:lnTo>
                  <a:lnTo>
                    <a:pt x="0" y="224"/>
                  </a:lnTo>
                  <a:lnTo>
                    <a:pt x="0" y="176"/>
                  </a:lnTo>
                  <a:close/>
                  <a:moveTo>
                    <a:pt x="192" y="176"/>
                  </a:moveTo>
                  <a:lnTo>
                    <a:pt x="336" y="176"/>
                  </a:lnTo>
                  <a:lnTo>
                    <a:pt x="336" y="224"/>
                  </a:lnTo>
                  <a:lnTo>
                    <a:pt x="192" y="224"/>
                  </a:lnTo>
                  <a:lnTo>
                    <a:pt x="192" y="176"/>
                  </a:lnTo>
                  <a:close/>
                  <a:moveTo>
                    <a:pt x="384" y="176"/>
                  </a:moveTo>
                  <a:lnTo>
                    <a:pt x="528" y="176"/>
                  </a:lnTo>
                  <a:lnTo>
                    <a:pt x="528" y="224"/>
                  </a:lnTo>
                  <a:lnTo>
                    <a:pt x="384" y="224"/>
                  </a:lnTo>
                  <a:lnTo>
                    <a:pt x="384" y="176"/>
                  </a:lnTo>
                  <a:close/>
                  <a:moveTo>
                    <a:pt x="576" y="176"/>
                  </a:moveTo>
                  <a:lnTo>
                    <a:pt x="720" y="176"/>
                  </a:lnTo>
                  <a:lnTo>
                    <a:pt x="720" y="224"/>
                  </a:lnTo>
                  <a:lnTo>
                    <a:pt x="576" y="224"/>
                  </a:lnTo>
                  <a:lnTo>
                    <a:pt x="576" y="176"/>
                  </a:lnTo>
                  <a:close/>
                  <a:moveTo>
                    <a:pt x="768" y="176"/>
                  </a:moveTo>
                  <a:lnTo>
                    <a:pt x="912" y="176"/>
                  </a:lnTo>
                  <a:lnTo>
                    <a:pt x="912" y="224"/>
                  </a:lnTo>
                  <a:lnTo>
                    <a:pt x="768" y="224"/>
                  </a:lnTo>
                  <a:lnTo>
                    <a:pt x="768" y="176"/>
                  </a:lnTo>
                  <a:close/>
                  <a:moveTo>
                    <a:pt x="960" y="176"/>
                  </a:moveTo>
                  <a:lnTo>
                    <a:pt x="1104" y="176"/>
                  </a:lnTo>
                  <a:lnTo>
                    <a:pt x="1104" y="224"/>
                  </a:lnTo>
                  <a:lnTo>
                    <a:pt x="960" y="224"/>
                  </a:lnTo>
                  <a:lnTo>
                    <a:pt x="960" y="176"/>
                  </a:lnTo>
                  <a:close/>
                  <a:moveTo>
                    <a:pt x="1152" y="176"/>
                  </a:moveTo>
                  <a:lnTo>
                    <a:pt x="1296" y="176"/>
                  </a:lnTo>
                  <a:lnTo>
                    <a:pt x="1296" y="224"/>
                  </a:lnTo>
                  <a:lnTo>
                    <a:pt x="1152" y="224"/>
                  </a:lnTo>
                  <a:lnTo>
                    <a:pt x="1152" y="176"/>
                  </a:lnTo>
                  <a:close/>
                  <a:moveTo>
                    <a:pt x="1344" y="176"/>
                  </a:moveTo>
                  <a:lnTo>
                    <a:pt x="1488" y="176"/>
                  </a:lnTo>
                  <a:lnTo>
                    <a:pt x="1488" y="224"/>
                  </a:lnTo>
                  <a:lnTo>
                    <a:pt x="1344" y="224"/>
                  </a:lnTo>
                  <a:lnTo>
                    <a:pt x="1344" y="176"/>
                  </a:lnTo>
                  <a:close/>
                  <a:moveTo>
                    <a:pt x="1536" y="176"/>
                  </a:moveTo>
                  <a:lnTo>
                    <a:pt x="1680" y="176"/>
                  </a:lnTo>
                  <a:lnTo>
                    <a:pt x="1680" y="224"/>
                  </a:lnTo>
                  <a:lnTo>
                    <a:pt x="1536" y="224"/>
                  </a:lnTo>
                  <a:lnTo>
                    <a:pt x="1536" y="176"/>
                  </a:lnTo>
                  <a:close/>
                  <a:moveTo>
                    <a:pt x="1728" y="176"/>
                  </a:moveTo>
                  <a:lnTo>
                    <a:pt x="1872" y="176"/>
                  </a:lnTo>
                  <a:lnTo>
                    <a:pt x="1872" y="224"/>
                  </a:lnTo>
                  <a:lnTo>
                    <a:pt x="1728" y="224"/>
                  </a:lnTo>
                  <a:lnTo>
                    <a:pt x="1728" y="176"/>
                  </a:lnTo>
                  <a:close/>
                  <a:moveTo>
                    <a:pt x="1920" y="176"/>
                  </a:moveTo>
                  <a:lnTo>
                    <a:pt x="2064" y="176"/>
                  </a:lnTo>
                  <a:lnTo>
                    <a:pt x="2064" y="224"/>
                  </a:lnTo>
                  <a:lnTo>
                    <a:pt x="1920" y="224"/>
                  </a:lnTo>
                  <a:lnTo>
                    <a:pt x="1920" y="176"/>
                  </a:lnTo>
                  <a:close/>
                  <a:moveTo>
                    <a:pt x="2112" y="176"/>
                  </a:moveTo>
                  <a:lnTo>
                    <a:pt x="2173" y="176"/>
                  </a:lnTo>
                  <a:lnTo>
                    <a:pt x="2173" y="224"/>
                  </a:lnTo>
                  <a:lnTo>
                    <a:pt x="2112" y="224"/>
                  </a:lnTo>
                  <a:lnTo>
                    <a:pt x="2112" y="176"/>
                  </a:lnTo>
                  <a:close/>
                  <a:moveTo>
                    <a:pt x="2173" y="0"/>
                  </a:moveTo>
                  <a:cubicBezTo>
                    <a:pt x="2284" y="0"/>
                    <a:pt x="2373" y="90"/>
                    <a:pt x="2373" y="200"/>
                  </a:cubicBezTo>
                  <a:cubicBezTo>
                    <a:pt x="2373" y="311"/>
                    <a:pt x="2284" y="400"/>
                    <a:pt x="2173" y="400"/>
                  </a:cubicBezTo>
                  <a:cubicBezTo>
                    <a:pt x="2063" y="400"/>
                    <a:pt x="1973" y="311"/>
                    <a:pt x="1973" y="200"/>
                  </a:cubicBezTo>
                  <a:cubicBezTo>
                    <a:pt x="1973" y="90"/>
                    <a:pt x="2063" y="0"/>
                    <a:pt x="2173" y="0"/>
                  </a:cubicBezTo>
                  <a:close/>
                </a:path>
              </a:pathLst>
            </a:custGeom>
            <a:solidFill>
              <a:srgbClr val="8064A2"/>
            </a:solidFill>
            <a:ln w="0" cap="flat">
              <a:solidFill>
                <a:srgbClr val="8064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71" name="Freeform 1485"/>
            <p:cNvSpPr>
              <a:spLocks noEditPoints="1"/>
            </p:cNvSpPr>
            <p:nvPr/>
          </p:nvSpPr>
          <p:spPr bwMode="auto">
            <a:xfrm>
              <a:off x="3823" y="3624"/>
              <a:ext cx="291" cy="355"/>
            </a:xfrm>
            <a:custGeom>
              <a:avLst/>
              <a:gdLst>
                <a:gd name="T0" fmla="*/ 283 w 291"/>
                <a:gd name="T1" fmla="*/ 12 h 355"/>
                <a:gd name="T2" fmla="*/ 277 w 291"/>
                <a:gd name="T3" fmla="*/ 12 h 355"/>
                <a:gd name="T4" fmla="*/ 281 w 291"/>
                <a:gd name="T5" fmla="*/ 15 h 355"/>
                <a:gd name="T6" fmla="*/ 259 w 291"/>
                <a:gd name="T7" fmla="*/ 35 h 355"/>
                <a:gd name="T8" fmla="*/ 267 w 291"/>
                <a:gd name="T9" fmla="*/ 25 h 355"/>
                <a:gd name="T10" fmla="*/ 252 w 291"/>
                <a:gd name="T11" fmla="*/ 50 h 355"/>
                <a:gd name="T12" fmla="*/ 246 w 291"/>
                <a:gd name="T13" fmla="*/ 51 h 355"/>
                <a:gd name="T14" fmla="*/ 249 w 291"/>
                <a:gd name="T15" fmla="*/ 53 h 355"/>
                <a:gd name="T16" fmla="*/ 228 w 291"/>
                <a:gd name="T17" fmla="*/ 73 h 355"/>
                <a:gd name="T18" fmla="*/ 236 w 291"/>
                <a:gd name="T19" fmla="*/ 63 h 355"/>
                <a:gd name="T20" fmla="*/ 221 w 291"/>
                <a:gd name="T21" fmla="*/ 88 h 355"/>
                <a:gd name="T22" fmla="*/ 215 w 291"/>
                <a:gd name="T23" fmla="*/ 89 h 355"/>
                <a:gd name="T24" fmla="*/ 218 w 291"/>
                <a:gd name="T25" fmla="*/ 91 h 355"/>
                <a:gd name="T26" fmla="*/ 197 w 291"/>
                <a:gd name="T27" fmla="*/ 111 h 355"/>
                <a:gd name="T28" fmla="*/ 205 w 291"/>
                <a:gd name="T29" fmla="*/ 101 h 355"/>
                <a:gd name="T30" fmla="*/ 190 w 291"/>
                <a:gd name="T31" fmla="*/ 126 h 355"/>
                <a:gd name="T32" fmla="*/ 184 w 291"/>
                <a:gd name="T33" fmla="*/ 127 h 355"/>
                <a:gd name="T34" fmla="*/ 187 w 291"/>
                <a:gd name="T35" fmla="*/ 129 h 355"/>
                <a:gd name="T36" fmla="*/ 166 w 291"/>
                <a:gd name="T37" fmla="*/ 149 h 355"/>
                <a:gd name="T38" fmla="*/ 174 w 291"/>
                <a:gd name="T39" fmla="*/ 139 h 355"/>
                <a:gd name="T40" fmla="*/ 159 w 291"/>
                <a:gd name="T41" fmla="*/ 164 h 355"/>
                <a:gd name="T42" fmla="*/ 153 w 291"/>
                <a:gd name="T43" fmla="*/ 165 h 355"/>
                <a:gd name="T44" fmla="*/ 156 w 291"/>
                <a:gd name="T45" fmla="*/ 168 h 355"/>
                <a:gd name="T46" fmla="*/ 135 w 291"/>
                <a:gd name="T47" fmla="*/ 187 h 355"/>
                <a:gd name="T48" fmla="*/ 143 w 291"/>
                <a:gd name="T49" fmla="*/ 178 h 355"/>
                <a:gd name="T50" fmla="*/ 128 w 291"/>
                <a:gd name="T51" fmla="*/ 202 h 355"/>
                <a:gd name="T52" fmla="*/ 122 w 291"/>
                <a:gd name="T53" fmla="*/ 203 h 355"/>
                <a:gd name="T54" fmla="*/ 125 w 291"/>
                <a:gd name="T55" fmla="*/ 206 h 355"/>
                <a:gd name="T56" fmla="*/ 104 w 291"/>
                <a:gd name="T57" fmla="*/ 225 h 355"/>
                <a:gd name="T58" fmla="*/ 111 w 291"/>
                <a:gd name="T59" fmla="*/ 216 h 355"/>
                <a:gd name="T60" fmla="*/ 96 w 291"/>
                <a:gd name="T61" fmla="*/ 241 h 355"/>
                <a:gd name="T62" fmla="*/ 91 w 291"/>
                <a:gd name="T63" fmla="*/ 241 h 355"/>
                <a:gd name="T64" fmla="*/ 94 w 291"/>
                <a:gd name="T65" fmla="*/ 244 h 355"/>
                <a:gd name="T66" fmla="*/ 73 w 291"/>
                <a:gd name="T67" fmla="*/ 263 h 355"/>
                <a:gd name="T68" fmla="*/ 80 w 291"/>
                <a:gd name="T69" fmla="*/ 254 h 355"/>
                <a:gd name="T70" fmla="*/ 65 w 291"/>
                <a:gd name="T71" fmla="*/ 279 h 355"/>
                <a:gd name="T72" fmla="*/ 60 w 291"/>
                <a:gd name="T73" fmla="*/ 279 h 355"/>
                <a:gd name="T74" fmla="*/ 63 w 291"/>
                <a:gd name="T75" fmla="*/ 282 h 355"/>
                <a:gd name="T76" fmla="*/ 41 w 291"/>
                <a:gd name="T77" fmla="*/ 302 h 355"/>
                <a:gd name="T78" fmla="*/ 49 w 291"/>
                <a:gd name="T79" fmla="*/ 292 h 355"/>
                <a:gd name="T80" fmla="*/ 34 w 291"/>
                <a:gd name="T81" fmla="*/ 317 h 355"/>
                <a:gd name="T82" fmla="*/ 29 w 291"/>
                <a:gd name="T83" fmla="*/ 318 h 355"/>
                <a:gd name="T84" fmla="*/ 32 w 291"/>
                <a:gd name="T85" fmla="*/ 320 h 355"/>
                <a:gd name="T86" fmla="*/ 10 w 291"/>
                <a:gd name="T87" fmla="*/ 340 h 355"/>
                <a:gd name="T88" fmla="*/ 18 w 291"/>
                <a:gd name="T89" fmla="*/ 330 h 355"/>
                <a:gd name="T90" fmla="*/ 3 w 291"/>
                <a:gd name="T91" fmla="*/ 355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91" h="355">
                  <a:moveTo>
                    <a:pt x="288" y="0"/>
                  </a:moveTo>
                  <a:lnTo>
                    <a:pt x="280" y="9"/>
                  </a:lnTo>
                  <a:lnTo>
                    <a:pt x="283" y="12"/>
                  </a:lnTo>
                  <a:lnTo>
                    <a:pt x="291" y="2"/>
                  </a:lnTo>
                  <a:lnTo>
                    <a:pt x="288" y="0"/>
                  </a:lnTo>
                  <a:close/>
                  <a:moveTo>
                    <a:pt x="277" y="12"/>
                  </a:moveTo>
                  <a:lnTo>
                    <a:pt x="270" y="22"/>
                  </a:lnTo>
                  <a:lnTo>
                    <a:pt x="273" y="24"/>
                  </a:lnTo>
                  <a:lnTo>
                    <a:pt x="281" y="15"/>
                  </a:lnTo>
                  <a:lnTo>
                    <a:pt x="277" y="12"/>
                  </a:lnTo>
                  <a:close/>
                  <a:moveTo>
                    <a:pt x="267" y="25"/>
                  </a:moveTo>
                  <a:lnTo>
                    <a:pt x="259" y="35"/>
                  </a:lnTo>
                  <a:lnTo>
                    <a:pt x="262" y="37"/>
                  </a:lnTo>
                  <a:lnTo>
                    <a:pt x="270" y="28"/>
                  </a:lnTo>
                  <a:lnTo>
                    <a:pt x="267" y="25"/>
                  </a:lnTo>
                  <a:close/>
                  <a:moveTo>
                    <a:pt x="257" y="38"/>
                  </a:moveTo>
                  <a:lnTo>
                    <a:pt x="249" y="47"/>
                  </a:lnTo>
                  <a:lnTo>
                    <a:pt x="252" y="50"/>
                  </a:lnTo>
                  <a:lnTo>
                    <a:pt x="260" y="40"/>
                  </a:lnTo>
                  <a:lnTo>
                    <a:pt x="257" y="38"/>
                  </a:lnTo>
                  <a:close/>
                  <a:moveTo>
                    <a:pt x="246" y="51"/>
                  </a:moveTo>
                  <a:lnTo>
                    <a:pt x="238" y="60"/>
                  </a:lnTo>
                  <a:lnTo>
                    <a:pt x="242" y="63"/>
                  </a:lnTo>
                  <a:lnTo>
                    <a:pt x="249" y="53"/>
                  </a:lnTo>
                  <a:lnTo>
                    <a:pt x="246" y="51"/>
                  </a:lnTo>
                  <a:close/>
                  <a:moveTo>
                    <a:pt x="236" y="63"/>
                  </a:moveTo>
                  <a:lnTo>
                    <a:pt x="228" y="73"/>
                  </a:lnTo>
                  <a:lnTo>
                    <a:pt x="231" y="75"/>
                  </a:lnTo>
                  <a:lnTo>
                    <a:pt x="239" y="66"/>
                  </a:lnTo>
                  <a:lnTo>
                    <a:pt x="236" y="63"/>
                  </a:lnTo>
                  <a:close/>
                  <a:moveTo>
                    <a:pt x="226" y="76"/>
                  </a:moveTo>
                  <a:lnTo>
                    <a:pt x="218" y="85"/>
                  </a:lnTo>
                  <a:lnTo>
                    <a:pt x="221" y="88"/>
                  </a:lnTo>
                  <a:lnTo>
                    <a:pt x="229" y="78"/>
                  </a:lnTo>
                  <a:lnTo>
                    <a:pt x="226" y="76"/>
                  </a:lnTo>
                  <a:close/>
                  <a:moveTo>
                    <a:pt x="215" y="89"/>
                  </a:moveTo>
                  <a:lnTo>
                    <a:pt x="207" y="98"/>
                  </a:lnTo>
                  <a:lnTo>
                    <a:pt x="211" y="101"/>
                  </a:lnTo>
                  <a:lnTo>
                    <a:pt x="218" y="91"/>
                  </a:lnTo>
                  <a:lnTo>
                    <a:pt x="215" y="89"/>
                  </a:lnTo>
                  <a:close/>
                  <a:moveTo>
                    <a:pt x="205" y="101"/>
                  </a:moveTo>
                  <a:lnTo>
                    <a:pt x="197" y="111"/>
                  </a:lnTo>
                  <a:lnTo>
                    <a:pt x="200" y="113"/>
                  </a:lnTo>
                  <a:lnTo>
                    <a:pt x="208" y="104"/>
                  </a:lnTo>
                  <a:lnTo>
                    <a:pt x="205" y="101"/>
                  </a:lnTo>
                  <a:close/>
                  <a:moveTo>
                    <a:pt x="194" y="114"/>
                  </a:moveTo>
                  <a:lnTo>
                    <a:pt x="187" y="124"/>
                  </a:lnTo>
                  <a:lnTo>
                    <a:pt x="190" y="126"/>
                  </a:lnTo>
                  <a:lnTo>
                    <a:pt x="198" y="117"/>
                  </a:lnTo>
                  <a:lnTo>
                    <a:pt x="194" y="114"/>
                  </a:lnTo>
                  <a:close/>
                  <a:moveTo>
                    <a:pt x="184" y="127"/>
                  </a:moveTo>
                  <a:lnTo>
                    <a:pt x="176" y="136"/>
                  </a:lnTo>
                  <a:lnTo>
                    <a:pt x="179" y="139"/>
                  </a:lnTo>
                  <a:lnTo>
                    <a:pt x="187" y="129"/>
                  </a:lnTo>
                  <a:lnTo>
                    <a:pt x="184" y="127"/>
                  </a:lnTo>
                  <a:close/>
                  <a:moveTo>
                    <a:pt x="174" y="139"/>
                  </a:moveTo>
                  <a:lnTo>
                    <a:pt x="166" y="149"/>
                  </a:lnTo>
                  <a:lnTo>
                    <a:pt x="169" y="152"/>
                  </a:lnTo>
                  <a:lnTo>
                    <a:pt x="177" y="142"/>
                  </a:lnTo>
                  <a:lnTo>
                    <a:pt x="174" y="139"/>
                  </a:lnTo>
                  <a:close/>
                  <a:moveTo>
                    <a:pt x="163" y="152"/>
                  </a:moveTo>
                  <a:lnTo>
                    <a:pt x="156" y="162"/>
                  </a:lnTo>
                  <a:lnTo>
                    <a:pt x="159" y="164"/>
                  </a:lnTo>
                  <a:lnTo>
                    <a:pt x="166" y="155"/>
                  </a:lnTo>
                  <a:lnTo>
                    <a:pt x="163" y="152"/>
                  </a:lnTo>
                  <a:close/>
                  <a:moveTo>
                    <a:pt x="153" y="165"/>
                  </a:moveTo>
                  <a:lnTo>
                    <a:pt x="145" y="174"/>
                  </a:lnTo>
                  <a:lnTo>
                    <a:pt x="148" y="177"/>
                  </a:lnTo>
                  <a:lnTo>
                    <a:pt x="156" y="168"/>
                  </a:lnTo>
                  <a:lnTo>
                    <a:pt x="153" y="165"/>
                  </a:lnTo>
                  <a:close/>
                  <a:moveTo>
                    <a:pt x="143" y="178"/>
                  </a:moveTo>
                  <a:lnTo>
                    <a:pt x="135" y="187"/>
                  </a:lnTo>
                  <a:lnTo>
                    <a:pt x="138" y="190"/>
                  </a:lnTo>
                  <a:lnTo>
                    <a:pt x="146" y="180"/>
                  </a:lnTo>
                  <a:lnTo>
                    <a:pt x="143" y="178"/>
                  </a:lnTo>
                  <a:close/>
                  <a:moveTo>
                    <a:pt x="132" y="190"/>
                  </a:moveTo>
                  <a:lnTo>
                    <a:pt x="124" y="200"/>
                  </a:lnTo>
                  <a:lnTo>
                    <a:pt x="128" y="202"/>
                  </a:lnTo>
                  <a:lnTo>
                    <a:pt x="135" y="193"/>
                  </a:lnTo>
                  <a:lnTo>
                    <a:pt x="132" y="190"/>
                  </a:lnTo>
                  <a:close/>
                  <a:moveTo>
                    <a:pt x="122" y="203"/>
                  </a:moveTo>
                  <a:lnTo>
                    <a:pt x="114" y="213"/>
                  </a:lnTo>
                  <a:lnTo>
                    <a:pt x="117" y="215"/>
                  </a:lnTo>
                  <a:lnTo>
                    <a:pt x="125" y="206"/>
                  </a:lnTo>
                  <a:lnTo>
                    <a:pt x="122" y="203"/>
                  </a:lnTo>
                  <a:close/>
                  <a:moveTo>
                    <a:pt x="111" y="216"/>
                  </a:moveTo>
                  <a:lnTo>
                    <a:pt x="104" y="225"/>
                  </a:lnTo>
                  <a:lnTo>
                    <a:pt x="107" y="228"/>
                  </a:lnTo>
                  <a:lnTo>
                    <a:pt x="115" y="218"/>
                  </a:lnTo>
                  <a:lnTo>
                    <a:pt x="111" y="216"/>
                  </a:lnTo>
                  <a:close/>
                  <a:moveTo>
                    <a:pt x="101" y="229"/>
                  </a:moveTo>
                  <a:lnTo>
                    <a:pt x="93" y="238"/>
                  </a:lnTo>
                  <a:lnTo>
                    <a:pt x="96" y="241"/>
                  </a:lnTo>
                  <a:lnTo>
                    <a:pt x="104" y="231"/>
                  </a:lnTo>
                  <a:lnTo>
                    <a:pt x="101" y="229"/>
                  </a:lnTo>
                  <a:close/>
                  <a:moveTo>
                    <a:pt x="91" y="241"/>
                  </a:moveTo>
                  <a:lnTo>
                    <a:pt x="83" y="251"/>
                  </a:lnTo>
                  <a:lnTo>
                    <a:pt x="86" y="253"/>
                  </a:lnTo>
                  <a:lnTo>
                    <a:pt x="94" y="244"/>
                  </a:lnTo>
                  <a:lnTo>
                    <a:pt x="91" y="241"/>
                  </a:lnTo>
                  <a:close/>
                  <a:moveTo>
                    <a:pt x="80" y="254"/>
                  </a:moveTo>
                  <a:lnTo>
                    <a:pt x="73" y="263"/>
                  </a:lnTo>
                  <a:lnTo>
                    <a:pt x="76" y="266"/>
                  </a:lnTo>
                  <a:lnTo>
                    <a:pt x="83" y="257"/>
                  </a:lnTo>
                  <a:lnTo>
                    <a:pt x="80" y="254"/>
                  </a:lnTo>
                  <a:close/>
                  <a:moveTo>
                    <a:pt x="70" y="267"/>
                  </a:moveTo>
                  <a:lnTo>
                    <a:pt x="62" y="276"/>
                  </a:lnTo>
                  <a:lnTo>
                    <a:pt x="65" y="279"/>
                  </a:lnTo>
                  <a:lnTo>
                    <a:pt x="73" y="269"/>
                  </a:lnTo>
                  <a:lnTo>
                    <a:pt x="70" y="267"/>
                  </a:lnTo>
                  <a:close/>
                  <a:moveTo>
                    <a:pt x="60" y="279"/>
                  </a:moveTo>
                  <a:lnTo>
                    <a:pt x="52" y="289"/>
                  </a:lnTo>
                  <a:lnTo>
                    <a:pt x="55" y="292"/>
                  </a:lnTo>
                  <a:lnTo>
                    <a:pt x="63" y="282"/>
                  </a:lnTo>
                  <a:lnTo>
                    <a:pt x="60" y="279"/>
                  </a:lnTo>
                  <a:close/>
                  <a:moveTo>
                    <a:pt x="49" y="292"/>
                  </a:moveTo>
                  <a:lnTo>
                    <a:pt x="41" y="302"/>
                  </a:lnTo>
                  <a:lnTo>
                    <a:pt x="45" y="304"/>
                  </a:lnTo>
                  <a:lnTo>
                    <a:pt x="52" y="295"/>
                  </a:lnTo>
                  <a:lnTo>
                    <a:pt x="49" y="292"/>
                  </a:lnTo>
                  <a:close/>
                  <a:moveTo>
                    <a:pt x="39" y="305"/>
                  </a:moveTo>
                  <a:lnTo>
                    <a:pt x="31" y="314"/>
                  </a:lnTo>
                  <a:lnTo>
                    <a:pt x="34" y="317"/>
                  </a:lnTo>
                  <a:lnTo>
                    <a:pt x="42" y="307"/>
                  </a:lnTo>
                  <a:lnTo>
                    <a:pt x="39" y="305"/>
                  </a:lnTo>
                  <a:close/>
                  <a:moveTo>
                    <a:pt x="29" y="318"/>
                  </a:moveTo>
                  <a:lnTo>
                    <a:pt x="21" y="327"/>
                  </a:lnTo>
                  <a:lnTo>
                    <a:pt x="24" y="330"/>
                  </a:lnTo>
                  <a:lnTo>
                    <a:pt x="32" y="320"/>
                  </a:lnTo>
                  <a:lnTo>
                    <a:pt x="29" y="318"/>
                  </a:lnTo>
                  <a:close/>
                  <a:moveTo>
                    <a:pt x="18" y="330"/>
                  </a:moveTo>
                  <a:lnTo>
                    <a:pt x="10" y="340"/>
                  </a:lnTo>
                  <a:lnTo>
                    <a:pt x="14" y="342"/>
                  </a:lnTo>
                  <a:lnTo>
                    <a:pt x="21" y="333"/>
                  </a:lnTo>
                  <a:lnTo>
                    <a:pt x="18" y="330"/>
                  </a:lnTo>
                  <a:close/>
                  <a:moveTo>
                    <a:pt x="8" y="343"/>
                  </a:moveTo>
                  <a:lnTo>
                    <a:pt x="0" y="353"/>
                  </a:lnTo>
                  <a:lnTo>
                    <a:pt x="3" y="355"/>
                  </a:lnTo>
                  <a:lnTo>
                    <a:pt x="11" y="346"/>
                  </a:lnTo>
                  <a:lnTo>
                    <a:pt x="8" y="343"/>
                  </a:lnTo>
                  <a:close/>
                </a:path>
              </a:pathLst>
            </a:custGeom>
            <a:solidFill>
              <a:srgbClr val="8064A2"/>
            </a:solidFill>
            <a:ln w="0" cap="flat">
              <a:solidFill>
                <a:srgbClr val="8064A2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72" name="Freeform 1486"/>
            <p:cNvSpPr>
              <a:spLocks noEditPoints="1"/>
            </p:cNvSpPr>
            <p:nvPr/>
          </p:nvSpPr>
          <p:spPr bwMode="auto">
            <a:xfrm>
              <a:off x="5266" y="3494"/>
              <a:ext cx="132" cy="262"/>
            </a:xfrm>
            <a:custGeom>
              <a:avLst/>
              <a:gdLst>
                <a:gd name="T0" fmla="*/ 9 w 132"/>
                <a:gd name="T1" fmla="*/ 11 h 262"/>
                <a:gd name="T2" fmla="*/ 0 w 132"/>
                <a:gd name="T3" fmla="*/ 2 h 262"/>
                <a:gd name="T4" fmla="*/ 11 w 132"/>
                <a:gd name="T5" fmla="*/ 15 h 262"/>
                <a:gd name="T6" fmla="*/ 12 w 132"/>
                <a:gd name="T7" fmla="*/ 28 h 262"/>
                <a:gd name="T8" fmla="*/ 11 w 132"/>
                <a:gd name="T9" fmla="*/ 15 h 262"/>
                <a:gd name="T10" fmla="*/ 23 w 132"/>
                <a:gd name="T11" fmla="*/ 41 h 262"/>
                <a:gd name="T12" fmla="*/ 14 w 132"/>
                <a:gd name="T13" fmla="*/ 31 h 262"/>
                <a:gd name="T14" fmla="*/ 25 w 132"/>
                <a:gd name="T15" fmla="*/ 44 h 262"/>
                <a:gd name="T16" fmla="*/ 27 w 132"/>
                <a:gd name="T17" fmla="*/ 57 h 262"/>
                <a:gd name="T18" fmla="*/ 25 w 132"/>
                <a:gd name="T19" fmla="*/ 44 h 262"/>
                <a:gd name="T20" fmla="*/ 38 w 132"/>
                <a:gd name="T21" fmla="*/ 70 h 262"/>
                <a:gd name="T22" fmla="*/ 29 w 132"/>
                <a:gd name="T23" fmla="*/ 61 h 262"/>
                <a:gd name="T24" fmla="*/ 40 w 132"/>
                <a:gd name="T25" fmla="*/ 74 h 262"/>
                <a:gd name="T26" fmla="*/ 42 w 132"/>
                <a:gd name="T27" fmla="*/ 86 h 262"/>
                <a:gd name="T28" fmla="*/ 40 w 132"/>
                <a:gd name="T29" fmla="*/ 74 h 262"/>
                <a:gd name="T30" fmla="*/ 53 w 132"/>
                <a:gd name="T31" fmla="*/ 99 h 262"/>
                <a:gd name="T32" fmla="*/ 43 w 132"/>
                <a:gd name="T33" fmla="*/ 90 h 262"/>
                <a:gd name="T34" fmla="*/ 54 w 132"/>
                <a:gd name="T35" fmla="*/ 103 h 262"/>
                <a:gd name="T36" fmla="*/ 56 w 132"/>
                <a:gd name="T37" fmla="*/ 116 h 262"/>
                <a:gd name="T38" fmla="*/ 54 w 132"/>
                <a:gd name="T39" fmla="*/ 103 h 262"/>
                <a:gd name="T40" fmla="*/ 67 w 132"/>
                <a:gd name="T41" fmla="*/ 129 h 262"/>
                <a:gd name="T42" fmla="*/ 58 w 132"/>
                <a:gd name="T43" fmla="*/ 120 h 262"/>
                <a:gd name="T44" fmla="*/ 69 w 132"/>
                <a:gd name="T45" fmla="*/ 132 h 262"/>
                <a:gd name="T46" fmla="*/ 71 w 132"/>
                <a:gd name="T47" fmla="*/ 145 h 262"/>
                <a:gd name="T48" fmla="*/ 69 w 132"/>
                <a:gd name="T49" fmla="*/ 132 h 262"/>
                <a:gd name="T50" fmla="*/ 82 w 132"/>
                <a:gd name="T51" fmla="*/ 158 h 262"/>
                <a:gd name="T52" fmla="*/ 73 w 132"/>
                <a:gd name="T53" fmla="*/ 149 h 262"/>
                <a:gd name="T54" fmla="*/ 84 w 132"/>
                <a:gd name="T55" fmla="*/ 162 h 262"/>
                <a:gd name="T56" fmla="*/ 85 w 132"/>
                <a:gd name="T57" fmla="*/ 175 h 262"/>
                <a:gd name="T58" fmla="*/ 84 w 132"/>
                <a:gd name="T59" fmla="*/ 162 h 262"/>
                <a:gd name="T60" fmla="*/ 96 w 132"/>
                <a:gd name="T61" fmla="*/ 187 h 262"/>
                <a:gd name="T62" fmla="*/ 87 w 132"/>
                <a:gd name="T63" fmla="*/ 178 h 262"/>
                <a:gd name="T64" fmla="*/ 98 w 132"/>
                <a:gd name="T65" fmla="*/ 191 h 262"/>
                <a:gd name="T66" fmla="*/ 100 w 132"/>
                <a:gd name="T67" fmla="*/ 204 h 262"/>
                <a:gd name="T68" fmla="*/ 98 w 132"/>
                <a:gd name="T69" fmla="*/ 191 h 262"/>
                <a:gd name="T70" fmla="*/ 111 w 132"/>
                <a:gd name="T71" fmla="*/ 217 h 262"/>
                <a:gd name="T72" fmla="*/ 102 w 132"/>
                <a:gd name="T73" fmla="*/ 208 h 262"/>
                <a:gd name="T74" fmla="*/ 113 w 132"/>
                <a:gd name="T75" fmla="*/ 221 h 262"/>
                <a:gd name="T76" fmla="*/ 115 w 132"/>
                <a:gd name="T77" fmla="*/ 233 h 262"/>
                <a:gd name="T78" fmla="*/ 113 w 132"/>
                <a:gd name="T79" fmla="*/ 221 h 262"/>
                <a:gd name="T80" fmla="*/ 126 w 132"/>
                <a:gd name="T81" fmla="*/ 246 h 262"/>
                <a:gd name="T82" fmla="*/ 116 w 132"/>
                <a:gd name="T83" fmla="*/ 237 h 262"/>
                <a:gd name="T84" fmla="*/ 127 w 132"/>
                <a:gd name="T85" fmla="*/ 250 h 262"/>
                <a:gd name="T86" fmla="*/ 129 w 132"/>
                <a:gd name="T87" fmla="*/ 262 h 262"/>
                <a:gd name="T88" fmla="*/ 127 w 132"/>
                <a:gd name="T89" fmla="*/ 25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32" h="262">
                  <a:moveTo>
                    <a:pt x="3" y="0"/>
                  </a:moveTo>
                  <a:lnTo>
                    <a:pt x="9" y="11"/>
                  </a:lnTo>
                  <a:lnTo>
                    <a:pt x="5" y="13"/>
                  </a:lnTo>
                  <a:lnTo>
                    <a:pt x="0" y="2"/>
                  </a:lnTo>
                  <a:lnTo>
                    <a:pt x="3" y="0"/>
                  </a:lnTo>
                  <a:close/>
                  <a:moveTo>
                    <a:pt x="11" y="15"/>
                  </a:moveTo>
                  <a:lnTo>
                    <a:pt x="16" y="26"/>
                  </a:lnTo>
                  <a:lnTo>
                    <a:pt x="12" y="28"/>
                  </a:lnTo>
                  <a:lnTo>
                    <a:pt x="7" y="17"/>
                  </a:lnTo>
                  <a:lnTo>
                    <a:pt x="11" y="15"/>
                  </a:lnTo>
                  <a:close/>
                  <a:moveTo>
                    <a:pt x="18" y="29"/>
                  </a:moveTo>
                  <a:lnTo>
                    <a:pt x="23" y="41"/>
                  </a:lnTo>
                  <a:lnTo>
                    <a:pt x="20" y="42"/>
                  </a:lnTo>
                  <a:lnTo>
                    <a:pt x="14" y="31"/>
                  </a:lnTo>
                  <a:lnTo>
                    <a:pt x="18" y="29"/>
                  </a:lnTo>
                  <a:close/>
                  <a:moveTo>
                    <a:pt x="25" y="44"/>
                  </a:moveTo>
                  <a:lnTo>
                    <a:pt x="31" y="55"/>
                  </a:lnTo>
                  <a:lnTo>
                    <a:pt x="27" y="57"/>
                  </a:lnTo>
                  <a:lnTo>
                    <a:pt x="22" y="46"/>
                  </a:lnTo>
                  <a:lnTo>
                    <a:pt x="25" y="44"/>
                  </a:lnTo>
                  <a:close/>
                  <a:moveTo>
                    <a:pt x="32" y="59"/>
                  </a:moveTo>
                  <a:lnTo>
                    <a:pt x="38" y="70"/>
                  </a:lnTo>
                  <a:lnTo>
                    <a:pt x="34" y="72"/>
                  </a:lnTo>
                  <a:lnTo>
                    <a:pt x="29" y="61"/>
                  </a:lnTo>
                  <a:lnTo>
                    <a:pt x="32" y="59"/>
                  </a:lnTo>
                  <a:close/>
                  <a:moveTo>
                    <a:pt x="40" y="74"/>
                  </a:moveTo>
                  <a:lnTo>
                    <a:pt x="45" y="85"/>
                  </a:lnTo>
                  <a:lnTo>
                    <a:pt x="42" y="86"/>
                  </a:lnTo>
                  <a:lnTo>
                    <a:pt x="36" y="75"/>
                  </a:lnTo>
                  <a:lnTo>
                    <a:pt x="40" y="74"/>
                  </a:lnTo>
                  <a:close/>
                  <a:moveTo>
                    <a:pt x="47" y="88"/>
                  </a:moveTo>
                  <a:lnTo>
                    <a:pt x="53" y="99"/>
                  </a:lnTo>
                  <a:lnTo>
                    <a:pt x="49" y="101"/>
                  </a:lnTo>
                  <a:lnTo>
                    <a:pt x="43" y="90"/>
                  </a:lnTo>
                  <a:lnTo>
                    <a:pt x="47" y="88"/>
                  </a:lnTo>
                  <a:close/>
                  <a:moveTo>
                    <a:pt x="54" y="103"/>
                  </a:moveTo>
                  <a:lnTo>
                    <a:pt x="60" y="114"/>
                  </a:lnTo>
                  <a:lnTo>
                    <a:pt x="56" y="116"/>
                  </a:lnTo>
                  <a:lnTo>
                    <a:pt x="51" y="105"/>
                  </a:lnTo>
                  <a:lnTo>
                    <a:pt x="54" y="103"/>
                  </a:lnTo>
                  <a:close/>
                  <a:moveTo>
                    <a:pt x="62" y="118"/>
                  </a:moveTo>
                  <a:lnTo>
                    <a:pt x="67" y="129"/>
                  </a:lnTo>
                  <a:lnTo>
                    <a:pt x="64" y="131"/>
                  </a:lnTo>
                  <a:lnTo>
                    <a:pt x="58" y="120"/>
                  </a:lnTo>
                  <a:lnTo>
                    <a:pt x="62" y="118"/>
                  </a:lnTo>
                  <a:close/>
                  <a:moveTo>
                    <a:pt x="69" y="132"/>
                  </a:moveTo>
                  <a:lnTo>
                    <a:pt x="75" y="143"/>
                  </a:lnTo>
                  <a:lnTo>
                    <a:pt x="71" y="145"/>
                  </a:lnTo>
                  <a:lnTo>
                    <a:pt x="65" y="134"/>
                  </a:lnTo>
                  <a:lnTo>
                    <a:pt x="69" y="132"/>
                  </a:lnTo>
                  <a:close/>
                  <a:moveTo>
                    <a:pt x="76" y="147"/>
                  </a:moveTo>
                  <a:lnTo>
                    <a:pt x="82" y="158"/>
                  </a:lnTo>
                  <a:lnTo>
                    <a:pt x="78" y="160"/>
                  </a:lnTo>
                  <a:lnTo>
                    <a:pt x="73" y="149"/>
                  </a:lnTo>
                  <a:lnTo>
                    <a:pt x="76" y="147"/>
                  </a:lnTo>
                  <a:close/>
                  <a:moveTo>
                    <a:pt x="84" y="162"/>
                  </a:moveTo>
                  <a:lnTo>
                    <a:pt x="89" y="173"/>
                  </a:lnTo>
                  <a:lnTo>
                    <a:pt x="85" y="175"/>
                  </a:lnTo>
                  <a:lnTo>
                    <a:pt x="80" y="163"/>
                  </a:lnTo>
                  <a:lnTo>
                    <a:pt x="84" y="162"/>
                  </a:lnTo>
                  <a:close/>
                  <a:moveTo>
                    <a:pt x="91" y="176"/>
                  </a:moveTo>
                  <a:lnTo>
                    <a:pt x="96" y="187"/>
                  </a:lnTo>
                  <a:lnTo>
                    <a:pt x="93" y="189"/>
                  </a:lnTo>
                  <a:lnTo>
                    <a:pt x="87" y="178"/>
                  </a:lnTo>
                  <a:lnTo>
                    <a:pt x="91" y="176"/>
                  </a:lnTo>
                  <a:close/>
                  <a:moveTo>
                    <a:pt x="98" y="191"/>
                  </a:moveTo>
                  <a:lnTo>
                    <a:pt x="104" y="202"/>
                  </a:lnTo>
                  <a:lnTo>
                    <a:pt x="100" y="204"/>
                  </a:lnTo>
                  <a:lnTo>
                    <a:pt x="95" y="193"/>
                  </a:lnTo>
                  <a:lnTo>
                    <a:pt x="98" y="191"/>
                  </a:lnTo>
                  <a:close/>
                  <a:moveTo>
                    <a:pt x="105" y="206"/>
                  </a:moveTo>
                  <a:lnTo>
                    <a:pt x="111" y="217"/>
                  </a:lnTo>
                  <a:lnTo>
                    <a:pt x="107" y="219"/>
                  </a:lnTo>
                  <a:lnTo>
                    <a:pt x="102" y="208"/>
                  </a:lnTo>
                  <a:lnTo>
                    <a:pt x="105" y="206"/>
                  </a:lnTo>
                  <a:close/>
                  <a:moveTo>
                    <a:pt x="113" y="221"/>
                  </a:moveTo>
                  <a:lnTo>
                    <a:pt x="118" y="232"/>
                  </a:lnTo>
                  <a:lnTo>
                    <a:pt x="115" y="233"/>
                  </a:lnTo>
                  <a:lnTo>
                    <a:pt x="109" y="222"/>
                  </a:lnTo>
                  <a:lnTo>
                    <a:pt x="113" y="221"/>
                  </a:lnTo>
                  <a:close/>
                  <a:moveTo>
                    <a:pt x="120" y="235"/>
                  </a:moveTo>
                  <a:lnTo>
                    <a:pt x="126" y="246"/>
                  </a:lnTo>
                  <a:lnTo>
                    <a:pt x="122" y="248"/>
                  </a:lnTo>
                  <a:lnTo>
                    <a:pt x="116" y="237"/>
                  </a:lnTo>
                  <a:lnTo>
                    <a:pt x="120" y="235"/>
                  </a:lnTo>
                  <a:close/>
                  <a:moveTo>
                    <a:pt x="127" y="250"/>
                  </a:moveTo>
                  <a:lnTo>
                    <a:pt x="132" y="260"/>
                  </a:lnTo>
                  <a:lnTo>
                    <a:pt x="129" y="262"/>
                  </a:lnTo>
                  <a:lnTo>
                    <a:pt x="124" y="252"/>
                  </a:lnTo>
                  <a:lnTo>
                    <a:pt x="127" y="250"/>
                  </a:lnTo>
                  <a:close/>
                </a:path>
              </a:pathLst>
            </a:custGeom>
            <a:solidFill>
              <a:srgbClr val="4BACC6"/>
            </a:solidFill>
            <a:ln w="0" cap="flat">
              <a:solidFill>
                <a:srgbClr val="4BACC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  <p:sp>
          <p:nvSpPr>
            <p:cNvPr id="2473" name="Freeform 1487"/>
            <p:cNvSpPr>
              <a:spLocks noEditPoints="1"/>
            </p:cNvSpPr>
            <p:nvPr/>
          </p:nvSpPr>
          <p:spPr bwMode="auto">
            <a:xfrm>
              <a:off x="2645" y="2426"/>
              <a:ext cx="292" cy="309"/>
            </a:xfrm>
            <a:custGeom>
              <a:avLst/>
              <a:gdLst>
                <a:gd name="T0" fmla="*/ 283 w 292"/>
                <a:gd name="T1" fmla="*/ 12 h 309"/>
                <a:gd name="T2" fmla="*/ 277 w 292"/>
                <a:gd name="T3" fmla="*/ 12 h 309"/>
                <a:gd name="T4" fmla="*/ 280 w 292"/>
                <a:gd name="T5" fmla="*/ 15 h 309"/>
                <a:gd name="T6" fmla="*/ 258 w 292"/>
                <a:gd name="T7" fmla="*/ 33 h 309"/>
                <a:gd name="T8" fmla="*/ 266 w 292"/>
                <a:gd name="T9" fmla="*/ 24 h 309"/>
                <a:gd name="T10" fmla="*/ 250 w 292"/>
                <a:gd name="T11" fmla="*/ 48 h 309"/>
                <a:gd name="T12" fmla="*/ 244 w 292"/>
                <a:gd name="T13" fmla="*/ 48 h 309"/>
                <a:gd name="T14" fmla="*/ 247 w 292"/>
                <a:gd name="T15" fmla="*/ 51 h 309"/>
                <a:gd name="T16" fmla="*/ 224 w 292"/>
                <a:gd name="T17" fmla="*/ 69 h 309"/>
                <a:gd name="T18" fmla="*/ 232 w 292"/>
                <a:gd name="T19" fmla="*/ 60 h 309"/>
                <a:gd name="T20" fmla="*/ 216 w 292"/>
                <a:gd name="T21" fmla="*/ 84 h 309"/>
                <a:gd name="T22" fmla="*/ 210 w 292"/>
                <a:gd name="T23" fmla="*/ 84 h 309"/>
                <a:gd name="T24" fmla="*/ 213 w 292"/>
                <a:gd name="T25" fmla="*/ 87 h 309"/>
                <a:gd name="T26" fmla="*/ 190 w 292"/>
                <a:gd name="T27" fmla="*/ 105 h 309"/>
                <a:gd name="T28" fmla="*/ 199 w 292"/>
                <a:gd name="T29" fmla="*/ 96 h 309"/>
                <a:gd name="T30" fmla="*/ 182 w 292"/>
                <a:gd name="T31" fmla="*/ 120 h 309"/>
                <a:gd name="T32" fmla="*/ 176 w 292"/>
                <a:gd name="T33" fmla="*/ 120 h 309"/>
                <a:gd name="T34" fmla="*/ 179 w 292"/>
                <a:gd name="T35" fmla="*/ 123 h 309"/>
                <a:gd name="T36" fmla="*/ 157 w 292"/>
                <a:gd name="T37" fmla="*/ 141 h 309"/>
                <a:gd name="T38" fmla="*/ 165 w 292"/>
                <a:gd name="T39" fmla="*/ 132 h 309"/>
                <a:gd name="T40" fmla="*/ 148 w 292"/>
                <a:gd name="T41" fmla="*/ 155 h 309"/>
                <a:gd name="T42" fmla="*/ 142 w 292"/>
                <a:gd name="T43" fmla="*/ 156 h 309"/>
                <a:gd name="T44" fmla="*/ 145 w 292"/>
                <a:gd name="T45" fmla="*/ 158 h 309"/>
                <a:gd name="T46" fmla="*/ 123 w 292"/>
                <a:gd name="T47" fmla="*/ 176 h 309"/>
                <a:gd name="T48" fmla="*/ 131 w 292"/>
                <a:gd name="T49" fmla="*/ 167 h 309"/>
                <a:gd name="T50" fmla="*/ 114 w 292"/>
                <a:gd name="T51" fmla="*/ 191 h 309"/>
                <a:gd name="T52" fmla="*/ 109 w 292"/>
                <a:gd name="T53" fmla="*/ 191 h 309"/>
                <a:gd name="T54" fmla="*/ 112 w 292"/>
                <a:gd name="T55" fmla="*/ 194 h 309"/>
                <a:gd name="T56" fmla="*/ 89 w 292"/>
                <a:gd name="T57" fmla="*/ 212 h 309"/>
                <a:gd name="T58" fmla="*/ 97 w 292"/>
                <a:gd name="T59" fmla="*/ 203 h 309"/>
                <a:gd name="T60" fmla="*/ 81 w 292"/>
                <a:gd name="T61" fmla="*/ 227 h 309"/>
                <a:gd name="T62" fmla="*/ 75 w 292"/>
                <a:gd name="T63" fmla="*/ 227 h 309"/>
                <a:gd name="T64" fmla="*/ 78 w 292"/>
                <a:gd name="T65" fmla="*/ 230 h 309"/>
                <a:gd name="T66" fmla="*/ 55 w 292"/>
                <a:gd name="T67" fmla="*/ 248 h 309"/>
                <a:gd name="T68" fmla="*/ 64 w 292"/>
                <a:gd name="T69" fmla="*/ 239 h 309"/>
                <a:gd name="T70" fmla="*/ 47 w 292"/>
                <a:gd name="T71" fmla="*/ 263 h 309"/>
                <a:gd name="T72" fmla="*/ 41 w 292"/>
                <a:gd name="T73" fmla="*/ 263 h 309"/>
                <a:gd name="T74" fmla="*/ 44 w 292"/>
                <a:gd name="T75" fmla="*/ 266 h 309"/>
                <a:gd name="T76" fmla="*/ 21 w 292"/>
                <a:gd name="T77" fmla="*/ 284 h 309"/>
                <a:gd name="T78" fmla="*/ 30 w 292"/>
                <a:gd name="T79" fmla="*/ 275 h 309"/>
                <a:gd name="T80" fmla="*/ 13 w 292"/>
                <a:gd name="T81" fmla="*/ 299 h 309"/>
                <a:gd name="T82" fmla="*/ 7 w 292"/>
                <a:gd name="T83" fmla="*/ 299 h 309"/>
                <a:gd name="T84" fmla="*/ 10 w 292"/>
                <a:gd name="T85" fmla="*/ 302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92" h="309">
                  <a:moveTo>
                    <a:pt x="289" y="0"/>
                  </a:moveTo>
                  <a:lnTo>
                    <a:pt x="280" y="9"/>
                  </a:lnTo>
                  <a:lnTo>
                    <a:pt x="283" y="12"/>
                  </a:lnTo>
                  <a:lnTo>
                    <a:pt x="292" y="3"/>
                  </a:lnTo>
                  <a:lnTo>
                    <a:pt x="289" y="0"/>
                  </a:lnTo>
                  <a:close/>
                  <a:moveTo>
                    <a:pt x="277" y="12"/>
                  </a:moveTo>
                  <a:lnTo>
                    <a:pt x="269" y="21"/>
                  </a:lnTo>
                  <a:lnTo>
                    <a:pt x="272" y="24"/>
                  </a:lnTo>
                  <a:lnTo>
                    <a:pt x="280" y="15"/>
                  </a:lnTo>
                  <a:lnTo>
                    <a:pt x="277" y="12"/>
                  </a:lnTo>
                  <a:close/>
                  <a:moveTo>
                    <a:pt x="266" y="24"/>
                  </a:moveTo>
                  <a:lnTo>
                    <a:pt x="258" y="33"/>
                  </a:lnTo>
                  <a:lnTo>
                    <a:pt x="261" y="36"/>
                  </a:lnTo>
                  <a:lnTo>
                    <a:pt x="269" y="27"/>
                  </a:lnTo>
                  <a:lnTo>
                    <a:pt x="266" y="24"/>
                  </a:lnTo>
                  <a:close/>
                  <a:moveTo>
                    <a:pt x="255" y="36"/>
                  </a:moveTo>
                  <a:lnTo>
                    <a:pt x="247" y="45"/>
                  </a:lnTo>
                  <a:lnTo>
                    <a:pt x="250" y="48"/>
                  </a:lnTo>
                  <a:lnTo>
                    <a:pt x="258" y="39"/>
                  </a:lnTo>
                  <a:lnTo>
                    <a:pt x="255" y="36"/>
                  </a:lnTo>
                  <a:close/>
                  <a:moveTo>
                    <a:pt x="244" y="48"/>
                  </a:moveTo>
                  <a:lnTo>
                    <a:pt x="235" y="57"/>
                  </a:lnTo>
                  <a:lnTo>
                    <a:pt x="238" y="60"/>
                  </a:lnTo>
                  <a:lnTo>
                    <a:pt x="247" y="51"/>
                  </a:lnTo>
                  <a:lnTo>
                    <a:pt x="244" y="48"/>
                  </a:lnTo>
                  <a:close/>
                  <a:moveTo>
                    <a:pt x="232" y="60"/>
                  </a:moveTo>
                  <a:lnTo>
                    <a:pt x="224" y="69"/>
                  </a:lnTo>
                  <a:lnTo>
                    <a:pt x="227" y="72"/>
                  </a:lnTo>
                  <a:lnTo>
                    <a:pt x="235" y="63"/>
                  </a:lnTo>
                  <a:lnTo>
                    <a:pt x="232" y="60"/>
                  </a:lnTo>
                  <a:close/>
                  <a:moveTo>
                    <a:pt x="221" y="72"/>
                  </a:moveTo>
                  <a:lnTo>
                    <a:pt x="213" y="81"/>
                  </a:lnTo>
                  <a:lnTo>
                    <a:pt x="216" y="84"/>
                  </a:lnTo>
                  <a:lnTo>
                    <a:pt x="224" y="75"/>
                  </a:lnTo>
                  <a:lnTo>
                    <a:pt x="221" y="72"/>
                  </a:lnTo>
                  <a:close/>
                  <a:moveTo>
                    <a:pt x="210" y="84"/>
                  </a:moveTo>
                  <a:lnTo>
                    <a:pt x="202" y="93"/>
                  </a:lnTo>
                  <a:lnTo>
                    <a:pt x="204" y="96"/>
                  </a:lnTo>
                  <a:lnTo>
                    <a:pt x="213" y="87"/>
                  </a:lnTo>
                  <a:lnTo>
                    <a:pt x="210" y="84"/>
                  </a:lnTo>
                  <a:close/>
                  <a:moveTo>
                    <a:pt x="199" y="96"/>
                  </a:moveTo>
                  <a:lnTo>
                    <a:pt x="190" y="105"/>
                  </a:lnTo>
                  <a:lnTo>
                    <a:pt x="193" y="108"/>
                  </a:lnTo>
                  <a:lnTo>
                    <a:pt x="202" y="99"/>
                  </a:lnTo>
                  <a:lnTo>
                    <a:pt x="199" y="96"/>
                  </a:lnTo>
                  <a:close/>
                  <a:moveTo>
                    <a:pt x="187" y="108"/>
                  </a:moveTo>
                  <a:lnTo>
                    <a:pt x="179" y="117"/>
                  </a:lnTo>
                  <a:lnTo>
                    <a:pt x="182" y="120"/>
                  </a:lnTo>
                  <a:lnTo>
                    <a:pt x="190" y="111"/>
                  </a:lnTo>
                  <a:lnTo>
                    <a:pt x="187" y="108"/>
                  </a:lnTo>
                  <a:close/>
                  <a:moveTo>
                    <a:pt x="176" y="120"/>
                  </a:moveTo>
                  <a:lnTo>
                    <a:pt x="168" y="129"/>
                  </a:lnTo>
                  <a:lnTo>
                    <a:pt x="171" y="131"/>
                  </a:lnTo>
                  <a:lnTo>
                    <a:pt x="179" y="123"/>
                  </a:lnTo>
                  <a:lnTo>
                    <a:pt x="176" y="120"/>
                  </a:lnTo>
                  <a:close/>
                  <a:moveTo>
                    <a:pt x="165" y="132"/>
                  </a:moveTo>
                  <a:lnTo>
                    <a:pt x="157" y="141"/>
                  </a:lnTo>
                  <a:lnTo>
                    <a:pt x="160" y="143"/>
                  </a:lnTo>
                  <a:lnTo>
                    <a:pt x="168" y="134"/>
                  </a:lnTo>
                  <a:lnTo>
                    <a:pt x="165" y="132"/>
                  </a:lnTo>
                  <a:close/>
                  <a:moveTo>
                    <a:pt x="154" y="144"/>
                  </a:moveTo>
                  <a:lnTo>
                    <a:pt x="145" y="153"/>
                  </a:lnTo>
                  <a:lnTo>
                    <a:pt x="148" y="155"/>
                  </a:lnTo>
                  <a:lnTo>
                    <a:pt x="157" y="146"/>
                  </a:lnTo>
                  <a:lnTo>
                    <a:pt x="154" y="144"/>
                  </a:lnTo>
                  <a:close/>
                  <a:moveTo>
                    <a:pt x="142" y="156"/>
                  </a:moveTo>
                  <a:lnTo>
                    <a:pt x="134" y="164"/>
                  </a:lnTo>
                  <a:lnTo>
                    <a:pt x="137" y="167"/>
                  </a:lnTo>
                  <a:lnTo>
                    <a:pt x="145" y="158"/>
                  </a:lnTo>
                  <a:lnTo>
                    <a:pt x="142" y="156"/>
                  </a:lnTo>
                  <a:close/>
                  <a:moveTo>
                    <a:pt x="131" y="167"/>
                  </a:moveTo>
                  <a:lnTo>
                    <a:pt x="123" y="176"/>
                  </a:lnTo>
                  <a:lnTo>
                    <a:pt x="126" y="179"/>
                  </a:lnTo>
                  <a:lnTo>
                    <a:pt x="134" y="170"/>
                  </a:lnTo>
                  <a:lnTo>
                    <a:pt x="131" y="167"/>
                  </a:lnTo>
                  <a:close/>
                  <a:moveTo>
                    <a:pt x="120" y="179"/>
                  </a:moveTo>
                  <a:lnTo>
                    <a:pt x="112" y="188"/>
                  </a:lnTo>
                  <a:lnTo>
                    <a:pt x="114" y="191"/>
                  </a:lnTo>
                  <a:lnTo>
                    <a:pt x="123" y="182"/>
                  </a:lnTo>
                  <a:lnTo>
                    <a:pt x="120" y="179"/>
                  </a:lnTo>
                  <a:close/>
                  <a:moveTo>
                    <a:pt x="109" y="191"/>
                  </a:moveTo>
                  <a:lnTo>
                    <a:pt x="100" y="200"/>
                  </a:lnTo>
                  <a:lnTo>
                    <a:pt x="103" y="203"/>
                  </a:lnTo>
                  <a:lnTo>
                    <a:pt x="112" y="194"/>
                  </a:lnTo>
                  <a:lnTo>
                    <a:pt x="109" y="191"/>
                  </a:lnTo>
                  <a:close/>
                  <a:moveTo>
                    <a:pt x="97" y="203"/>
                  </a:moveTo>
                  <a:lnTo>
                    <a:pt x="89" y="212"/>
                  </a:lnTo>
                  <a:lnTo>
                    <a:pt x="92" y="215"/>
                  </a:lnTo>
                  <a:lnTo>
                    <a:pt x="100" y="206"/>
                  </a:lnTo>
                  <a:lnTo>
                    <a:pt x="97" y="203"/>
                  </a:lnTo>
                  <a:close/>
                  <a:moveTo>
                    <a:pt x="86" y="215"/>
                  </a:moveTo>
                  <a:lnTo>
                    <a:pt x="78" y="224"/>
                  </a:lnTo>
                  <a:lnTo>
                    <a:pt x="81" y="227"/>
                  </a:lnTo>
                  <a:lnTo>
                    <a:pt x="89" y="218"/>
                  </a:lnTo>
                  <a:lnTo>
                    <a:pt x="86" y="215"/>
                  </a:lnTo>
                  <a:close/>
                  <a:moveTo>
                    <a:pt x="75" y="227"/>
                  </a:moveTo>
                  <a:lnTo>
                    <a:pt x="66" y="236"/>
                  </a:lnTo>
                  <a:lnTo>
                    <a:pt x="69" y="239"/>
                  </a:lnTo>
                  <a:lnTo>
                    <a:pt x="78" y="230"/>
                  </a:lnTo>
                  <a:lnTo>
                    <a:pt x="75" y="227"/>
                  </a:lnTo>
                  <a:close/>
                  <a:moveTo>
                    <a:pt x="64" y="239"/>
                  </a:moveTo>
                  <a:lnTo>
                    <a:pt x="55" y="248"/>
                  </a:lnTo>
                  <a:lnTo>
                    <a:pt x="58" y="251"/>
                  </a:lnTo>
                  <a:lnTo>
                    <a:pt x="67" y="242"/>
                  </a:lnTo>
                  <a:lnTo>
                    <a:pt x="64" y="239"/>
                  </a:lnTo>
                  <a:close/>
                  <a:moveTo>
                    <a:pt x="52" y="251"/>
                  </a:moveTo>
                  <a:lnTo>
                    <a:pt x="44" y="260"/>
                  </a:lnTo>
                  <a:lnTo>
                    <a:pt x="47" y="263"/>
                  </a:lnTo>
                  <a:lnTo>
                    <a:pt x="55" y="254"/>
                  </a:lnTo>
                  <a:lnTo>
                    <a:pt x="52" y="251"/>
                  </a:lnTo>
                  <a:close/>
                  <a:moveTo>
                    <a:pt x="41" y="263"/>
                  </a:moveTo>
                  <a:lnTo>
                    <a:pt x="33" y="272"/>
                  </a:lnTo>
                  <a:lnTo>
                    <a:pt x="36" y="275"/>
                  </a:lnTo>
                  <a:lnTo>
                    <a:pt x="44" y="266"/>
                  </a:lnTo>
                  <a:lnTo>
                    <a:pt x="41" y="263"/>
                  </a:lnTo>
                  <a:close/>
                  <a:moveTo>
                    <a:pt x="30" y="275"/>
                  </a:moveTo>
                  <a:lnTo>
                    <a:pt x="21" y="284"/>
                  </a:lnTo>
                  <a:lnTo>
                    <a:pt x="24" y="287"/>
                  </a:lnTo>
                  <a:lnTo>
                    <a:pt x="33" y="278"/>
                  </a:lnTo>
                  <a:lnTo>
                    <a:pt x="30" y="275"/>
                  </a:lnTo>
                  <a:close/>
                  <a:moveTo>
                    <a:pt x="19" y="287"/>
                  </a:moveTo>
                  <a:lnTo>
                    <a:pt x="10" y="296"/>
                  </a:lnTo>
                  <a:lnTo>
                    <a:pt x="13" y="299"/>
                  </a:lnTo>
                  <a:lnTo>
                    <a:pt x="22" y="290"/>
                  </a:lnTo>
                  <a:lnTo>
                    <a:pt x="19" y="287"/>
                  </a:lnTo>
                  <a:close/>
                  <a:moveTo>
                    <a:pt x="7" y="299"/>
                  </a:moveTo>
                  <a:lnTo>
                    <a:pt x="0" y="307"/>
                  </a:lnTo>
                  <a:lnTo>
                    <a:pt x="3" y="309"/>
                  </a:lnTo>
                  <a:lnTo>
                    <a:pt x="10" y="302"/>
                  </a:lnTo>
                  <a:lnTo>
                    <a:pt x="7" y="299"/>
                  </a:lnTo>
                  <a:close/>
                </a:path>
              </a:pathLst>
            </a:custGeom>
            <a:solidFill>
              <a:srgbClr val="F79646"/>
            </a:solidFill>
            <a:ln w="0" cap="flat">
              <a:solidFill>
                <a:srgbClr val="F79646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s-MX"/>
            </a:p>
          </p:txBody>
        </p:sp>
      </p:grpSp>
    </p:spTree>
    <p:extLst>
      <p:ext uri="{BB962C8B-B14F-4D97-AF65-F5344CB8AC3E}">
        <p14:creationId xmlns:p14="http://schemas.microsoft.com/office/powerpoint/2010/main" val="423431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755576" y="4653136"/>
            <a:ext cx="5976664" cy="36004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47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/>
        </p:nvSpPr>
        <p:spPr>
          <a:xfrm>
            <a:off x="714348" y="1268760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NEW INSTITUTIONAL ENVIRONMENT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EXPLORATION AND EXTRACTION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INDUSTRIAL TRANSFORMATION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NATURAL GAS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ELECTRIC </a:t>
            </a:r>
            <a:r>
              <a:rPr lang="es-MX" sz="1800" b="1" dirty="0">
                <a:latin typeface="Arial" panose="020B0604020202020204" pitchFamily="34" charset="0"/>
              </a:rPr>
              <a:t>INDUSTRY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CLEAN ENERGY AND GEOTHERMAL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LAND OWNERS RIGHTS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INVESTMENTS AND BENEFITS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SCHEDULE</a:t>
            </a:r>
            <a:endParaRPr lang="es-MX" sz="1800" b="1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151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14 CuadroTexto"/>
          <p:cNvSpPr txBox="1"/>
          <p:nvPr/>
        </p:nvSpPr>
        <p:spPr>
          <a:xfrm>
            <a:off x="-36513" y="223527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MX" dirty="0" smtClean="0"/>
              <a:t>10 ACTION POINTS RELATED TO THE ENERGY REFORM</a:t>
            </a:r>
            <a:endParaRPr lang="es-MX" dirty="0"/>
          </a:p>
        </p:txBody>
      </p:sp>
      <p:cxnSp>
        <p:nvCxnSpPr>
          <p:cNvPr id="16" name="Straight Connector 15"/>
          <p:cNvCxnSpPr>
            <a:cxnSpLocks noChangeShapeType="1"/>
          </p:cNvCxnSpPr>
          <p:nvPr/>
        </p:nvCxnSpPr>
        <p:spPr bwMode="auto">
          <a:xfrm flipV="1">
            <a:off x="-36513" y="924595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Straight Connector 17"/>
          <p:cNvCxnSpPr>
            <a:cxnSpLocks noChangeShapeType="1"/>
          </p:cNvCxnSpPr>
          <p:nvPr/>
        </p:nvCxnSpPr>
        <p:spPr bwMode="auto">
          <a:xfrm>
            <a:off x="5292725" y="908720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1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448251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48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7 Diagrama"/>
          <p:cNvGraphicFramePr/>
          <p:nvPr>
            <p:extLst>
              <p:ext uri="{D42A27DB-BD31-4B8C-83A1-F6EECF244321}">
                <p14:modId xmlns:p14="http://schemas.microsoft.com/office/powerpoint/2010/main" val="467914695"/>
              </p:ext>
            </p:extLst>
          </p:nvPr>
        </p:nvGraphicFramePr>
        <p:xfrm>
          <a:off x="683568" y="1196752"/>
          <a:ext cx="7848872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4252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3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14 CuadroTexto"/>
          <p:cNvSpPr txBox="1"/>
          <p:nvPr/>
        </p:nvSpPr>
        <p:spPr>
          <a:xfrm>
            <a:off x="-36513" y="223527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ROUND 1, MIGRATIONS AND FARM-OUTS </a:t>
            </a:r>
            <a:endParaRPr lang="en-US" dirty="0"/>
          </a:p>
        </p:txBody>
      </p:sp>
      <p:cxnSp>
        <p:nvCxnSpPr>
          <p:cNvPr id="59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Straight Connector 15"/>
          <p:cNvCxnSpPr>
            <a:cxnSpLocks noChangeShapeType="1"/>
          </p:cNvCxnSpPr>
          <p:nvPr/>
        </p:nvCxnSpPr>
        <p:spPr bwMode="auto">
          <a:xfrm flipV="1">
            <a:off x="5292724" y="836712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" name="Picture 1" descr="Screen Shot 2014-10-23 at 2.46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2" y="1124744"/>
            <a:ext cx="9047376" cy="547260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48DC0C-3CAC-4247-9191-962E4E530128}" type="slidenum">
              <a:rPr lang="es-MX" smtClean="0"/>
              <a:pPr/>
              <a:t>49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9680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Pentágono"/>
          <p:cNvSpPr/>
          <p:nvPr/>
        </p:nvSpPr>
        <p:spPr>
          <a:xfrm>
            <a:off x="755576" y="1340768"/>
            <a:ext cx="5976664" cy="360040"/>
          </a:xfrm>
          <a:prstGeom prst="homePlat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MX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s-MX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5</a:t>
            </a:fld>
            <a:endParaRPr lang="es-MX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algn="ctr"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l"/>
            <a:r>
              <a:rPr lang="es-MX" b="1" dirty="0" smtClean="0">
                <a:solidFill>
                  <a:schemeClr val="accent3">
                    <a:lumMod val="50000"/>
                  </a:schemeClr>
                </a:solidFill>
              </a:rPr>
              <a:t>CONTENT</a:t>
            </a:r>
            <a:endParaRPr lang="es-MX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1 Título"/>
          <p:cNvSpPr txBox="1">
            <a:spLocks/>
          </p:cNvSpPr>
          <p:nvPr/>
        </p:nvSpPr>
        <p:spPr>
          <a:xfrm>
            <a:off x="714348" y="1268760"/>
            <a:ext cx="7772400" cy="504056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NEW INSTITUTIONAL ENVIRONMENT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EXPLORATION AND EXTRACTION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INDUSTRIAL TRANSFORMATION</a:t>
            </a:r>
          </a:p>
          <a:p>
            <a:pPr marL="514350" indent="-514350" algn="l">
              <a:lnSpc>
                <a:spcPct val="150000"/>
              </a:lnSpc>
              <a:buFontTx/>
              <a:buAutoNum type="arabicPeriod"/>
            </a:pPr>
            <a:r>
              <a:rPr lang="es-MX" sz="1800" b="1" dirty="0">
                <a:latin typeface="Arial" panose="020B0604020202020204" pitchFamily="34" charset="0"/>
              </a:rPr>
              <a:t>NATURAL GAS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ELECTRIC INDUSTRY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CLEAN ENERGY AND GEOTHERMAL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LAND OWNERS RIGHTS 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INVESTMENTS AND BENEFITS</a:t>
            </a:r>
          </a:p>
          <a:p>
            <a:pPr marL="514350" indent="-514350" algn="l">
              <a:lnSpc>
                <a:spcPct val="150000"/>
              </a:lnSpc>
              <a:buAutoNum type="arabicPeriod"/>
            </a:pPr>
            <a:r>
              <a:rPr lang="es-MX" sz="1800" b="1" dirty="0" smtClean="0">
                <a:latin typeface="Arial" panose="020B0604020202020204" pitchFamily="34" charset="0"/>
              </a:rPr>
              <a:t>SCHEDULE </a:t>
            </a:r>
          </a:p>
        </p:txBody>
      </p:sp>
    </p:spTree>
    <p:extLst>
      <p:ext uri="{BB962C8B-B14F-4D97-AF65-F5344CB8AC3E}">
        <p14:creationId xmlns:p14="http://schemas.microsoft.com/office/powerpoint/2010/main" val="183769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3 Título"/>
          <p:cNvSpPr>
            <a:spLocks noGrp="1"/>
          </p:cNvSpPr>
          <p:nvPr>
            <p:ph type="ctrTitle"/>
          </p:nvPr>
        </p:nvSpPr>
        <p:spPr>
          <a:xfrm>
            <a:off x="179388" y="2030413"/>
            <a:ext cx="8856662" cy="1974651"/>
          </a:xfrm>
        </p:spPr>
        <p:txBody>
          <a:bodyPr>
            <a:norm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  <a:defRPr/>
            </a:pPr>
            <a:r>
              <a:rPr lang="en-US" altLang="es-MX" sz="2000" b="0" dirty="0" smtClean="0">
                <a:solidFill>
                  <a:srgbClr val="FF0000"/>
                </a:solidFill>
                <a:latin typeface="Arial" pitchFamily="34" charset="0"/>
                <a:hlinkClick r:id="rId3"/>
              </a:rPr>
              <a:t>www.reformaenergetica.gob.mx</a:t>
            </a:r>
            <a:r>
              <a:rPr lang="en-US" altLang="es-MX" sz="2000" b="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altLang="es-MX" sz="2000" b="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altLang="es-MX" sz="2000" b="0" dirty="0" smtClean="0">
                <a:solidFill>
                  <a:srgbClr val="FF0000"/>
                </a:solidFill>
                <a:latin typeface="Arial" pitchFamily="34" charset="0"/>
                <a:hlinkClick r:id="rId4"/>
              </a:rPr>
              <a:t>www.sener.gob.mx</a:t>
            </a:r>
            <a:r>
              <a:rPr lang="en-US" altLang="es-MX" sz="2000" b="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altLang="es-MX" sz="2000" b="0" dirty="0" smtClean="0">
                <a:solidFill>
                  <a:srgbClr val="FF0000"/>
                </a:solidFill>
                <a:latin typeface="Arial" pitchFamily="34" charset="0"/>
              </a:rPr>
            </a:br>
            <a:r>
              <a:rPr lang="en-US" altLang="es-MX" sz="2000" dirty="0">
                <a:solidFill>
                  <a:srgbClr val="FF0000"/>
                </a:solidFill>
                <a:latin typeface="Arial" pitchFamily="34" charset="0"/>
                <a:hlinkClick r:id="rId5"/>
              </a:rPr>
              <a:t>http://www.energia.gob.mx/webSener/leyes_Secundarias/index.html</a:t>
            </a:r>
            <a:r>
              <a:rPr lang="en-US" altLang="es-MX" sz="2000" dirty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altLang="es-MX" sz="2000" dirty="0">
                <a:solidFill>
                  <a:srgbClr val="FF0000"/>
                </a:solidFill>
                <a:latin typeface="Arial" pitchFamily="34" charset="0"/>
              </a:rPr>
            </a:br>
            <a:r>
              <a:rPr lang="en-US" altLang="es-MX" sz="2000" dirty="0">
                <a:solidFill>
                  <a:srgbClr val="FF0000"/>
                </a:solidFill>
                <a:latin typeface="Arial" pitchFamily="34" charset="0"/>
                <a:hlinkClick r:id="rId6"/>
              </a:rPr>
              <a:t>http://www.energia.gob.mx/webSener/rondacero/index.html</a:t>
            </a:r>
            <a:r>
              <a:rPr lang="en-US" altLang="es-MX" sz="2000" b="0" dirty="0" smtClean="0">
                <a:solidFill>
                  <a:srgbClr val="FF0000"/>
                </a:solidFill>
                <a:latin typeface="Arial" pitchFamily="34" charset="0"/>
              </a:rPr>
              <a:t/>
            </a:r>
            <a:br>
              <a:rPr lang="en-US" altLang="es-MX" sz="2000" b="0" dirty="0" smtClean="0">
                <a:solidFill>
                  <a:srgbClr val="FF0000"/>
                </a:solidFill>
                <a:latin typeface="Arial" pitchFamily="34" charset="0"/>
              </a:rPr>
            </a:br>
            <a:endParaRPr lang="en-US" altLang="es-MX" sz="2000" b="0" dirty="0" smtClean="0">
              <a:solidFill>
                <a:srgbClr val="FF0000"/>
              </a:solidFill>
              <a:latin typeface="Arial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5826174" y="6896"/>
            <a:ext cx="3312368" cy="9361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2050" name="Imagen 1" descr="logoSENER_hoz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7757" y="85305"/>
            <a:ext cx="2664457" cy="913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35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20 Pentágono"/>
          <p:cNvSpPr/>
          <p:nvPr/>
        </p:nvSpPr>
        <p:spPr>
          <a:xfrm>
            <a:off x="0" y="0"/>
            <a:ext cx="9144000" cy="892845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6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52591" y="202565"/>
            <a:ext cx="9013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NEW INSTITUTIONAL ENVIRONMENT</a:t>
            </a:r>
            <a:endParaRPr lang="en-US" dirty="0"/>
          </a:p>
        </p:txBody>
      </p:sp>
      <p:cxnSp>
        <p:nvCxnSpPr>
          <p:cNvPr id="25" name="Straight Connector 15"/>
          <p:cNvCxnSpPr>
            <a:cxnSpLocks noChangeShapeType="1"/>
          </p:cNvCxnSpPr>
          <p:nvPr/>
        </p:nvCxnSpPr>
        <p:spPr bwMode="auto">
          <a:xfrm flipV="1">
            <a:off x="-36513" y="908720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Straight Connector 17"/>
          <p:cNvCxnSpPr>
            <a:cxnSpLocks noChangeShapeType="1"/>
          </p:cNvCxnSpPr>
          <p:nvPr/>
        </p:nvCxnSpPr>
        <p:spPr bwMode="auto">
          <a:xfrm>
            <a:off x="5260067" y="892845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5712"/>
            <a:ext cx="2267744" cy="6740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MX" sz="13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Futura W01 Light"/>
                <a:cs typeface="Arial" pitchFamily="34" charset="0"/>
              </a:rPr>
              <a:t> </a:t>
            </a:r>
            <a:endParaRPr kumimoji="0" lang="en-US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en-US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r>
              <a:rPr kumimoji="0" lang="en-US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/>
            </a:r>
            <a:br>
              <a:rPr kumimoji="0" lang="en-US" altLang="es-MX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</a:br>
            <a:endParaRPr kumimoji="0" lang="en-US" altLang="es-MX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s-MX" sz="1300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Futura W01 Light"/>
                <a:cs typeface="Arial" pitchFamily="34" charset="0"/>
              </a:rPr>
              <a:t>  </a:t>
            </a:r>
            <a:endParaRPr kumimoji="0" lang="en-US" altLang="es-MX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s-MX" sz="35200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Futura W01 Light"/>
              <a:cs typeface="Arial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251520" y="4941168"/>
            <a:ext cx="288032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endParaRPr lang="en-US" altLang="es-MX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Clear rules </a:t>
            </a:r>
          </a:p>
          <a:p>
            <a:pPr lvl="0" algn="just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Specific tasks </a:t>
            </a:r>
          </a:p>
          <a:p>
            <a:pPr lvl="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Font typeface="Arial" pitchFamily="34" charset="0"/>
              <a:buChar char="•"/>
            </a:pPr>
            <a:r>
              <a:rPr lang="en-US" alt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Checks and balances guaranteed by the interaction between government agencies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336704" y="2050539"/>
            <a:ext cx="2771800" cy="83099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  <a:tabLst>
                <a:tab pos="339725" algn="l"/>
              </a:tabLst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Will issue recommendations and approve coordination mechanisms to ensure the fulfillment of the energy policy </a:t>
            </a:r>
          </a:p>
        </p:txBody>
      </p:sp>
      <p:sp>
        <p:nvSpPr>
          <p:cNvPr id="18" name="17 CuadroTexto"/>
          <p:cNvSpPr txBox="1"/>
          <p:nvPr/>
        </p:nvSpPr>
        <p:spPr>
          <a:xfrm>
            <a:off x="6012160" y="1686818"/>
            <a:ext cx="3054107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Coordinating Council</a:t>
            </a:r>
          </a:p>
        </p:txBody>
      </p:sp>
      <p:sp>
        <p:nvSpPr>
          <p:cNvPr id="19" name="18 CuadroTexto"/>
          <p:cNvSpPr txBox="1"/>
          <p:nvPr/>
        </p:nvSpPr>
        <p:spPr>
          <a:xfrm>
            <a:off x="360040" y="1052736"/>
            <a:ext cx="8111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altLang="es-MX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institutional framework is strengthened through the creation of new public agencies and the reinforcement of the existing ones.</a:t>
            </a:r>
            <a:endParaRPr lang="es-MX" altLang="es-MX" i="1" dirty="0" smtClean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6453336"/>
            <a:ext cx="517802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*ANSIPA: </a:t>
            </a:r>
            <a:r>
              <a:rPr lang="en-US" sz="900" dirty="0" smtClean="0"/>
              <a:t>National </a:t>
            </a:r>
            <a:r>
              <a:rPr lang="en-US" sz="900" dirty="0"/>
              <a:t>Agency for Industrial </a:t>
            </a:r>
            <a:r>
              <a:rPr lang="en-US" sz="900" dirty="0" smtClean="0"/>
              <a:t>Safety and </a:t>
            </a:r>
            <a:r>
              <a:rPr lang="en-US" sz="900" dirty="0"/>
              <a:t>Environmental Protection </a:t>
            </a:r>
            <a:r>
              <a:rPr lang="en-US" sz="900" dirty="0" smtClean="0"/>
              <a:t>of the </a:t>
            </a:r>
            <a:r>
              <a:rPr lang="en-US" sz="900" dirty="0"/>
              <a:t>Hydrocarbons Sector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6419824" y="5647912"/>
            <a:ext cx="2051720" cy="621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27 Rectángulo"/>
          <p:cNvSpPr/>
          <p:nvPr/>
        </p:nvSpPr>
        <p:spPr>
          <a:xfrm>
            <a:off x="6300192" y="5885656"/>
            <a:ext cx="2051720" cy="621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28 Rectángulo"/>
          <p:cNvSpPr/>
          <p:nvPr/>
        </p:nvSpPr>
        <p:spPr>
          <a:xfrm>
            <a:off x="3814762" y="5445224"/>
            <a:ext cx="316199" cy="621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0" name="29 Diagrama"/>
          <p:cNvGraphicFramePr/>
          <p:nvPr>
            <p:extLst>
              <p:ext uri="{D42A27DB-BD31-4B8C-83A1-F6EECF244321}">
                <p14:modId xmlns:p14="http://schemas.microsoft.com/office/powerpoint/2010/main" val="2276920538"/>
              </p:ext>
            </p:extLst>
          </p:nvPr>
        </p:nvGraphicFramePr>
        <p:xfrm>
          <a:off x="323528" y="1796169"/>
          <a:ext cx="7427640" cy="45447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1" name="3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910200"/>
            <a:ext cx="987420" cy="950848"/>
          </a:xfrm>
          <a:prstGeom prst="rect">
            <a:avLst/>
          </a:prstGeom>
        </p:spPr>
      </p:pic>
      <p:pic>
        <p:nvPicPr>
          <p:cNvPr id="32" name="31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213012"/>
            <a:ext cx="980494" cy="944180"/>
          </a:xfrm>
          <a:prstGeom prst="rect">
            <a:avLst/>
          </a:prstGeom>
        </p:spPr>
      </p:pic>
      <p:pic>
        <p:nvPicPr>
          <p:cNvPr id="33" name="32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24" y="4062327"/>
            <a:ext cx="987420" cy="950849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140968"/>
            <a:ext cx="972108" cy="936104"/>
          </a:xfrm>
          <a:prstGeom prst="rect">
            <a:avLst/>
          </a:prstGeom>
        </p:spPr>
      </p:pic>
      <p:pic>
        <p:nvPicPr>
          <p:cNvPr id="35" name="34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046103"/>
            <a:ext cx="987420" cy="950849"/>
          </a:xfrm>
          <a:prstGeom prst="rect">
            <a:avLst/>
          </a:prstGeom>
        </p:spPr>
      </p:pic>
      <p:pic>
        <p:nvPicPr>
          <p:cNvPr id="36" name="35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76" y="2046103"/>
            <a:ext cx="987420" cy="950849"/>
          </a:xfrm>
          <a:prstGeom prst="rect">
            <a:avLst/>
          </a:prstGeom>
        </p:spPr>
      </p:pic>
      <p:sp>
        <p:nvSpPr>
          <p:cNvPr id="37" name="36 Rectángulo"/>
          <p:cNvSpPr/>
          <p:nvPr/>
        </p:nvSpPr>
        <p:spPr>
          <a:xfrm>
            <a:off x="3814762" y="5445224"/>
            <a:ext cx="316199" cy="62182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38" name="Picture 2" descr="C:\Users\gheller\AppData\Local\Microsoft\Windows\Temporary Internet Files\Content.Outlook\HSJL9X0E\CENAGAS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25" y="5085184"/>
            <a:ext cx="999726" cy="96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" descr="C:\Users\gheller\AppData\Local\Microsoft\Windows\Temporary Internet Files\Content.Outlook\HSJL9X0E\CENACE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244" y="5459969"/>
            <a:ext cx="956796" cy="921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C:\Users\gheller\AppData\Local\Microsoft\Windows\Temporary Internet Files\Content.Outlook\HSJL9X0E\ANSIPA-69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983" y="4365104"/>
            <a:ext cx="1094191" cy="105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40 Rectángulo"/>
          <p:cNvSpPr/>
          <p:nvPr/>
        </p:nvSpPr>
        <p:spPr>
          <a:xfrm>
            <a:off x="3563888" y="1772816"/>
            <a:ext cx="498014" cy="6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2" name="41 CuadroTexto"/>
          <p:cNvSpPr txBox="1"/>
          <p:nvPr/>
        </p:nvSpPr>
        <p:spPr>
          <a:xfrm>
            <a:off x="3347864" y="1916832"/>
            <a:ext cx="1273069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Government bodies with new powers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6948264" y="5373216"/>
            <a:ext cx="1008112" cy="11342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0577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STATE PRODUCTIVE ENTERPRISES </a:t>
            </a:r>
            <a:endParaRPr lang="en-US" dirty="0"/>
          </a:p>
        </p:txBody>
      </p:sp>
      <p:cxnSp>
        <p:nvCxnSpPr>
          <p:cNvPr id="19" name="Straight Connector 15"/>
          <p:cNvCxnSpPr>
            <a:cxnSpLocks noChangeShapeType="1"/>
          </p:cNvCxnSpPr>
          <p:nvPr/>
        </p:nvCxnSpPr>
        <p:spPr bwMode="auto">
          <a:xfrm flipV="1">
            <a:off x="-36513" y="908719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7"/>
          <p:cNvCxnSpPr>
            <a:cxnSpLocks noChangeShapeType="1"/>
          </p:cNvCxnSpPr>
          <p:nvPr/>
        </p:nvCxnSpPr>
        <p:spPr bwMode="auto">
          <a:xfrm>
            <a:off x="5307667" y="907131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7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064896" cy="792088"/>
          </a:xfrm>
        </p:spPr>
        <p:txBody>
          <a:bodyPr>
            <a:noAutofit/>
          </a:bodyPr>
          <a:lstStyle/>
          <a:p>
            <a:pPr algn="l"/>
            <a:r>
              <a:rPr lang="en-US" sz="2000" i="1" dirty="0" smtClean="0">
                <a:solidFill>
                  <a:srgbClr val="7777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Participate and compete in almost all activities of the energy sector .</a:t>
            </a:r>
            <a:endParaRPr lang="en-US" sz="2000" i="1" dirty="0">
              <a:solidFill>
                <a:srgbClr val="77777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5576" y="2348880"/>
            <a:ext cx="7825720" cy="387644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75000"/>
              <a:buBlip>
                <a:blip r:embed="rId3"/>
              </a:buBlip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Pemex and CFE will no longer be decentralized public bodies and will become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State Owned Productive Companies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100% owned by the State. </a:t>
            </a:r>
          </a:p>
          <a:p>
            <a:pPr marL="85725" lvl="2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defRPr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will have b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udgetary and operating autonomy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Only limited by debt and payroll ceilings.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 algn="just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 Board of Directors will be designated according to the best international practices regarding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corporate government.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Independent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Part-Time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Board Members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 be ratified by the Senate.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new tax regime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related to entitlements and contracts will present similar tax conditions to those applicable to any company in the oil industry. 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95953" y="2060848"/>
            <a:ext cx="2890535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Legal Framework</a:t>
            </a: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80" y="1772816"/>
            <a:ext cx="987420" cy="950849"/>
          </a:xfrm>
          <a:prstGeom prst="rect">
            <a:avLst/>
          </a:prstGeom>
        </p:spPr>
      </p:pic>
      <p:pic>
        <p:nvPicPr>
          <p:cNvPr id="34" name="33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1772816"/>
            <a:ext cx="987420" cy="9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COORDINATED ENERGY REGULATORS</a:t>
            </a:r>
            <a:endParaRPr lang="en-US" dirty="0"/>
          </a:p>
        </p:txBody>
      </p:sp>
      <p:cxnSp>
        <p:nvCxnSpPr>
          <p:cNvPr id="19" name="Straight Connector 15"/>
          <p:cNvCxnSpPr>
            <a:cxnSpLocks noChangeShapeType="1"/>
          </p:cNvCxnSpPr>
          <p:nvPr/>
        </p:nvCxnSpPr>
        <p:spPr bwMode="auto">
          <a:xfrm flipV="1">
            <a:off x="-36513" y="908719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7"/>
          <p:cNvCxnSpPr>
            <a:cxnSpLocks noChangeShapeType="1"/>
          </p:cNvCxnSpPr>
          <p:nvPr/>
        </p:nvCxnSpPr>
        <p:spPr bwMode="auto">
          <a:xfrm>
            <a:off x="5307667" y="907131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064896" cy="792088"/>
          </a:xfrm>
        </p:spPr>
        <p:txBody>
          <a:bodyPr>
            <a:noAutofit/>
          </a:bodyPr>
          <a:lstStyle/>
          <a:p>
            <a:pPr algn="just"/>
            <a:r>
              <a:rPr lang="en-US" sz="2000" i="1" dirty="0" smtClean="0">
                <a:solidFill>
                  <a:srgbClr val="7777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They are responsible for regulating, supervising and sanctioning both public and private companies. </a:t>
            </a:r>
            <a:endParaRPr lang="en-US" sz="2000" i="1" dirty="0">
              <a:solidFill>
                <a:srgbClr val="777772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55576" y="2368880"/>
            <a:ext cx="7825720" cy="3796424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Operational and Technical autonomy </a:t>
            </a: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Budgetary stability and security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Will also receive an income derived from service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fees and rights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payments. </a:t>
            </a: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will guarantee that all the procedures related to the bids, contracts and permits are carried out with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transparency and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under strict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checks and balances.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85725" lvl="2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defRPr/>
            </a:pPr>
            <a:endParaRPr lang="en-US" sz="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71475" lvl="2" indent="-285750">
              <a:spcBef>
                <a:spcPct val="20000"/>
              </a:spcBef>
              <a:spcAft>
                <a:spcPts val="500"/>
              </a:spcAft>
              <a:buClr>
                <a:srgbClr val="C10435"/>
              </a:buClr>
              <a:buSzPct val="120000"/>
              <a:buFont typeface="Wingdings" panose="05000000000000000000" pitchFamily="2" charset="2"/>
              <a:buChar char="§"/>
              <a:defRPr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They will collaborate with the authorities in charge of promoting competitive markets, to ensure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efficiency of the energy markets. 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495953" y="2080848"/>
            <a:ext cx="266451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Regulators</a:t>
            </a:r>
          </a:p>
        </p:txBody>
      </p:sp>
      <p:pic>
        <p:nvPicPr>
          <p:cNvPr id="12" name="1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862" y="1776562"/>
            <a:ext cx="987420" cy="950848"/>
          </a:xfrm>
          <a:prstGeom prst="rect">
            <a:avLst/>
          </a:prstGeom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580" y="1792816"/>
            <a:ext cx="987420" cy="95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Pentágono"/>
          <p:cNvSpPr/>
          <p:nvPr/>
        </p:nvSpPr>
        <p:spPr>
          <a:xfrm>
            <a:off x="0" y="0"/>
            <a:ext cx="9144000" cy="908720"/>
          </a:xfrm>
          <a:prstGeom prst="homePlate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0" y="188640"/>
            <a:ext cx="9118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>
              <a:defRPr sz="2000" b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INDUSTRIAL SECURITY AND ENVIRONMENTAL PROTECTION </a:t>
            </a:r>
            <a:endParaRPr lang="en-US" dirty="0"/>
          </a:p>
        </p:txBody>
      </p:sp>
      <p:cxnSp>
        <p:nvCxnSpPr>
          <p:cNvPr id="19" name="Straight Connector 15"/>
          <p:cNvCxnSpPr>
            <a:cxnSpLocks noChangeShapeType="1"/>
          </p:cNvCxnSpPr>
          <p:nvPr/>
        </p:nvCxnSpPr>
        <p:spPr bwMode="auto">
          <a:xfrm flipV="1">
            <a:off x="-36513" y="908719"/>
            <a:ext cx="3851276" cy="1"/>
          </a:xfrm>
          <a:prstGeom prst="line">
            <a:avLst/>
          </a:prstGeom>
          <a:noFill/>
          <a:ln w="25400">
            <a:solidFill>
              <a:srgbClr val="77933C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Straight Connector 17"/>
          <p:cNvCxnSpPr>
            <a:cxnSpLocks noChangeShapeType="1"/>
          </p:cNvCxnSpPr>
          <p:nvPr/>
        </p:nvCxnSpPr>
        <p:spPr bwMode="auto">
          <a:xfrm>
            <a:off x="5307667" y="907131"/>
            <a:ext cx="3887788" cy="1588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6520259"/>
            <a:ext cx="2133600" cy="365125"/>
          </a:xfrm>
        </p:spPr>
        <p:txBody>
          <a:bodyPr/>
          <a:lstStyle/>
          <a:p>
            <a:fld id="{0548DC0C-3CAC-4247-9191-962E4E530128}" type="slidenum">
              <a:rPr lang="en-US" b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9</a:t>
            </a:fld>
            <a:endParaRPr lang="en-US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ítulo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208912" cy="792088"/>
          </a:xfrm>
        </p:spPr>
        <p:txBody>
          <a:bodyPr>
            <a:noAutofit/>
          </a:bodyPr>
          <a:lstStyle/>
          <a:p>
            <a:pPr algn="just"/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new National Agency for Industrial Security and Environmental Protection of the </a:t>
            </a:r>
            <a:r>
              <a:rPr lang="en-US" sz="1600" i="1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Hydrocarbons Sector will be responsible for regulating, supervising and enforcing the law within the energy sector.</a:t>
            </a:r>
            <a:endParaRPr lang="en-US" sz="1600" i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706720" y="2403028"/>
            <a:ext cx="7825720" cy="177741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Prevent and contain spills and hydrocarbon leakages at the facilities. 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G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uarantee the physical and operational reliability of the facilities (e.g. wells, platforms, pipelines)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Design and follow-up emergency plans to prevent and address emergencies. 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Perform a root cause analysis of incidents and accidents. 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Adopt and enforce national and international technical standards. 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Guarantee that the operators have financial resources to address contingencies. </a:t>
            </a:r>
          </a:p>
        </p:txBody>
      </p:sp>
      <p:sp>
        <p:nvSpPr>
          <p:cNvPr id="30" name="29 CuadroTexto"/>
          <p:cNvSpPr txBox="1"/>
          <p:nvPr/>
        </p:nvSpPr>
        <p:spPr>
          <a:xfrm>
            <a:off x="495953" y="2060848"/>
            <a:ext cx="3403496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and Operational Safety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727167" y="4869160"/>
            <a:ext cx="782572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rgbClr val="C00000"/>
              </a:buClr>
            </a:pPr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Protect, preserve, and restore the related ecosystems and natural resources. 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Waste management.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Pollutant emissions control. </a:t>
            </a:r>
          </a:p>
          <a:p>
            <a:pPr marL="342900" lvl="1" indent="-342900" algn="just">
              <a:spcBef>
                <a:spcPts val="300"/>
              </a:spcBef>
              <a:spcAft>
                <a:spcPts val="600"/>
              </a:spcAft>
              <a:buClr>
                <a:schemeClr val="accent2"/>
              </a:buClr>
              <a:buSzPct val="120000"/>
              <a:buFont typeface="Wingdings" panose="05000000000000000000" pitchFamily="2" charset="2"/>
              <a:buChar char="§"/>
            </a:pP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technical elements for the design of environmental and energy public policy.  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467544" y="4581128"/>
            <a:ext cx="2739853" cy="3385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Environmental Protection </a:t>
            </a:r>
          </a:p>
        </p:txBody>
      </p:sp>
    </p:spTree>
    <p:extLst>
      <p:ext uri="{BB962C8B-B14F-4D97-AF65-F5344CB8AC3E}">
        <p14:creationId xmlns:p14="http://schemas.microsoft.com/office/powerpoint/2010/main" val="2997320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g_KsA0LmEaZvy0fRCzPdg"/>
</p:tagLst>
</file>

<file path=ppt/theme/theme1.xml><?xml version="1.0" encoding="utf-8"?>
<a:theme xmlns:a="http://schemas.openxmlformats.org/drawingml/2006/main" name="Presentación - Nuevo Modelo Energético de México agosto 2014 - VF (MDP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046BFDC0E8586C438FEA496D6B41090D" ma:contentTypeVersion="0" ma:contentTypeDescription="Crear nuevo documento." ma:contentTypeScope="" ma:versionID="e8967963b6676421110328fdc7590be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bba8a198e9bb40c3eeca6d0bd41257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30DC660-7A87-4FBA-BB17-FF8EBE3FC48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FFE074F-5ED6-44D2-A633-D9B75F88685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52C91F2-FB95-4951-8B09-B11A70279B2D}">
  <ds:schemaRefs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- Nuevo Modelo Energético de México agosto 2014 - VF (MDP)</Template>
  <TotalTime>13820</TotalTime>
  <Words>5363</Words>
  <Application>Microsoft Office PowerPoint</Application>
  <PresentationFormat>On-screen Show (4:3)</PresentationFormat>
  <Paragraphs>926</Paragraphs>
  <Slides>50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Presentación - Nuevo Modelo Energético de México agosto 2014 - VF (MDP)</vt:lpstr>
      <vt:lpstr>Mexico’s New Energy Model:  Key Elements of the Reform  October, 2014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Participate and compete in almost all activities of the energy sector .</vt:lpstr>
      <vt:lpstr>They are responsible for regulating, supervising and sanctioning both public and private companies. </vt:lpstr>
      <vt:lpstr>The new National Agency for Industrial Security and Environmental Protection of the Hydrocarbons Sector will be responsible for regulating, supervising and enforcing the law within the energy sector.</vt:lpstr>
      <vt:lpstr>PowerPoint Presentation</vt:lpstr>
      <vt:lpstr>PowerPoint Presentation</vt:lpstr>
      <vt:lpstr>PowerPoint Presentation</vt:lpstr>
      <vt:lpstr>DISTRIBUTION OF FACULTIES IN THE CONTRACTUAL PROCESS</vt:lpstr>
      <vt:lpstr>PowerPoint Presentation</vt:lpstr>
      <vt:lpstr>PowerPoint Presentation</vt:lpstr>
      <vt:lpstr>Key Indicators – Round 1 and “Farm-outs”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www.reformaenergetica.gob.mx www.sener.gob.mx http://www.energia.gob.mx/webSener/leyes_Secundarias/index.html http://www.energia.gob.mx/webSener/rondacero/index.html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NUEVO MODELO  ENERGÉTICO DE MÉXICO  Agosto de 2014</dc:title>
  <dc:creator>Gonzalo Almeyda Torres</dc:creator>
  <cp:lastModifiedBy>user</cp:lastModifiedBy>
  <cp:revision>188</cp:revision>
  <cp:lastPrinted>2014-05-08T20:41:45Z</cp:lastPrinted>
  <dcterms:created xsi:type="dcterms:W3CDTF">2014-08-28T00:27:25Z</dcterms:created>
  <dcterms:modified xsi:type="dcterms:W3CDTF">2014-12-10T14:13:29Z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0x010100046BFDC0E8586C438FEA496D6B41090D</vt:lpwstr>
  </property>
</Properties>
</file>