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60" r:id="rId18"/>
    <p:sldId id="273" r:id="rId19"/>
    <p:sldId id="274" r:id="rId20"/>
    <p:sldId id="275" r:id="rId21"/>
    <p:sldId id="276" r:id="rId22"/>
    <p:sldId id="277" r:id="rId23"/>
    <p:sldId id="278" r:id="rId24"/>
    <p:sldId id="279" r:id="rId25"/>
    <p:sldId id="280" r:id="rId26"/>
    <p:sldId id="281" r:id="rId27"/>
    <p:sldId id="290" r:id="rId28"/>
    <p:sldId id="291" r:id="rId29"/>
    <p:sldId id="292" r:id="rId30"/>
    <p:sldId id="282" r:id="rId31"/>
    <p:sldId id="283" r:id="rId32"/>
    <p:sldId id="284" r:id="rId33"/>
    <p:sldId id="286" r:id="rId34"/>
    <p:sldId id="287" r:id="rId35"/>
    <p:sldId id="288" r:id="rId36"/>
    <p:sldId id="289"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6" d="100"/>
          <a:sy n="76" d="100"/>
        </p:scale>
        <p:origin x="-1206" y="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0738" y="4155141"/>
            <a:ext cx="7542212" cy="1013012"/>
          </a:xfrm>
        </p:spPr>
        <p:txBody>
          <a:bodyPr anchor="b" anchorCtr="0">
            <a:noAutofit/>
          </a:bodyPr>
          <a:lstStyle/>
          <a:p>
            <a:r>
              <a:rPr lang="en-US" smtClean="0"/>
              <a:t>Click to edit Master title style</a:t>
            </a:r>
            <a:endParaRPr/>
          </a:p>
        </p:txBody>
      </p:sp>
      <p:sp>
        <p:nvSpPr>
          <p:cNvPr id="3" name="Subtitle 2"/>
          <p:cNvSpPr>
            <a:spLocks noGrp="1"/>
          </p:cNvSpPr>
          <p:nvPr>
            <p:ph type="subTitle" idx="1"/>
          </p:nvPr>
        </p:nvSpPr>
        <p:spPr>
          <a:xfrm>
            <a:off x="820738" y="5230906"/>
            <a:ext cx="7542212" cy="1030942"/>
          </a:xfrm>
        </p:spPr>
        <p:txBody>
          <a:bodyPr/>
          <a:lstStyle>
            <a:lvl1pPr marL="0" indent="0" algn="ctr">
              <a:spcBef>
                <a:spcPct val="30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pPr/>
              <a:t>9/27/2014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pPr/>
              <a:t>‹#›</a:t>
            </a:fld>
            <a:endParaRPr lang="en-US"/>
          </a:p>
        </p:txBody>
      </p:sp>
      <p:pic>
        <p:nvPicPr>
          <p:cNvPr id="7" name="Picture 6" descr="MoleculeTracer.png"/>
          <p:cNvPicPr>
            <a:picLocks noChangeAspect="1"/>
          </p:cNvPicPr>
          <p:nvPr/>
        </p:nvPicPr>
        <p:blipFill>
          <a:blip r:embed="rId2" cstate="print"/>
          <a:stretch>
            <a:fillRect/>
          </a:stretch>
        </p:blipFill>
        <p:spPr>
          <a:xfrm>
            <a:off x="1674019" y="224679"/>
            <a:ext cx="5795963" cy="394337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3962399"/>
            <a:ext cx="7585710" cy="672353"/>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101957" y="457200"/>
            <a:ext cx="2940087" cy="2940087"/>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vert="horz" lIns="91440" tIns="45720" rIns="91440" bIns="45720" rtlCol="0">
            <a:normAutofit/>
          </a:bodyPr>
          <a:lstStyle>
            <a:lvl1pPr marL="0" indent="0" algn="l" defTabSz="914400" rtl="0" eaLnBrk="1" latinLnBrk="0" hangingPunct="1">
              <a:spcBef>
                <a:spcPts val="2000"/>
              </a:spcBef>
              <a:buFontTx/>
              <a:buNone/>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77240" y="4639235"/>
            <a:ext cx="7585710" cy="1371600"/>
          </a:xfrm>
        </p:spPr>
        <p:txBody>
          <a:bodyPr vert="horz" lIns="91440" tIns="45720" rIns="91440" bIns="45720" rtlCol="0">
            <a:normAutofit/>
          </a:bodyPr>
          <a:lstStyle>
            <a:lvl1pPr marL="0" indent="0" algn="ctr">
              <a:spcBef>
                <a:spcPts val="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70BA1CFD-BFF0-48BC-9BA5-4974D7A6AB15}" type="datetimeFigureOut">
              <a:rPr lang="en-US" smtClean="0"/>
              <a:pPr/>
              <a:t>9/27/2014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pPr/>
              <a:t>9/27/2014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5" y="416859"/>
            <a:ext cx="1940859" cy="5607424"/>
          </a:xfrm>
        </p:spPr>
        <p:txBody>
          <a:bodyPr vert="eaVert" anchor="ctr" anchorCtr="0"/>
          <a:lstStyle/>
          <a:p>
            <a:r>
              <a:rPr lang="en-US" smtClean="0"/>
              <a:t>Click to edit Master title style</a:t>
            </a:r>
            <a:endParaRPr/>
          </a:p>
        </p:txBody>
      </p:sp>
      <p:sp>
        <p:nvSpPr>
          <p:cNvPr id="3" name="Vertical Text Placeholder 2"/>
          <p:cNvSpPr>
            <a:spLocks noGrp="1"/>
          </p:cNvSpPr>
          <p:nvPr>
            <p:ph type="body" orient="vert" idx="1"/>
          </p:nvPr>
        </p:nvSpPr>
        <p:spPr>
          <a:xfrm>
            <a:off x="820737" y="414015"/>
            <a:ext cx="6144839" cy="5610268"/>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pPr/>
              <a:t>9/27/2014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pPr/>
              <a:t>9/27/2014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0737" y="1219013"/>
            <a:ext cx="7542213" cy="1958975"/>
          </a:xfrm>
        </p:spPr>
        <p:txBody>
          <a:bodyPr vert="horz" lIns="91440" tIns="45720" rIns="91440" bIns="45720" rtlCol="0" anchor="b" anchorCtr="0">
            <a:noAutofit/>
          </a:bodyPr>
          <a:lstStyle>
            <a:lvl1pPr algn="ctr" defTabSz="914400" rtl="0" eaLnBrk="1" latinLnBrk="0" hangingPunct="1">
              <a:spcBef>
                <a:spcPct val="0"/>
              </a:spcBef>
              <a:buNone/>
              <a:defRPr sz="52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820737" y="3224213"/>
            <a:ext cx="7542213" cy="1500187"/>
          </a:xfrm>
        </p:spPr>
        <p:txBody>
          <a:bodyPr vert="horz" lIns="91440" tIns="45720" rIns="91440" bIns="45720" rtlCol="0">
            <a:normAutofit/>
          </a:bodyPr>
          <a:lstStyle>
            <a:lvl1pPr marL="0" indent="0" algn="ctr" defTabSz="914400" rtl="0" eaLnBrk="1" latinLnBrk="0" hangingPunct="1">
              <a:spcBef>
                <a:spcPts val="300"/>
              </a:spcBef>
              <a:buFontTx/>
              <a:buNone/>
              <a:defRPr sz="2400" b="1" kern="1200">
                <a:solidFill>
                  <a:schemeClr val="tx1">
                    <a:tint val="75000"/>
                  </a:schemeClr>
                </a:solidFill>
                <a:effectLst>
                  <a:outerShdw blurRad="101600" dist="63500" dir="2700000" algn="tl" rotWithShape="0">
                    <a:prstClr val="black">
                      <a:alpha val="75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70BA1CFD-BFF0-48BC-9BA5-4974D7A6AB15}" type="datetimeFigureOut">
              <a:rPr lang="en-US" smtClean="0"/>
              <a:pPr/>
              <a:t>9/27/2014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p>
            <a:r>
              <a:rPr lang="en-US" smtClean="0"/>
              <a:t>Click to edit Master title style</a:t>
            </a:r>
            <a:endParaRPr/>
          </a:p>
        </p:txBody>
      </p:sp>
      <p:sp>
        <p:nvSpPr>
          <p:cNvPr id="3" name="Content Placeholder 2"/>
          <p:cNvSpPr>
            <a:spLocks noGrp="1"/>
          </p:cNvSpPr>
          <p:nvPr>
            <p:ph sz="half" idx="1"/>
          </p:nvPr>
        </p:nvSpPr>
        <p:spPr>
          <a:xfrm>
            <a:off x="779462"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703763"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70BA1CFD-BFF0-48BC-9BA5-4974D7A6AB15}" type="datetimeFigureOut">
              <a:rPr lang="en-US" smtClean="0"/>
              <a:pPr/>
              <a:t>9/27/2014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2"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2"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Text Placeholder 4"/>
          <p:cNvSpPr>
            <a:spLocks noGrp="1"/>
          </p:cNvSpPr>
          <p:nvPr>
            <p:ph type="body" sz="quarter" idx="3"/>
          </p:nvPr>
        </p:nvSpPr>
        <p:spPr>
          <a:xfrm>
            <a:off x="4703763"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3763"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70BA1CFD-BFF0-48BC-9BA5-4974D7A6AB15}" type="datetimeFigureOut">
              <a:rPr lang="en-US" smtClean="0"/>
              <a:pPr/>
              <a:t>9/27/2014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2AA694-00EB-4F4B-AABB-6F50FB1789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0BA1CFD-BFF0-48BC-9BA5-4974D7A6AB15}" type="datetimeFigureOut">
              <a:rPr lang="en-US" smtClean="0"/>
              <a:pPr/>
              <a:t>9/27/2014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2AA694-00EB-4F4B-AABB-6F50FB1789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BA1CFD-BFF0-48BC-9BA5-4974D7A6AB15}" type="datetimeFigureOut">
              <a:rPr lang="en-US" smtClean="0"/>
              <a:pPr/>
              <a:t>9/27/2014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2AA694-00EB-4F4B-AABB-6F50FB1789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9929" y="457201"/>
            <a:ext cx="3566160" cy="1371600"/>
          </a:xfrm>
        </p:spPr>
        <p:txBody>
          <a:bodyPr anchor="b">
            <a:normAutofit/>
          </a:bodyPr>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802393" y="457201"/>
            <a:ext cx="3566160" cy="5410200"/>
          </a:xfrm>
        </p:spPr>
        <p:txBody>
          <a:bodyPr>
            <a:normAutofit/>
          </a:bodyPr>
          <a:lstStyle>
            <a:lvl1pPr>
              <a:defRPr sz="2400"/>
            </a:lvl1pPr>
            <a:lvl2pPr>
              <a:defRPr sz="2200"/>
            </a:lvl2pPr>
            <a:lvl3pPr>
              <a:defRPr sz="2000"/>
            </a:lvl3pPr>
            <a:lvl4pPr>
              <a:defRPr sz="1800"/>
            </a:lvl4pPr>
            <a:lvl5pPr>
              <a:defRPr sz="1800"/>
            </a:lvl5pPr>
            <a:lvl6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2173288" indent="-344488">
              <a:defRPr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779929" y="1828801"/>
            <a:ext cx="3566160" cy="3657600"/>
          </a:xfrm>
        </p:spPr>
        <p:txBody>
          <a:bodyPr>
            <a:normAutofit/>
          </a:bodyPr>
          <a:lstStyle>
            <a:lvl1pPr marL="0" indent="0" algn="ctr">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70BA1CFD-BFF0-48BC-9BA5-4974D7A6AB15}" type="datetimeFigureOut">
              <a:rPr lang="en-US" smtClean="0"/>
              <a:pPr/>
              <a:t>9/27/2014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457200"/>
            <a:ext cx="3566160" cy="1371600"/>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266765" y="1676400"/>
            <a:ext cx="2975610" cy="2975610"/>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77240" y="1828800"/>
            <a:ext cx="3566160" cy="3657600"/>
          </a:xfrm>
        </p:spPr>
        <p:txBody>
          <a:bodyPr vert="horz" lIns="91440" tIns="45720" rIns="91440" bIns="45720" rtlCol="0">
            <a:normAutofit/>
          </a:bodyPr>
          <a:lstStyle>
            <a:lvl1pPr marL="0" indent="0" algn="ctr">
              <a:spcBef>
                <a:spcPts val="60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70BA1CFD-BFF0-48BC-9BA5-4974D7A6AB15}" type="datetimeFigureOut">
              <a:rPr lang="en-US" smtClean="0"/>
              <a:pPr/>
              <a:t>9/27/2014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GridOverlay.png"/>
          <p:cNvPicPr>
            <a:picLocks noChangeAspect="1"/>
          </p:cNvPicPr>
          <p:nvPr/>
        </p:nvPicPr>
        <p:blipFill>
          <a:blip r:embed="rId14" cstate="print"/>
          <a:stretch>
            <a:fillRect/>
          </a:stretch>
        </p:blipFill>
        <p:spPr>
          <a:xfrm>
            <a:off x="0" y="0"/>
            <a:ext cx="9144000" cy="6858000"/>
          </a:xfrm>
          <a:prstGeom prst="rect">
            <a:avLst/>
          </a:prstGeom>
          <a:solidFill>
            <a:schemeClr val="bg2">
              <a:lumMod val="60000"/>
              <a:lumOff val="40000"/>
              <a:alpha val="10000"/>
            </a:schemeClr>
          </a:solidFill>
        </p:spPr>
      </p:pic>
      <p:sp>
        <p:nvSpPr>
          <p:cNvPr id="2" name="Title Placeholder 1"/>
          <p:cNvSpPr>
            <a:spLocks noGrp="1"/>
          </p:cNvSpPr>
          <p:nvPr>
            <p:ph type="title"/>
          </p:nvPr>
        </p:nvSpPr>
        <p:spPr>
          <a:xfrm>
            <a:off x="779462" y="107577"/>
            <a:ext cx="7581901" cy="1653988"/>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2" y="1882588"/>
            <a:ext cx="7581901" cy="395343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100">
                <a:solidFill>
                  <a:schemeClr val="tx1">
                    <a:tint val="75000"/>
                  </a:schemeClr>
                </a:solidFill>
                <a:effectLst>
                  <a:outerShdw blurRad="101600" dist="63500" dir="2700000" algn="tl" rotWithShape="0">
                    <a:prstClr val="black">
                      <a:alpha val="75000"/>
                    </a:prstClr>
                  </a:outerShdw>
                </a:effectLst>
              </a:defRPr>
            </a:lvl1pPr>
          </a:lstStyle>
          <a:p>
            <a:fld id="{70BA1CFD-BFF0-48BC-9BA5-4974D7A6AB15}" type="datetimeFigureOut">
              <a:rPr lang="en-US" smtClean="0"/>
              <a:pPr/>
              <a:t>9/27/2014</a:t>
            </a:fld>
            <a:endParaRPr lang="en-US"/>
          </a:p>
        </p:txBody>
      </p:sp>
      <p:sp>
        <p:nvSpPr>
          <p:cNvPr id="5" name="Footer Placeholder 4"/>
          <p:cNvSpPr>
            <a:spLocks noGrp="1"/>
          </p:cNvSpPr>
          <p:nvPr>
            <p:ph type="ftr" sz="quarter" idx="3"/>
          </p:nvPr>
        </p:nvSpPr>
        <p:spPr>
          <a:xfrm>
            <a:off x="354106" y="6356350"/>
            <a:ext cx="2895600" cy="365125"/>
          </a:xfrm>
          <a:prstGeom prst="rect">
            <a:avLst/>
          </a:prstGeom>
        </p:spPr>
        <p:txBody>
          <a:bodyPr vert="horz" lIns="91440" tIns="45720" rIns="91440" bIns="45720" rtlCol="0" anchor="ctr"/>
          <a:lstStyle>
            <a:lvl1pPr algn="l">
              <a:defRPr sz="1100">
                <a:solidFill>
                  <a:schemeClr val="tx1">
                    <a:tint val="75000"/>
                  </a:schemeClr>
                </a:solidFill>
                <a:effectLst>
                  <a:outerShdw blurRad="101600" dist="63500" dir="2700000" algn="tl" rotWithShape="0">
                    <a:prstClr val="black">
                      <a:alpha val="75000"/>
                    </a:prstClr>
                  </a:outerShdw>
                </a:effectLst>
              </a:defRPr>
            </a:lvl1pPr>
          </a:lstStyle>
          <a:p>
            <a:endParaRPr lang="en-US"/>
          </a:p>
        </p:txBody>
      </p:sp>
      <p:sp>
        <p:nvSpPr>
          <p:cNvPr id="6" name="Slide Number Placeholder 5"/>
          <p:cNvSpPr>
            <a:spLocks noGrp="1"/>
          </p:cNvSpPr>
          <p:nvPr>
            <p:ph type="sldNum" sz="quarter" idx="4"/>
          </p:nvPr>
        </p:nvSpPr>
        <p:spPr>
          <a:xfrm>
            <a:off x="4191000" y="6356350"/>
            <a:ext cx="762000" cy="365125"/>
          </a:xfrm>
          <a:prstGeom prst="rect">
            <a:avLst/>
          </a:prstGeom>
        </p:spPr>
        <p:txBody>
          <a:bodyPr vert="horz" lIns="91440" tIns="45720" rIns="91440" bIns="45720" rtlCol="0" anchor="ctr"/>
          <a:lstStyle>
            <a:lvl1pPr algn="ctr">
              <a:defRPr sz="1100">
                <a:solidFill>
                  <a:schemeClr val="tx1">
                    <a:tint val="75000"/>
                  </a:schemeClr>
                </a:solidFill>
                <a:effectLst>
                  <a:outerShdw blurRad="101600" dist="63500" dir="2700000" algn="tl" rotWithShape="0">
                    <a:prstClr val="black">
                      <a:alpha val="75000"/>
                    </a:prstClr>
                  </a:outerShdw>
                </a:effectLst>
              </a:defRPr>
            </a:lvl1pPr>
          </a:lstStyle>
          <a:p>
            <a:fld id="{D12AA694-00EB-4F4B-AABB-6F50FB17891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p:titleStyle>
    <p:bodyStyle>
      <a:lvl1pPr marL="403225" indent="-403225" algn="l" defTabSz="914400" rtl="0" eaLnBrk="1" latinLnBrk="0" hangingPunct="1">
        <a:spcBef>
          <a:spcPts val="2000"/>
        </a:spcBef>
        <a:buFontTx/>
        <a:buBlip>
          <a:blip r:embed="rId15"/>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15"/>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15"/>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15"/>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google.com.eg/search?q=Licorice+seeds&amp;biw=976&amp;bih=623&amp;tbm=isch&amp;tbo=u&amp;source=univ&amp;sa=X&amp;ei=wKH3U_q0MITOaP3IgoAC&amp;ved=0CBoQsAQ"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dtcegypt.co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0738" y="4439237"/>
            <a:ext cx="7542212" cy="1013012"/>
          </a:xfrm>
        </p:spPr>
        <p:txBody>
          <a:bodyPr/>
          <a:lstStyle/>
          <a:p>
            <a:r>
              <a:rPr lang="en-US" sz="4500" dirty="0" smtClean="0"/>
              <a:t>For Importing &amp; Exporting </a:t>
            </a:r>
            <a:endParaRPr lang="en-US" sz="4500" dirty="0"/>
          </a:p>
        </p:txBody>
      </p:sp>
      <p:pic>
        <p:nvPicPr>
          <p:cNvPr id="7" name="Picture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69376" y="674405"/>
            <a:ext cx="7168161" cy="323609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 xmlns:p14="http://schemas.microsoft.com/office/powerpoint/2010/main" val="14215322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a:t>
            </a:r>
            <a:r>
              <a:rPr lang="en-US" dirty="0" smtClean="0"/>
              <a:t>. Dill Leaves</a:t>
            </a:r>
            <a:endParaRPr lang="en-US" dirty="0"/>
          </a:p>
        </p:txBody>
      </p:sp>
      <p:sp>
        <p:nvSpPr>
          <p:cNvPr id="3" name="Text Placeholder 2"/>
          <p:cNvSpPr>
            <a:spLocks noGrp="1"/>
          </p:cNvSpPr>
          <p:nvPr>
            <p:ph type="body" idx="1"/>
          </p:nvPr>
        </p:nvSpPr>
        <p:spPr/>
        <p:txBody>
          <a:bodyPr/>
          <a:lstStyle/>
          <a:p>
            <a:pPr algn="l"/>
            <a:r>
              <a:rPr lang="en-US" dirty="0" smtClean="0"/>
              <a:t>Available In</a:t>
            </a:r>
            <a:endParaRPr lang="en-US" dirty="0"/>
          </a:p>
        </p:txBody>
      </p:sp>
      <p:sp>
        <p:nvSpPr>
          <p:cNvPr id="4" name="Content Placeholder 3"/>
          <p:cNvSpPr>
            <a:spLocks noGrp="1"/>
          </p:cNvSpPr>
          <p:nvPr>
            <p:ph sz="half" idx="2"/>
          </p:nvPr>
        </p:nvSpPr>
        <p:spPr/>
        <p:txBody>
          <a:bodyPr/>
          <a:lstStyle/>
          <a:p>
            <a:r>
              <a:rPr lang="en-US" dirty="0" smtClean="0"/>
              <a:t>Dill Tips Crushed Leaves</a:t>
            </a:r>
            <a:endParaRPr lang="en-US" dirty="0"/>
          </a:p>
        </p:txBody>
      </p:sp>
      <p:pic>
        <p:nvPicPr>
          <p:cNvPr id="7" name="Content Placeholder 6" descr="b63e168d4da8c199d996f52c3f91a1d7.jpeg"/>
          <p:cNvPicPr>
            <a:picLocks noGrp="1" noChangeAspect="1"/>
          </p:cNvPicPr>
          <p:nvPr>
            <p:ph sz="quarter" idx="4"/>
          </p:nvPr>
        </p:nvPicPr>
        <p:blipFill>
          <a:blip r:embed="rId2" cstate="print">
            <a:extLst>
              <a:ext uri="{28A0092B-C50C-407E-A947-70E740481C1C}">
                <a14:useLocalDpi xmlns="" xmlns:a14="http://schemas.microsoft.com/office/drawing/2010/main" val="0"/>
              </a:ext>
            </a:extLst>
          </a:blip>
          <a:srcRect l="22472" r="22472"/>
          <a:stretch>
            <a:fillRect/>
          </a:stretch>
        </p:blipFill>
        <p:spPr>
          <a:xfrm>
            <a:off x="4703763" y="1921829"/>
            <a:ext cx="4001626" cy="394557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 xmlns:p14="http://schemas.microsoft.com/office/powerpoint/2010/main" val="10088892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a:t>
            </a:r>
            <a:r>
              <a:rPr lang="en-US" dirty="0" smtClean="0"/>
              <a:t>. Marjoram Leaves</a:t>
            </a:r>
            <a:endParaRPr lang="en-US" dirty="0"/>
          </a:p>
        </p:txBody>
      </p:sp>
      <p:sp>
        <p:nvSpPr>
          <p:cNvPr id="3" name="Text Placeholder 2"/>
          <p:cNvSpPr>
            <a:spLocks noGrp="1"/>
          </p:cNvSpPr>
          <p:nvPr>
            <p:ph type="body" idx="1"/>
          </p:nvPr>
        </p:nvSpPr>
        <p:spPr/>
        <p:txBody>
          <a:bodyPr/>
          <a:lstStyle/>
          <a:p>
            <a:pPr algn="l"/>
            <a:r>
              <a:rPr lang="en-US" dirty="0" smtClean="0"/>
              <a:t>Available In</a:t>
            </a:r>
            <a:endParaRPr lang="en-US" dirty="0"/>
          </a:p>
        </p:txBody>
      </p:sp>
      <p:sp>
        <p:nvSpPr>
          <p:cNvPr id="4" name="Content Placeholder 3"/>
          <p:cNvSpPr>
            <a:spLocks noGrp="1"/>
          </p:cNvSpPr>
          <p:nvPr>
            <p:ph sz="half" idx="2"/>
          </p:nvPr>
        </p:nvSpPr>
        <p:spPr/>
        <p:txBody>
          <a:bodyPr/>
          <a:lstStyle/>
          <a:p>
            <a:r>
              <a:rPr lang="en-US" dirty="0" smtClean="0"/>
              <a:t>Marjoram Fine Cut</a:t>
            </a:r>
          </a:p>
          <a:p>
            <a:r>
              <a:rPr lang="en-US" dirty="0" smtClean="0"/>
              <a:t>Marjoram Powder</a:t>
            </a:r>
          </a:p>
          <a:p>
            <a:r>
              <a:rPr lang="en-US" dirty="0" smtClean="0"/>
              <a:t>Marjoram Crushed</a:t>
            </a:r>
            <a:endParaRPr lang="en-US" dirty="0"/>
          </a:p>
        </p:txBody>
      </p:sp>
      <p:pic>
        <p:nvPicPr>
          <p:cNvPr id="7" name="Content Placeholder 6"/>
          <p:cNvPicPr>
            <a:picLocks noGrp="1" noChangeAspect="1"/>
          </p:cNvPicPr>
          <p:nvPr>
            <p:ph sz="quarter" idx="4"/>
          </p:nvPr>
        </p:nvPicPr>
        <p:blipFill>
          <a:blip r:embed="rId2" cstate="print">
            <a:extLst>
              <a:ext uri="{28A0092B-C50C-407E-A947-70E740481C1C}">
                <a14:useLocalDpi xmlns="" xmlns:a14="http://schemas.microsoft.com/office/drawing/2010/main" val="0"/>
              </a:ext>
            </a:extLst>
          </a:blip>
          <a:stretch>
            <a:fillRect/>
          </a:stretch>
        </p:blipFill>
        <p:spPr>
          <a:xfrm>
            <a:off x="4703762" y="1938540"/>
            <a:ext cx="3984917" cy="394557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 xmlns:p14="http://schemas.microsoft.com/office/powerpoint/2010/main" val="20387944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a:t>
            </a:r>
            <a:r>
              <a:rPr lang="en-US" dirty="0" smtClean="0"/>
              <a:t>. Spearmint Leaves</a:t>
            </a:r>
            <a:endParaRPr lang="en-US" dirty="0"/>
          </a:p>
        </p:txBody>
      </p:sp>
      <p:sp>
        <p:nvSpPr>
          <p:cNvPr id="3" name="Text Placeholder 2"/>
          <p:cNvSpPr>
            <a:spLocks noGrp="1"/>
          </p:cNvSpPr>
          <p:nvPr>
            <p:ph type="body" idx="1"/>
          </p:nvPr>
        </p:nvSpPr>
        <p:spPr/>
        <p:txBody>
          <a:bodyPr/>
          <a:lstStyle/>
          <a:p>
            <a:pPr algn="l"/>
            <a:r>
              <a:rPr lang="en-US" dirty="0" smtClean="0"/>
              <a:t>Available In</a:t>
            </a:r>
            <a:endParaRPr lang="en-US" dirty="0"/>
          </a:p>
        </p:txBody>
      </p:sp>
      <p:sp>
        <p:nvSpPr>
          <p:cNvPr id="4" name="Content Placeholder 3"/>
          <p:cNvSpPr>
            <a:spLocks noGrp="1"/>
          </p:cNvSpPr>
          <p:nvPr>
            <p:ph sz="half" idx="2"/>
          </p:nvPr>
        </p:nvSpPr>
        <p:spPr/>
        <p:txBody>
          <a:bodyPr/>
          <a:lstStyle/>
          <a:p>
            <a:r>
              <a:rPr lang="en-US" dirty="0" smtClean="0"/>
              <a:t>Spearmint Powder</a:t>
            </a:r>
          </a:p>
          <a:p>
            <a:r>
              <a:rPr lang="en-US" dirty="0" smtClean="0"/>
              <a:t>Spearmint Crushed</a:t>
            </a:r>
          </a:p>
          <a:p>
            <a:r>
              <a:rPr lang="en-US" dirty="0" smtClean="0"/>
              <a:t>Spearmint Fine Cut</a:t>
            </a:r>
          </a:p>
          <a:p>
            <a:r>
              <a:rPr lang="en-US" dirty="0" smtClean="0"/>
              <a:t>Spearmint Large Cut</a:t>
            </a:r>
          </a:p>
          <a:p>
            <a:r>
              <a:rPr lang="en-US" dirty="0" smtClean="0"/>
              <a:t>Spearmint Tea Bag Cut</a:t>
            </a:r>
            <a:endParaRPr lang="en-US" dirty="0"/>
          </a:p>
        </p:txBody>
      </p:sp>
      <p:pic>
        <p:nvPicPr>
          <p:cNvPr id="7" name="Content Placeholder 6" descr="spearmint.JPG"/>
          <p:cNvPicPr>
            <a:picLocks noGrp="1" noChangeAspect="1"/>
          </p:cNvPicPr>
          <p:nvPr>
            <p:ph sz="quarter" idx="4"/>
          </p:nvPr>
        </p:nvPicPr>
        <p:blipFill>
          <a:blip r:embed="rId2" cstate="print">
            <a:extLst>
              <a:ext uri="{28A0092B-C50C-407E-A947-70E740481C1C}">
                <a14:useLocalDpi xmlns="" xmlns:a14="http://schemas.microsoft.com/office/drawing/2010/main" val="0"/>
              </a:ext>
            </a:extLst>
          </a:blip>
          <a:srcRect t="2517" b="2517"/>
          <a:stretch>
            <a:fillRect/>
          </a:stretch>
        </p:blipFill>
        <p:spPr>
          <a:xfrm>
            <a:off x="4703762" y="1921829"/>
            <a:ext cx="4018335" cy="394557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 xmlns:p14="http://schemas.microsoft.com/office/powerpoint/2010/main" val="38325084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a:t>
            </a:r>
            <a:r>
              <a:rPr lang="en-US" dirty="0" smtClean="0"/>
              <a:t>. Peppermint Leaves	</a:t>
            </a:r>
            <a:endParaRPr lang="en-US" dirty="0"/>
          </a:p>
        </p:txBody>
      </p:sp>
      <p:sp>
        <p:nvSpPr>
          <p:cNvPr id="3" name="Text Placeholder 2"/>
          <p:cNvSpPr>
            <a:spLocks noGrp="1"/>
          </p:cNvSpPr>
          <p:nvPr>
            <p:ph type="body" idx="1"/>
          </p:nvPr>
        </p:nvSpPr>
        <p:spPr/>
        <p:txBody>
          <a:bodyPr/>
          <a:lstStyle/>
          <a:p>
            <a:pPr algn="l"/>
            <a:r>
              <a:rPr lang="en-US" dirty="0" smtClean="0"/>
              <a:t>Available In</a:t>
            </a:r>
            <a:endParaRPr lang="en-US" dirty="0"/>
          </a:p>
        </p:txBody>
      </p:sp>
      <p:sp>
        <p:nvSpPr>
          <p:cNvPr id="4" name="Content Placeholder 3"/>
          <p:cNvSpPr>
            <a:spLocks noGrp="1"/>
          </p:cNvSpPr>
          <p:nvPr>
            <p:ph sz="half" idx="2"/>
          </p:nvPr>
        </p:nvSpPr>
        <p:spPr/>
        <p:txBody>
          <a:bodyPr/>
          <a:lstStyle/>
          <a:p>
            <a:r>
              <a:rPr lang="en-US" dirty="0"/>
              <a:t>Peppermint </a:t>
            </a:r>
            <a:r>
              <a:rPr lang="en-US" dirty="0" smtClean="0"/>
              <a:t>Powder</a:t>
            </a:r>
          </a:p>
          <a:p>
            <a:r>
              <a:rPr lang="en-US" dirty="0"/>
              <a:t>Peppermint </a:t>
            </a:r>
            <a:r>
              <a:rPr lang="en-US" dirty="0" smtClean="0"/>
              <a:t>Crushed</a:t>
            </a:r>
          </a:p>
          <a:p>
            <a:r>
              <a:rPr lang="en-US" dirty="0"/>
              <a:t>Peppermint </a:t>
            </a:r>
            <a:r>
              <a:rPr lang="en-US" dirty="0" smtClean="0"/>
              <a:t>Fine Cut</a:t>
            </a:r>
          </a:p>
          <a:p>
            <a:r>
              <a:rPr lang="en-US" dirty="0"/>
              <a:t>Peppermint </a:t>
            </a:r>
            <a:r>
              <a:rPr lang="en-US" dirty="0" smtClean="0"/>
              <a:t>Tea Bag Cut</a:t>
            </a:r>
          </a:p>
          <a:p>
            <a:r>
              <a:rPr lang="en-US" dirty="0"/>
              <a:t>Peppermint </a:t>
            </a:r>
            <a:r>
              <a:rPr lang="en-US" dirty="0" smtClean="0"/>
              <a:t>Large Cut</a:t>
            </a:r>
            <a:endParaRPr lang="en-US" dirty="0"/>
          </a:p>
        </p:txBody>
      </p:sp>
      <p:pic>
        <p:nvPicPr>
          <p:cNvPr id="7" name="Content Placeholder 6" descr="dry-peppermint.jpg"/>
          <p:cNvPicPr>
            <a:picLocks noGrp="1" noChangeAspect="1"/>
          </p:cNvPicPr>
          <p:nvPr>
            <p:ph sz="quarter" idx="4"/>
          </p:nvPr>
        </p:nvPicPr>
        <p:blipFill>
          <a:blip r:embed="rId2" cstate="print">
            <a:extLst>
              <a:ext uri="{28A0092B-C50C-407E-A947-70E740481C1C}">
                <a14:useLocalDpi xmlns="" xmlns:a14="http://schemas.microsoft.com/office/drawing/2010/main" val="0"/>
              </a:ext>
            </a:extLst>
          </a:blip>
          <a:srcRect l="16764" r="16764"/>
          <a:stretch>
            <a:fillRect/>
          </a:stretch>
        </p:blipFill>
        <p:spPr>
          <a:xfrm>
            <a:off x="4703763" y="1905117"/>
            <a:ext cx="4001626" cy="396228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 xmlns:p14="http://schemas.microsoft.com/office/powerpoint/2010/main" val="39247565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Celery Leaves</a:t>
            </a:r>
            <a:endParaRPr lang="en-US" dirty="0"/>
          </a:p>
        </p:txBody>
      </p:sp>
      <p:sp>
        <p:nvSpPr>
          <p:cNvPr id="3" name="Text Placeholder 2"/>
          <p:cNvSpPr>
            <a:spLocks noGrp="1"/>
          </p:cNvSpPr>
          <p:nvPr>
            <p:ph type="body" idx="1"/>
          </p:nvPr>
        </p:nvSpPr>
        <p:spPr/>
        <p:txBody>
          <a:bodyPr/>
          <a:lstStyle/>
          <a:p>
            <a:pPr algn="l"/>
            <a:r>
              <a:rPr lang="en-US" dirty="0" smtClean="0"/>
              <a:t>Available In</a:t>
            </a:r>
            <a:endParaRPr lang="en-US" dirty="0"/>
          </a:p>
        </p:txBody>
      </p:sp>
      <p:sp>
        <p:nvSpPr>
          <p:cNvPr id="4" name="Content Placeholder 3"/>
          <p:cNvSpPr>
            <a:spLocks noGrp="1"/>
          </p:cNvSpPr>
          <p:nvPr>
            <p:ph sz="half" idx="2"/>
          </p:nvPr>
        </p:nvSpPr>
        <p:spPr/>
        <p:txBody>
          <a:bodyPr/>
          <a:lstStyle/>
          <a:p>
            <a:r>
              <a:rPr lang="en-US" dirty="0" smtClean="0"/>
              <a:t>Celery Leaves Powder</a:t>
            </a:r>
          </a:p>
          <a:p>
            <a:r>
              <a:rPr lang="en-US" dirty="0"/>
              <a:t>Celery </a:t>
            </a:r>
            <a:r>
              <a:rPr lang="en-US" dirty="0" smtClean="0"/>
              <a:t>Leaves Crushed</a:t>
            </a:r>
          </a:p>
          <a:p>
            <a:r>
              <a:rPr lang="en-US" dirty="0"/>
              <a:t>Celery </a:t>
            </a:r>
            <a:r>
              <a:rPr lang="en-US" dirty="0" smtClean="0"/>
              <a:t>Leaves Fine Cut</a:t>
            </a:r>
          </a:p>
          <a:p>
            <a:r>
              <a:rPr lang="en-US" dirty="0"/>
              <a:t>Celery </a:t>
            </a:r>
            <a:r>
              <a:rPr lang="en-US" dirty="0" smtClean="0"/>
              <a:t>Leaves Large Cut</a:t>
            </a:r>
            <a:endParaRPr lang="en-US" dirty="0"/>
          </a:p>
        </p:txBody>
      </p:sp>
      <p:pic>
        <p:nvPicPr>
          <p:cNvPr id="8" name="Content Placeholder 7" descr="celery-seeds.jpg"/>
          <p:cNvPicPr>
            <a:picLocks noGrp="1" noChangeAspect="1"/>
          </p:cNvPicPr>
          <p:nvPr>
            <p:ph sz="quarter" idx="4"/>
          </p:nvPr>
        </p:nvPicPr>
        <p:blipFill>
          <a:blip r:embed="rId2" cstate="print">
            <a:extLst>
              <a:ext uri="{28A0092B-C50C-407E-A947-70E740481C1C}">
                <a14:useLocalDpi xmlns="" xmlns:a14="http://schemas.microsoft.com/office/drawing/2010/main" val="0"/>
              </a:ext>
            </a:extLst>
          </a:blip>
          <a:srcRect l="14973" r="14973"/>
          <a:stretch>
            <a:fillRect/>
          </a:stretch>
        </p:blipFill>
        <p:spPr>
          <a:xfrm>
            <a:off x="4703763" y="1888405"/>
            <a:ext cx="4035044" cy="397899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 xmlns:p14="http://schemas.microsoft.com/office/powerpoint/2010/main" val="19631856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 Lemon Grass Leaves	</a:t>
            </a:r>
            <a:endParaRPr lang="en-US" dirty="0"/>
          </a:p>
        </p:txBody>
      </p:sp>
      <p:sp>
        <p:nvSpPr>
          <p:cNvPr id="3" name="Text Placeholder 2"/>
          <p:cNvSpPr>
            <a:spLocks noGrp="1"/>
          </p:cNvSpPr>
          <p:nvPr>
            <p:ph type="body" idx="1"/>
          </p:nvPr>
        </p:nvSpPr>
        <p:spPr/>
        <p:txBody>
          <a:bodyPr/>
          <a:lstStyle/>
          <a:p>
            <a:pPr algn="l"/>
            <a:r>
              <a:rPr lang="en-US" dirty="0" smtClean="0"/>
              <a:t>Available In</a:t>
            </a:r>
            <a:endParaRPr lang="en-US" dirty="0"/>
          </a:p>
        </p:txBody>
      </p:sp>
      <p:sp>
        <p:nvSpPr>
          <p:cNvPr id="4" name="Content Placeholder 3"/>
          <p:cNvSpPr>
            <a:spLocks noGrp="1"/>
          </p:cNvSpPr>
          <p:nvPr>
            <p:ph sz="half" idx="2"/>
          </p:nvPr>
        </p:nvSpPr>
        <p:spPr/>
        <p:txBody>
          <a:bodyPr/>
          <a:lstStyle/>
          <a:p>
            <a:r>
              <a:rPr lang="en-US" dirty="0"/>
              <a:t>Lemon Grass </a:t>
            </a:r>
            <a:r>
              <a:rPr lang="en-US" dirty="0" smtClean="0"/>
              <a:t>Tea Bag Cut</a:t>
            </a:r>
          </a:p>
          <a:p>
            <a:r>
              <a:rPr lang="en-US" dirty="0"/>
              <a:t>Lemon Grass </a:t>
            </a:r>
            <a:r>
              <a:rPr lang="en-US" dirty="0" smtClean="0"/>
              <a:t>5 Cm</a:t>
            </a:r>
          </a:p>
          <a:p>
            <a:r>
              <a:rPr lang="en-US" dirty="0"/>
              <a:t>Lemon Grass </a:t>
            </a:r>
            <a:r>
              <a:rPr lang="en-US" dirty="0" smtClean="0"/>
              <a:t>1-2 Cm</a:t>
            </a:r>
          </a:p>
          <a:p>
            <a:r>
              <a:rPr lang="en-US" dirty="0"/>
              <a:t>Lemon Grass </a:t>
            </a:r>
            <a:r>
              <a:rPr lang="en-US" dirty="0" smtClean="0"/>
              <a:t>Cut (</a:t>
            </a:r>
            <a:r>
              <a:rPr lang="en-US" dirty="0" err="1" smtClean="0"/>
              <a:t>Siza</a:t>
            </a:r>
            <a:r>
              <a:rPr lang="en-US" dirty="0" smtClean="0"/>
              <a:t> as required)</a:t>
            </a:r>
          </a:p>
          <a:p>
            <a:r>
              <a:rPr lang="en-US" dirty="0"/>
              <a:t>Lemon </a:t>
            </a:r>
            <a:r>
              <a:rPr lang="en-US" dirty="0" smtClean="0"/>
              <a:t>Grass ½ Cm </a:t>
            </a:r>
            <a:endParaRPr lang="en-US" dirty="0"/>
          </a:p>
        </p:txBody>
      </p:sp>
      <p:pic>
        <p:nvPicPr>
          <p:cNvPr id="7" name="Content Placeholder 6" descr="dried-lemon-grass-lemon-.jpg"/>
          <p:cNvPicPr>
            <a:picLocks noGrp="1" noChangeAspect="1"/>
          </p:cNvPicPr>
          <p:nvPr>
            <p:ph sz="quarter" idx="4"/>
          </p:nvPr>
        </p:nvPicPr>
        <p:blipFill>
          <a:blip r:embed="rId2" cstate="print">
            <a:extLst>
              <a:ext uri="{28A0092B-C50C-407E-A947-70E740481C1C}">
                <a14:useLocalDpi xmlns="" xmlns:a14="http://schemas.microsoft.com/office/drawing/2010/main" val="0"/>
              </a:ext>
            </a:extLst>
          </a:blip>
          <a:srcRect l="18015" r="18015"/>
          <a:stretch>
            <a:fillRect/>
          </a:stretch>
        </p:blipFill>
        <p:spPr>
          <a:xfrm>
            <a:off x="4703762" y="1921829"/>
            <a:ext cx="3984917" cy="394557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 xmlns:p14="http://schemas.microsoft.com/office/powerpoint/2010/main" val="11398114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 Molokai Leaves	</a:t>
            </a:r>
            <a:endParaRPr lang="en-US" dirty="0"/>
          </a:p>
        </p:txBody>
      </p:sp>
      <p:sp>
        <p:nvSpPr>
          <p:cNvPr id="3" name="Text Placeholder 2"/>
          <p:cNvSpPr>
            <a:spLocks noGrp="1"/>
          </p:cNvSpPr>
          <p:nvPr>
            <p:ph type="body" idx="1"/>
          </p:nvPr>
        </p:nvSpPr>
        <p:spPr/>
        <p:txBody>
          <a:bodyPr/>
          <a:lstStyle/>
          <a:p>
            <a:pPr algn="l"/>
            <a:r>
              <a:rPr lang="en-US" dirty="0" smtClean="0"/>
              <a:t>Available In</a:t>
            </a:r>
            <a:endParaRPr lang="en-US" dirty="0"/>
          </a:p>
        </p:txBody>
      </p:sp>
      <p:sp>
        <p:nvSpPr>
          <p:cNvPr id="4" name="Content Placeholder 3"/>
          <p:cNvSpPr>
            <a:spLocks noGrp="1"/>
          </p:cNvSpPr>
          <p:nvPr>
            <p:ph sz="half" idx="2"/>
          </p:nvPr>
        </p:nvSpPr>
        <p:spPr/>
        <p:txBody>
          <a:bodyPr/>
          <a:lstStyle/>
          <a:p>
            <a:r>
              <a:rPr lang="en-US" dirty="0" smtClean="0"/>
              <a:t>Molokai Leaves Crushed</a:t>
            </a:r>
          </a:p>
          <a:p>
            <a:r>
              <a:rPr lang="en-US" dirty="0" smtClean="0"/>
              <a:t>Molokai Leaves Fine Cut</a:t>
            </a:r>
          </a:p>
          <a:p>
            <a:r>
              <a:rPr lang="en-US" dirty="0" smtClean="0"/>
              <a:t>Molokai Leaves Large Cut</a:t>
            </a:r>
            <a:endParaRPr lang="en-US" dirty="0"/>
          </a:p>
        </p:txBody>
      </p:sp>
      <p:pic>
        <p:nvPicPr>
          <p:cNvPr id="7" name="Content Placeholder 6" descr="dry_molokhia_01.jpg"/>
          <p:cNvPicPr>
            <a:picLocks noGrp="1" noChangeAspect="1"/>
          </p:cNvPicPr>
          <p:nvPr>
            <p:ph sz="quarter" idx="4"/>
          </p:nvPr>
        </p:nvPicPr>
        <p:blipFill>
          <a:blip r:embed="rId2" cstate="print">
            <a:extLst>
              <a:ext uri="{28A0092B-C50C-407E-A947-70E740481C1C}">
                <a14:useLocalDpi xmlns="" xmlns:a14="http://schemas.microsoft.com/office/drawing/2010/main" val="0"/>
              </a:ext>
            </a:extLst>
          </a:blip>
          <a:srcRect t="2517" b="2517"/>
          <a:stretch>
            <a:fillRect/>
          </a:stretch>
        </p:blipFill>
        <p:spPr>
          <a:xfrm>
            <a:off x="4703762" y="1921829"/>
            <a:ext cx="4018335" cy="394557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 xmlns:p14="http://schemas.microsoft.com/office/powerpoint/2010/main" val="5261322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
                <a:rot lat="0" lon="0" rev="10800000"/>
              </a:lightRig>
            </a:scene3d>
            <a:sp3d>
              <a:bevelT w="27940" h="12700"/>
              <a:contourClr>
                <a:srgbClr val="DDDDDD"/>
              </a:contourClr>
            </a:sp3d>
          </a:bodyPr>
          <a:lstStyle/>
          <a:p>
            <a:r>
              <a:rPr lang="en-US" spc="150" dirty="0" smtClean="0">
                <a:ln w="11430"/>
                <a:solidFill>
                  <a:srgbClr val="824F1C"/>
                </a:solidFill>
                <a:effectLst>
                  <a:outerShdw blurRad="25400" algn="tl" rotWithShape="0">
                    <a:srgbClr val="000000">
                      <a:alpha val="43000"/>
                    </a:srgbClr>
                  </a:outerShdw>
                  <a:reflection blurRad="6350" stA="55000" endA="300" endPos="45500" dir="5400000" sy="-100000" algn="bl" rotWithShape="0"/>
                </a:effectLst>
              </a:rPr>
              <a:t>Seeds</a:t>
            </a:r>
            <a:r>
              <a:rPr lang="en-US" spc="150" dirty="0" smtClean="0">
                <a:ln w="11430"/>
                <a:solidFill>
                  <a:srgbClr val="F8F8F8"/>
                </a:solidFill>
                <a:effectLst>
                  <a:outerShdw blurRad="25400" algn="tl" rotWithShape="0">
                    <a:srgbClr val="000000">
                      <a:alpha val="43000"/>
                    </a:srgbClr>
                  </a:outerShdw>
                </a:effectLst>
              </a:rPr>
              <a:t>	</a:t>
            </a:r>
            <a:endParaRPr lang="en-US" spc="150" dirty="0">
              <a:ln w="11430"/>
              <a:solidFill>
                <a:srgbClr val="F8F8F8"/>
              </a:solidFill>
              <a:effectLst>
                <a:outerShdw blurRad="25400" algn="tl" rotWithShape="0">
                  <a:srgbClr val="000000">
                    <a:alpha val="43000"/>
                  </a:srgbClr>
                </a:outerShdw>
              </a:effectLst>
            </a:endParaRPr>
          </a:p>
        </p:txBody>
      </p:sp>
      <p:sp>
        <p:nvSpPr>
          <p:cNvPr id="3" name="Content Placeholder 2"/>
          <p:cNvSpPr>
            <a:spLocks noGrp="1"/>
          </p:cNvSpPr>
          <p:nvPr>
            <p:ph sz="half" idx="1"/>
          </p:nvPr>
        </p:nvSpPr>
        <p:spPr/>
        <p:txBody>
          <a:bodyPr/>
          <a:lstStyle/>
          <a:p>
            <a:r>
              <a:rPr lang="en-US" sz="2800" dirty="0"/>
              <a:t>Fennel Seeds</a:t>
            </a:r>
          </a:p>
          <a:p>
            <a:r>
              <a:rPr lang="en-US" sz="2800" dirty="0"/>
              <a:t>Caraway Seeds </a:t>
            </a:r>
          </a:p>
          <a:p>
            <a:r>
              <a:rPr lang="en-US" sz="2800" dirty="0"/>
              <a:t>Dry Lemon </a:t>
            </a:r>
          </a:p>
          <a:p>
            <a:r>
              <a:rPr lang="en-US" sz="2800" dirty="0"/>
              <a:t>Fenugreek Seeds</a:t>
            </a:r>
          </a:p>
          <a:p>
            <a:pPr marL="0" indent="0">
              <a:buNone/>
            </a:pPr>
            <a:endParaRPr lang="en-US" dirty="0"/>
          </a:p>
        </p:txBody>
      </p:sp>
      <p:sp>
        <p:nvSpPr>
          <p:cNvPr id="4" name="Content Placeholder 3"/>
          <p:cNvSpPr>
            <a:spLocks noGrp="1"/>
          </p:cNvSpPr>
          <p:nvPr>
            <p:ph sz="half" idx="2"/>
          </p:nvPr>
        </p:nvSpPr>
        <p:spPr/>
        <p:txBody>
          <a:bodyPr/>
          <a:lstStyle/>
          <a:p>
            <a:r>
              <a:rPr lang="en-US" sz="2800" dirty="0"/>
              <a:t>Dill Seeds 	</a:t>
            </a:r>
          </a:p>
          <a:p>
            <a:r>
              <a:rPr lang="en-US" sz="2800" dirty="0"/>
              <a:t>Cumin Seeds </a:t>
            </a:r>
          </a:p>
          <a:p>
            <a:r>
              <a:rPr lang="en-US" sz="2800" dirty="0"/>
              <a:t>Coriander </a:t>
            </a:r>
            <a:r>
              <a:rPr lang="en-US" sz="2800" dirty="0" smtClean="0"/>
              <a:t>Seeds</a:t>
            </a:r>
          </a:p>
          <a:p>
            <a:r>
              <a:rPr lang="en-US" sz="2800" dirty="0" smtClean="0"/>
              <a:t>Anise Seed</a:t>
            </a:r>
          </a:p>
          <a:p>
            <a:endParaRPr lang="en-US" sz="2800" dirty="0" smtClean="0"/>
          </a:p>
          <a:p>
            <a:endParaRPr lang="en-US" dirty="0"/>
          </a:p>
        </p:txBody>
      </p:sp>
    </p:spTree>
    <p:extLst>
      <p:ext uri="{BB962C8B-B14F-4D97-AF65-F5344CB8AC3E}">
        <p14:creationId xmlns="" xmlns:p14="http://schemas.microsoft.com/office/powerpoint/2010/main" val="17084579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1</a:t>
            </a:r>
            <a:r>
              <a:rPr lang="en-US" dirty="0" smtClean="0"/>
              <a:t>. Fennel Seeds	</a:t>
            </a:r>
            <a:endParaRPr lang="en-US" dirty="0"/>
          </a:p>
        </p:txBody>
      </p:sp>
      <p:sp>
        <p:nvSpPr>
          <p:cNvPr id="14" name="Text Placeholder 13"/>
          <p:cNvSpPr>
            <a:spLocks noGrp="1"/>
          </p:cNvSpPr>
          <p:nvPr>
            <p:ph type="body" idx="1"/>
          </p:nvPr>
        </p:nvSpPr>
        <p:spPr/>
        <p:txBody>
          <a:bodyPr/>
          <a:lstStyle/>
          <a:p>
            <a:pPr algn="l"/>
            <a:r>
              <a:rPr lang="en-US" dirty="0" smtClean="0"/>
              <a:t>Available In</a:t>
            </a:r>
            <a:endParaRPr lang="en-US" dirty="0"/>
          </a:p>
        </p:txBody>
      </p:sp>
      <p:sp>
        <p:nvSpPr>
          <p:cNvPr id="15" name="Content Placeholder 14"/>
          <p:cNvSpPr>
            <a:spLocks noGrp="1"/>
          </p:cNvSpPr>
          <p:nvPr>
            <p:ph sz="half" idx="2"/>
          </p:nvPr>
        </p:nvSpPr>
        <p:spPr/>
        <p:txBody>
          <a:bodyPr>
            <a:normAutofit lnSpcReduction="10000"/>
          </a:bodyPr>
          <a:lstStyle/>
          <a:p>
            <a:r>
              <a:rPr lang="en-US" dirty="0" smtClean="0"/>
              <a:t>Fennel Seeds Grade A Quality</a:t>
            </a:r>
          </a:p>
          <a:p>
            <a:r>
              <a:rPr lang="en-US" dirty="0"/>
              <a:t>Fennel </a:t>
            </a:r>
            <a:r>
              <a:rPr lang="en-US" dirty="0" smtClean="0"/>
              <a:t>Seeds Grade B Quality </a:t>
            </a:r>
            <a:endParaRPr lang="en-US" dirty="0"/>
          </a:p>
          <a:p>
            <a:r>
              <a:rPr lang="en-US" dirty="0"/>
              <a:t>Fennel </a:t>
            </a:r>
            <a:r>
              <a:rPr lang="en-US" dirty="0" smtClean="0"/>
              <a:t>Seeds Cracked Quality </a:t>
            </a:r>
            <a:endParaRPr lang="en-US" dirty="0"/>
          </a:p>
          <a:p>
            <a:r>
              <a:rPr lang="en-US" dirty="0"/>
              <a:t>Fennel </a:t>
            </a:r>
            <a:r>
              <a:rPr lang="en-US" dirty="0" smtClean="0"/>
              <a:t>Seeds Pure Powder</a:t>
            </a:r>
            <a:endParaRPr lang="en-US" dirty="0"/>
          </a:p>
          <a:p>
            <a:r>
              <a:rPr lang="en-US" dirty="0"/>
              <a:t>Fennel </a:t>
            </a:r>
            <a:r>
              <a:rPr lang="en-US" dirty="0" smtClean="0"/>
              <a:t>Seeds Small Seeds</a:t>
            </a:r>
            <a:endParaRPr lang="en-US" dirty="0"/>
          </a:p>
          <a:p>
            <a:endParaRPr lang="en-US" dirty="0" smtClean="0"/>
          </a:p>
        </p:txBody>
      </p:sp>
      <p:pic>
        <p:nvPicPr>
          <p:cNvPr id="18" name="Content Placeholder 17"/>
          <p:cNvPicPr>
            <a:picLocks noGrp="1" noChangeAspect="1"/>
          </p:cNvPicPr>
          <p:nvPr>
            <p:ph sz="quarter" idx="4"/>
          </p:nvPr>
        </p:nvPicPr>
        <p:blipFill>
          <a:blip r:embed="rId2" cstate="print">
            <a:extLst>
              <a:ext uri="{28A0092B-C50C-407E-A947-70E740481C1C}">
                <a14:useLocalDpi xmlns="" xmlns:a14="http://schemas.microsoft.com/office/drawing/2010/main" val="0"/>
              </a:ext>
            </a:extLst>
          </a:blip>
          <a:stretch>
            <a:fillRect/>
          </a:stretch>
        </p:blipFill>
        <p:spPr>
          <a:xfrm>
            <a:off x="4703763" y="1905116"/>
            <a:ext cx="4001626" cy="396228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 xmlns:p14="http://schemas.microsoft.com/office/powerpoint/2010/main" val="32149389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dirty="0" smtClean="0"/>
              <a:t>. Caraway Seeds</a:t>
            </a:r>
            <a:endParaRPr lang="en-US" dirty="0"/>
          </a:p>
        </p:txBody>
      </p:sp>
      <p:sp>
        <p:nvSpPr>
          <p:cNvPr id="3" name="Text Placeholder 2"/>
          <p:cNvSpPr>
            <a:spLocks noGrp="1"/>
          </p:cNvSpPr>
          <p:nvPr>
            <p:ph type="body" idx="1"/>
          </p:nvPr>
        </p:nvSpPr>
        <p:spPr/>
        <p:txBody>
          <a:bodyPr/>
          <a:lstStyle/>
          <a:p>
            <a:pPr algn="l"/>
            <a:r>
              <a:rPr lang="en-US" dirty="0" smtClean="0"/>
              <a:t>Available In</a:t>
            </a:r>
            <a:endParaRPr lang="en-US" dirty="0"/>
          </a:p>
        </p:txBody>
      </p:sp>
      <p:sp>
        <p:nvSpPr>
          <p:cNvPr id="4" name="Content Placeholder 3"/>
          <p:cNvSpPr>
            <a:spLocks noGrp="1"/>
          </p:cNvSpPr>
          <p:nvPr>
            <p:ph sz="half" idx="2"/>
          </p:nvPr>
        </p:nvSpPr>
        <p:spPr/>
        <p:txBody>
          <a:bodyPr/>
          <a:lstStyle/>
          <a:p>
            <a:r>
              <a:rPr lang="en-US" dirty="0"/>
              <a:t>Caraway </a:t>
            </a:r>
            <a:r>
              <a:rPr lang="en-US" dirty="0" smtClean="0"/>
              <a:t>Seeds Grade A Quality</a:t>
            </a:r>
          </a:p>
          <a:p>
            <a:r>
              <a:rPr lang="en-US" dirty="0"/>
              <a:t>Caraway </a:t>
            </a:r>
            <a:r>
              <a:rPr lang="en-US" dirty="0" smtClean="0"/>
              <a:t>Seeds Grade B Quality</a:t>
            </a:r>
          </a:p>
          <a:p>
            <a:r>
              <a:rPr lang="en-US" dirty="0" smtClean="0"/>
              <a:t>Caraway Crushed</a:t>
            </a:r>
          </a:p>
          <a:p>
            <a:r>
              <a:rPr lang="en-US" dirty="0"/>
              <a:t>Caraway </a:t>
            </a:r>
            <a:r>
              <a:rPr lang="en-US" dirty="0" smtClean="0"/>
              <a:t> Powder</a:t>
            </a:r>
            <a:endParaRPr lang="en-US" dirty="0"/>
          </a:p>
        </p:txBody>
      </p:sp>
      <p:pic>
        <p:nvPicPr>
          <p:cNvPr id="7" name="Content Placeholder 6" descr="caraway seed.jpg"/>
          <p:cNvPicPr>
            <a:picLocks noGrp="1" noChangeAspect="1"/>
          </p:cNvPicPr>
          <p:nvPr>
            <p:ph sz="quarter" idx="4"/>
          </p:nvPr>
        </p:nvPicPr>
        <p:blipFill>
          <a:blip r:embed="rId2" cstate="print">
            <a:extLst>
              <a:ext uri="{28A0092B-C50C-407E-A947-70E740481C1C}">
                <a14:useLocalDpi xmlns="" xmlns:a14="http://schemas.microsoft.com/office/drawing/2010/main" val="0"/>
              </a:ext>
            </a:extLst>
          </a:blip>
          <a:srcRect l="10512" r="10512"/>
          <a:stretch>
            <a:fillRect/>
          </a:stretch>
        </p:blipFill>
        <p:spPr>
          <a:xfrm>
            <a:off x="4703763" y="1921829"/>
            <a:ext cx="4001626" cy="394557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 xmlns:p14="http://schemas.microsoft.com/office/powerpoint/2010/main" val="1865627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24F1C"/>
                </a:solidFill>
              </a:rPr>
              <a:t>About us</a:t>
            </a:r>
            <a:endParaRPr lang="en-US" dirty="0">
              <a:solidFill>
                <a:srgbClr val="824F1C"/>
              </a:solidFill>
            </a:endParaRPr>
          </a:p>
        </p:txBody>
      </p:sp>
      <p:sp>
        <p:nvSpPr>
          <p:cNvPr id="3" name="Content Placeholder 2"/>
          <p:cNvSpPr>
            <a:spLocks noGrp="1"/>
          </p:cNvSpPr>
          <p:nvPr>
            <p:ph idx="1"/>
          </p:nvPr>
        </p:nvSpPr>
        <p:spPr/>
        <p:txBody>
          <a:bodyPr>
            <a:normAutofit fontScale="85000" lnSpcReduction="10000"/>
          </a:bodyPr>
          <a:lstStyle/>
          <a:p>
            <a:r>
              <a:rPr lang="en-US" dirty="0" smtClean="0">
                <a:effectLst/>
              </a:rPr>
              <a:t>El </a:t>
            </a:r>
            <a:r>
              <a:rPr lang="en-US" dirty="0" err="1" smtClean="0">
                <a:effectLst/>
              </a:rPr>
              <a:t>Deeb</a:t>
            </a:r>
            <a:r>
              <a:rPr lang="en-US" dirty="0" smtClean="0">
                <a:effectLst/>
              </a:rPr>
              <a:t> </a:t>
            </a:r>
            <a:r>
              <a:rPr lang="en-US" dirty="0">
                <a:effectLst/>
              </a:rPr>
              <a:t>Trading Company for Importing &amp; Exporting was established on 1988 , we are working seriously to present a line of quality HERBS, SPICES,PULP and many other products in a competitive quality with a competitive price and less delivering target. </a:t>
            </a:r>
            <a:endParaRPr lang="en-US" dirty="0" smtClean="0">
              <a:effectLst/>
            </a:endParaRPr>
          </a:p>
          <a:p>
            <a:r>
              <a:rPr lang="en-US" dirty="0" smtClean="0">
                <a:effectLst/>
              </a:rPr>
              <a:t>We Have Factory in NAZLA IT’S SOURCE OF HERBS AND SPICES IN EGYPT</a:t>
            </a:r>
          </a:p>
          <a:p>
            <a:r>
              <a:rPr lang="en-US" dirty="0" smtClean="0">
                <a:effectLst/>
              </a:rPr>
              <a:t>Our </a:t>
            </a:r>
            <a:r>
              <a:rPr lang="en-US" dirty="0">
                <a:effectLst/>
              </a:rPr>
              <a:t>processes are controlled and verified by a series of procedures and control all the way from the field to the end-consumer through maintaining the highest level of quality as we garble our products manually. Our products are free of impurities, and the degree of purity of our products is 100%. </a:t>
            </a:r>
            <a:endParaRPr lang="en-US" dirty="0"/>
          </a:p>
        </p:txBody>
      </p:sp>
    </p:spTree>
    <p:extLst>
      <p:ext uri="{BB962C8B-B14F-4D97-AF65-F5344CB8AC3E}">
        <p14:creationId xmlns="" xmlns:p14="http://schemas.microsoft.com/office/powerpoint/2010/main" val="30633064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a:t>
            </a:r>
            <a:r>
              <a:rPr lang="en-US" dirty="0" smtClean="0"/>
              <a:t>. Dry Lemon(Black &amp; Yellow )</a:t>
            </a:r>
            <a:endParaRPr lang="en-US" dirty="0"/>
          </a:p>
        </p:txBody>
      </p:sp>
      <p:sp>
        <p:nvSpPr>
          <p:cNvPr id="3" name="Text Placeholder 2"/>
          <p:cNvSpPr>
            <a:spLocks noGrp="1"/>
          </p:cNvSpPr>
          <p:nvPr>
            <p:ph type="body" idx="1"/>
          </p:nvPr>
        </p:nvSpPr>
        <p:spPr/>
        <p:txBody>
          <a:bodyPr/>
          <a:lstStyle/>
          <a:p>
            <a:pPr algn="l"/>
            <a:r>
              <a:rPr lang="en-US" dirty="0" smtClean="0"/>
              <a:t>Available In	</a:t>
            </a:r>
            <a:endParaRPr lang="en-US" dirty="0"/>
          </a:p>
        </p:txBody>
      </p:sp>
      <p:sp>
        <p:nvSpPr>
          <p:cNvPr id="4" name="Content Placeholder 3"/>
          <p:cNvSpPr>
            <a:spLocks noGrp="1"/>
          </p:cNvSpPr>
          <p:nvPr>
            <p:ph sz="half" idx="2"/>
          </p:nvPr>
        </p:nvSpPr>
        <p:spPr/>
        <p:txBody>
          <a:bodyPr/>
          <a:lstStyle/>
          <a:p>
            <a:r>
              <a:rPr lang="en-US" dirty="0" smtClean="0"/>
              <a:t>Dry Lemon</a:t>
            </a:r>
          </a:p>
          <a:p>
            <a:r>
              <a:rPr lang="en-US" dirty="0" smtClean="0"/>
              <a:t>Dry Lemon Crushed</a:t>
            </a:r>
          </a:p>
          <a:p>
            <a:r>
              <a:rPr lang="en-US" dirty="0" smtClean="0"/>
              <a:t>Dry Lemon Powder</a:t>
            </a:r>
          </a:p>
        </p:txBody>
      </p:sp>
      <p:pic>
        <p:nvPicPr>
          <p:cNvPr id="7" name="Content Placeholder 6"/>
          <p:cNvPicPr>
            <a:picLocks noGrp="1" noChangeAspect="1"/>
          </p:cNvPicPr>
          <p:nvPr>
            <p:ph sz="quarter" idx="4"/>
          </p:nvPr>
        </p:nvPicPr>
        <p:blipFill>
          <a:blip r:embed="rId2" cstate="print">
            <a:extLst>
              <a:ext uri="{28A0092B-C50C-407E-A947-70E740481C1C}">
                <a14:useLocalDpi xmlns="" xmlns:a14="http://schemas.microsoft.com/office/drawing/2010/main" val="0"/>
              </a:ext>
            </a:extLst>
          </a:blip>
          <a:stretch>
            <a:fillRect/>
          </a:stretch>
        </p:blipFill>
        <p:spPr>
          <a:xfrm>
            <a:off x="4728199" y="1938539"/>
            <a:ext cx="3977190" cy="392885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 xmlns:p14="http://schemas.microsoft.com/office/powerpoint/2010/main" val="12712075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a:t>
            </a:r>
            <a:r>
              <a:rPr lang="en-US" dirty="0" smtClean="0"/>
              <a:t>. Anise Seeds</a:t>
            </a:r>
            <a:endParaRPr lang="en-US" dirty="0"/>
          </a:p>
        </p:txBody>
      </p:sp>
      <p:sp>
        <p:nvSpPr>
          <p:cNvPr id="3" name="Text Placeholder 2"/>
          <p:cNvSpPr>
            <a:spLocks noGrp="1"/>
          </p:cNvSpPr>
          <p:nvPr>
            <p:ph type="body" idx="1"/>
          </p:nvPr>
        </p:nvSpPr>
        <p:spPr/>
        <p:txBody>
          <a:bodyPr/>
          <a:lstStyle/>
          <a:p>
            <a:pPr algn="l"/>
            <a:r>
              <a:rPr lang="en-US" dirty="0" smtClean="0"/>
              <a:t>Available In</a:t>
            </a:r>
            <a:endParaRPr lang="en-US" dirty="0"/>
          </a:p>
        </p:txBody>
      </p:sp>
      <p:sp>
        <p:nvSpPr>
          <p:cNvPr id="4" name="Content Placeholder 3"/>
          <p:cNvSpPr>
            <a:spLocks noGrp="1"/>
          </p:cNvSpPr>
          <p:nvPr>
            <p:ph sz="half" idx="2"/>
          </p:nvPr>
        </p:nvSpPr>
        <p:spPr/>
        <p:txBody>
          <a:bodyPr/>
          <a:lstStyle/>
          <a:p>
            <a:r>
              <a:rPr lang="en-US" dirty="0" smtClean="0"/>
              <a:t>Anise  Seed Grade A Quality</a:t>
            </a:r>
          </a:p>
          <a:p>
            <a:r>
              <a:rPr lang="en-US" dirty="0" smtClean="0"/>
              <a:t>Anise Seed Grade B Quality</a:t>
            </a:r>
          </a:p>
          <a:p>
            <a:r>
              <a:rPr lang="en-US" dirty="0" smtClean="0"/>
              <a:t>Anise Seed Tea Bag Cut</a:t>
            </a:r>
            <a:endParaRPr lang="en-US" dirty="0"/>
          </a:p>
        </p:txBody>
      </p:sp>
      <p:pic>
        <p:nvPicPr>
          <p:cNvPr id="7" name="Content Placeholder 6" descr="anise seeds.jpg"/>
          <p:cNvPicPr>
            <a:picLocks noGrp="1" noChangeAspect="1"/>
          </p:cNvPicPr>
          <p:nvPr>
            <p:ph sz="quarter" idx="4"/>
          </p:nvPr>
        </p:nvPicPr>
        <p:blipFill>
          <a:blip r:embed="rId2" cstate="print">
            <a:extLst>
              <a:ext uri="{28A0092B-C50C-407E-A947-70E740481C1C}">
                <a14:useLocalDpi xmlns="" xmlns:a14="http://schemas.microsoft.com/office/drawing/2010/main" val="0"/>
              </a:ext>
            </a:extLst>
          </a:blip>
          <a:srcRect l="14950" r="14950"/>
          <a:stretch>
            <a:fillRect/>
          </a:stretch>
        </p:blipFill>
        <p:spPr>
          <a:xfrm>
            <a:off x="4703763" y="1905117"/>
            <a:ext cx="4001626" cy="396228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 xmlns:p14="http://schemas.microsoft.com/office/powerpoint/2010/main" val="17234842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a:t>
            </a:r>
            <a:r>
              <a:rPr lang="en-US" dirty="0" smtClean="0"/>
              <a:t>. Dill Seeds</a:t>
            </a:r>
            <a:endParaRPr lang="en-US" dirty="0"/>
          </a:p>
        </p:txBody>
      </p:sp>
      <p:sp>
        <p:nvSpPr>
          <p:cNvPr id="3" name="Text Placeholder 2"/>
          <p:cNvSpPr>
            <a:spLocks noGrp="1"/>
          </p:cNvSpPr>
          <p:nvPr>
            <p:ph type="body" idx="1"/>
          </p:nvPr>
        </p:nvSpPr>
        <p:spPr/>
        <p:txBody>
          <a:bodyPr/>
          <a:lstStyle/>
          <a:p>
            <a:pPr algn="l"/>
            <a:r>
              <a:rPr lang="en-US" dirty="0" smtClean="0"/>
              <a:t>Available In</a:t>
            </a:r>
            <a:endParaRPr lang="en-US" dirty="0"/>
          </a:p>
        </p:txBody>
      </p:sp>
      <p:sp>
        <p:nvSpPr>
          <p:cNvPr id="4" name="Content Placeholder 3"/>
          <p:cNvSpPr>
            <a:spLocks noGrp="1"/>
          </p:cNvSpPr>
          <p:nvPr>
            <p:ph sz="half" idx="2"/>
          </p:nvPr>
        </p:nvSpPr>
        <p:spPr/>
        <p:txBody>
          <a:bodyPr>
            <a:normAutofit/>
          </a:bodyPr>
          <a:lstStyle/>
          <a:p>
            <a:pPr lvl="1"/>
            <a:r>
              <a:rPr lang="en-US" sz="2000" dirty="0" smtClean="0"/>
              <a:t>Basil Seed Grade A Quality</a:t>
            </a:r>
          </a:p>
          <a:p>
            <a:pPr lvl="1"/>
            <a:r>
              <a:rPr lang="en-US" sz="2000" dirty="0" smtClean="0"/>
              <a:t>Basil Seed Grade B Quality</a:t>
            </a:r>
            <a:endParaRPr lang="en-US" sz="2000" dirty="0"/>
          </a:p>
        </p:txBody>
      </p:sp>
      <p:pic>
        <p:nvPicPr>
          <p:cNvPr id="7" name="Content Placeholder 6"/>
          <p:cNvPicPr>
            <a:picLocks noGrp="1" noChangeAspect="1"/>
          </p:cNvPicPr>
          <p:nvPr>
            <p:ph sz="quarter" idx="4"/>
          </p:nvPr>
        </p:nvPicPr>
        <p:blipFill>
          <a:blip r:embed="rId2" cstate="print">
            <a:extLst>
              <a:ext uri="{28A0092B-C50C-407E-A947-70E740481C1C}">
                <a14:useLocalDpi xmlns="" xmlns:a14="http://schemas.microsoft.com/office/drawing/2010/main" val="0"/>
              </a:ext>
            </a:extLst>
          </a:blip>
          <a:stretch>
            <a:fillRect/>
          </a:stretch>
        </p:blipFill>
        <p:spPr>
          <a:xfrm>
            <a:off x="4703762" y="1888406"/>
            <a:ext cx="3984917" cy="39789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 xmlns:p14="http://schemas.microsoft.com/office/powerpoint/2010/main" val="19773017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a:t>
            </a:r>
            <a:r>
              <a:rPr lang="en-US" dirty="0" smtClean="0"/>
              <a:t>. Fenugreek Seeds</a:t>
            </a:r>
            <a:endParaRPr lang="en-US" dirty="0"/>
          </a:p>
        </p:txBody>
      </p:sp>
      <p:sp>
        <p:nvSpPr>
          <p:cNvPr id="3" name="Text Placeholder 2"/>
          <p:cNvSpPr>
            <a:spLocks noGrp="1"/>
          </p:cNvSpPr>
          <p:nvPr>
            <p:ph type="body" idx="1"/>
          </p:nvPr>
        </p:nvSpPr>
        <p:spPr/>
        <p:txBody>
          <a:bodyPr/>
          <a:lstStyle/>
          <a:p>
            <a:pPr algn="l"/>
            <a:r>
              <a:rPr lang="en-US" dirty="0" smtClean="0"/>
              <a:t>Available In</a:t>
            </a:r>
            <a:endParaRPr lang="en-US" dirty="0"/>
          </a:p>
        </p:txBody>
      </p:sp>
      <p:sp>
        <p:nvSpPr>
          <p:cNvPr id="4" name="Content Placeholder 3"/>
          <p:cNvSpPr>
            <a:spLocks noGrp="1"/>
          </p:cNvSpPr>
          <p:nvPr>
            <p:ph sz="half" idx="2"/>
          </p:nvPr>
        </p:nvSpPr>
        <p:spPr/>
        <p:txBody>
          <a:bodyPr/>
          <a:lstStyle/>
          <a:p>
            <a:r>
              <a:rPr lang="en-US" dirty="0"/>
              <a:t>Fenugreek </a:t>
            </a:r>
            <a:r>
              <a:rPr lang="en-US" dirty="0" smtClean="0"/>
              <a:t>Seeds Grade A Quality</a:t>
            </a:r>
          </a:p>
          <a:p>
            <a:r>
              <a:rPr lang="en-US" dirty="0"/>
              <a:t>Fenugreek </a:t>
            </a:r>
            <a:r>
              <a:rPr lang="en-US" dirty="0" smtClean="0"/>
              <a:t>Seeds Cracked Quality</a:t>
            </a:r>
          </a:p>
          <a:p>
            <a:r>
              <a:rPr lang="en-US" dirty="0"/>
              <a:t>Fenugreek </a:t>
            </a:r>
            <a:r>
              <a:rPr lang="en-US" dirty="0" smtClean="0"/>
              <a:t>Seeds Powder</a:t>
            </a:r>
          </a:p>
          <a:p>
            <a:r>
              <a:rPr lang="en-US" dirty="0"/>
              <a:t>Fenugreek </a:t>
            </a:r>
            <a:r>
              <a:rPr lang="en-US" dirty="0" smtClean="0"/>
              <a:t>Seeds Crushed</a:t>
            </a:r>
            <a:endParaRPr lang="en-US" dirty="0"/>
          </a:p>
        </p:txBody>
      </p:sp>
      <p:pic>
        <p:nvPicPr>
          <p:cNvPr id="7" name="Content Placeholder 6"/>
          <p:cNvPicPr>
            <a:picLocks noGrp="1" noChangeAspect="1"/>
          </p:cNvPicPr>
          <p:nvPr>
            <p:ph sz="quarter" idx="4"/>
          </p:nvPr>
        </p:nvPicPr>
        <p:blipFill>
          <a:blip r:embed="rId2" cstate="print">
            <a:extLst>
              <a:ext uri="{28A0092B-C50C-407E-A947-70E740481C1C}">
                <a14:useLocalDpi xmlns="" xmlns:a14="http://schemas.microsoft.com/office/drawing/2010/main" val="0"/>
              </a:ext>
            </a:extLst>
          </a:blip>
          <a:stretch>
            <a:fillRect/>
          </a:stretch>
        </p:blipFill>
        <p:spPr>
          <a:xfrm>
            <a:off x="4703763" y="1888406"/>
            <a:ext cx="4001626" cy="39789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 xmlns:p14="http://schemas.microsoft.com/office/powerpoint/2010/main" val="37435938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a:t>
            </a:r>
            <a:r>
              <a:rPr lang="en-US" dirty="0" smtClean="0"/>
              <a:t>. Cumin Seeds</a:t>
            </a:r>
            <a:endParaRPr lang="en-US" dirty="0"/>
          </a:p>
        </p:txBody>
      </p:sp>
      <p:sp>
        <p:nvSpPr>
          <p:cNvPr id="3" name="Text Placeholder 2"/>
          <p:cNvSpPr>
            <a:spLocks noGrp="1"/>
          </p:cNvSpPr>
          <p:nvPr>
            <p:ph type="body" idx="1"/>
          </p:nvPr>
        </p:nvSpPr>
        <p:spPr/>
        <p:txBody>
          <a:bodyPr/>
          <a:lstStyle/>
          <a:p>
            <a:pPr algn="l"/>
            <a:r>
              <a:rPr lang="en-US" dirty="0" smtClean="0"/>
              <a:t>Available In</a:t>
            </a:r>
            <a:endParaRPr lang="en-US" dirty="0"/>
          </a:p>
        </p:txBody>
      </p:sp>
      <p:sp>
        <p:nvSpPr>
          <p:cNvPr id="4" name="Content Placeholder 3"/>
          <p:cNvSpPr>
            <a:spLocks noGrp="1"/>
          </p:cNvSpPr>
          <p:nvPr>
            <p:ph sz="half" idx="2"/>
          </p:nvPr>
        </p:nvSpPr>
        <p:spPr/>
        <p:txBody>
          <a:bodyPr/>
          <a:lstStyle/>
          <a:p>
            <a:r>
              <a:rPr lang="en-US" dirty="0" smtClean="0"/>
              <a:t>Cumin Powder</a:t>
            </a:r>
          </a:p>
          <a:p>
            <a:r>
              <a:rPr lang="en-US" dirty="0" smtClean="0"/>
              <a:t>Cumin Crushed</a:t>
            </a:r>
            <a:endParaRPr lang="en-US" dirty="0"/>
          </a:p>
        </p:txBody>
      </p:sp>
      <p:pic>
        <p:nvPicPr>
          <p:cNvPr id="7" name="Content Placeholder 6"/>
          <p:cNvPicPr>
            <a:picLocks noGrp="1" noChangeAspect="1"/>
          </p:cNvPicPr>
          <p:nvPr>
            <p:ph sz="quarter" idx="4"/>
          </p:nvPr>
        </p:nvPicPr>
        <p:blipFill>
          <a:blip r:embed="rId2" cstate="print">
            <a:extLst>
              <a:ext uri="{28A0092B-C50C-407E-A947-70E740481C1C}">
                <a14:useLocalDpi xmlns="" xmlns:a14="http://schemas.microsoft.com/office/drawing/2010/main" val="0"/>
              </a:ext>
            </a:extLst>
          </a:blip>
          <a:stretch>
            <a:fillRect/>
          </a:stretch>
        </p:blipFill>
        <p:spPr>
          <a:xfrm>
            <a:off x="4703762" y="1888406"/>
            <a:ext cx="3984917" cy="39789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 xmlns:p14="http://schemas.microsoft.com/office/powerpoint/2010/main" val="19293022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Coriander Seeds</a:t>
            </a:r>
            <a:endParaRPr lang="en-US" dirty="0"/>
          </a:p>
        </p:txBody>
      </p:sp>
      <p:sp>
        <p:nvSpPr>
          <p:cNvPr id="3" name="Text Placeholder 2"/>
          <p:cNvSpPr>
            <a:spLocks noGrp="1"/>
          </p:cNvSpPr>
          <p:nvPr>
            <p:ph type="body" idx="1"/>
          </p:nvPr>
        </p:nvSpPr>
        <p:spPr/>
        <p:txBody>
          <a:bodyPr/>
          <a:lstStyle/>
          <a:p>
            <a:pPr algn="l"/>
            <a:r>
              <a:rPr lang="en-US" dirty="0" smtClean="0"/>
              <a:t>Available In</a:t>
            </a:r>
            <a:endParaRPr lang="en-US" dirty="0"/>
          </a:p>
        </p:txBody>
      </p:sp>
      <p:sp>
        <p:nvSpPr>
          <p:cNvPr id="4" name="Content Placeholder 3"/>
          <p:cNvSpPr>
            <a:spLocks noGrp="1"/>
          </p:cNvSpPr>
          <p:nvPr>
            <p:ph sz="half" idx="2"/>
          </p:nvPr>
        </p:nvSpPr>
        <p:spPr/>
        <p:txBody>
          <a:bodyPr/>
          <a:lstStyle/>
          <a:p>
            <a:r>
              <a:rPr lang="en-US" dirty="0" smtClean="0"/>
              <a:t>Coriander Seed Crushed</a:t>
            </a:r>
          </a:p>
          <a:p>
            <a:r>
              <a:rPr lang="en-US" dirty="0"/>
              <a:t>Coriander </a:t>
            </a:r>
            <a:r>
              <a:rPr lang="en-US" dirty="0" smtClean="0"/>
              <a:t>Seed Powder</a:t>
            </a:r>
            <a:endParaRPr lang="en-US" dirty="0"/>
          </a:p>
          <a:p>
            <a:r>
              <a:rPr lang="en-US" dirty="0"/>
              <a:t>Coriander </a:t>
            </a:r>
            <a:r>
              <a:rPr lang="en-US" dirty="0" smtClean="0"/>
              <a:t>Grade A Quality</a:t>
            </a:r>
            <a:endParaRPr lang="en-US" dirty="0"/>
          </a:p>
          <a:p>
            <a:r>
              <a:rPr lang="en-US" dirty="0"/>
              <a:t>Coriander </a:t>
            </a:r>
            <a:r>
              <a:rPr lang="en-US" dirty="0" smtClean="0"/>
              <a:t>Grade B Quality</a:t>
            </a:r>
            <a:endParaRPr lang="en-US" dirty="0"/>
          </a:p>
          <a:p>
            <a:endParaRPr lang="en-US" dirty="0" smtClean="0"/>
          </a:p>
        </p:txBody>
      </p:sp>
      <p:pic>
        <p:nvPicPr>
          <p:cNvPr id="7" name="Content Placeholder 6"/>
          <p:cNvPicPr>
            <a:picLocks noGrp="1" noChangeAspect="1"/>
          </p:cNvPicPr>
          <p:nvPr>
            <p:ph sz="quarter" idx="4"/>
          </p:nvPr>
        </p:nvPicPr>
        <p:blipFill>
          <a:blip r:embed="rId2" cstate="print">
            <a:extLst>
              <a:ext uri="{28A0092B-C50C-407E-A947-70E740481C1C}">
                <a14:useLocalDpi xmlns="" xmlns:a14="http://schemas.microsoft.com/office/drawing/2010/main" val="0"/>
              </a:ext>
            </a:extLst>
          </a:blip>
          <a:stretch>
            <a:fillRect/>
          </a:stretch>
        </p:blipFill>
        <p:spPr>
          <a:xfrm>
            <a:off x="4703762" y="1921828"/>
            <a:ext cx="3984917" cy="394557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 xmlns:p14="http://schemas.microsoft.com/office/powerpoint/2010/main" val="5321003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rgbClr val="C00000"/>
                </a:solidFill>
              </a:rPr>
              <a:t>O</a:t>
            </a:r>
            <a:r>
              <a:rPr lang="en-US" dirty="0" smtClean="0">
                <a:solidFill>
                  <a:srgbClr val="C00000"/>
                </a:solidFill>
                <a:effectLst>
                  <a:outerShdw blurRad="101600" dist="63500" dir="2700000" algn="tl" rotWithShape="0">
                    <a:prstClr val="black">
                      <a:alpha val="75000"/>
                    </a:prstClr>
                  </a:outerShdw>
                  <a:reflection blurRad="6350" stA="55000" endA="300" endPos="45500" dir="5400000" sy="-100000" algn="bl" rotWithShape="0"/>
                </a:effectLst>
              </a:rPr>
              <a:t>ther Products</a:t>
            </a:r>
            <a:endParaRPr lang="en-US" dirty="0">
              <a:solidFill>
                <a:srgbClr val="C00000"/>
              </a:solidFill>
              <a:effectLst>
                <a:outerShdw blurRad="101600" dist="63500" dir="2700000" algn="tl" rotWithShape="0">
                  <a:prstClr val="black">
                    <a:alpha val="75000"/>
                  </a:prstClr>
                </a:outerShdw>
                <a:reflection blurRad="6350" stA="55000" endA="300" endPos="45500" dir="5400000" sy="-100000" algn="bl" rotWithShape="0"/>
              </a:effectLst>
            </a:endParaRPr>
          </a:p>
        </p:txBody>
      </p:sp>
      <p:sp>
        <p:nvSpPr>
          <p:cNvPr id="8" name="Content Placeholder 7"/>
          <p:cNvSpPr>
            <a:spLocks noGrp="1"/>
          </p:cNvSpPr>
          <p:nvPr>
            <p:ph idx="1"/>
          </p:nvPr>
        </p:nvSpPr>
        <p:spPr/>
        <p:txBody>
          <a:bodyPr>
            <a:normAutofit fontScale="25000" lnSpcReduction="20000"/>
          </a:bodyPr>
          <a:lstStyle/>
          <a:p>
            <a:r>
              <a:rPr lang="en-US" sz="7400" dirty="0">
                <a:effectLst/>
              </a:rPr>
              <a:t>NIGELLA SEEDS (Black Cumin seeds</a:t>
            </a:r>
            <a:r>
              <a:rPr lang="en-US" sz="7400" dirty="0" smtClean="0">
                <a:effectLst/>
              </a:rPr>
              <a:t>)/</a:t>
            </a:r>
          </a:p>
          <a:p>
            <a:r>
              <a:rPr lang="en-US" sz="7400" dirty="0" smtClean="0">
                <a:effectLst/>
              </a:rPr>
              <a:t>sage </a:t>
            </a:r>
            <a:r>
              <a:rPr lang="en-US" sz="7400" dirty="0">
                <a:effectLst/>
              </a:rPr>
              <a:t>(POWDER, CRUSHED, TEA BAG CUT</a:t>
            </a:r>
            <a:r>
              <a:rPr lang="en-US" sz="7400" dirty="0" smtClean="0">
                <a:effectLst/>
              </a:rPr>
              <a:t>)/</a:t>
            </a:r>
          </a:p>
          <a:p>
            <a:r>
              <a:rPr lang="en-US" sz="7400" dirty="0" smtClean="0">
                <a:effectLst/>
              </a:rPr>
              <a:t>sun </a:t>
            </a:r>
            <a:r>
              <a:rPr lang="en-US" sz="7400" dirty="0">
                <a:effectLst/>
              </a:rPr>
              <a:t>flower seeds for animal feed</a:t>
            </a:r>
            <a:r>
              <a:rPr lang="en-US" sz="7400" dirty="0" smtClean="0">
                <a:effectLst/>
              </a:rPr>
              <a:t>/</a:t>
            </a:r>
          </a:p>
          <a:p>
            <a:r>
              <a:rPr lang="en-US" sz="7400" dirty="0" smtClean="0">
                <a:effectLst/>
              </a:rPr>
              <a:t>White </a:t>
            </a:r>
            <a:r>
              <a:rPr lang="en-US" sz="7400" dirty="0">
                <a:effectLst/>
              </a:rPr>
              <a:t>Pumpkin </a:t>
            </a:r>
            <a:r>
              <a:rPr lang="en-US" sz="7400" dirty="0" smtClean="0">
                <a:effectLst/>
              </a:rPr>
              <a:t>pulp</a:t>
            </a:r>
          </a:p>
          <a:p>
            <a:r>
              <a:rPr lang="en-US" sz="7400" dirty="0" smtClean="0">
                <a:effectLst/>
              </a:rPr>
              <a:t>Pumpkin </a:t>
            </a:r>
            <a:r>
              <a:rPr lang="en-US" sz="7400" dirty="0">
                <a:effectLst/>
              </a:rPr>
              <a:t>(wood pulp</a:t>
            </a:r>
            <a:r>
              <a:rPr lang="en-US" sz="7400" dirty="0" smtClean="0">
                <a:effectLst/>
              </a:rPr>
              <a:t>)</a:t>
            </a:r>
          </a:p>
          <a:p>
            <a:r>
              <a:rPr lang="en-US" sz="7400" dirty="0" smtClean="0">
                <a:effectLst/>
              </a:rPr>
              <a:t>Egyptian pulp</a:t>
            </a:r>
          </a:p>
          <a:p>
            <a:r>
              <a:rPr lang="en-US" sz="7400" dirty="0" smtClean="0">
                <a:effectLst/>
              </a:rPr>
              <a:t>Lemon Leaves</a:t>
            </a:r>
          </a:p>
          <a:p>
            <a:r>
              <a:rPr lang="en-US" sz="7400" dirty="0" smtClean="0">
                <a:effectLst/>
              </a:rPr>
              <a:t>Rose </a:t>
            </a:r>
            <a:r>
              <a:rPr lang="en-US" sz="7400" dirty="0">
                <a:effectLst/>
              </a:rPr>
              <a:t>of </a:t>
            </a:r>
            <a:r>
              <a:rPr lang="en-US" sz="7400" dirty="0" smtClean="0">
                <a:effectLst/>
              </a:rPr>
              <a:t>Jericho</a:t>
            </a:r>
          </a:p>
          <a:p>
            <a:r>
              <a:rPr lang="en-US" sz="7400" dirty="0" smtClean="0">
                <a:effectLst/>
              </a:rPr>
              <a:t>Safflower plant</a:t>
            </a:r>
            <a:endParaRPr lang="en-US" sz="7400" dirty="0">
              <a:effectLst/>
            </a:endParaRPr>
          </a:p>
          <a:p>
            <a:endParaRPr lang="en-US" dirty="0"/>
          </a:p>
        </p:txBody>
      </p:sp>
    </p:spTree>
    <p:extLst>
      <p:ext uri="{BB962C8B-B14F-4D97-AF65-F5344CB8AC3E}">
        <p14:creationId xmlns="" xmlns:p14="http://schemas.microsoft.com/office/powerpoint/2010/main" val="19094116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O</a:t>
            </a:r>
            <a:r>
              <a:rPr lang="en-US" dirty="0" smtClean="0">
                <a:solidFill>
                  <a:srgbClr val="C00000"/>
                </a:solidFill>
                <a:effectLst>
                  <a:outerShdw blurRad="101600" dist="63500" dir="2700000" algn="tl" rotWithShape="0">
                    <a:prstClr val="black">
                      <a:alpha val="75000"/>
                    </a:prstClr>
                  </a:outerShdw>
                  <a:reflection blurRad="6350" stA="55000" endA="300" endPos="45500" dir="5400000" sy="-100000" algn="bl" rotWithShape="0"/>
                </a:effectLst>
              </a:rPr>
              <a:t>ther Products</a:t>
            </a:r>
            <a:endParaRPr lang="en-US" dirty="0">
              <a:solidFill>
                <a:srgbClr val="C00000"/>
              </a:solidFill>
            </a:endParaRPr>
          </a:p>
        </p:txBody>
      </p:sp>
      <p:sp>
        <p:nvSpPr>
          <p:cNvPr id="3" name="Content Placeholder 2"/>
          <p:cNvSpPr>
            <a:spLocks noGrp="1"/>
          </p:cNvSpPr>
          <p:nvPr>
            <p:ph idx="1"/>
          </p:nvPr>
        </p:nvSpPr>
        <p:spPr/>
        <p:txBody>
          <a:bodyPr>
            <a:normAutofit fontScale="25000" lnSpcReduction="20000"/>
          </a:bodyPr>
          <a:lstStyle/>
          <a:p>
            <a:r>
              <a:rPr lang="en-US" sz="5500" dirty="0" smtClean="0">
                <a:effectLst/>
              </a:rPr>
              <a:t>Licorice leaves &amp; Licorice seeds</a:t>
            </a:r>
            <a:r>
              <a:rPr lang="x-none" sz="5500" i="1" smtClean="0">
                <a:effectLst/>
                <a:hlinkClick r:id="rId2"/>
              </a:rPr>
              <a:t>‏</a:t>
            </a:r>
            <a:r>
              <a:rPr lang="en-US" sz="5500" dirty="0" smtClean="0">
                <a:effectLst/>
              </a:rPr>
              <a:t>/</a:t>
            </a:r>
          </a:p>
          <a:p>
            <a:r>
              <a:rPr lang="en-US" sz="5500" dirty="0" smtClean="0">
                <a:effectLst/>
              </a:rPr>
              <a:t>Bitter Melon or Bitter apple</a:t>
            </a:r>
          </a:p>
          <a:p>
            <a:r>
              <a:rPr lang="en-US" sz="5500" dirty="0" smtClean="0">
                <a:effectLst/>
              </a:rPr>
              <a:t>Saffron</a:t>
            </a:r>
          </a:p>
          <a:p>
            <a:r>
              <a:rPr lang="en-US" sz="5500" dirty="0" smtClean="0">
                <a:effectLst/>
              </a:rPr>
              <a:t>Plant </a:t>
            </a:r>
            <a:r>
              <a:rPr lang="en-US" sz="5500" dirty="0" err="1" smtClean="0">
                <a:effectLst/>
              </a:rPr>
              <a:t>Alortp</a:t>
            </a:r>
            <a:endParaRPr lang="en-US" sz="5500" dirty="0" smtClean="0">
              <a:effectLst/>
            </a:endParaRPr>
          </a:p>
          <a:p>
            <a:r>
              <a:rPr lang="en-US" sz="5500" dirty="0" err="1" smtClean="0">
                <a:effectLst/>
              </a:rPr>
              <a:t>Malva</a:t>
            </a:r>
            <a:r>
              <a:rPr lang="en-US" sz="5500" dirty="0" smtClean="0">
                <a:effectLst/>
              </a:rPr>
              <a:t>  </a:t>
            </a:r>
            <a:r>
              <a:rPr lang="en-US" sz="5500" dirty="0" err="1" smtClean="0">
                <a:effectLst/>
              </a:rPr>
              <a:t>Parviflora</a:t>
            </a:r>
            <a:endParaRPr lang="en-US" sz="5500" dirty="0" smtClean="0">
              <a:effectLst/>
            </a:endParaRPr>
          </a:p>
          <a:p>
            <a:r>
              <a:rPr lang="en-US" sz="5500" dirty="0" smtClean="0">
                <a:effectLst/>
              </a:rPr>
              <a:t> </a:t>
            </a:r>
            <a:r>
              <a:rPr lang="en-US" sz="5500" dirty="0" err="1" smtClean="0">
                <a:effectLst/>
              </a:rPr>
              <a:t>Purslane</a:t>
            </a:r>
            <a:endParaRPr lang="en-US" sz="5500" dirty="0" smtClean="0">
              <a:effectLst/>
            </a:endParaRPr>
          </a:p>
          <a:p>
            <a:r>
              <a:rPr lang="en-US" sz="5500" dirty="0" smtClean="0">
                <a:effectLst/>
              </a:rPr>
              <a:t>Henna</a:t>
            </a:r>
          </a:p>
          <a:p>
            <a:r>
              <a:rPr lang="en-US" sz="5500" dirty="0" err="1" smtClean="0">
                <a:effectLst/>
              </a:rPr>
              <a:t>Senna</a:t>
            </a:r>
            <a:endParaRPr lang="en-US" sz="5500" dirty="0" smtClean="0">
              <a:effectLst/>
            </a:endParaRPr>
          </a:p>
          <a:p>
            <a:r>
              <a:rPr lang="en-US" sz="5500" dirty="0" smtClean="0">
                <a:effectLst/>
              </a:rPr>
              <a:t> kidney  Beans ( White Beans) </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O</a:t>
            </a:r>
            <a:r>
              <a:rPr lang="en-US" dirty="0" smtClean="0">
                <a:solidFill>
                  <a:srgbClr val="C00000"/>
                </a:solidFill>
                <a:effectLst>
                  <a:outerShdw blurRad="101600" dist="63500" dir="2700000" algn="tl" rotWithShape="0">
                    <a:prstClr val="black">
                      <a:alpha val="75000"/>
                    </a:prstClr>
                  </a:outerShdw>
                  <a:reflection blurRad="6350" stA="55000" endA="300" endPos="45500" dir="5400000" sy="-100000" algn="bl" rotWithShape="0"/>
                </a:effectLst>
              </a:rPr>
              <a:t>ther Products</a:t>
            </a:r>
            <a:endParaRPr lang="en-US"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r>
              <a:rPr lang="en-US" dirty="0" err="1" smtClean="0">
                <a:effectLst/>
              </a:rPr>
              <a:t>Handal</a:t>
            </a:r>
            <a:endParaRPr lang="en-US" dirty="0" smtClean="0">
              <a:effectLst/>
            </a:endParaRPr>
          </a:p>
          <a:p>
            <a:r>
              <a:rPr lang="en-US" dirty="0" smtClean="0">
                <a:effectLst/>
              </a:rPr>
              <a:t> </a:t>
            </a:r>
            <a:r>
              <a:rPr lang="en-US" dirty="0" err="1" smtClean="0">
                <a:effectLst/>
              </a:rPr>
              <a:t>Caorb</a:t>
            </a:r>
            <a:r>
              <a:rPr lang="en-US" dirty="0" smtClean="0">
                <a:effectLst/>
              </a:rPr>
              <a:t> (POWDER, CRUSHED, TEA BAG CUT)</a:t>
            </a:r>
          </a:p>
          <a:p>
            <a:r>
              <a:rPr lang="en-US" dirty="0" smtClean="0">
                <a:effectLst/>
              </a:rPr>
              <a:t>Olive leaves</a:t>
            </a:r>
          </a:p>
          <a:p>
            <a:r>
              <a:rPr lang="en-US" dirty="0" smtClean="0">
                <a:effectLst/>
              </a:rPr>
              <a:t> Guava leaves</a:t>
            </a:r>
          </a:p>
          <a:p>
            <a:r>
              <a:rPr lang="en-US" dirty="0" smtClean="0">
                <a:effectLst/>
              </a:rPr>
              <a:t>Laurel Leaves</a:t>
            </a:r>
          </a:p>
          <a:p>
            <a:r>
              <a:rPr lang="en-US" dirty="0" smtClean="0">
                <a:effectLst/>
              </a:rPr>
              <a:t>bay leaves</a:t>
            </a:r>
          </a:p>
          <a:p>
            <a:r>
              <a:rPr lang="en-US" dirty="0" smtClean="0">
                <a:effectLst/>
              </a:rPr>
              <a:t>SESAME  SEEDS </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O</a:t>
            </a:r>
            <a:r>
              <a:rPr lang="en-US" dirty="0" smtClean="0">
                <a:solidFill>
                  <a:srgbClr val="C00000"/>
                </a:solidFill>
                <a:effectLst>
                  <a:outerShdw blurRad="101600" dist="63500" dir="2700000" algn="tl" rotWithShape="0">
                    <a:prstClr val="black">
                      <a:alpha val="75000"/>
                    </a:prstClr>
                  </a:outerShdw>
                  <a:reflection blurRad="6350" stA="55000" endA="300" endPos="45500" dir="5400000" sy="-100000" algn="bl" rotWithShape="0"/>
                </a:effectLst>
              </a:rPr>
              <a:t>ther Products</a:t>
            </a:r>
            <a:endParaRPr lang="en-US" dirty="0">
              <a:solidFill>
                <a:srgbClr val="C00000"/>
              </a:solidFill>
            </a:endParaRPr>
          </a:p>
        </p:txBody>
      </p:sp>
      <p:sp>
        <p:nvSpPr>
          <p:cNvPr id="3" name="Content Placeholder 2"/>
          <p:cNvSpPr>
            <a:spLocks noGrp="1"/>
          </p:cNvSpPr>
          <p:nvPr>
            <p:ph idx="1"/>
          </p:nvPr>
        </p:nvSpPr>
        <p:spPr/>
        <p:txBody>
          <a:bodyPr>
            <a:normAutofit fontScale="47500" lnSpcReduction="20000"/>
          </a:bodyPr>
          <a:lstStyle/>
          <a:p>
            <a:r>
              <a:rPr lang="en-US" sz="3200" dirty="0" smtClean="0">
                <a:effectLst/>
              </a:rPr>
              <a:t>Rosemary</a:t>
            </a:r>
          </a:p>
          <a:p>
            <a:r>
              <a:rPr lang="en-US" sz="3200" dirty="0" smtClean="0">
                <a:effectLst/>
              </a:rPr>
              <a:t>Barley</a:t>
            </a:r>
          </a:p>
          <a:p>
            <a:r>
              <a:rPr lang="en-US" sz="3200" dirty="0" smtClean="0">
                <a:effectLst/>
              </a:rPr>
              <a:t>Alfa </a:t>
            </a:r>
            <a:r>
              <a:rPr lang="en-US" sz="3200" dirty="0" err="1" smtClean="0">
                <a:effectLst/>
              </a:rPr>
              <a:t>Alfa</a:t>
            </a:r>
            <a:r>
              <a:rPr lang="en-US" sz="3200" dirty="0" smtClean="0">
                <a:effectLst/>
              </a:rPr>
              <a:t> powder</a:t>
            </a:r>
          </a:p>
          <a:p>
            <a:r>
              <a:rPr lang="en-US" sz="3200" dirty="0" smtClean="0">
                <a:effectLst/>
              </a:rPr>
              <a:t>Onion powder/(slices)</a:t>
            </a:r>
          </a:p>
          <a:p>
            <a:r>
              <a:rPr lang="en-US" sz="3200" dirty="0" smtClean="0">
                <a:effectLst/>
              </a:rPr>
              <a:t>Carrot Powder</a:t>
            </a:r>
          </a:p>
          <a:p>
            <a:r>
              <a:rPr lang="en-US" sz="3200" dirty="0" smtClean="0">
                <a:effectLst/>
              </a:rPr>
              <a:t>Tomato powder</a:t>
            </a:r>
          </a:p>
          <a:p>
            <a:r>
              <a:rPr lang="en-US" sz="3200" dirty="0" smtClean="0">
                <a:effectLst/>
              </a:rPr>
              <a:t> Garlic powder</a:t>
            </a:r>
          </a:p>
          <a:p>
            <a:r>
              <a:rPr lang="en-US" sz="3200" dirty="0" smtClean="0">
                <a:effectLst/>
              </a:rPr>
              <a:t>Turmeric</a:t>
            </a:r>
          </a:p>
          <a:p>
            <a:r>
              <a:rPr lang="en-US" sz="3200" dirty="0" smtClean="0">
                <a:effectLst/>
              </a:rPr>
              <a:t>DUOM(ONLY IN EGYPT)</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24F1C"/>
                </a:solidFill>
              </a:rPr>
              <a:t>Product/Service:</a:t>
            </a:r>
            <a:endParaRPr lang="en-US" dirty="0">
              <a:solidFill>
                <a:srgbClr val="824F1C"/>
              </a:solidFill>
            </a:endParaRPr>
          </a:p>
        </p:txBody>
      </p:sp>
      <p:sp>
        <p:nvSpPr>
          <p:cNvPr id="5" name="Text Placeholder 4"/>
          <p:cNvSpPr>
            <a:spLocks noGrp="1"/>
          </p:cNvSpPr>
          <p:nvPr>
            <p:ph type="body" idx="1"/>
          </p:nvPr>
        </p:nvSpPr>
        <p:spPr/>
        <p:txBody>
          <a:bodyPr>
            <a:noAutofit/>
          </a:bodyPr>
          <a:lstStyle/>
          <a:p>
            <a:r>
              <a:rPr lang="en-US" sz="4400" dirty="0" smtClean="0">
                <a:ln w="1905"/>
                <a:effectLst>
                  <a:innerShdw blurRad="69850" dist="43180" dir="5400000">
                    <a:srgbClr val="000000">
                      <a:alpha val="65000"/>
                    </a:srgbClr>
                  </a:innerShdw>
                </a:effectLst>
              </a:rPr>
              <a:t>1.</a:t>
            </a:r>
            <a:r>
              <a:rPr lang="en-US" sz="4400" dirty="0" smtClean="0">
                <a:ln w="1905"/>
                <a:solidFill>
                  <a:srgbClr val="FFFFFF"/>
                </a:solidFill>
                <a:effectLst>
                  <a:innerShdw blurRad="69850" dist="43180" dir="5400000">
                    <a:srgbClr val="000000">
                      <a:alpha val="65000"/>
                    </a:srgbClr>
                  </a:innerShdw>
                </a:effectLst>
              </a:rPr>
              <a:t>Leaves</a:t>
            </a:r>
            <a:endParaRPr lang="en-US" sz="4400" dirty="0">
              <a:ln w="1905"/>
              <a:solidFill>
                <a:srgbClr val="FFFFFF"/>
              </a:solidFill>
              <a:effectLst>
                <a:innerShdw blurRad="69850" dist="43180" dir="5400000">
                  <a:srgbClr val="000000">
                    <a:alpha val="65000"/>
                  </a:srgbClr>
                </a:innerShdw>
              </a:effectLst>
            </a:endParaRPr>
          </a:p>
        </p:txBody>
      </p:sp>
      <p:pic>
        <p:nvPicPr>
          <p:cNvPr id="11" name="Content Placeholder 10" descr="Hibiscus-Leaves-300x225.png"/>
          <p:cNvPicPr>
            <a:picLocks noGrp="1" noChangeAspect="1"/>
          </p:cNvPicPr>
          <p:nvPr>
            <p:ph sz="half" idx="2"/>
          </p:nvPr>
        </p:nvPicPr>
        <p:blipFill>
          <a:blip r:embed="rId2" cstate="print">
            <a:extLst>
              <a:ext uri="{28A0092B-C50C-407E-A947-70E740481C1C}">
                <a14:useLocalDpi xmlns="" xmlns:a14="http://schemas.microsoft.com/office/drawing/2010/main" val="0"/>
              </a:ext>
            </a:extLst>
          </a:blip>
          <a:srcRect l="10512" r="10512"/>
          <a:stretch>
            <a:fillRect/>
          </a:stretch>
        </p:blipFill>
        <p:spPr>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 Placeholder 6"/>
          <p:cNvSpPr>
            <a:spLocks noGrp="1"/>
          </p:cNvSpPr>
          <p:nvPr>
            <p:ph type="body" sz="quarter" idx="3"/>
          </p:nvPr>
        </p:nvSpPr>
        <p:spPr/>
        <p:txBody>
          <a:bodyPr>
            <a:noAutofit/>
          </a:bodyPr>
          <a:lstStyle/>
          <a:p>
            <a:r>
              <a:rPr lang="en-US" sz="4400" dirty="0" smtClean="0">
                <a:ln w="1905"/>
                <a:solidFill>
                  <a:srgbClr val="FFFFFF"/>
                </a:solidFill>
                <a:effectLst>
                  <a:innerShdw blurRad="69850" dist="43180" dir="5400000">
                    <a:srgbClr val="000000">
                      <a:alpha val="65000"/>
                    </a:srgbClr>
                  </a:innerShdw>
                </a:effectLst>
              </a:rPr>
              <a:t>2.Seeds</a:t>
            </a:r>
            <a:endParaRPr lang="en-US" sz="4400" dirty="0">
              <a:ln w="1905"/>
              <a:solidFill>
                <a:srgbClr val="FFFFFF"/>
              </a:solidFill>
              <a:effectLst>
                <a:innerShdw blurRad="69850" dist="43180" dir="5400000">
                  <a:srgbClr val="000000">
                    <a:alpha val="65000"/>
                  </a:srgbClr>
                </a:innerShdw>
              </a:effectLst>
            </a:endParaRPr>
          </a:p>
        </p:txBody>
      </p:sp>
      <p:pic>
        <p:nvPicPr>
          <p:cNvPr id="12" name="Content Placeholder 11" descr="caraway seed.jpg"/>
          <p:cNvPicPr>
            <a:picLocks noGrp="1" noChangeAspect="1"/>
          </p:cNvPicPr>
          <p:nvPr>
            <p:ph sz="quarter" idx="4"/>
          </p:nvPr>
        </p:nvPicPr>
        <p:blipFill>
          <a:blip r:embed="rId3" cstate="print">
            <a:extLst>
              <a:ext uri="{28A0092B-C50C-407E-A947-70E740481C1C}">
                <a14:useLocalDpi xmlns="" xmlns:a14="http://schemas.microsoft.com/office/drawing/2010/main" val="0"/>
              </a:ext>
            </a:extLst>
          </a:blip>
          <a:srcRect l="10512" r="10512"/>
          <a:stretch>
            <a:fillRect/>
          </a:stretch>
        </p:blipFill>
        <p:spPr>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4578224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24F1C"/>
                </a:solidFill>
              </a:rPr>
              <a:t>Ordering Information</a:t>
            </a:r>
            <a:endParaRPr lang="en-US" dirty="0">
              <a:solidFill>
                <a:srgbClr val="824F1C"/>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dirty="0">
                <a:effectLst/>
              </a:rPr>
              <a:t>Minimum order: 20ft container.</a:t>
            </a:r>
          </a:p>
          <a:p>
            <a:pPr marL="0" indent="0">
              <a:buNone/>
            </a:pPr>
            <a:r>
              <a:rPr lang="en-US" dirty="0">
                <a:effectLst/>
              </a:rPr>
              <a:t>When placing an order please include the details </a:t>
            </a:r>
            <a:r>
              <a:rPr lang="en-US" dirty="0" smtClean="0">
                <a:effectLst/>
              </a:rPr>
              <a:t>below:</a:t>
            </a:r>
          </a:p>
          <a:p>
            <a:pPr lvl="0"/>
            <a:r>
              <a:rPr lang="en-US" dirty="0" smtClean="0">
                <a:effectLst/>
              </a:rPr>
              <a:t>Units required - i.e. number of Ton</a:t>
            </a:r>
          </a:p>
          <a:p>
            <a:pPr lvl="0"/>
            <a:r>
              <a:rPr lang="en-US" dirty="0" smtClean="0">
                <a:effectLst/>
              </a:rPr>
              <a:t>Full </a:t>
            </a:r>
            <a:r>
              <a:rPr lang="en-US" dirty="0">
                <a:effectLst/>
              </a:rPr>
              <a:t>product name </a:t>
            </a:r>
          </a:p>
          <a:p>
            <a:pPr lvl="0"/>
            <a:r>
              <a:rPr lang="en-US" dirty="0">
                <a:effectLst/>
              </a:rPr>
              <a:t>Part of product required - i.e. root, flower, herb, </a:t>
            </a:r>
            <a:r>
              <a:rPr lang="en-US" dirty="0" err="1">
                <a:effectLst/>
              </a:rPr>
              <a:t>etc</a:t>
            </a:r>
            <a:r>
              <a:rPr lang="en-US" dirty="0">
                <a:effectLst/>
              </a:rPr>
              <a:t> </a:t>
            </a:r>
          </a:p>
          <a:p>
            <a:pPr lvl="0"/>
            <a:r>
              <a:rPr lang="en-US" dirty="0">
                <a:effectLst/>
              </a:rPr>
              <a:t>Packaging.</a:t>
            </a:r>
          </a:p>
          <a:p>
            <a:pPr lvl="0"/>
            <a:r>
              <a:rPr lang="en-US" dirty="0">
                <a:effectLst/>
              </a:rPr>
              <a:t>Delivery requirement : as per agreement </a:t>
            </a:r>
          </a:p>
          <a:p>
            <a:endParaRPr lang="en-US" dirty="0"/>
          </a:p>
        </p:txBody>
      </p:sp>
    </p:spTree>
    <p:extLst>
      <p:ext uri="{BB962C8B-B14F-4D97-AF65-F5344CB8AC3E}">
        <p14:creationId xmlns="" xmlns:p14="http://schemas.microsoft.com/office/powerpoint/2010/main" val="28954597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24F1C"/>
                </a:solidFill>
              </a:rPr>
              <a:t>Cont. Of Ordering Information</a:t>
            </a:r>
            <a:endParaRPr lang="en-US" dirty="0">
              <a:solidFill>
                <a:srgbClr val="824F1C"/>
              </a:solidFill>
            </a:endParaRPr>
          </a:p>
        </p:txBody>
      </p:sp>
      <p:sp>
        <p:nvSpPr>
          <p:cNvPr id="3" name="Content Placeholder 2"/>
          <p:cNvSpPr>
            <a:spLocks noGrp="1"/>
          </p:cNvSpPr>
          <p:nvPr>
            <p:ph idx="1"/>
          </p:nvPr>
        </p:nvSpPr>
        <p:spPr/>
        <p:txBody>
          <a:bodyPr>
            <a:normAutofit fontScale="77500" lnSpcReduction="20000"/>
          </a:bodyPr>
          <a:lstStyle/>
          <a:p>
            <a:r>
              <a:rPr lang="en-US" dirty="0">
                <a:effectLst/>
              </a:rPr>
              <a:t>Delivery </a:t>
            </a:r>
            <a:r>
              <a:rPr lang="en-US" dirty="0" smtClean="0">
                <a:effectLst/>
              </a:rPr>
              <a:t>charges &amp; (INSURANCE)</a:t>
            </a:r>
            <a:endParaRPr lang="en-US" dirty="0">
              <a:effectLst/>
            </a:endParaRPr>
          </a:p>
          <a:p>
            <a:pPr marL="0" indent="0">
              <a:buNone/>
            </a:pPr>
            <a:r>
              <a:rPr lang="en-US" b="0" dirty="0">
                <a:effectLst/>
              </a:rPr>
              <a:t>All Delivery by over sea or plan </a:t>
            </a:r>
            <a:endParaRPr lang="en-US" b="0" dirty="0" smtClean="0">
              <a:effectLst/>
            </a:endParaRPr>
          </a:p>
          <a:p>
            <a:pPr marL="0" indent="0">
              <a:buNone/>
            </a:pPr>
            <a:r>
              <a:rPr lang="en-US" b="0" dirty="0" smtClean="0">
                <a:effectLst/>
              </a:rPr>
              <a:t>WE INSURE YOUR SELL PRODUCT From FACTORY TO YOUR PORT FREE</a:t>
            </a:r>
            <a:endParaRPr lang="en-US" b="0" dirty="0">
              <a:effectLst/>
            </a:endParaRPr>
          </a:p>
          <a:p>
            <a:r>
              <a:rPr lang="en-US" dirty="0">
                <a:effectLst/>
              </a:rPr>
              <a:t>NOTE</a:t>
            </a:r>
          </a:p>
          <a:p>
            <a:pPr marL="0" indent="0">
              <a:buNone/>
            </a:pPr>
            <a:r>
              <a:rPr lang="en-US" b="0" dirty="0">
                <a:effectLst/>
              </a:rPr>
              <a:t>Any Simple required HAVE Delivery charges </a:t>
            </a:r>
          </a:p>
          <a:p>
            <a:r>
              <a:rPr lang="en-US" dirty="0" smtClean="0">
                <a:effectLst/>
              </a:rPr>
              <a:t>bank details.</a:t>
            </a:r>
            <a:endParaRPr lang="en-US" dirty="0">
              <a:effectLst/>
            </a:endParaRPr>
          </a:p>
          <a:p>
            <a:pPr marL="0" indent="0">
              <a:buNone/>
            </a:pPr>
            <a:r>
              <a:rPr lang="en-US" b="0" dirty="0">
                <a:effectLst/>
              </a:rPr>
              <a:t>Our preferred payment method is directly through our bank or L/C . For </a:t>
            </a:r>
            <a:r>
              <a:rPr lang="en-US" b="0" dirty="0" err="1" smtClean="0">
                <a:effectLst/>
              </a:rPr>
              <a:t>US.Dollar</a:t>
            </a:r>
            <a:r>
              <a:rPr lang="en-US" b="0" dirty="0" smtClean="0">
                <a:effectLst/>
              </a:rPr>
              <a:t> payments </a:t>
            </a:r>
            <a:r>
              <a:rPr lang="en-US" b="0" dirty="0">
                <a:effectLst/>
              </a:rPr>
              <a:t>our bank details are as follows: A/C NO. 19660150 BANQUE DU CAIRE.ELZOHOUR BRANCH </a:t>
            </a:r>
            <a:r>
              <a:rPr lang="en-US" b="0" dirty="0" smtClean="0">
                <a:effectLst/>
              </a:rPr>
              <a:t>-</a:t>
            </a:r>
            <a:r>
              <a:rPr lang="en-US" b="0" smtClean="0">
                <a:effectLst/>
              </a:rPr>
              <a:t>NASR CITY- CAIRO </a:t>
            </a:r>
            <a:r>
              <a:rPr lang="en-US" b="0" dirty="0" smtClean="0">
                <a:effectLst/>
              </a:rPr>
              <a:t>- </a:t>
            </a:r>
            <a:r>
              <a:rPr lang="en-US" b="0" dirty="0">
                <a:effectLst/>
              </a:rPr>
              <a:t>EGYPT swift code BCAIEGCX196  </a:t>
            </a:r>
          </a:p>
          <a:p>
            <a:endParaRPr lang="en-US" dirty="0"/>
          </a:p>
        </p:txBody>
      </p:sp>
    </p:spTree>
    <p:extLst>
      <p:ext uri="{BB962C8B-B14F-4D97-AF65-F5344CB8AC3E}">
        <p14:creationId xmlns="" xmlns:p14="http://schemas.microsoft.com/office/powerpoint/2010/main" val="21479433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solidFill>
              </a:rPr>
              <a:t>How To Contact Us</a:t>
            </a:r>
            <a:endParaRPr lang="en-US" dirty="0">
              <a:solidFill>
                <a:schemeClr val="accent4"/>
              </a:solidFill>
            </a:endParaRPr>
          </a:p>
        </p:txBody>
      </p:sp>
      <p:sp>
        <p:nvSpPr>
          <p:cNvPr id="3" name="Content Placeholder 2"/>
          <p:cNvSpPr>
            <a:spLocks noGrp="1"/>
          </p:cNvSpPr>
          <p:nvPr>
            <p:ph idx="1"/>
          </p:nvPr>
        </p:nvSpPr>
        <p:spPr/>
        <p:txBody>
          <a:bodyPr>
            <a:normAutofit fontScale="92500" lnSpcReduction="20000"/>
          </a:bodyPr>
          <a:lstStyle/>
          <a:p>
            <a:r>
              <a:rPr lang="en-US" dirty="0">
                <a:effectLst/>
              </a:rPr>
              <a:t>Orders can be taken between 24 Hour</a:t>
            </a:r>
            <a:r>
              <a:rPr lang="en-US" dirty="0" smtClean="0">
                <a:effectLst/>
              </a:rPr>
              <a:t>.</a:t>
            </a:r>
          </a:p>
          <a:p>
            <a:r>
              <a:rPr lang="en-US" dirty="0" smtClean="0">
                <a:effectLst/>
              </a:rPr>
              <a:t> </a:t>
            </a:r>
            <a:r>
              <a:rPr lang="en-US" dirty="0">
                <a:effectLst/>
              </a:rPr>
              <a:t>Telephone:- </a:t>
            </a:r>
            <a:r>
              <a:rPr lang="en-US" dirty="0" smtClean="0">
                <a:effectLst/>
              </a:rPr>
              <a:t> +2-01001699937</a:t>
            </a:r>
            <a:endParaRPr lang="en-US" dirty="0">
              <a:effectLst/>
            </a:endParaRPr>
          </a:p>
          <a:p>
            <a:r>
              <a:rPr lang="en-US" dirty="0">
                <a:effectLst/>
              </a:rPr>
              <a:t>FAX:-	+</a:t>
            </a:r>
            <a:r>
              <a:rPr lang="en-US" dirty="0" smtClean="0">
                <a:effectLst/>
              </a:rPr>
              <a:t>202-24045461</a:t>
            </a:r>
            <a:endParaRPr lang="en-US" dirty="0">
              <a:effectLst/>
            </a:endParaRPr>
          </a:p>
          <a:p>
            <a:r>
              <a:rPr lang="en-US" dirty="0">
                <a:effectLst/>
              </a:rPr>
              <a:t>Factory address: EL </a:t>
            </a:r>
            <a:r>
              <a:rPr lang="en-US" dirty="0" smtClean="0">
                <a:effectLst/>
              </a:rPr>
              <a:t>NAZLA  -  FAYOUM  - EGYPT.</a:t>
            </a:r>
            <a:endParaRPr lang="en-US" dirty="0">
              <a:effectLst/>
            </a:endParaRPr>
          </a:p>
          <a:p>
            <a:r>
              <a:rPr lang="en-US" dirty="0">
                <a:effectLst/>
              </a:rPr>
              <a:t>Write to: El </a:t>
            </a:r>
            <a:r>
              <a:rPr lang="en-US" dirty="0" err="1" smtClean="0">
                <a:effectLst/>
              </a:rPr>
              <a:t>Deeb</a:t>
            </a:r>
            <a:r>
              <a:rPr lang="en-US" dirty="0" smtClean="0">
                <a:effectLst/>
              </a:rPr>
              <a:t> </a:t>
            </a:r>
            <a:r>
              <a:rPr lang="en-US" dirty="0">
                <a:effectLst/>
              </a:rPr>
              <a:t>Trading Company, </a:t>
            </a:r>
            <a:r>
              <a:rPr lang="en-US" dirty="0" err="1" smtClean="0">
                <a:effectLst/>
              </a:rPr>
              <a:t>P.o.BOX</a:t>
            </a:r>
            <a:r>
              <a:rPr lang="en-US" dirty="0" smtClean="0">
                <a:effectLst/>
              </a:rPr>
              <a:t> 8320  -       Nasr city, Cairo</a:t>
            </a:r>
            <a:r>
              <a:rPr lang="en-US" dirty="0">
                <a:effectLst/>
              </a:rPr>
              <a:t>, </a:t>
            </a:r>
            <a:r>
              <a:rPr lang="en-US" dirty="0" smtClean="0">
                <a:effectLst/>
              </a:rPr>
              <a:t>Egypt</a:t>
            </a:r>
            <a:r>
              <a:rPr lang="en-US" dirty="0">
                <a:effectLst/>
              </a:rPr>
              <a:t>. </a:t>
            </a:r>
            <a:endParaRPr lang="en-US" dirty="0" smtClean="0">
              <a:effectLst/>
            </a:endParaRPr>
          </a:p>
          <a:p>
            <a:r>
              <a:rPr lang="en-US" dirty="0" smtClean="0">
                <a:effectLst/>
              </a:rPr>
              <a:t>Email: omar.eldeeb@</a:t>
            </a:r>
            <a:r>
              <a:rPr lang="en-US" u="sng" dirty="0" smtClean="0">
                <a:effectLst/>
              </a:rPr>
              <a:t>dtcegypt.com</a:t>
            </a:r>
            <a:endParaRPr lang="en-US" dirty="0">
              <a:effectLst/>
            </a:endParaRPr>
          </a:p>
          <a:p>
            <a:r>
              <a:rPr lang="en-US" dirty="0">
                <a:effectLst/>
              </a:rPr>
              <a:t>Website: </a:t>
            </a:r>
            <a:r>
              <a:rPr lang="en-US" dirty="0" smtClean="0">
                <a:effectLst/>
                <a:hlinkClick r:id="rId2"/>
              </a:rPr>
              <a:t>www.dtcegypt.com</a:t>
            </a:r>
            <a:endParaRPr lang="en-US" dirty="0">
              <a:effectLst/>
            </a:endParaRPr>
          </a:p>
        </p:txBody>
      </p:sp>
    </p:spTree>
    <p:extLst>
      <p:ext uri="{BB962C8B-B14F-4D97-AF65-F5344CB8AC3E}">
        <p14:creationId xmlns="" xmlns:p14="http://schemas.microsoft.com/office/powerpoint/2010/main" val="32704835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24F1C"/>
                </a:solidFill>
              </a:rPr>
              <a:t>Our Policy</a:t>
            </a:r>
            <a:endParaRPr lang="en-US" dirty="0">
              <a:solidFill>
                <a:srgbClr val="824F1C"/>
              </a:solidFill>
            </a:endParaRPr>
          </a:p>
        </p:txBody>
      </p:sp>
      <p:sp>
        <p:nvSpPr>
          <p:cNvPr id="3" name="Content Placeholder 2"/>
          <p:cNvSpPr>
            <a:spLocks noGrp="1"/>
          </p:cNvSpPr>
          <p:nvPr>
            <p:ph idx="1"/>
          </p:nvPr>
        </p:nvSpPr>
        <p:spPr/>
        <p:txBody>
          <a:bodyPr>
            <a:normAutofit fontScale="92500" lnSpcReduction="10000"/>
          </a:bodyPr>
          <a:lstStyle/>
          <a:p>
            <a:r>
              <a:rPr lang="en-US" dirty="0">
                <a:effectLst/>
              </a:rPr>
              <a:t>We are fully aware of the important roles of product’s quality. Thus, our company have been trying our best to gain the deepest belief as well as satisfying the full demands of our valued customers by applying and maintaining the Quality Management System as ISO 9001:2000 and ISO 9001:2008. We commit to implement as follow: 1. Supplying to our customers with the best quality, corresponding to the specifications of products showed signed contracts. 2. Maintaining the Quality Management System, complying the full requirements of ISO 9001:2000 and ISO 9001:2008&amp; documents of </a:t>
            </a:r>
            <a:r>
              <a:rPr lang="en-US" dirty="0" smtClean="0">
                <a:effectLst/>
              </a:rPr>
              <a:t>El </a:t>
            </a:r>
            <a:r>
              <a:rPr lang="en-US" dirty="0" err="1" smtClean="0">
                <a:effectLst/>
              </a:rPr>
              <a:t>Deeb</a:t>
            </a:r>
            <a:r>
              <a:rPr lang="en-US" dirty="0" smtClean="0">
                <a:effectLst/>
              </a:rPr>
              <a:t> </a:t>
            </a:r>
            <a:r>
              <a:rPr lang="en-US" dirty="0">
                <a:effectLst/>
              </a:rPr>
              <a:t>Trading Company for Export and Import.</a:t>
            </a:r>
          </a:p>
          <a:p>
            <a:endParaRPr lang="en-US" dirty="0"/>
          </a:p>
        </p:txBody>
      </p:sp>
    </p:spTree>
    <p:extLst>
      <p:ext uri="{BB962C8B-B14F-4D97-AF65-F5344CB8AC3E}">
        <p14:creationId xmlns="" xmlns:p14="http://schemas.microsoft.com/office/powerpoint/2010/main" val="35036461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24F1C"/>
                </a:solidFill>
              </a:rPr>
              <a:t>Cont. Of Our Policy</a:t>
            </a:r>
            <a:endParaRPr lang="en-US" dirty="0">
              <a:solidFill>
                <a:srgbClr val="824F1C"/>
              </a:solidFill>
            </a:endParaRPr>
          </a:p>
        </p:txBody>
      </p:sp>
      <p:pic>
        <p:nvPicPr>
          <p:cNvPr id="6" name="Content Placeholder 5" descr="Untitled.png"/>
          <p:cNvPicPr>
            <a:picLocks noGrp="1" noChangeAspect="1"/>
          </p:cNvPicPr>
          <p:nvPr>
            <p:ph sz="half" idx="1"/>
          </p:nvPr>
        </p:nvPicPr>
        <p:blipFill rotWithShape="1">
          <a:blip r:embed="rId2" cstate="print">
            <a:extLst>
              <a:ext uri="{28A0092B-C50C-407E-A947-70E740481C1C}">
                <a14:useLocalDpi xmlns="" xmlns:a14="http://schemas.microsoft.com/office/drawing/2010/main" val="0"/>
              </a:ext>
            </a:extLst>
          </a:blip>
          <a:srcRect t="-91678" b="12357"/>
          <a:stretch/>
        </p:blipFill>
        <p:spPr>
          <a:xfrm>
            <a:off x="779462" y="-320034"/>
            <a:ext cx="3657600" cy="5333497"/>
          </a:xfrm>
          <a:prstGeom prst="rect">
            <a:avLst/>
          </a:prstGeom>
          <a:ln>
            <a:noFill/>
          </a:ln>
          <a:effectLst>
            <a:outerShdw blurRad="190500" algn="tl" rotWithShape="0">
              <a:srgbClr val="000000">
                <a:alpha val="70000"/>
              </a:srgbClr>
            </a:outerShdw>
          </a:effectLst>
        </p:spPr>
      </p:pic>
      <p:pic>
        <p:nvPicPr>
          <p:cNvPr id="7" name="Content Placeholder 6" descr="Untitled2.png"/>
          <p:cNvPicPr>
            <a:picLocks noGrp="1" noChangeAspect="1"/>
          </p:cNvPicPr>
          <p:nvPr>
            <p:ph sz="half" idx="2"/>
          </p:nvPr>
        </p:nvPicPr>
        <p:blipFill>
          <a:blip r:embed="rId3" cstate="print">
            <a:extLst>
              <a:ext uri="{28A0092B-C50C-407E-A947-70E740481C1C}">
                <a14:useLocalDpi xmlns="" xmlns:a14="http://schemas.microsoft.com/office/drawing/2010/main" val="0"/>
              </a:ext>
            </a:extLst>
          </a:blip>
          <a:srcRect t="-24221" b="-24221"/>
          <a:stretch>
            <a:fillRect/>
          </a:stretch>
        </p:blipFill>
        <p:spPr>
          <a:xfrm>
            <a:off x="4703763" y="1761565"/>
            <a:ext cx="3657600" cy="3853513"/>
          </a:xfrm>
          <a:prstGeom prst="rect">
            <a:avLst/>
          </a:prstGeom>
          <a:ln>
            <a:noFill/>
          </a:ln>
          <a:effectLst>
            <a:outerShdw blurRad="190500" algn="tl" rotWithShape="0">
              <a:srgbClr val="000000">
                <a:alpha val="70000"/>
              </a:srgbClr>
            </a:outerShdw>
          </a:effectLst>
        </p:spPr>
      </p:pic>
    </p:spTree>
    <p:extLst>
      <p:ext uri="{BB962C8B-B14F-4D97-AF65-F5344CB8AC3E}">
        <p14:creationId xmlns="" xmlns:p14="http://schemas.microsoft.com/office/powerpoint/2010/main" val="36634999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24F1C"/>
                </a:solidFill>
              </a:rPr>
              <a:t>Cont. Of Our Policy</a:t>
            </a:r>
            <a:endParaRPr lang="en-US" dirty="0">
              <a:solidFill>
                <a:srgbClr val="824F1C"/>
              </a:solidFill>
            </a:endParaRPr>
          </a:p>
        </p:txBody>
      </p:sp>
      <p:pic>
        <p:nvPicPr>
          <p:cNvPr id="5" name="Content Placeholder 4" descr="62df319ba98515d034178671ce3d1a85.png"/>
          <p:cNvPicPr>
            <a:picLocks noGrp="1" noChangeAspect="1"/>
          </p:cNvPicPr>
          <p:nvPr>
            <p:ph sz="half" idx="1"/>
          </p:nvPr>
        </p:nvPicPr>
        <p:blipFill>
          <a:blip r:embed="rId2" cstate="print">
            <a:extLst>
              <a:ext uri="{28A0092B-C50C-407E-A947-70E740481C1C}">
                <a14:useLocalDpi xmlns="" xmlns:a14="http://schemas.microsoft.com/office/drawing/2010/main" val="0"/>
              </a:ext>
            </a:extLst>
          </a:blip>
          <a:srcRect t="12143" b="12143"/>
          <a:stretch>
            <a:fillRect/>
          </a:stretch>
        </p:blipFill>
        <p:spPr>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Content Placeholder 5" descr="391e632b66f2ea7c74a36603c8ebcfc7.png"/>
          <p:cNvPicPr>
            <a:picLocks noGrp="1" noChangeAspect="1"/>
          </p:cNvPicPr>
          <p:nvPr>
            <p:ph sz="half" idx="2"/>
          </p:nvPr>
        </p:nvPicPr>
        <p:blipFill>
          <a:blip r:embed="rId3" cstate="print">
            <a:extLst>
              <a:ext uri="{28A0092B-C50C-407E-A947-70E740481C1C}">
                <a14:useLocalDpi xmlns="" xmlns:a14="http://schemas.microsoft.com/office/drawing/2010/main" val="0"/>
              </a:ext>
            </a:extLst>
          </a:blip>
          <a:srcRect t="11237" b="11237"/>
          <a:stretch>
            <a:fillRect/>
          </a:stretch>
        </p:blipFill>
        <p:spPr>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 xmlns:p14="http://schemas.microsoft.com/office/powerpoint/2010/main" val="34519267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hank-You-With-Many-Meme-Image.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428117" y="685174"/>
            <a:ext cx="4321070" cy="40107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10677080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
                <a:rot lat="0" lon="0" rev="10800000"/>
              </a:lightRig>
            </a:scene3d>
            <a:sp3d>
              <a:bevelT w="27940" h="12700"/>
              <a:contourClr>
                <a:srgbClr val="DDDDDD"/>
              </a:contourClr>
            </a:sp3d>
          </a:bodyPr>
          <a:lstStyle/>
          <a:p>
            <a:r>
              <a:rPr lang="en-US" spc="150" dirty="0" smtClean="0">
                <a:ln w="11430"/>
                <a:solidFill>
                  <a:srgbClr val="824F1C"/>
                </a:solidFill>
                <a:effectLst>
                  <a:outerShdw blurRad="25400" algn="tl" rotWithShape="0">
                    <a:srgbClr val="000000">
                      <a:alpha val="43000"/>
                    </a:srgbClr>
                  </a:outerShdw>
                  <a:reflection blurRad="6350" stA="55000" endA="300" endPos="45500" dir="5400000" sy="-100000" algn="bl" rotWithShape="0"/>
                </a:effectLst>
              </a:rPr>
              <a:t>Leaves</a:t>
            </a:r>
            <a:endParaRPr lang="en-US" spc="150" dirty="0">
              <a:ln w="11430"/>
              <a:solidFill>
                <a:srgbClr val="824F1C"/>
              </a:solidFill>
              <a:effectLst>
                <a:outerShdw blurRad="25400" algn="tl" rotWithShape="0">
                  <a:srgbClr val="000000">
                    <a:alpha val="43000"/>
                  </a:srgbClr>
                </a:outerShdw>
                <a:reflection blurRad="6350" stA="55000" endA="300" endPos="45500" dir="5400000" sy="-100000" algn="bl" rotWithShape="0"/>
              </a:effectLst>
            </a:endParaRPr>
          </a:p>
        </p:txBody>
      </p:sp>
      <p:sp>
        <p:nvSpPr>
          <p:cNvPr id="3" name="Content Placeholder 2"/>
          <p:cNvSpPr>
            <a:spLocks noGrp="1"/>
          </p:cNvSpPr>
          <p:nvPr>
            <p:ph sz="half" idx="1"/>
          </p:nvPr>
        </p:nvSpPr>
        <p:spPr/>
        <p:txBody>
          <a:bodyPr>
            <a:normAutofit/>
          </a:bodyPr>
          <a:lstStyle/>
          <a:p>
            <a:r>
              <a:rPr lang="en-US" sz="2400" dirty="0" smtClean="0"/>
              <a:t>Basil Leaves</a:t>
            </a:r>
          </a:p>
          <a:p>
            <a:r>
              <a:rPr lang="en-US" sz="2400" dirty="0" smtClean="0"/>
              <a:t>Spearmint Leaves</a:t>
            </a:r>
          </a:p>
          <a:p>
            <a:r>
              <a:rPr lang="en-US" sz="2400" dirty="0" smtClean="0"/>
              <a:t>Peppermint Leaves</a:t>
            </a:r>
          </a:p>
          <a:p>
            <a:r>
              <a:rPr lang="en-US" sz="2400" dirty="0" smtClean="0"/>
              <a:t>Molokai Leaves</a:t>
            </a:r>
          </a:p>
          <a:p>
            <a:r>
              <a:rPr lang="en-US" sz="2400" dirty="0"/>
              <a:t>Hibiscus </a:t>
            </a:r>
            <a:r>
              <a:rPr lang="en-US" sz="2400" dirty="0" smtClean="0"/>
              <a:t>Flower</a:t>
            </a:r>
          </a:p>
          <a:p>
            <a:r>
              <a:rPr lang="en-US" sz="2400" dirty="0" smtClean="0"/>
              <a:t>Chamomile Flower</a:t>
            </a:r>
            <a:endParaRPr lang="en-US" sz="2400" dirty="0"/>
          </a:p>
          <a:p>
            <a:endParaRPr lang="en-US" dirty="0" smtClean="0"/>
          </a:p>
          <a:p>
            <a:endParaRPr lang="en-US" dirty="0"/>
          </a:p>
        </p:txBody>
      </p:sp>
      <p:sp>
        <p:nvSpPr>
          <p:cNvPr id="4" name="Content Placeholder 3"/>
          <p:cNvSpPr>
            <a:spLocks noGrp="1"/>
          </p:cNvSpPr>
          <p:nvPr>
            <p:ph sz="half" idx="2"/>
          </p:nvPr>
        </p:nvSpPr>
        <p:spPr/>
        <p:txBody>
          <a:bodyPr>
            <a:normAutofit/>
          </a:bodyPr>
          <a:lstStyle/>
          <a:p>
            <a:r>
              <a:rPr lang="en-US" sz="2400" dirty="0" smtClean="0"/>
              <a:t>Celery </a:t>
            </a:r>
            <a:r>
              <a:rPr lang="en-US" sz="2400" dirty="0"/>
              <a:t>Leaves</a:t>
            </a:r>
          </a:p>
          <a:p>
            <a:r>
              <a:rPr lang="en-US" sz="2400" dirty="0" smtClean="0"/>
              <a:t>Lemon </a:t>
            </a:r>
            <a:r>
              <a:rPr lang="en-US" sz="2400" dirty="0"/>
              <a:t>Grass Leaves </a:t>
            </a:r>
            <a:endParaRPr lang="en-US" sz="2400" dirty="0" smtClean="0"/>
          </a:p>
          <a:p>
            <a:r>
              <a:rPr lang="en-US" sz="2400" dirty="0" smtClean="0"/>
              <a:t>Parsley Leaves</a:t>
            </a:r>
          </a:p>
          <a:p>
            <a:r>
              <a:rPr lang="en-US" sz="2400" dirty="0" smtClean="0"/>
              <a:t>Marjoram Leaves</a:t>
            </a:r>
          </a:p>
          <a:p>
            <a:r>
              <a:rPr lang="en-US" sz="2400" dirty="0" smtClean="0"/>
              <a:t>Dill Leaves</a:t>
            </a:r>
          </a:p>
          <a:p>
            <a:r>
              <a:rPr lang="en-US" sz="2400" dirty="0" smtClean="0"/>
              <a:t>Calendula Flower</a:t>
            </a:r>
          </a:p>
          <a:p>
            <a:endParaRPr lang="en-US" dirty="0" smtClean="0"/>
          </a:p>
        </p:txBody>
      </p:sp>
    </p:spTree>
    <p:extLst>
      <p:ext uri="{BB962C8B-B14F-4D97-AF65-F5344CB8AC3E}">
        <p14:creationId xmlns="" xmlns:p14="http://schemas.microsoft.com/office/powerpoint/2010/main" val="16251996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a:t>
            </a:r>
            <a:r>
              <a:rPr lang="en-US" dirty="0" smtClean="0"/>
              <a:t>. Chamomile Flower</a:t>
            </a:r>
            <a:endParaRPr lang="en-US" dirty="0"/>
          </a:p>
        </p:txBody>
      </p:sp>
      <p:sp>
        <p:nvSpPr>
          <p:cNvPr id="5" name="Text Placeholder 4"/>
          <p:cNvSpPr>
            <a:spLocks noGrp="1"/>
          </p:cNvSpPr>
          <p:nvPr>
            <p:ph type="body" idx="1"/>
          </p:nvPr>
        </p:nvSpPr>
        <p:spPr/>
        <p:txBody>
          <a:bodyPr/>
          <a:lstStyle/>
          <a:p>
            <a:pPr algn="l"/>
            <a:r>
              <a:rPr lang="en-US" dirty="0" smtClean="0"/>
              <a:t>Available In</a:t>
            </a:r>
            <a:endParaRPr lang="en-US" dirty="0"/>
          </a:p>
        </p:txBody>
      </p:sp>
      <p:sp>
        <p:nvSpPr>
          <p:cNvPr id="3" name="Content Placeholder 2"/>
          <p:cNvSpPr>
            <a:spLocks noGrp="1"/>
          </p:cNvSpPr>
          <p:nvPr>
            <p:ph sz="half" idx="2"/>
          </p:nvPr>
        </p:nvSpPr>
        <p:spPr/>
        <p:txBody>
          <a:bodyPr>
            <a:normAutofit lnSpcReduction="10000"/>
          </a:bodyPr>
          <a:lstStyle/>
          <a:p>
            <a:r>
              <a:rPr lang="en-US" dirty="0"/>
              <a:t>Chamomile </a:t>
            </a:r>
            <a:r>
              <a:rPr lang="en-US" dirty="0" smtClean="0"/>
              <a:t> Tea Bag Cut</a:t>
            </a:r>
          </a:p>
          <a:p>
            <a:r>
              <a:rPr lang="en-US" dirty="0"/>
              <a:t>Chamomile </a:t>
            </a:r>
            <a:r>
              <a:rPr lang="en-US" dirty="0" smtClean="0"/>
              <a:t>1</a:t>
            </a:r>
            <a:r>
              <a:rPr lang="en-US" baseline="30000" dirty="0" smtClean="0"/>
              <a:t>st</a:t>
            </a:r>
            <a:r>
              <a:rPr lang="en-US" dirty="0" smtClean="0"/>
              <a:t> Quality (Flower only)</a:t>
            </a:r>
          </a:p>
          <a:p>
            <a:r>
              <a:rPr lang="en-US" dirty="0"/>
              <a:t>Chamomile </a:t>
            </a:r>
            <a:r>
              <a:rPr lang="en-US" dirty="0" smtClean="0"/>
              <a:t> 2</a:t>
            </a:r>
            <a:r>
              <a:rPr lang="en-US" baseline="30000" dirty="0" smtClean="0"/>
              <a:t>nd</a:t>
            </a:r>
            <a:r>
              <a:rPr lang="en-US" dirty="0" smtClean="0"/>
              <a:t> Quality </a:t>
            </a:r>
          </a:p>
          <a:p>
            <a:r>
              <a:rPr lang="en-US" dirty="0"/>
              <a:t>Chamomile </a:t>
            </a:r>
            <a:r>
              <a:rPr lang="en-US" dirty="0" smtClean="0"/>
              <a:t> Petals</a:t>
            </a:r>
          </a:p>
          <a:p>
            <a:r>
              <a:rPr lang="en-US" dirty="0"/>
              <a:t>Chamomile </a:t>
            </a:r>
            <a:r>
              <a:rPr lang="en-US" dirty="0" smtClean="0"/>
              <a:t> Seeds</a:t>
            </a:r>
          </a:p>
          <a:p>
            <a:r>
              <a:rPr lang="en-US" dirty="0"/>
              <a:t>Chamomile </a:t>
            </a:r>
            <a:r>
              <a:rPr lang="en-US" dirty="0" smtClean="0"/>
              <a:t> Powder</a:t>
            </a:r>
            <a:endParaRPr lang="en-US" dirty="0"/>
          </a:p>
        </p:txBody>
      </p:sp>
      <p:pic>
        <p:nvPicPr>
          <p:cNvPr id="8" name="Content Placeholder 7" descr="dry-chamomile.jpg"/>
          <p:cNvPicPr>
            <a:picLocks noGrp="1" noChangeAspect="1"/>
          </p:cNvPicPr>
          <p:nvPr>
            <p:ph sz="quarter" idx="4"/>
          </p:nvPr>
        </p:nvPicPr>
        <p:blipFill>
          <a:blip r:embed="rId2" cstate="print">
            <a:extLst>
              <a:ext uri="{28A0092B-C50C-407E-A947-70E740481C1C}">
                <a14:useLocalDpi xmlns="" xmlns:a14="http://schemas.microsoft.com/office/drawing/2010/main" val="0"/>
              </a:ext>
            </a:extLst>
          </a:blip>
          <a:srcRect l="7002" r="7002"/>
          <a:stretch>
            <a:fillRect/>
          </a:stretch>
        </p:blipFill>
        <p:spPr>
          <a:xfrm>
            <a:off x="4703762" y="1888405"/>
            <a:ext cx="4001627" cy="397899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 xmlns:p14="http://schemas.microsoft.com/office/powerpoint/2010/main" val="4531459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Parsley Leaves</a:t>
            </a:r>
            <a:endParaRPr lang="en-US" dirty="0"/>
          </a:p>
        </p:txBody>
      </p:sp>
      <p:sp>
        <p:nvSpPr>
          <p:cNvPr id="3" name="Text Placeholder 2"/>
          <p:cNvSpPr>
            <a:spLocks noGrp="1"/>
          </p:cNvSpPr>
          <p:nvPr>
            <p:ph type="body" idx="1"/>
          </p:nvPr>
        </p:nvSpPr>
        <p:spPr/>
        <p:txBody>
          <a:bodyPr>
            <a:normAutofit/>
          </a:bodyPr>
          <a:lstStyle/>
          <a:p>
            <a:pPr algn="l"/>
            <a:r>
              <a:rPr lang="en-US" sz="2600" dirty="0" smtClean="0"/>
              <a:t>Available In	</a:t>
            </a:r>
            <a:r>
              <a:rPr lang="en-US" dirty="0" smtClean="0"/>
              <a:t>	</a:t>
            </a:r>
            <a:endParaRPr lang="en-US" dirty="0"/>
          </a:p>
        </p:txBody>
      </p:sp>
      <p:sp>
        <p:nvSpPr>
          <p:cNvPr id="4" name="Content Placeholder 3"/>
          <p:cNvSpPr>
            <a:spLocks noGrp="1"/>
          </p:cNvSpPr>
          <p:nvPr>
            <p:ph sz="half" idx="2"/>
          </p:nvPr>
        </p:nvSpPr>
        <p:spPr/>
        <p:txBody>
          <a:bodyPr/>
          <a:lstStyle/>
          <a:p>
            <a:r>
              <a:rPr lang="en-US" dirty="0" smtClean="0"/>
              <a:t>Parsley Crushed</a:t>
            </a:r>
          </a:p>
          <a:p>
            <a:r>
              <a:rPr lang="en-US" dirty="0" smtClean="0"/>
              <a:t>Parsley Powder</a:t>
            </a:r>
            <a:endParaRPr lang="en-US" dirty="0"/>
          </a:p>
        </p:txBody>
      </p:sp>
      <p:pic>
        <p:nvPicPr>
          <p:cNvPr id="7" name="Content Placeholder 6"/>
          <p:cNvPicPr>
            <a:picLocks noGrp="1" noChangeAspect="1"/>
          </p:cNvPicPr>
          <p:nvPr>
            <p:ph sz="quarter" idx="4"/>
          </p:nvPr>
        </p:nvPicPr>
        <p:blipFill>
          <a:blip r:embed="rId2" cstate="print">
            <a:extLst>
              <a:ext uri="{28A0092B-C50C-407E-A947-70E740481C1C}">
                <a14:useLocalDpi xmlns="" xmlns:a14="http://schemas.microsoft.com/office/drawing/2010/main" val="0"/>
              </a:ext>
            </a:extLst>
          </a:blip>
          <a:stretch>
            <a:fillRect/>
          </a:stretch>
        </p:blipFill>
        <p:spPr>
          <a:xfrm>
            <a:off x="4695229" y="1905116"/>
            <a:ext cx="3993449" cy="396228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 xmlns:p14="http://schemas.microsoft.com/office/powerpoint/2010/main" val="15293492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a:t>
            </a:r>
            <a:r>
              <a:rPr lang="en-US" dirty="0" smtClean="0"/>
              <a:t>. Calendula Flower</a:t>
            </a:r>
            <a:endParaRPr lang="en-US" dirty="0"/>
          </a:p>
        </p:txBody>
      </p:sp>
      <p:sp>
        <p:nvSpPr>
          <p:cNvPr id="3" name="Text Placeholder 2"/>
          <p:cNvSpPr>
            <a:spLocks noGrp="1"/>
          </p:cNvSpPr>
          <p:nvPr>
            <p:ph type="body" idx="1"/>
          </p:nvPr>
        </p:nvSpPr>
        <p:spPr/>
        <p:txBody>
          <a:bodyPr/>
          <a:lstStyle/>
          <a:p>
            <a:pPr algn="l"/>
            <a:r>
              <a:rPr lang="en-US" dirty="0" smtClean="0"/>
              <a:t>Available In	</a:t>
            </a:r>
            <a:endParaRPr lang="en-US" dirty="0"/>
          </a:p>
        </p:txBody>
      </p:sp>
      <p:sp>
        <p:nvSpPr>
          <p:cNvPr id="4" name="Content Placeholder 3"/>
          <p:cNvSpPr>
            <a:spLocks noGrp="1"/>
          </p:cNvSpPr>
          <p:nvPr>
            <p:ph sz="half" idx="2"/>
          </p:nvPr>
        </p:nvSpPr>
        <p:spPr/>
        <p:txBody>
          <a:bodyPr>
            <a:normAutofit/>
          </a:bodyPr>
          <a:lstStyle/>
          <a:p>
            <a:r>
              <a:rPr lang="en-US" dirty="0"/>
              <a:t>Calendula </a:t>
            </a:r>
            <a:r>
              <a:rPr lang="en-US" dirty="0" smtClean="0"/>
              <a:t>Petals</a:t>
            </a:r>
          </a:p>
          <a:p>
            <a:r>
              <a:rPr lang="en-US" dirty="0"/>
              <a:t>Calendula </a:t>
            </a:r>
            <a:r>
              <a:rPr lang="en-US" dirty="0" smtClean="0"/>
              <a:t>Tea Bag Cut</a:t>
            </a:r>
          </a:p>
          <a:p>
            <a:r>
              <a:rPr lang="en-US" dirty="0"/>
              <a:t>Calendula </a:t>
            </a:r>
            <a:r>
              <a:rPr lang="en-US" dirty="0" smtClean="0"/>
              <a:t>1</a:t>
            </a:r>
            <a:r>
              <a:rPr lang="en-US" baseline="30000" dirty="0" smtClean="0"/>
              <a:t>st</a:t>
            </a:r>
            <a:r>
              <a:rPr lang="en-US" dirty="0" smtClean="0"/>
              <a:t> Quality (Flower only)</a:t>
            </a:r>
          </a:p>
          <a:p>
            <a:r>
              <a:rPr lang="en-US" dirty="0"/>
              <a:t>Calendula </a:t>
            </a:r>
            <a:r>
              <a:rPr lang="en-US" dirty="0" smtClean="0"/>
              <a:t>2</a:t>
            </a:r>
            <a:r>
              <a:rPr lang="en-US" baseline="30000" dirty="0" smtClean="0"/>
              <a:t>nd</a:t>
            </a:r>
            <a:r>
              <a:rPr lang="en-US" dirty="0" smtClean="0"/>
              <a:t> Quality</a:t>
            </a:r>
          </a:p>
          <a:p>
            <a:r>
              <a:rPr lang="en-US" dirty="0"/>
              <a:t>Calendula </a:t>
            </a:r>
            <a:r>
              <a:rPr lang="en-US" dirty="0" smtClean="0"/>
              <a:t>Powder</a:t>
            </a:r>
            <a:endParaRPr lang="en-US" dirty="0"/>
          </a:p>
        </p:txBody>
      </p:sp>
      <p:pic>
        <p:nvPicPr>
          <p:cNvPr id="7" name="Content Placeholder 6" descr="calendula1.jpg"/>
          <p:cNvPicPr>
            <a:picLocks noGrp="1" noChangeAspect="1"/>
          </p:cNvPicPr>
          <p:nvPr>
            <p:ph sz="quarter" idx="4"/>
          </p:nvPr>
        </p:nvPicPr>
        <p:blipFill>
          <a:blip r:embed="rId2" cstate="print">
            <a:extLst>
              <a:ext uri="{28A0092B-C50C-407E-A947-70E740481C1C}">
                <a14:useLocalDpi xmlns="" xmlns:a14="http://schemas.microsoft.com/office/drawing/2010/main" val="0"/>
              </a:ext>
            </a:extLst>
          </a:blip>
          <a:srcRect l="10512" r="10512"/>
          <a:stretch>
            <a:fillRect/>
          </a:stretch>
        </p:blipFill>
        <p:spPr>
          <a:xfrm>
            <a:off x="4703762" y="1921829"/>
            <a:ext cx="3984917" cy="394557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 xmlns:p14="http://schemas.microsoft.com/office/powerpoint/2010/main" val="4151882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a:t>
            </a:r>
            <a:r>
              <a:rPr lang="en-US" dirty="0" smtClean="0"/>
              <a:t>. Basil Leaves		  </a:t>
            </a:r>
            <a:endParaRPr lang="en-US" dirty="0"/>
          </a:p>
        </p:txBody>
      </p:sp>
      <p:sp>
        <p:nvSpPr>
          <p:cNvPr id="3" name="Text Placeholder 2"/>
          <p:cNvSpPr>
            <a:spLocks noGrp="1"/>
          </p:cNvSpPr>
          <p:nvPr>
            <p:ph type="body" idx="1"/>
          </p:nvPr>
        </p:nvSpPr>
        <p:spPr/>
        <p:txBody>
          <a:bodyPr/>
          <a:lstStyle/>
          <a:p>
            <a:pPr algn="l"/>
            <a:r>
              <a:rPr lang="en-US" dirty="0" smtClean="0"/>
              <a:t>Available In</a:t>
            </a:r>
            <a:endParaRPr lang="en-US" dirty="0"/>
          </a:p>
        </p:txBody>
      </p:sp>
      <p:sp>
        <p:nvSpPr>
          <p:cNvPr id="4" name="Content Placeholder 3"/>
          <p:cNvSpPr>
            <a:spLocks noGrp="1"/>
          </p:cNvSpPr>
          <p:nvPr>
            <p:ph sz="half" idx="2"/>
          </p:nvPr>
        </p:nvSpPr>
        <p:spPr/>
        <p:txBody>
          <a:bodyPr/>
          <a:lstStyle/>
          <a:p>
            <a:r>
              <a:rPr lang="en-US" dirty="0" smtClean="0"/>
              <a:t>Basil Crushed</a:t>
            </a:r>
          </a:p>
          <a:p>
            <a:r>
              <a:rPr lang="en-US" dirty="0" smtClean="0"/>
              <a:t>Basil Large Cut</a:t>
            </a:r>
          </a:p>
          <a:p>
            <a:r>
              <a:rPr lang="en-US" dirty="0" smtClean="0"/>
              <a:t>Basil Powder</a:t>
            </a:r>
          </a:p>
          <a:p>
            <a:r>
              <a:rPr lang="en-US" dirty="0" smtClean="0"/>
              <a:t>Basil Grade A Quality</a:t>
            </a:r>
          </a:p>
          <a:p>
            <a:r>
              <a:rPr lang="en-US" dirty="0" smtClean="0"/>
              <a:t>Basil Grade B Quality</a:t>
            </a:r>
          </a:p>
          <a:p>
            <a:r>
              <a:rPr lang="en-US" dirty="0" smtClean="0"/>
              <a:t>Basil Tea Bag Cut</a:t>
            </a:r>
            <a:endParaRPr lang="en-US" dirty="0"/>
          </a:p>
        </p:txBody>
      </p:sp>
      <p:pic>
        <p:nvPicPr>
          <p:cNvPr id="7" name="Content Placeholder 6" descr="basil leave.jpg"/>
          <p:cNvPicPr>
            <a:picLocks noGrp="1" noChangeAspect="1"/>
          </p:cNvPicPr>
          <p:nvPr>
            <p:ph sz="quarter" idx="4"/>
          </p:nvPr>
        </p:nvPicPr>
        <p:blipFill>
          <a:blip r:embed="rId2" cstate="print">
            <a:extLst>
              <a:ext uri="{28A0092B-C50C-407E-A947-70E740481C1C}">
                <a14:useLocalDpi xmlns="" xmlns:a14="http://schemas.microsoft.com/office/drawing/2010/main" val="0"/>
              </a:ext>
            </a:extLst>
          </a:blip>
          <a:srcRect l="15090" r="15090"/>
          <a:stretch>
            <a:fillRect/>
          </a:stretch>
        </p:blipFill>
        <p:spPr>
          <a:xfrm>
            <a:off x="4703762" y="1938539"/>
            <a:ext cx="3984917" cy="392885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 xmlns:p14="http://schemas.microsoft.com/office/powerpoint/2010/main" val="22496209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a:t>
            </a:r>
            <a:r>
              <a:rPr lang="en-US" dirty="0" smtClean="0"/>
              <a:t>. Hibiscus Flower </a:t>
            </a:r>
            <a:endParaRPr lang="en-US" dirty="0"/>
          </a:p>
        </p:txBody>
      </p:sp>
      <p:sp>
        <p:nvSpPr>
          <p:cNvPr id="3" name="Text Placeholder 2"/>
          <p:cNvSpPr>
            <a:spLocks noGrp="1"/>
          </p:cNvSpPr>
          <p:nvPr>
            <p:ph type="body" idx="1"/>
          </p:nvPr>
        </p:nvSpPr>
        <p:spPr/>
        <p:txBody>
          <a:bodyPr/>
          <a:lstStyle/>
          <a:p>
            <a:pPr algn="l"/>
            <a:r>
              <a:rPr lang="en-US" dirty="0" smtClean="0"/>
              <a:t>Available In</a:t>
            </a:r>
            <a:endParaRPr lang="en-US" dirty="0"/>
          </a:p>
        </p:txBody>
      </p:sp>
      <p:sp>
        <p:nvSpPr>
          <p:cNvPr id="4" name="Content Placeholder 3"/>
          <p:cNvSpPr>
            <a:spLocks noGrp="1"/>
          </p:cNvSpPr>
          <p:nvPr>
            <p:ph sz="half" idx="2"/>
          </p:nvPr>
        </p:nvSpPr>
        <p:spPr/>
        <p:txBody>
          <a:bodyPr/>
          <a:lstStyle/>
          <a:p>
            <a:r>
              <a:rPr lang="en-US" dirty="0"/>
              <a:t>Hibiscus </a:t>
            </a:r>
            <a:r>
              <a:rPr lang="en-US" dirty="0" smtClean="0"/>
              <a:t>Whole Flowers</a:t>
            </a:r>
          </a:p>
          <a:p>
            <a:r>
              <a:rPr lang="en-US" dirty="0"/>
              <a:t>Hibiscus </a:t>
            </a:r>
            <a:r>
              <a:rPr lang="en-US" dirty="0" smtClean="0"/>
              <a:t>Crushed Flowers</a:t>
            </a:r>
          </a:p>
          <a:p>
            <a:r>
              <a:rPr lang="en-US" dirty="0"/>
              <a:t>Hibiscus </a:t>
            </a:r>
            <a:r>
              <a:rPr lang="en-US" dirty="0" smtClean="0"/>
              <a:t>Sifting Tea Bag Cut</a:t>
            </a:r>
          </a:p>
          <a:p>
            <a:r>
              <a:rPr lang="en-US" dirty="0"/>
              <a:t>Hibiscus </a:t>
            </a:r>
            <a:r>
              <a:rPr lang="en-US" dirty="0" smtClean="0"/>
              <a:t>Slice Flower Grade 1</a:t>
            </a:r>
            <a:r>
              <a:rPr lang="en-US" baseline="30000" dirty="0" smtClean="0"/>
              <a:t>st</a:t>
            </a:r>
            <a:r>
              <a:rPr lang="en-US" dirty="0" smtClean="0"/>
              <a:t> </a:t>
            </a:r>
            <a:endParaRPr lang="en-US" dirty="0"/>
          </a:p>
        </p:txBody>
      </p:sp>
      <p:pic>
        <p:nvPicPr>
          <p:cNvPr id="7" name="Content Placeholder 6" descr="4-21-Hibiscus-leaves.jpg"/>
          <p:cNvPicPr>
            <a:picLocks noGrp="1" noChangeAspect="1"/>
          </p:cNvPicPr>
          <p:nvPr>
            <p:ph sz="quarter" idx="4"/>
          </p:nvPr>
        </p:nvPicPr>
        <p:blipFill>
          <a:blip r:embed="rId2" cstate="print">
            <a:extLst>
              <a:ext uri="{28A0092B-C50C-407E-A947-70E740481C1C}">
                <a14:useLocalDpi xmlns="" xmlns:a14="http://schemas.microsoft.com/office/drawing/2010/main" val="0"/>
              </a:ext>
            </a:extLst>
          </a:blip>
          <a:srcRect l="14864" r="14864"/>
          <a:stretch>
            <a:fillRect/>
          </a:stretch>
        </p:blipFill>
        <p:spPr>
          <a:xfrm>
            <a:off x="4703762" y="1905117"/>
            <a:ext cx="4018335" cy="396228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 xmlns:p14="http://schemas.microsoft.com/office/powerpoint/2010/main" val="35444602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bit">
  <a:themeElements>
    <a:clrScheme name="Venture">
      <a:dk1>
        <a:sysClr val="windowText" lastClr="000000"/>
      </a:dk1>
      <a:lt1>
        <a:sysClr val="window" lastClr="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Orbit">
      <a:majorFont>
        <a:latin typeface="Candara"/>
        <a:ea typeface=""/>
        <a:cs typeface=""/>
        <a:font script="Jpan" typeface="ＭＳ Ｐゴシック"/>
      </a:majorFont>
      <a:minorFont>
        <a:latin typeface="Candara"/>
        <a:ea typeface=""/>
        <a:cs typeface=""/>
        <a:font script="Jpan" typeface="ＭＳ Ｐゴシック"/>
      </a:minorFont>
    </a:fontScheme>
    <a:fmtScheme name="Orbit">
      <a:fillStyleLst>
        <a:solidFill>
          <a:schemeClr val="phClr"/>
        </a:solidFill>
        <a:solidFill>
          <a:schemeClr val="phClr">
            <a:shade val="80000"/>
          </a:schemeClr>
        </a:solidFill>
        <a:gradFill rotWithShape="1">
          <a:gsLst>
            <a:gs pos="0">
              <a:schemeClr val="phClr">
                <a:shade val="30000"/>
                <a:satMod val="100000"/>
              </a:schemeClr>
            </a:gs>
            <a:gs pos="80000">
              <a:schemeClr val="phClr">
                <a:shade val="90000"/>
                <a:satMod val="100000"/>
              </a:schemeClr>
            </a:gs>
            <a:gs pos="100000">
              <a:schemeClr val="phClr">
                <a:tint val="90000"/>
                <a:shade val="100000"/>
                <a:satMod val="150000"/>
              </a:schemeClr>
            </a:gs>
          </a:gsLst>
          <a:lin ang="16200000" scaled="0"/>
        </a:grad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76200" cap="flat" cmpd="sng" algn="ctr">
          <a:solidFill>
            <a:schemeClr val="phClr"/>
          </a:solidFill>
          <a:prstDash val="solid"/>
        </a:ln>
      </a:lnStyleLst>
      <a:effectStyleLst>
        <a:effectStyle>
          <a:effectLst/>
        </a:effectStyle>
        <a:effectStyle>
          <a:effectLst>
            <a:outerShdw blurRad="228600" dist="38100" dir="5400000" sx="104000" sy="104000" algn="ctr" rotWithShape="0">
              <a:srgbClr val="000000">
                <a:alpha val="80000"/>
              </a:srgbClr>
            </a:outerShdw>
          </a:effectLst>
        </a:effectStyle>
        <a:effectStyle>
          <a:effectLst>
            <a:outerShdw blurRad="317500" dist="381000" dir="5400000" sx="90000" sy="20000" rotWithShape="0">
              <a:srgbClr val="000000">
                <a:alpha val="40000"/>
              </a:srgbClr>
            </a:outerShdw>
          </a:effectLst>
          <a:scene3d>
            <a:camera prst="orthographicFront">
              <a:rot lat="0" lon="0" rev="0"/>
            </a:camera>
            <a:lightRig rig="balanced" dir="t"/>
          </a:scene3d>
          <a:sp3d prstMaterial="metal">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lin ang="5400000" scaled="0"/>
        </a:gradFill>
        <a:blipFill rotWithShape="1">
          <a:blip xmlns:r="http://schemas.openxmlformats.org/officeDocument/2006/relationships" r:embed="rId1">
            <a:duotone>
              <a:schemeClr val="phClr">
                <a:shade val="1000"/>
                <a:lumMod val="80000"/>
              </a:schemeClr>
              <a:schemeClr val="phClr">
                <a:satMod val="360000"/>
                <a:lumMod val="14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Orbit.thmx</Template>
  <TotalTime>911</TotalTime>
  <Words>874</Words>
  <Application>Microsoft Office PowerPoint</Application>
  <PresentationFormat>On-screen Show (4:3)</PresentationFormat>
  <Paragraphs>212</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Orbit</vt:lpstr>
      <vt:lpstr>For Importing &amp; Exporting </vt:lpstr>
      <vt:lpstr>About us</vt:lpstr>
      <vt:lpstr>Product/Service:</vt:lpstr>
      <vt:lpstr>Leaves</vt:lpstr>
      <vt:lpstr>1. Chamomile Flower</vt:lpstr>
      <vt:lpstr>2. Parsley Leaves</vt:lpstr>
      <vt:lpstr>3. Calendula Flower</vt:lpstr>
      <vt:lpstr>4. Basil Leaves    </vt:lpstr>
      <vt:lpstr>5. Hibiscus Flower </vt:lpstr>
      <vt:lpstr>6. Dill Leaves</vt:lpstr>
      <vt:lpstr>7. Marjoram Leaves</vt:lpstr>
      <vt:lpstr>8. Spearmint Leaves</vt:lpstr>
      <vt:lpstr>9. Peppermint Leaves </vt:lpstr>
      <vt:lpstr>10. Celery Leaves</vt:lpstr>
      <vt:lpstr>11. Lemon Grass Leaves </vt:lpstr>
      <vt:lpstr>12. Molokai Leaves </vt:lpstr>
      <vt:lpstr>Seeds </vt:lpstr>
      <vt:lpstr>1. Fennel Seeds </vt:lpstr>
      <vt:lpstr>2. Caraway Seeds</vt:lpstr>
      <vt:lpstr>3. Dry Lemon(Black &amp; Yellow )</vt:lpstr>
      <vt:lpstr>4. Anise Seeds</vt:lpstr>
      <vt:lpstr>5. Dill Seeds</vt:lpstr>
      <vt:lpstr>6. Fenugreek Seeds</vt:lpstr>
      <vt:lpstr>7. Cumin Seeds</vt:lpstr>
      <vt:lpstr>8. Coriander Seeds</vt:lpstr>
      <vt:lpstr>Other Products</vt:lpstr>
      <vt:lpstr>Other Products</vt:lpstr>
      <vt:lpstr>Other Products</vt:lpstr>
      <vt:lpstr>Other Products</vt:lpstr>
      <vt:lpstr>Ordering Information</vt:lpstr>
      <vt:lpstr>Cont. Of Ordering Information</vt:lpstr>
      <vt:lpstr>How To Contact Us</vt:lpstr>
      <vt:lpstr>Our Policy</vt:lpstr>
      <vt:lpstr>Cont. Of Our Policy</vt:lpstr>
      <vt:lpstr>Cont. Of Our Policy</vt:lpstr>
      <vt:lpstr>Slide 36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Eldeeb Trading Company</dc:title>
  <dc:creator>Haytham Kamal</dc:creator>
  <cp:lastModifiedBy>omar</cp:lastModifiedBy>
  <cp:revision>48</cp:revision>
  <dcterms:created xsi:type="dcterms:W3CDTF">2014-08-30T12:18:24Z</dcterms:created>
  <dcterms:modified xsi:type="dcterms:W3CDTF">2014-09-28T03:55:00Z</dcterms:modified>
</cp:coreProperties>
</file>